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04" r:id="rId2"/>
    <p:sldId id="257" r:id="rId3"/>
    <p:sldId id="258" r:id="rId4"/>
    <p:sldId id="259" r:id="rId5"/>
    <p:sldId id="261" r:id="rId6"/>
    <p:sldId id="260" r:id="rId7"/>
    <p:sldId id="265" r:id="rId8"/>
    <p:sldId id="279" r:id="rId9"/>
    <p:sldId id="280" r:id="rId10"/>
    <p:sldId id="281" r:id="rId11"/>
    <p:sldId id="296" r:id="rId12"/>
    <p:sldId id="297" r:id="rId13"/>
    <p:sldId id="305" r:id="rId14"/>
    <p:sldId id="306" r:id="rId15"/>
    <p:sldId id="308" r:id="rId16"/>
    <p:sldId id="302" r:id="rId17"/>
    <p:sldId id="270" r:id="rId18"/>
    <p:sldId id="271" r:id="rId19"/>
    <p:sldId id="272" r:id="rId20"/>
    <p:sldId id="273" r:id="rId21"/>
    <p:sldId id="274" r:id="rId22"/>
    <p:sldId id="275" r:id="rId23"/>
    <p:sldId id="276" r:id="rId24"/>
    <p:sldId id="277" r:id="rId25"/>
    <p:sldId id="278" r:id="rId26"/>
    <p:sldId id="288" r:id="rId27"/>
    <p:sldId id="289" r:id="rId28"/>
    <p:sldId id="290" r:id="rId29"/>
    <p:sldId id="291" r:id="rId30"/>
    <p:sldId id="309" r:id="rId31"/>
    <p:sldId id="310" r:id="rId32"/>
    <p:sldId id="311" r:id="rId33"/>
    <p:sldId id="312" r:id="rId34"/>
    <p:sldId id="313" r:id="rId35"/>
    <p:sldId id="314" r:id="rId36"/>
    <p:sldId id="315" r:id="rId37"/>
    <p:sldId id="316" r:id="rId38"/>
    <p:sldId id="317" r:id="rId39"/>
    <p:sldId id="318" r:id="rId40"/>
    <p:sldId id="319" r:id="rId41"/>
    <p:sldId id="322" r:id="rId42"/>
    <p:sldId id="320" r:id="rId43"/>
    <p:sldId id="321" r:id="rId44"/>
    <p:sldId id="323" r:id="rId45"/>
    <p:sldId id="324" r:id="rId46"/>
    <p:sldId id="325" r:id="rId47"/>
    <p:sldId id="326" r:id="rId48"/>
    <p:sldId id="327" r:id="rId49"/>
    <p:sldId id="292" r:id="rId50"/>
    <p:sldId id="293" r:id="rId51"/>
    <p:sldId id="294" r:id="rId52"/>
    <p:sldId id="295" r:id="rId53"/>
    <p:sldId id="298" r:id="rId54"/>
    <p:sldId id="300" r:id="rId55"/>
    <p:sldId id="307" r:id="rId56"/>
    <p:sldId id="301" r:id="rId57"/>
    <p:sldId id="328" r:id="rId58"/>
    <p:sldId id="329" r:id="rId59"/>
    <p:sldId id="303"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theme" Target="theme/theme1.xml" /><Relationship Id="rId7" Type="http://schemas.openxmlformats.org/officeDocument/2006/relationships/slide" Target="slides/slide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61"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tableStyles" Target="tableStyles.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1/27/2023</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1/27/2023</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1/27/2023</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image" Target="../media/image11.jpe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14.jpe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image" Target="../media/image15.jpeg"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2" Type="http://schemas.openxmlformats.org/officeDocument/2006/relationships/image" Target="../media/image16.jpeg"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image" Target="../media/image17.jpeg" /><Relationship Id="rId1" Type="http://schemas.openxmlformats.org/officeDocument/2006/relationships/slideLayout" Target="../slideLayouts/slideLayout7.xml" /></Relationships>
</file>

<file path=ppt/slides/_rels/slide40.xml.rels><?xml version="1.0" encoding="UTF-8" standalone="yes"?>
<Relationships xmlns="http://schemas.openxmlformats.org/package/2006/relationships"><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3" Type="http://schemas.openxmlformats.org/officeDocument/2006/relationships/image" Target="../media/image20.jpeg" /><Relationship Id="rId2" Type="http://schemas.openxmlformats.org/officeDocument/2006/relationships/image" Target="../media/image19.jpeg" /><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2" Type="http://schemas.openxmlformats.org/officeDocument/2006/relationships/image" Target="../media/image21.jpeg" /><Relationship Id="rId1" Type="http://schemas.openxmlformats.org/officeDocument/2006/relationships/slideLayout" Target="../slideLayouts/slideLayout7.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8" Type="http://schemas.openxmlformats.org/officeDocument/2006/relationships/hyperlink" Target="https://en.m.wikipedia.org/wiki/Anticoagulation" TargetMode="External" /><Relationship Id="rId3" Type="http://schemas.openxmlformats.org/officeDocument/2006/relationships/hyperlink" Target="https://en.m.wikipedia.org/wiki/Prothrombin_time" TargetMode="External" /><Relationship Id="rId7" Type="http://schemas.openxmlformats.org/officeDocument/2006/relationships/hyperlink" Target="https://en.m.wikipedia.org/wiki/D-dimer" TargetMode="External" /><Relationship Id="rId2" Type="http://schemas.openxmlformats.org/officeDocument/2006/relationships/hyperlink" Target="https://en.m.wikipedia.org/wiki/Complete_blood_count" TargetMode="External" /><Relationship Id="rId1" Type="http://schemas.openxmlformats.org/officeDocument/2006/relationships/slideLayout" Target="../slideLayouts/slideLayout2.xml" /><Relationship Id="rId6" Type="http://schemas.openxmlformats.org/officeDocument/2006/relationships/hyperlink" Target="https://en.m.wikipedia.org/wiki/Fibrinogen" TargetMode="External" /><Relationship Id="rId5" Type="http://schemas.openxmlformats.org/officeDocument/2006/relationships/hyperlink" Target="https://en.m.wikipedia.org/wiki/Activated_partial_thromboplastin_time" TargetMode="External" /><Relationship Id="rId4" Type="http://schemas.openxmlformats.org/officeDocument/2006/relationships/hyperlink" Target="https://en.m.wikipedia.org/wiki/International_Normalized_Ratio" TargetMode="Externa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5876DF1A-097B-FCE4-5956-71318C396EEA}"/>
              </a:ext>
            </a:extLst>
          </p:cNvPr>
          <p:cNvPicPr>
            <a:picLocks noGrp="1" noChangeAspect="1"/>
          </p:cNvPicPr>
          <p:nvPr>
            <p:ph idx="1"/>
          </p:nvPr>
        </p:nvPicPr>
        <p:blipFill>
          <a:blip r:embed="rId2"/>
          <a:stretch>
            <a:fillRect/>
          </a:stretch>
        </p:blipFill>
        <p:spPr>
          <a:xfrm>
            <a:off x="0" y="175957"/>
            <a:ext cx="4173042" cy="5877524"/>
          </a:xfrm>
        </p:spPr>
      </p:pic>
      <p:sp>
        <p:nvSpPr>
          <p:cNvPr id="5" name="TextBox 4">
            <a:extLst>
              <a:ext uri="{FF2B5EF4-FFF2-40B4-BE49-F238E27FC236}">
                <a16:creationId xmlns:a16="http://schemas.microsoft.com/office/drawing/2014/main" id="{6301561D-FEF1-521C-0F07-2C51F047BA47}"/>
              </a:ext>
            </a:extLst>
          </p:cNvPr>
          <p:cNvSpPr txBox="1"/>
          <p:nvPr/>
        </p:nvSpPr>
        <p:spPr>
          <a:xfrm>
            <a:off x="7757020" y="4139802"/>
            <a:ext cx="5825728" cy="1200329"/>
          </a:xfrm>
          <a:prstGeom prst="rect">
            <a:avLst/>
          </a:prstGeom>
          <a:noFill/>
        </p:spPr>
        <p:txBody>
          <a:bodyPr wrap="square" rtlCol="0">
            <a:spAutoFit/>
          </a:bodyPr>
          <a:lstStyle/>
          <a:p>
            <a:pPr algn="l"/>
            <a:r>
              <a:rPr lang="en-US" dirty="0"/>
              <a:t>Clinical club presentation</a:t>
            </a:r>
          </a:p>
          <a:p>
            <a:pPr algn="l"/>
            <a:r>
              <a:rPr lang="en-US" dirty="0"/>
              <a:t>By</a:t>
            </a:r>
          </a:p>
          <a:p>
            <a:pPr algn="l"/>
            <a:r>
              <a:rPr lang="en-US" dirty="0" err="1"/>
              <a:t>Dr</a:t>
            </a:r>
            <a:r>
              <a:rPr lang="en-US" dirty="0"/>
              <a:t> Vani Raj I</a:t>
            </a:r>
          </a:p>
          <a:p>
            <a:pPr algn="l"/>
            <a:r>
              <a:rPr lang="en-US" dirty="0"/>
              <a:t>Jr1 under M1</a:t>
            </a:r>
          </a:p>
        </p:txBody>
      </p:sp>
      <p:pic>
        <p:nvPicPr>
          <p:cNvPr id="6" name="Picture 6">
            <a:extLst>
              <a:ext uri="{FF2B5EF4-FFF2-40B4-BE49-F238E27FC236}">
                <a16:creationId xmlns:a16="http://schemas.microsoft.com/office/drawing/2014/main" id="{E41A0D1E-2D51-CBB3-161B-6E22F3F81F82}"/>
              </a:ext>
            </a:extLst>
          </p:cNvPr>
          <p:cNvPicPr>
            <a:picLocks noChangeAspect="1"/>
          </p:cNvPicPr>
          <p:nvPr/>
        </p:nvPicPr>
        <p:blipFill>
          <a:blip r:embed="rId3"/>
          <a:stretch>
            <a:fillRect/>
          </a:stretch>
        </p:blipFill>
        <p:spPr>
          <a:xfrm>
            <a:off x="4173042" y="175957"/>
            <a:ext cx="8018958" cy="3668493"/>
          </a:xfrm>
          <a:prstGeom prst="rect">
            <a:avLst/>
          </a:prstGeom>
        </p:spPr>
      </p:pic>
    </p:spTree>
    <p:extLst>
      <p:ext uri="{BB962C8B-B14F-4D97-AF65-F5344CB8AC3E}">
        <p14:creationId xmlns:p14="http://schemas.microsoft.com/office/powerpoint/2010/main" val="2358153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1208-628D-734E-3221-C5C93FA35AAF}"/>
              </a:ext>
            </a:extLst>
          </p:cNvPr>
          <p:cNvSpPr>
            <a:spLocks noGrp="1"/>
          </p:cNvSpPr>
          <p:nvPr>
            <p:ph type="title"/>
          </p:nvPr>
        </p:nvSpPr>
        <p:spPr/>
        <p:txBody>
          <a:bodyPr/>
          <a:lstStyle/>
          <a:p>
            <a:r>
              <a:rPr lang="en-US" b="1" dirty="0"/>
              <a:t>                Clinical club – BY M1 UNIT</a:t>
            </a:r>
            <a:br>
              <a:rPr lang="en-US" b="1" dirty="0"/>
            </a:br>
            <a:r>
              <a:rPr lang="en-US" b="1" dirty="0"/>
              <a:t>                                    27-01-2023</a:t>
            </a:r>
          </a:p>
        </p:txBody>
      </p:sp>
      <p:sp>
        <p:nvSpPr>
          <p:cNvPr id="3" name="Content Placeholder 2">
            <a:extLst>
              <a:ext uri="{FF2B5EF4-FFF2-40B4-BE49-F238E27FC236}">
                <a16:creationId xmlns:a16="http://schemas.microsoft.com/office/drawing/2014/main" id="{97A5A9E5-550D-7F48-29C9-45A5BF9F5642}"/>
              </a:ext>
            </a:extLst>
          </p:cNvPr>
          <p:cNvSpPr>
            <a:spLocks noGrp="1"/>
          </p:cNvSpPr>
          <p:nvPr>
            <p:ph idx="1"/>
          </p:nvPr>
        </p:nvSpPr>
        <p:spPr/>
        <p:txBody>
          <a:bodyPr>
            <a:noAutofit/>
          </a:bodyPr>
          <a:lstStyle/>
          <a:p>
            <a:r>
              <a:rPr lang="en-US" sz="2400" dirty="0"/>
              <a:t>An 18 year Male ,</a:t>
            </a:r>
            <a:r>
              <a:rPr lang="en-US" sz="2400" dirty="0" err="1"/>
              <a:t>Aman</a:t>
            </a:r>
            <a:r>
              <a:rPr lang="en-US" sz="2400" dirty="0"/>
              <a:t> </a:t>
            </a:r>
            <a:r>
              <a:rPr lang="en-US" sz="2400" dirty="0" err="1"/>
              <a:t>Lal</a:t>
            </a:r>
            <a:r>
              <a:rPr lang="en-US" sz="2400" dirty="0"/>
              <a:t> from Rampur district of Uttar </a:t>
            </a:r>
            <a:r>
              <a:rPr lang="en-US" sz="2400" dirty="0" err="1"/>
              <a:t>Pradesh,is</a:t>
            </a:r>
            <a:r>
              <a:rPr lang="en-US" sz="2400" dirty="0"/>
              <a:t> a manual </a:t>
            </a:r>
            <a:r>
              <a:rPr lang="en-US" sz="2400" dirty="0" err="1"/>
              <a:t>labourer</a:t>
            </a:r>
            <a:r>
              <a:rPr lang="en-US" sz="2400" dirty="0"/>
              <a:t> at construction site at Alappuzha with no known comorbidities.</a:t>
            </a:r>
          </a:p>
          <a:p>
            <a:r>
              <a:rPr lang="en-US" sz="2400" dirty="0"/>
              <a:t>On 28-11-2022,He Presented with A/H/O  unknown snake bite from his work site at around 7.30pm while he was drawing water from well</a:t>
            </a:r>
          </a:p>
          <a:p>
            <a:r>
              <a:rPr lang="en-US" sz="2400" dirty="0"/>
              <a:t>Bitten twice over (L) foot, First bite Over 1st metatarsophalangeal Joint &amp; second bite over dorsum of (L)  foot.</a:t>
            </a:r>
          </a:p>
        </p:txBody>
      </p:sp>
    </p:spTree>
    <p:extLst>
      <p:ext uri="{BB962C8B-B14F-4D97-AF65-F5344CB8AC3E}">
        <p14:creationId xmlns:p14="http://schemas.microsoft.com/office/powerpoint/2010/main" val="695491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1B3F604-D5CD-5D45-AFD8-652519A071E2}"/>
              </a:ext>
            </a:extLst>
          </p:cNvPr>
          <p:cNvSpPr>
            <a:spLocks noGrp="1"/>
          </p:cNvSpPr>
          <p:nvPr>
            <p:ph idx="1"/>
          </p:nvPr>
        </p:nvSpPr>
        <p:spPr>
          <a:xfrm>
            <a:off x="1427766" y="2182420"/>
            <a:ext cx="9603275" cy="3450613"/>
          </a:xfrm>
        </p:spPr>
        <p:txBody>
          <a:bodyPr>
            <a:normAutofit fontScale="85000" lnSpcReduction="20000"/>
          </a:bodyPr>
          <a:lstStyle/>
          <a:p>
            <a:r>
              <a:rPr lang="en-US" sz="2600" dirty="0"/>
              <a:t>He alleged that one of his relatives Incised the bite site with shaving blade and tried to squeeze out the venomous blood.</a:t>
            </a:r>
          </a:p>
          <a:p>
            <a:r>
              <a:rPr lang="en-US" sz="2600" dirty="0"/>
              <a:t>Then  he was taken to TDMC </a:t>
            </a:r>
            <a:r>
              <a:rPr lang="en-US" sz="2600" dirty="0" err="1"/>
              <a:t>casuality</a:t>
            </a:r>
            <a:r>
              <a:rPr lang="en-US" sz="2600" dirty="0"/>
              <a:t> at around 8:30 PM on the same date with presenting c/o </a:t>
            </a:r>
          </a:p>
          <a:p>
            <a:r>
              <a:rPr lang="en-US" sz="2600" dirty="0"/>
              <a:t>        * Pain and swelling over (L) lower limb </a:t>
            </a:r>
            <a:r>
              <a:rPr lang="en-US" sz="2600" dirty="0" err="1"/>
              <a:t>a/w</a:t>
            </a:r>
            <a:r>
              <a:rPr lang="en-US" sz="2600" dirty="0"/>
              <a:t> blood oozing from bite(incision)    </a:t>
            </a:r>
          </a:p>
          <a:p>
            <a:pPr marL="0" indent="0">
              <a:buNone/>
            </a:pPr>
            <a:r>
              <a:rPr lang="en-US" sz="2600" dirty="0"/>
              <a:t>             site. </a:t>
            </a:r>
          </a:p>
          <a:p>
            <a:r>
              <a:rPr lang="en-US" sz="2600" dirty="0"/>
              <a:t>No </a:t>
            </a:r>
            <a:r>
              <a:rPr lang="en-US" sz="2600" dirty="0" err="1"/>
              <a:t>hlo</a:t>
            </a:r>
            <a:r>
              <a:rPr lang="en-US" sz="2600" dirty="0"/>
              <a:t> bleeding manifestations like bleeding gums, </a:t>
            </a:r>
            <a:r>
              <a:rPr lang="en-US" sz="2600" dirty="0" err="1"/>
              <a:t>hematuria,respiratory</a:t>
            </a:r>
            <a:r>
              <a:rPr lang="en-US" sz="2600" dirty="0"/>
              <a:t> symptoms like </a:t>
            </a:r>
            <a:r>
              <a:rPr lang="en-US" sz="2600" dirty="0" err="1"/>
              <a:t>dyspoea</a:t>
            </a:r>
            <a:r>
              <a:rPr lang="en-US" sz="2600" dirty="0"/>
              <a:t>, decreased urine output, LOC</a:t>
            </a:r>
          </a:p>
          <a:p>
            <a:endParaRPr lang="en-US" dirty="0"/>
          </a:p>
        </p:txBody>
      </p:sp>
    </p:spTree>
    <p:extLst>
      <p:ext uri="{BB962C8B-B14F-4D97-AF65-F5344CB8AC3E}">
        <p14:creationId xmlns:p14="http://schemas.microsoft.com/office/powerpoint/2010/main" val="505634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ED8A8-C71D-B559-85E5-5D9817EC388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F46999C-F7E8-58EF-915D-29C15F1FE210}"/>
              </a:ext>
            </a:extLst>
          </p:cNvPr>
          <p:cNvSpPr>
            <a:spLocks noGrp="1"/>
          </p:cNvSpPr>
          <p:nvPr>
            <p:ph idx="1"/>
          </p:nvPr>
        </p:nvSpPr>
        <p:spPr/>
        <p:txBody>
          <a:bodyPr/>
          <a:lstStyle/>
          <a:p>
            <a:r>
              <a:rPr lang="en-US" dirty="0"/>
              <a:t>O/E 
Patient was drowsy
PR – 108/min.          BP- 90/60mmhg                  Spo2- 98% in room air
L/E : Mild swelling (+) over dorsum of (L) foot</a:t>
            </a:r>
          </a:p>
          <a:p>
            <a:r>
              <a:rPr lang="en-US" dirty="0"/>
              <a:t>Multiple Cut marks (+) over bite site and adjacent areas of (L) foot</a:t>
            </a:r>
          </a:p>
        </p:txBody>
      </p:sp>
    </p:spTree>
    <p:extLst>
      <p:ext uri="{BB962C8B-B14F-4D97-AF65-F5344CB8AC3E}">
        <p14:creationId xmlns:p14="http://schemas.microsoft.com/office/powerpoint/2010/main" val="305666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BB177A-F756-507C-6051-2AFA498E6675}"/>
              </a:ext>
            </a:extLst>
          </p:cNvPr>
          <p:cNvSpPr>
            <a:spLocks noGrp="1"/>
          </p:cNvSpPr>
          <p:nvPr>
            <p:ph idx="1"/>
          </p:nvPr>
        </p:nvSpPr>
        <p:spPr/>
        <p:txBody>
          <a:bodyPr>
            <a:normAutofit/>
          </a:bodyPr>
          <a:lstStyle/>
          <a:p>
            <a:r>
              <a:rPr lang="en-US" sz="2400" dirty="0"/>
              <a:t>Patient was shifted to MICU and a series of tests were done WBCT (Done from </a:t>
            </a:r>
            <a:r>
              <a:rPr lang="en-US" sz="2400" dirty="0" err="1"/>
              <a:t>casuality</a:t>
            </a:r>
            <a:r>
              <a:rPr lang="en-US" sz="2400" dirty="0"/>
              <a:t> also), BT,CT, PT/INR ,APTT, were done and Routine Investigations  were sent  including CBC,LFT,RFT,SE,RBS &amp; ECG was taken</a:t>
            </a:r>
          </a:p>
          <a:p>
            <a:r>
              <a:rPr lang="en-US" sz="2400" dirty="0"/>
              <a:t>Meanwhile Patient ‘s  general condition got worsened and started </a:t>
            </a:r>
            <a:r>
              <a:rPr lang="en-US" sz="2400" dirty="0" err="1"/>
              <a:t>clo</a:t>
            </a:r>
            <a:r>
              <a:rPr lang="en-US" sz="2400" dirty="0"/>
              <a:t> severe pain at bite site and pain over (L) calf(+) ,So ASV  were administered at 9.00AM on 29-11-2022.</a:t>
            </a:r>
          </a:p>
          <a:p>
            <a:endParaRPr lang="en-US" sz="2400" dirty="0"/>
          </a:p>
          <a:p>
            <a:endParaRPr lang="en-US" sz="2400" dirty="0"/>
          </a:p>
          <a:p>
            <a:endParaRPr lang="en-US" sz="2400" dirty="0"/>
          </a:p>
          <a:p>
            <a:endParaRPr lang="en-US" sz="2400" dirty="0"/>
          </a:p>
        </p:txBody>
      </p:sp>
      <p:sp>
        <p:nvSpPr>
          <p:cNvPr id="5" name="Title 1">
            <a:extLst>
              <a:ext uri="{FF2B5EF4-FFF2-40B4-BE49-F238E27FC236}">
                <a16:creationId xmlns:a16="http://schemas.microsoft.com/office/drawing/2014/main" id="{6A89A539-765A-69F3-0DD0-4BA10B00CCFB}"/>
              </a:ext>
            </a:extLst>
          </p:cNvPr>
          <p:cNvSpPr txBox="1">
            <a:spLocks noGrp="1"/>
          </p:cNvSpPr>
          <p:nvPr>
            <p:ph type="title"/>
          </p:nvPr>
        </p:nvSpPr>
        <p:spPr>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dirty="0"/>
              <a:t>MICU admission </a:t>
            </a:r>
          </a:p>
        </p:txBody>
      </p:sp>
    </p:spTree>
    <p:extLst>
      <p:ext uri="{BB962C8B-B14F-4D97-AF65-F5344CB8AC3E}">
        <p14:creationId xmlns:p14="http://schemas.microsoft.com/office/powerpoint/2010/main" val="3267963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6EE90E-09F5-BD1A-3C49-79080FF4ED35}"/>
              </a:ext>
            </a:extLst>
          </p:cNvPr>
          <p:cNvGraphicFramePr>
            <a:graphicFrameLocks noGrp="1"/>
          </p:cNvGraphicFramePr>
          <p:nvPr>
            <p:ph idx="1"/>
            <p:extLst>
              <p:ext uri="{D42A27DB-BD31-4B8C-83A1-F6EECF244321}">
                <p14:modId xmlns:p14="http://schemas.microsoft.com/office/powerpoint/2010/main" val="657642711"/>
              </p:ext>
            </p:extLst>
          </p:nvPr>
        </p:nvGraphicFramePr>
        <p:xfrm>
          <a:off x="1005037" y="654844"/>
          <a:ext cx="10181925" cy="5065261"/>
        </p:xfrm>
        <a:graphic>
          <a:graphicData uri="http://schemas.openxmlformats.org/drawingml/2006/table">
            <a:tbl>
              <a:tblPr firstRow="1" bandRow="1">
                <a:tableStyleId>{BDBED569-4797-4DF1-A0F4-6AAB3CD982D8}</a:tableStyleId>
              </a:tblPr>
              <a:tblGrid>
                <a:gridCol w="783225">
                  <a:extLst>
                    <a:ext uri="{9D8B030D-6E8A-4147-A177-3AD203B41FA5}">
                      <a16:colId xmlns:a16="http://schemas.microsoft.com/office/drawing/2014/main" val="1814497338"/>
                    </a:ext>
                  </a:extLst>
                </a:gridCol>
                <a:gridCol w="783225">
                  <a:extLst>
                    <a:ext uri="{9D8B030D-6E8A-4147-A177-3AD203B41FA5}">
                      <a16:colId xmlns:a16="http://schemas.microsoft.com/office/drawing/2014/main" val="3892596405"/>
                    </a:ext>
                  </a:extLst>
                </a:gridCol>
                <a:gridCol w="783225">
                  <a:extLst>
                    <a:ext uri="{9D8B030D-6E8A-4147-A177-3AD203B41FA5}">
                      <a16:colId xmlns:a16="http://schemas.microsoft.com/office/drawing/2014/main" val="3954456299"/>
                    </a:ext>
                  </a:extLst>
                </a:gridCol>
                <a:gridCol w="783225">
                  <a:extLst>
                    <a:ext uri="{9D8B030D-6E8A-4147-A177-3AD203B41FA5}">
                      <a16:colId xmlns:a16="http://schemas.microsoft.com/office/drawing/2014/main" val="3916631005"/>
                    </a:ext>
                  </a:extLst>
                </a:gridCol>
                <a:gridCol w="783225">
                  <a:extLst>
                    <a:ext uri="{9D8B030D-6E8A-4147-A177-3AD203B41FA5}">
                      <a16:colId xmlns:a16="http://schemas.microsoft.com/office/drawing/2014/main" val="1162684017"/>
                    </a:ext>
                  </a:extLst>
                </a:gridCol>
                <a:gridCol w="783225">
                  <a:extLst>
                    <a:ext uri="{9D8B030D-6E8A-4147-A177-3AD203B41FA5}">
                      <a16:colId xmlns:a16="http://schemas.microsoft.com/office/drawing/2014/main" val="2599167737"/>
                    </a:ext>
                  </a:extLst>
                </a:gridCol>
                <a:gridCol w="783225">
                  <a:extLst>
                    <a:ext uri="{9D8B030D-6E8A-4147-A177-3AD203B41FA5}">
                      <a16:colId xmlns:a16="http://schemas.microsoft.com/office/drawing/2014/main" val="1605572673"/>
                    </a:ext>
                  </a:extLst>
                </a:gridCol>
                <a:gridCol w="783225">
                  <a:extLst>
                    <a:ext uri="{9D8B030D-6E8A-4147-A177-3AD203B41FA5}">
                      <a16:colId xmlns:a16="http://schemas.microsoft.com/office/drawing/2014/main" val="1511309011"/>
                    </a:ext>
                  </a:extLst>
                </a:gridCol>
                <a:gridCol w="783225">
                  <a:extLst>
                    <a:ext uri="{9D8B030D-6E8A-4147-A177-3AD203B41FA5}">
                      <a16:colId xmlns:a16="http://schemas.microsoft.com/office/drawing/2014/main" val="4172729119"/>
                    </a:ext>
                  </a:extLst>
                </a:gridCol>
                <a:gridCol w="783225">
                  <a:extLst>
                    <a:ext uri="{9D8B030D-6E8A-4147-A177-3AD203B41FA5}">
                      <a16:colId xmlns:a16="http://schemas.microsoft.com/office/drawing/2014/main" val="3334869026"/>
                    </a:ext>
                  </a:extLst>
                </a:gridCol>
                <a:gridCol w="783225">
                  <a:extLst>
                    <a:ext uri="{9D8B030D-6E8A-4147-A177-3AD203B41FA5}">
                      <a16:colId xmlns:a16="http://schemas.microsoft.com/office/drawing/2014/main" val="3283639190"/>
                    </a:ext>
                  </a:extLst>
                </a:gridCol>
                <a:gridCol w="783225">
                  <a:extLst>
                    <a:ext uri="{9D8B030D-6E8A-4147-A177-3AD203B41FA5}">
                      <a16:colId xmlns:a16="http://schemas.microsoft.com/office/drawing/2014/main" val="3534204347"/>
                    </a:ext>
                  </a:extLst>
                </a:gridCol>
                <a:gridCol w="783225">
                  <a:extLst>
                    <a:ext uri="{9D8B030D-6E8A-4147-A177-3AD203B41FA5}">
                      <a16:colId xmlns:a16="http://schemas.microsoft.com/office/drawing/2014/main" val="521460135"/>
                    </a:ext>
                  </a:extLst>
                </a:gridCol>
              </a:tblGrid>
              <a:tr h="1688421">
                <a:tc>
                  <a:txBody>
                    <a:bodyPr/>
                    <a:lstStyle/>
                    <a:p>
                      <a:r>
                        <a:rPr lang="en-US" dirty="0"/>
                        <a:t>INVESTIGATIONS </a:t>
                      </a:r>
                    </a:p>
                  </a:txBody>
                  <a:tcPr/>
                </a:tc>
                <a:tc>
                  <a:txBody>
                    <a:bodyPr/>
                    <a:lstStyle/>
                    <a:p>
                      <a:r>
                        <a:rPr lang="en-US" dirty="0"/>
                        <a:t>28-11-2022</a:t>
                      </a:r>
                    </a:p>
                  </a:txBody>
                  <a:tcPr/>
                </a:tc>
                <a:tc>
                  <a:txBody>
                    <a:bodyPr/>
                    <a:lstStyle/>
                    <a:p>
                      <a:r>
                        <a:rPr lang="en-US" dirty="0"/>
                        <a:t>29-11-2022</a:t>
                      </a:r>
                    </a:p>
                  </a:txBody>
                  <a:tcPr/>
                </a:tc>
                <a:tc>
                  <a:txBody>
                    <a:bodyPr/>
                    <a:lstStyle/>
                    <a:p>
                      <a:r>
                        <a:rPr lang="en-US" dirty="0"/>
                        <a:t>30-11-2022</a:t>
                      </a:r>
                    </a:p>
                  </a:txBody>
                  <a:tcPr/>
                </a:tc>
                <a:tc>
                  <a:txBody>
                    <a:bodyPr/>
                    <a:lstStyle/>
                    <a:p>
                      <a:r>
                        <a:rPr lang="en-US" dirty="0"/>
                        <a:t>01-12-2022</a:t>
                      </a:r>
                    </a:p>
                  </a:txBody>
                  <a:tcPr/>
                </a:tc>
                <a:tc>
                  <a:txBody>
                    <a:bodyPr/>
                    <a:lstStyle/>
                    <a:p>
                      <a:r>
                        <a:rPr lang="en-US" dirty="0"/>
                        <a:t>02-12-2022</a:t>
                      </a:r>
                    </a:p>
                  </a:txBody>
                  <a:tcPr/>
                </a:tc>
                <a:tc>
                  <a:txBody>
                    <a:bodyPr/>
                    <a:lstStyle/>
                    <a:p>
                      <a:r>
                        <a:rPr lang="en-US" dirty="0"/>
                        <a:t>03-12-2022</a:t>
                      </a:r>
                    </a:p>
                  </a:txBody>
                  <a:tcPr/>
                </a:tc>
                <a:tc>
                  <a:txBody>
                    <a:bodyPr/>
                    <a:lstStyle/>
                    <a:p>
                      <a:r>
                        <a:rPr lang="en-US" dirty="0"/>
                        <a:t>04-12-2022</a:t>
                      </a:r>
                    </a:p>
                  </a:txBody>
                  <a:tcPr/>
                </a:tc>
                <a:tc>
                  <a:txBody>
                    <a:bodyPr/>
                    <a:lstStyle/>
                    <a:p>
                      <a:r>
                        <a:rPr lang="en-US" dirty="0"/>
                        <a:t>05-12-2022</a:t>
                      </a:r>
                    </a:p>
                  </a:txBody>
                  <a:tcPr/>
                </a:tc>
                <a:tc>
                  <a:txBody>
                    <a:bodyPr/>
                    <a:lstStyle/>
                    <a:p>
                      <a:r>
                        <a:rPr lang="en-US" dirty="0"/>
                        <a:t>06-12-2022</a:t>
                      </a:r>
                    </a:p>
                  </a:txBody>
                  <a:tcPr/>
                </a:tc>
                <a:tc>
                  <a:txBody>
                    <a:bodyPr/>
                    <a:lstStyle/>
                    <a:p>
                      <a:r>
                        <a:rPr lang="en-US" dirty="0"/>
                        <a:t>07-12-2022</a:t>
                      </a:r>
                    </a:p>
                  </a:txBody>
                  <a:tcPr/>
                </a:tc>
                <a:tc>
                  <a:txBody>
                    <a:bodyPr/>
                    <a:lstStyle/>
                    <a:p>
                      <a:r>
                        <a:rPr lang="en-US" dirty="0"/>
                        <a:t>08-12-2022</a:t>
                      </a:r>
                    </a:p>
                  </a:txBody>
                  <a:tcPr/>
                </a:tc>
                <a:tc>
                  <a:txBody>
                    <a:bodyPr/>
                    <a:lstStyle/>
                    <a:p>
                      <a:r>
                        <a:rPr lang="en-US" dirty="0"/>
                        <a:t>09-12-2022</a:t>
                      </a:r>
                    </a:p>
                  </a:txBody>
                  <a:tcPr/>
                </a:tc>
                <a:extLst>
                  <a:ext uri="{0D108BD9-81ED-4DB2-BD59-A6C34878D82A}">
                    <a16:rowId xmlns:a16="http://schemas.microsoft.com/office/drawing/2014/main" val="2658674372"/>
                  </a:ext>
                </a:extLst>
              </a:tr>
              <a:tr h="422105">
                <a:tc>
                  <a:txBody>
                    <a:bodyPr/>
                    <a:lstStyle/>
                    <a:p>
                      <a:r>
                        <a:rPr lang="en-US" dirty="0"/>
                        <a:t>WBC</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649804924"/>
                  </a:ext>
                </a:extLst>
              </a:tr>
              <a:tr h="422105">
                <a:tc>
                  <a:txBody>
                    <a:bodyPr/>
                    <a:lstStyle/>
                    <a:p>
                      <a:r>
                        <a:rPr lang="en-US" dirty="0"/>
                        <a:t>PLT</a:t>
                      </a:r>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42651912"/>
                  </a:ext>
                </a:extLst>
              </a:tr>
              <a:tr h="422105">
                <a:tc>
                  <a:txBody>
                    <a:bodyPr/>
                    <a:lstStyle/>
                    <a:p>
                      <a:r>
                        <a:rPr lang="en-US" dirty="0"/>
                        <a:t>HB</a:t>
                      </a:r>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924664673"/>
                  </a:ext>
                </a:extLst>
              </a:tr>
              <a:tr h="422105">
                <a:tc>
                  <a:txBody>
                    <a:bodyPr/>
                    <a:lstStyle/>
                    <a:p>
                      <a:r>
                        <a:rPr lang="en-US" dirty="0"/>
                        <a:t>PT</a:t>
                      </a:r>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19880371"/>
                  </a:ext>
                </a:extLst>
              </a:tr>
              <a:tr h="422105">
                <a:tc>
                  <a:txBody>
                    <a:bodyPr/>
                    <a:lstStyle/>
                    <a:p>
                      <a:r>
                        <a:rPr lang="en-US" dirty="0"/>
                        <a:t>INR</a:t>
                      </a:r>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96970718"/>
                  </a:ext>
                </a:extLst>
              </a:tr>
              <a:tr h="422105">
                <a:tc>
                  <a:txBody>
                    <a:bodyPr/>
                    <a:lstStyle/>
                    <a:p>
                      <a:r>
                        <a:rPr lang="en-US" dirty="0"/>
                        <a:t>APTT</a:t>
                      </a:r>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74229877"/>
                  </a:ext>
                </a:extLst>
              </a:tr>
              <a:tr h="422105">
                <a:tc>
                  <a:txBody>
                    <a:bodyPr/>
                    <a:lstStyle/>
                    <a:p>
                      <a:r>
                        <a:rPr lang="en-US" dirty="0"/>
                        <a:t>S.CR</a:t>
                      </a:r>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402307728"/>
                  </a:ext>
                </a:extLst>
              </a:tr>
              <a:tr h="422105">
                <a:tc>
                  <a:txBody>
                    <a:bodyPr/>
                    <a:lstStyle/>
                    <a:p>
                      <a:r>
                        <a:rPr lang="en-US" dirty="0"/>
                        <a:t>RBS </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504950040"/>
                  </a:ext>
                </a:extLst>
              </a:tr>
            </a:tbl>
          </a:graphicData>
        </a:graphic>
      </p:graphicFrame>
    </p:spTree>
    <p:extLst>
      <p:ext uri="{BB962C8B-B14F-4D97-AF65-F5344CB8AC3E}">
        <p14:creationId xmlns:p14="http://schemas.microsoft.com/office/powerpoint/2010/main" val="971578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DD5F8F7-E471-829C-1ABA-3C12102374B7}"/>
              </a:ext>
            </a:extLst>
          </p:cNvPr>
          <p:cNvGraphicFramePr>
            <a:graphicFrameLocks/>
          </p:cNvGraphicFramePr>
          <p:nvPr>
            <p:extLst>
              <p:ext uri="{D42A27DB-BD31-4B8C-83A1-F6EECF244321}">
                <p14:modId xmlns:p14="http://schemas.microsoft.com/office/powerpoint/2010/main" val="3903645680"/>
              </p:ext>
            </p:extLst>
          </p:nvPr>
        </p:nvGraphicFramePr>
        <p:xfrm>
          <a:off x="1221806" y="988218"/>
          <a:ext cx="9748388" cy="4297680"/>
        </p:xfrm>
        <a:graphic>
          <a:graphicData uri="http://schemas.openxmlformats.org/drawingml/2006/table">
            <a:tbl>
              <a:tblPr firstRow="1" bandRow="1">
                <a:tableStyleId>{BDBED569-4797-4DF1-A0F4-6AAB3CD982D8}</a:tableStyleId>
              </a:tblPr>
              <a:tblGrid>
                <a:gridCol w="749876">
                  <a:extLst>
                    <a:ext uri="{9D8B030D-6E8A-4147-A177-3AD203B41FA5}">
                      <a16:colId xmlns:a16="http://schemas.microsoft.com/office/drawing/2014/main" val="1814497338"/>
                    </a:ext>
                  </a:extLst>
                </a:gridCol>
                <a:gridCol w="749876">
                  <a:extLst>
                    <a:ext uri="{9D8B030D-6E8A-4147-A177-3AD203B41FA5}">
                      <a16:colId xmlns:a16="http://schemas.microsoft.com/office/drawing/2014/main" val="3892596405"/>
                    </a:ext>
                  </a:extLst>
                </a:gridCol>
                <a:gridCol w="749876">
                  <a:extLst>
                    <a:ext uri="{9D8B030D-6E8A-4147-A177-3AD203B41FA5}">
                      <a16:colId xmlns:a16="http://schemas.microsoft.com/office/drawing/2014/main" val="3954456299"/>
                    </a:ext>
                  </a:extLst>
                </a:gridCol>
                <a:gridCol w="749876">
                  <a:extLst>
                    <a:ext uri="{9D8B030D-6E8A-4147-A177-3AD203B41FA5}">
                      <a16:colId xmlns:a16="http://schemas.microsoft.com/office/drawing/2014/main" val="3916631005"/>
                    </a:ext>
                  </a:extLst>
                </a:gridCol>
                <a:gridCol w="749876">
                  <a:extLst>
                    <a:ext uri="{9D8B030D-6E8A-4147-A177-3AD203B41FA5}">
                      <a16:colId xmlns:a16="http://schemas.microsoft.com/office/drawing/2014/main" val="1162684017"/>
                    </a:ext>
                  </a:extLst>
                </a:gridCol>
                <a:gridCol w="749876">
                  <a:extLst>
                    <a:ext uri="{9D8B030D-6E8A-4147-A177-3AD203B41FA5}">
                      <a16:colId xmlns:a16="http://schemas.microsoft.com/office/drawing/2014/main" val="2599167737"/>
                    </a:ext>
                  </a:extLst>
                </a:gridCol>
                <a:gridCol w="749876">
                  <a:extLst>
                    <a:ext uri="{9D8B030D-6E8A-4147-A177-3AD203B41FA5}">
                      <a16:colId xmlns:a16="http://schemas.microsoft.com/office/drawing/2014/main" val="1605572673"/>
                    </a:ext>
                  </a:extLst>
                </a:gridCol>
                <a:gridCol w="749876">
                  <a:extLst>
                    <a:ext uri="{9D8B030D-6E8A-4147-A177-3AD203B41FA5}">
                      <a16:colId xmlns:a16="http://schemas.microsoft.com/office/drawing/2014/main" val="1511309011"/>
                    </a:ext>
                  </a:extLst>
                </a:gridCol>
                <a:gridCol w="749876">
                  <a:extLst>
                    <a:ext uri="{9D8B030D-6E8A-4147-A177-3AD203B41FA5}">
                      <a16:colId xmlns:a16="http://schemas.microsoft.com/office/drawing/2014/main" val="4172729119"/>
                    </a:ext>
                  </a:extLst>
                </a:gridCol>
                <a:gridCol w="749876">
                  <a:extLst>
                    <a:ext uri="{9D8B030D-6E8A-4147-A177-3AD203B41FA5}">
                      <a16:colId xmlns:a16="http://schemas.microsoft.com/office/drawing/2014/main" val="3334869026"/>
                    </a:ext>
                  </a:extLst>
                </a:gridCol>
                <a:gridCol w="749876">
                  <a:extLst>
                    <a:ext uri="{9D8B030D-6E8A-4147-A177-3AD203B41FA5}">
                      <a16:colId xmlns:a16="http://schemas.microsoft.com/office/drawing/2014/main" val="3283639190"/>
                    </a:ext>
                  </a:extLst>
                </a:gridCol>
                <a:gridCol w="749876">
                  <a:extLst>
                    <a:ext uri="{9D8B030D-6E8A-4147-A177-3AD203B41FA5}">
                      <a16:colId xmlns:a16="http://schemas.microsoft.com/office/drawing/2014/main" val="3534204347"/>
                    </a:ext>
                  </a:extLst>
                </a:gridCol>
                <a:gridCol w="749876">
                  <a:extLst>
                    <a:ext uri="{9D8B030D-6E8A-4147-A177-3AD203B41FA5}">
                      <a16:colId xmlns:a16="http://schemas.microsoft.com/office/drawing/2014/main" val="521460135"/>
                    </a:ext>
                  </a:extLst>
                </a:gridCol>
              </a:tblGrid>
              <a:tr h="1318295">
                <a:tc>
                  <a:txBody>
                    <a:bodyPr/>
                    <a:lstStyle/>
                    <a:p>
                      <a:r>
                        <a:rPr lang="en-US" dirty="0"/>
                        <a:t>INVESTIGATIONS </a:t>
                      </a:r>
                    </a:p>
                  </a:txBody>
                  <a:tcPr/>
                </a:tc>
                <a:tc>
                  <a:txBody>
                    <a:bodyPr/>
                    <a:lstStyle/>
                    <a:p>
                      <a:r>
                        <a:rPr lang="en-US" dirty="0"/>
                        <a:t>28-11-2022</a:t>
                      </a:r>
                    </a:p>
                  </a:txBody>
                  <a:tcPr/>
                </a:tc>
                <a:tc>
                  <a:txBody>
                    <a:bodyPr/>
                    <a:lstStyle/>
                    <a:p>
                      <a:r>
                        <a:rPr lang="en-US" dirty="0"/>
                        <a:t>29-11-2022</a:t>
                      </a:r>
                    </a:p>
                  </a:txBody>
                  <a:tcPr/>
                </a:tc>
                <a:tc>
                  <a:txBody>
                    <a:bodyPr/>
                    <a:lstStyle/>
                    <a:p>
                      <a:r>
                        <a:rPr lang="en-US" dirty="0"/>
                        <a:t>30-11-2022</a:t>
                      </a:r>
                    </a:p>
                  </a:txBody>
                  <a:tcPr/>
                </a:tc>
                <a:tc>
                  <a:txBody>
                    <a:bodyPr/>
                    <a:lstStyle/>
                    <a:p>
                      <a:r>
                        <a:rPr lang="en-US" dirty="0"/>
                        <a:t>01-12-2022</a:t>
                      </a:r>
                    </a:p>
                  </a:txBody>
                  <a:tcPr/>
                </a:tc>
                <a:tc>
                  <a:txBody>
                    <a:bodyPr/>
                    <a:lstStyle/>
                    <a:p>
                      <a:r>
                        <a:rPr lang="en-US" dirty="0"/>
                        <a:t>02-12-2022</a:t>
                      </a:r>
                    </a:p>
                  </a:txBody>
                  <a:tcPr/>
                </a:tc>
                <a:tc>
                  <a:txBody>
                    <a:bodyPr/>
                    <a:lstStyle/>
                    <a:p>
                      <a:r>
                        <a:rPr lang="en-US" dirty="0"/>
                        <a:t>03-12-2022</a:t>
                      </a:r>
                    </a:p>
                  </a:txBody>
                  <a:tcPr/>
                </a:tc>
                <a:tc>
                  <a:txBody>
                    <a:bodyPr/>
                    <a:lstStyle/>
                    <a:p>
                      <a:r>
                        <a:rPr lang="en-US" dirty="0"/>
                        <a:t>04-12-2022</a:t>
                      </a:r>
                    </a:p>
                  </a:txBody>
                  <a:tcPr/>
                </a:tc>
                <a:tc>
                  <a:txBody>
                    <a:bodyPr/>
                    <a:lstStyle/>
                    <a:p>
                      <a:r>
                        <a:rPr lang="en-US" dirty="0"/>
                        <a:t>05-12-2022</a:t>
                      </a:r>
                    </a:p>
                  </a:txBody>
                  <a:tcPr/>
                </a:tc>
                <a:tc>
                  <a:txBody>
                    <a:bodyPr/>
                    <a:lstStyle/>
                    <a:p>
                      <a:r>
                        <a:rPr lang="en-US" dirty="0"/>
                        <a:t>06-12-2022</a:t>
                      </a:r>
                    </a:p>
                  </a:txBody>
                  <a:tcPr/>
                </a:tc>
                <a:tc>
                  <a:txBody>
                    <a:bodyPr/>
                    <a:lstStyle/>
                    <a:p>
                      <a:r>
                        <a:rPr lang="en-US" dirty="0"/>
                        <a:t>07-12-2022</a:t>
                      </a:r>
                    </a:p>
                  </a:txBody>
                  <a:tcPr/>
                </a:tc>
                <a:tc>
                  <a:txBody>
                    <a:bodyPr/>
                    <a:lstStyle/>
                    <a:p>
                      <a:r>
                        <a:rPr lang="en-US" dirty="0"/>
                        <a:t>08-12-2022</a:t>
                      </a:r>
                    </a:p>
                  </a:txBody>
                  <a:tcPr/>
                </a:tc>
                <a:tc>
                  <a:txBody>
                    <a:bodyPr/>
                    <a:lstStyle/>
                    <a:p>
                      <a:r>
                        <a:rPr lang="en-US" dirty="0"/>
                        <a:t>09-12-2022</a:t>
                      </a:r>
                    </a:p>
                  </a:txBody>
                  <a:tcPr/>
                </a:tc>
                <a:extLst>
                  <a:ext uri="{0D108BD9-81ED-4DB2-BD59-A6C34878D82A}">
                    <a16:rowId xmlns:a16="http://schemas.microsoft.com/office/drawing/2014/main" val="2658674372"/>
                  </a:ext>
                </a:extLst>
              </a:tr>
              <a:tr h="329573">
                <a:tc>
                  <a:txBody>
                    <a:bodyPr/>
                    <a:lstStyle/>
                    <a:p>
                      <a:r>
                        <a:rPr lang="en-US" dirty="0" err="1"/>
                        <a:t>S.Bili</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42651912"/>
                  </a:ext>
                </a:extLst>
              </a:tr>
              <a:tr h="329573">
                <a:tc>
                  <a:txBody>
                    <a:bodyPr/>
                    <a:lstStyle/>
                    <a:p>
                      <a:r>
                        <a:rPr lang="en-US" dirty="0"/>
                        <a:t>TP</a:t>
                      </a:r>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924664673"/>
                  </a:ext>
                </a:extLst>
              </a:tr>
              <a:tr h="329573">
                <a:tc>
                  <a:txBody>
                    <a:bodyPr/>
                    <a:lstStyle/>
                    <a:p>
                      <a:r>
                        <a:rPr lang="en-US" dirty="0"/>
                        <a:t>ALB</a:t>
                      </a:r>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19880371"/>
                  </a:ext>
                </a:extLst>
              </a:tr>
              <a:tr h="499765">
                <a:tc>
                  <a:txBody>
                    <a:bodyPr/>
                    <a:lstStyle/>
                    <a:p>
                      <a:r>
                        <a:rPr lang="en-US" dirty="0"/>
                        <a:t>OT/PT</a:t>
                      </a:r>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96970718"/>
                  </a:ext>
                </a:extLst>
              </a:tr>
              <a:tr h="329573">
                <a:tc>
                  <a:txBody>
                    <a:bodyPr/>
                    <a:lstStyle/>
                    <a:p>
                      <a:r>
                        <a:rPr lang="en-US" dirty="0"/>
                        <a:t>ALP</a:t>
                      </a:r>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74229877"/>
                  </a:ext>
                </a:extLst>
              </a:tr>
              <a:tr h="329573">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402307728"/>
                  </a:ext>
                </a:extLst>
              </a:tr>
              <a:tr h="32957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504950040"/>
                  </a:ext>
                </a:extLst>
              </a:tr>
            </a:tbl>
          </a:graphicData>
        </a:graphic>
      </p:graphicFrame>
    </p:spTree>
    <p:extLst>
      <p:ext uri="{BB962C8B-B14F-4D97-AF65-F5344CB8AC3E}">
        <p14:creationId xmlns:p14="http://schemas.microsoft.com/office/powerpoint/2010/main" val="4077757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B4FD-4F10-7AF1-1927-41184E690B98}"/>
              </a:ext>
            </a:extLst>
          </p:cNvPr>
          <p:cNvSpPr>
            <a:spLocks noGrp="1"/>
          </p:cNvSpPr>
          <p:nvPr>
            <p:ph type="title"/>
          </p:nvPr>
        </p:nvSpPr>
        <p:spPr/>
        <p:txBody>
          <a:bodyPr/>
          <a:lstStyle/>
          <a:p>
            <a:r>
              <a:rPr lang="en-US" dirty="0"/>
              <a:t>Treatment given </a:t>
            </a:r>
          </a:p>
        </p:txBody>
      </p:sp>
      <p:sp>
        <p:nvSpPr>
          <p:cNvPr id="3" name="Content Placeholder 2">
            <a:extLst>
              <a:ext uri="{FF2B5EF4-FFF2-40B4-BE49-F238E27FC236}">
                <a16:creationId xmlns:a16="http://schemas.microsoft.com/office/drawing/2014/main" id="{92DB77B7-F4CE-D58E-3A45-9F970862FD1E}"/>
              </a:ext>
            </a:extLst>
          </p:cNvPr>
          <p:cNvSpPr>
            <a:spLocks noGrp="1"/>
          </p:cNvSpPr>
          <p:nvPr>
            <p:ph idx="1"/>
          </p:nvPr>
        </p:nvSpPr>
        <p:spPr/>
        <p:txBody>
          <a:bodyPr/>
          <a:lstStyle/>
          <a:p>
            <a:r>
              <a:rPr lang="en-US" dirty="0"/>
              <a:t>DEFINITIVE TREATMENT</a:t>
            </a:r>
          </a:p>
          <a:p>
            <a:r>
              <a:rPr lang="en-US" dirty="0"/>
              <a:t>(1) ASV – </a:t>
            </a:r>
            <a:r>
              <a:rPr lang="en-US" dirty="0" err="1"/>
              <a:t>Inj</a:t>
            </a:r>
            <a:r>
              <a:rPr lang="en-US" dirty="0"/>
              <a:t> ASV 10 VIAL In 1 pint NS Over 1 hour followed by </a:t>
            </a:r>
            <a:r>
              <a:rPr lang="en-US" dirty="0" err="1"/>
              <a:t>inj</a:t>
            </a:r>
            <a:r>
              <a:rPr lang="en-US" dirty="0"/>
              <a:t> ASV 10VIAL in 1 pint NS over next 1 hour</a:t>
            </a:r>
          </a:p>
          <a:p>
            <a:r>
              <a:rPr lang="en-US" dirty="0"/>
              <a:t>SUPPORTIVE THERAPY</a:t>
            </a:r>
          </a:p>
          <a:p>
            <a:r>
              <a:rPr lang="en-US" dirty="0"/>
              <a:t>(1) Blood transfusion</a:t>
            </a:r>
          </a:p>
          <a:p>
            <a:r>
              <a:rPr lang="en-US" dirty="0"/>
              <a:t>(2) </a:t>
            </a:r>
            <a:r>
              <a:rPr lang="en-US" dirty="0" err="1"/>
              <a:t>Inj</a:t>
            </a:r>
            <a:r>
              <a:rPr lang="en-US" dirty="0"/>
              <a:t> PIPTAZ 2.2g IV Q8H</a:t>
            </a:r>
          </a:p>
          <a:p>
            <a:r>
              <a:rPr lang="en-US" dirty="0"/>
              <a:t>(3) </a:t>
            </a:r>
            <a:r>
              <a:rPr lang="en-US" dirty="0" err="1"/>
              <a:t>Inj</a:t>
            </a:r>
            <a:r>
              <a:rPr lang="en-US" dirty="0"/>
              <a:t> </a:t>
            </a:r>
            <a:r>
              <a:rPr lang="en-US" dirty="0" err="1"/>
              <a:t>Cloxacillin</a:t>
            </a:r>
            <a:r>
              <a:rPr lang="en-US" dirty="0"/>
              <a:t> 500mg Q6H</a:t>
            </a:r>
          </a:p>
          <a:p>
            <a:pPr marL="0" indent="0">
              <a:buNone/>
            </a:pPr>
            <a:endParaRPr lang="en-US" dirty="0"/>
          </a:p>
        </p:txBody>
      </p:sp>
    </p:spTree>
    <p:extLst>
      <p:ext uri="{BB962C8B-B14F-4D97-AF65-F5344CB8AC3E}">
        <p14:creationId xmlns:p14="http://schemas.microsoft.com/office/powerpoint/2010/main" val="891447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CB33EB-DA3B-A06B-BCC5-FBB3F01F46C1}"/>
              </a:ext>
            </a:extLst>
          </p:cNvPr>
          <p:cNvSpPr txBox="1"/>
          <p:nvPr/>
        </p:nvSpPr>
        <p:spPr>
          <a:xfrm>
            <a:off x="613172" y="904875"/>
            <a:ext cx="8262938" cy="2308324"/>
          </a:xfrm>
          <a:prstGeom prst="rect">
            <a:avLst/>
          </a:prstGeom>
          <a:noFill/>
        </p:spPr>
        <p:txBody>
          <a:bodyPr wrap="square" rtlCol="0">
            <a:spAutoFit/>
          </a:bodyPr>
          <a:lstStyle/>
          <a:p>
            <a:pPr algn="l"/>
            <a:r>
              <a:rPr lang="en-US" sz="2400" dirty="0"/>
              <a:t>(4) Blood Transfusion </a:t>
            </a:r>
            <a:r>
              <a:rPr lang="en-US" sz="2400" dirty="0" err="1"/>
              <a:t>i</a:t>
            </a:r>
            <a:r>
              <a:rPr lang="en-US" sz="2400" dirty="0"/>
              <a:t>/v/o  hemolysis</a:t>
            </a:r>
          </a:p>
          <a:p>
            <a:pPr algn="l"/>
            <a:r>
              <a:rPr lang="en-US" sz="2400" dirty="0"/>
              <a:t>(5) Tab </a:t>
            </a:r>
            <a:r>
              <a:rPr lang="en-US" sz="2400" dirty="0" err="1"/>
              <a:t>Ultacet</a:t>
            </a:r>
            <a:r>
              <a:rPr lang="en-US" sz="2400" dirty="0"/>
              <a:t> 1-1-1</a:t>
            </a:r>
          </a:p>
          <a:p>
            <a:pPr algn="l"/>
            <a:r>
              <a:rPr lang="en-US" sz="2400" dirty="0"/>
              <a:t>(6) Tab </a:t>
            </a:r>
            <a:r>
              <a:rPr lang="en-US" sz="2400" dirty="0" err="1"/>
              <a:t>sobisis</a:t>
            </a:r>
            <a:r>
              <a:rPr lang="en-US" sz="2400" dirty="0"/>
              <a:t> 500mg TDS</a:t>
            </a:r>
          </a:p>
          <a:p>
            <a:pPr algn="l"/>
            <a:r>
              <a:rPr lang="en-US" sz="2400" dirty="0"/>
              <a:t>(7)Tab NAC 600mg 1-0-1</a:t>
            </a:r>
          </a:p>
          <a:p>
            <a:pPr algn="l"/>
            <a:r>
              <a:rPr lang="en-US" sz="2400" dirty="0"/>
              <a:t>(8) Tab </a:t>
            </a:r>
            <a:r>
              <a:rPr lang="en-US" sz="2400" dirty="0" err="1"/>
              <a:t>Udiliv</a:t>
            </a:r>
            <a:r>
              <a:rPr lang="en-US" sz="2400" dirty="0"/>
              <a:t> 150mg 1-0-1</a:t>
            </a:r>
          </a:p>
          <a:p>
            <a:pPr algn="l"/>
            <a:r>
              <a:rPr lang="en-US" sz="2400" dirty="0"/>
              <a:t>(9) Other supportive measures</a:t>
            </a:r>
          </a:p>
        </p:txBody>
      </p:sp>
    </p:spTree>
    <p:extLst>
      <p:ext uri="{BB962C8B-B14F-4D97-AF65-F5344CB8AC3E}">
        <p14:creationId xmlns:p14="http://schemas.microsoft.com/office/powerpoint/2010/main" val="492200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B927E-0AA9-3024-D2EA-AF831E1D775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9ACA54-F3E1-6755-C313-8050FD9F98E7}"/>
              </a:ext>
            </a:extLst>
          </p:cNvPr>
          <p:cNvSpPr>
            <a:spLocks noGrp="1"/>
          </p:cNvSpPr>
          <p:nvPr>
            <p:ph idx="1"/>
          </p:nvPr>
        </p:nvSpPr>
        <p:spPr/>
        <p:txBody>
          <a:bodyPr/>
          <a:lstStyle/>
          <a:p>
            <a:r>
              <a:rPr lang="en-US" dirty="0"/>
              <a:t>Meanwhile patient developed oliguria and (L) LL cellulitis</a:t>
            </a:r>
          </a:p>
          <a:p>
            <a:r>
              <a:rPr lang="en-US" dirty="0"/>
              <a:t>L/E – Blackish discoloration of skin over affected area (+)</a:t>
            </a:r>
          </a:p>
          <a:p>
            <a:r>
              <a:rPr lang="en-US" dirty="0"/>
              <a:t>        Swelling of (L) and (L) foot (+)</a:t>
            </a:r>
          </a:p>
          <a:p>
            <a:r>
              <a:rPr lang="en-US" dirty="0"/>
              <a:t>I/V/O cellulitis, his prescription was modified with addition of</a:t>
            </a:r>
          </a:p>
          <a:p>
            <a:r>
              <a:rPr lang="en-US" dirty="0"/>
              <a:t>(10) </a:t>
            </a:r>
            <a:r>
              <a:rPr lang="en-US"/>
              <a:t>GM dressing</a:t>
            </a:r>
          </a:p>
          <a:p>
            <a:endParaRPr lang="en-US" dirty="0"/>
          </a:p>
          <a:p>
            <a:pPr marL="0" indent="0">
              <a:buNone/>
            </a:pPr>
            <a:endParaRPr lang="en-US" dirty="0"/>
          </a:p>
        </p:txBody>
      </p:sp>
    </p:spTree>
    <p:extLst>
      <p:ext uri="{BB962C8B-B14F-4D97-AF65-F5344CB8AC3E}">
        <p14:creationId xmlns:p14="http://schemas.microsoft.com/office/powerpoint/2010/main" val="2585876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4F87A-98D5-AF19-9725-E43020BFA2E3}"/>
              </a:ext>
            </a:extLst>
          </p:cNvPr>
          <p:cNvSpPr>
            <a:spLocks noGrp="1"/>
          </p:cNvSpPr>
          <p:nvPr>
            <p:ph type="title"/>
          </p:nvPr>
        </p:nvSpPr>
        <p:spPr/>
        <p:txBody>
          <a:bodyPr/>
          <a:lstStyle/>
          <a:p>
            <a:r>
              <a:rPr lang="en-US" dirty="0"/>
              <a:t>05-12-2022</a:t>
            </a:r>
          </a:p>
        </p:txBody>
      </p:sp>
      <p:sp>
        <p:nvSpPr>
          <p:cNvPr id="3" name="Content Placeholder 2">
            <a:extLst>
              <a:ext uri="{FF2B5EF4-FFF2-40B4-BE49-F238E27FC236}">
                <a16:creationId xmlns:a16="http://schemas.microsoft.com/office/drawing/2014/main" id="{AAFC9928-BE27-0711-BE40-5F46EBA660D7}"/>
              </a:ext>
            </a:extLst>
          </p:cNvPr>
          <p:cNvSpPr>
            <a:spLocks noGrp="1"/>
          </p:cNvSpPr>
          <p:nvPr>
            <p:ph idx="1"/>
          </p:nvPr>
        </p:nvSpPr>
        <p:spPr/>
        <p:txBody>
          <a:bodyPr>
            <a:normAutofit fontScale="92500" lnSpcReduction="10000"/>
          </a:bodyPr>
          <a:lstStyle/>
          <a:p>
            <a:r>
              <a:rPr lang="en-US" sz="2400" dirty="0"/>
              <a:t>Patient’ General condition got better ,(but pain over (L) leg and foot was still persisting )and hence shifted to ward 14 under M1</a:t>
            </a:r>
          </a:p>
          <a:p>
            <a:r>
              <a:rPr lang="en-US" sz="2400" dirty="0"/>
              <a:t>Meanwhile General surgery and Nephrology consultations were done and orders </a:t>
            </a:r>
            <a:r>
              <a:rPr lang="en-US" sz="2400" dirty="0" err="1"/>
              <a:t>follwed</a:t>
            </a:r>
            <a:r>
              <a:rPr lang="en-US" sz="2400" dirty="0"/>
              <a:t>.</a:t>
            </a:r>
          </a:p>
          <a:p>
            <a:r>
              <a:rPr lang="en-US" sz="2400" dirty="0"/>
              <a:t>But, when days </a:t>
            </a:r>
            <a:r>
              <a:rPr lang="en-US" sz="2400" dirty="0" err="1"/>
              <a:t>passed,pain</a:t>
            </a:r>
            <a:r>
              <a:rPr lang="en-US" sz="2400" dirty="0"/>
              <a:t> has increased and swelling of (L) LL worsened and noticed difficulty in extending (L) knee </a:t>
            </a:r>
          </a:p>
          <a:p>
            <a:r>
              <a:rPr lang="en-US" sz="2400" dirty="0"/>
              <a:t>O/E Patient was conscious oriented, PR -78/min.   BP -110/80mmhg.      Spo2-98% on RA</a:t>
            </a:r>
          </a:p>
          <a:p>
            <a:endParaRPr lang="en-US" sz="2400" dirty="0"/>
          </a:p>
        </p:txBody>
      </p:sp>
    </p:spTree>
    <p:extLst>
      <p:ext uri="{BB962C8B-B14F-4D97-AF65-F5344CB8AC3E}">
        <p14:creationId xmlns:p14="http://schemas.microsoft.com/office/powerpoint/2010/main" val="2958019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F64C9A-68C0-03F2-1898-9618D50F55FC}"/>
              </a:ext>
            </a:extLst>
          </p:cNvPr>
          <p:cNvSpPr>
            <a:spLocks noGrp="1"/>
          </p:cNvSpPr>
          <p:nvPr>
            <p:ph idx="4294967295"/>
          </p:nvPr>
        </p:nvSpPr>
        <p:spPr>
          <a:xfrm>
            <a:off x="51594" y="279797"/>
            <a:ext cx="9604375" cy="244078"/>
          </a:xfrm>
        </p:spPr>
        <p:txBody>
          <a:bodyPr>
            <a:noAutofit/>
          </a:bodyPr>
          <a:lstStyle/>
          <a:p>
            <a:endParaRPr lang="en-US" sz="2400" dirty="0"/>
          </a:p>
          <a:p>
            <a:r>
              <a:rPr lang="en-US" sz="2400" dirty="0"/>
              <a:t>Systemic Examination</a:t>
            </a:r>
          </a:p>
          <a:p>
            <a:r>
              <a:rPr lang="en-US" sz="2400" dirty="0"/>
              <a:t>CVS -S1,S2 (+),NAS              RS- NVBS(+),AEBE </a:t>
            </a:r>
          </a:p>
          <a:p>
            <a:r>
              <a:rPr lang="en-US" sz="2400" dirty="0"/>
              <a:t>P/A- </a:t>
            </a:r>
            <a:r>
              <a:rPr lang="en-US" sz="2400" dirty="0" err="1"/>
              <a:t>Soft,non</a:t>
            </a:r>
            <a:r>
              <a:rPr lang="en-US" sz="2400" dirty="0"/>
              <a:t> </a:t>
            </a:r>
            <a:r>
              <a:rPr lang="en-US" sz="2400" dirty="0" err="1"/>
              <a:t>tender,no</a:t>
            </a:r>
            <a:r>
              <a:rPr lang="en-US" sz="2400" dirty="0"/>
              <a:t> </a:t>
            </a:r>
            <a:r>
              <a:rPr lang="en-US" sz="2400" dirty="0" err="1"/>
              <a:t>organomegaly</a:t>
            </a:r>
            <a:endParaRPr lang="en-US" sz="2400" dirty="0"/>
          </a:p>
          <a:p>
            <a:r>
              <a:rPr lang="en-US" sz="2400" dirty="0"/>
              <a:t>CNS- HMF Normal, inability to extend his (L) knee ( in a </a:t>
            </a:r>
            <a:r>
              <a:rPr lang="en-US" sz="2400" dirty="0" err="1"/>
              <a:t>semiflexed</a:t>
            </a:r>
            <a:r>
              <a:rPr lang="en-US" sz="2400" dirty="0"/>
              <a:t> position)</a:t>
            </a:r>
          </a:p>
          <a:p>
            <a:r>
              <a:rPr lang="en-US" sz="2400" dirty="0"/>
              <a:t>L/E – Swelling (+) over (L) leg and (L) foot dorsal aspect , Blackish discoloration of skin over the swelling (+)</a:t>
            </a:r>
          </a:p>
          <a:p>
            <a:r>
              <a:rPr lang="en-US" sz="2400" dirty="0"/>
              <a:t>But,All peripheral pulsations were felt including posterior </a:t>
            </a:r>
            <a:r>
              <a:rPr lang="en-US" sz="2400" dirty="0" err="1"/>
              <a:t>tibial</a:t>
            </a:r>
            <a:r>
              <a:rPr lang="en-US" sz="2400" dirty="0"/>
              <a:t> artery,&amp; dorsalis </a:t>
            </a:r>
            <a:r>
              <a:rPr lang="en-US" sz="2400" dirty="0" err="1"/>
              <a:t>pedis</a:t>
            </a:r>
            <a:r>
              <a:rPr lang="en-US" sz="2400" dirty="0"/>
              <a:t>.</a:t>
            </a:r>
          </a:p>
        </p:txBody>
      </p:sp>
      <p:pic>
        <p:nvPicPr>
          <p:cNvPr id="4" name="Picture 2">
            <a:extLst>
              <a:ext uri="{FF2B5EF4-FFF2-40B4-BE49-F238E27FC236}">
                <a16:creationId xmlns:a16="http://schemas.microsoft.com/office/drawing/2014/main" id="{79911C9F-AFA7-1FAA-472D-46D30B93C217}"/>
              </a:ext>
            </a:extLst>
          </p:cNvPr>
          <p:cNvPicPr>
            <a:picLocks noChangeAspect="1"/>
          </p:cNvPicPr>
          <p:nvPr/>
        </p:nvPicPr>
        <p:blipFill>
          <a:blip r:embed="rId2"/>
          <a:stretch>
            <a:fillRect/>
          </a:stretch>
        </p:blipFill>
        <p:spPr>
          <a:xfrm>
            <a:off x="9655969" y="196453"/>
            <a:ext cx="1863328" cy="2678907"/>
          </a:xfrm>
          <a:prstGeom prst="rect">
            <a:avLst/>
          </a:prstGeom>
        </p:spPr>
      </p:pic>
    </p:spTree>
    <p:extLst>
      <p:ext uri="{BB962C8B-B14F-4D97-AF65-F5344CB8AC3E}">
        <p14:creationId xmlns:p14="http://schemas.microsoft.com/office/powerpoint/2010/main" val="2468560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2ABF91-0F02-F818-BD69-8F2E8DB53783}"/>
              </a:ext>
            </a:extLst>
          </p:cNvPr>
          <p:cNvSpPr>
            <a:spLocks noGrp="1"/>
          </p:cNvSpPr>
          <p:nvPr>
            <p:ph type="title" idx="4294967295"/>
          </p:nvPr>
        </p:nvSpPr>
        <p:spPr>
          <a:xfrm>
            <a:off x="2587625" y="393700"/>
            <a:ext cx="9604375" cy="785813"/>
          </a:xfrm>
        </p:spPr>
        <p:txBody>
          <a:bodyPr/>
          <a:lstStyle/>
          <a:p>
            <a:r>
              <a:rPr lang="en-US" dirty="0"/>
              <a:t>On 08-12-2022</a:t>
            </a:r>
          </a:p>
        </p:txBody>
      </p:sp>
      <p:sp>
        <p:nvSpPr>
          <p:cNvPr id="4" name="Content Placeholder 3">
            <a:extLst>
              <a:ext uri="{FF2B5EF4-FFF2-40B4-BE49-F238E27FC236}">
                <a16:creationId xmlns:a16="http://schemas.microsoft.com/office/drawing/2014/main" id="{2E763AAC-330E-034F-D94A-9C5C4B535B67}"/>
              </a:ext>
            </a:extLst>
          </p:cNvPr>
          <p:cNvSpPr>
            <a:spLocks noGrp="1"/>
          </p:cNvSpPr>
          <p:nvPr>
            <p:ph idx="4294967295"/>
          </p:nvPr>
        </p:nvSpPr>
        <p:spPr>
          <a:xfrm>
            <a:off x="517922" y="992187"/>
            <a:ext cx="11156156" cy="3449638"/>
          </a:xfrm>
        </p:spPr>
        <p:txBody>
          <a:bodyPr>
            <a:noAutofit/>
          </a:bodyPr>
          <a:lstStyle/>
          <a:p>
            <a:r>
              <a:rPr lang="en-US" sz="2400" dirty="0"/>
              <a:t>PR -80/min.              BP -110/70mmhg.            Spo2-98% on RA
Systemic Examination             </a:t>
            </a:r>
          </a:p>
          <a:p>
            <a:r>
              <a:rPr lang="en-US" sz="2400" dirty="0"/>
              <a:t>CVS –S1,S2 (+),NAS            RS- NVBS(+),AEBE           P/A- </a:t>
            </a:r>
            <a:r>
              <a:rPr lang="en-US" sz="2400" dirty="0" err="1"/>
              <a:t>Soft,non</a:t>
            </a:r>
            <a:r>
              <a:rPr lang="en-US" sz="2400" dirty="0"/>
              <a:t> </a:t>
            </a:r>
            <a:r>
              <a:rPr lang="en-US" sz="2400" dirty="0" err="1"/>
              <a:t>tender,no</a:t>
            </a:r>
            <a:r>
              <a:rPr lang="en-US" sz="2400" dirty="0"/>
              <a:t> OM
CNS- HMF Normal, inability to extend his (L) knee ( in a </a:t>
            </a:r>
            <a:r>
              <a:rPr lang="en-US" sz="2400" dirty="0" err="1"/>
              <a:t>semiflexed</a:t>
            </a:r>
            <a:r>
              <a:rPr lang="en-US" sz="2400" dirty="0"/>
              <a:t> position)
L/E – Swelling (+) over (L) leg and (L) foot dorsal aspect , Extensive Blackish discoloration of skin over the swelling (+), blisters or blebs (+)
But,All peripheral pulsations were felt including posterior </a:t>
            </a:r>
            <a:r>
              <a:rPr lang="en-US" sz="2400" dirty="0" err="1"/>
              <a:t>tibial</a:t>
            </a:r>
            <a:r>
              <a:rPr lang="en-US" sz="2400" dirty="0"/>
              <a:t> artery,&amp; dorsalis </a:t>
            </a:r>
            <a:r>
              <a:rPr lang="en-US" sz="2400" dirty="0" err="1"/>
              <a:t>Pedis</a:t>
            </a:r>
            <a:r>
              <a:rPr lang="en-US" sz="2400" dirty="0"/>
              <a:t>. </a:t>
            </a:r>
          </a:p>
          <a:p>
            <a:endParaRPr lang="en-US" sz="2400" dirty="0"/>
          </a:p>
        </p:txBody>
      </p:sp>
    </p:spTree>
    <p:extLst>
      <p:ext uri="{BB962C8B-B14F-4D97-AF65-F5344CB8AC3E}">
        <p14:creationId xmlns:p14="http://schemas.microsoft.com/office/powerpoint/2010/main" val="3290252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57B51D-2800-04AB-D5FB-EDD028EB04E0}"/>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CB5FC5B8-98E2-7DB8-8D2F-3A27BFDFA2AE}"/>
              </a:ext>
            </a:extLst>
          </p:cNvPr>
          <p:cNvSpPr txBox="1">
            <a:spLocks noGrp="1"/>
          </p:cNvSpPr>
          <p:nvPr>
            <p:ph idx="1"/>
          </p:nvPr>
        </p:nvSpPr>
        <p:spPr>
          <a:xfrm>
            <a:off x="1450975" y="2073275"/>
            <a:ext cx="9604375" cy="3542060"/>
          </a:xfrm>
          <a:prstGeom prst="rect">
            <a:avLst/>
          </a:prstGeom>
          <a:noFill/>
        </p:spPr>
        <p:txBody>
          <a:bodyPr wrap="square">
            <a:spAutoFit/>
          </a:bodyPr>
          <a:lstStyle/>
          <a:p>
            <a:r>
              <a:rPr lang="en-US" sz="2400" dirty="0"/>
              <a:t>I/v/o stiffness of (L) knee, inability/pain while trying to extend knee &amp; worsening of  cellulitis a repeat  Venous and Arterial Doppler study of (L) LL was done and the results were s/o possibility of Thrombus in(L) Common Iliac Being Or Proximal part of external iliac </a:t>
            </a:r>
            <a:r>
              <a:rPr lang="en-US" sz="2400" dirty="0" err="1"/>
              <a:t>vein.So</a:t>
            </a:r>
            <a:r>
              <a:rPr lang="en-US" sz="2400" dirty="0"/>
              <a:t>,</a:t>
            </a:r>
          </a:p>
          <a:p>
            <a:pPr marL="342900" indent="-342900">
              <a:buFont typeface="Arial" panose="020B0604020202020204" pitchFamily="34" charset="0"/>
              <a:buChar char="•"/>
            </a:pPr>
            <a:r>
              <a:rPr lang="en-US" sz="2400" dirty="0" err="1"/>
              <a:t>Inj</a:t>
            </a:r>
            <a:r>
              <a:rPr lang="en-US" sz="2400" dirty="0"/>
              <a:t> UFH 5000 U s/c  Q8H was started</a:t>
            </a:r>
          </a:p>
          <a:p>
            <a:pPr marL="342900" indent="-342900">
              <a:buFont typeface="Arial" panose="020B0604020202020204" pitchFamily="34" charset="0"/>
              <a:buChar char="•"/>
            </a:pPr>
            <a:r>
              <a:rPr lang="en-US" sz="2400" dirty="0" err="1"/>
              <a:t>Inj</a:t>
            </a:r>
            <a:r>
              <a:rPr lang="en-US" sz="2400" dirty="0"/>
              <a:t> Linezolid 600mg Q12H </a:t>
            </a:r>
          </a:p>
          <a:p>
            <a:pPr marL="342900" indent="-342900">
              <a:buFont typeface="Arial" panose="020B0604020202020204" pitchFamily="34" charset="0"/>
              <a:buChar char="•"/>
            </a:pPr>
            <a:r>
              <a:rPr lang="en-US" sz="2400" dirty="0"/>
              <a:t>Along with supportive measures like ambulation.</a:t>
            </a:r>
          </a:p>
        </p:txBody>
      </p:sp>
    </p:spTree>
    <p:extLst>
      <p:ext uri="{BB962C8B-B14F-4D97-AF65-F5344CB8AC3E}">
        <p14:creationId xmlns:p14="http://schemas.microsoft.com/office/powerpoint/2010/main" val="707853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D47B1-DC4F-00BB-9B50-FCCDD9923B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63BA581-DBD2-F60F-420A-C455C3C3AFAB}"/>
              </a:ext>
            </a:extLst>
          </p:cNvPr>
          <p:cNvSpPr>
            <a:spLocks noGrp="1"/>
          </p:cNvSpPr>
          <p:nvPr>
            <p:ph idx="1"/>
          </p:nvPr>
        </p:nvSpPr>
        <p:spPr>
          <a:xfrm>
            <a:off x="639518" y="1994566"/>
            <a:ext cx="5456482" cy="3450613"/>
          </a:xfrm>
        </p:spPr>
        <p:txBody>
          <a:bodyPr/>
          <a:lstStyle/>
          <a:p>
            <a:r>
              <a:rPr lang="en-US" sz="2400" dirty="0"/>
              <a:t>After 4 days of UFH,&amp; Linezolid </a:t>
            </a:r>
            <a:r>
              <a:rPr lang="en-US" sz="2400" dirty="0" err="1"/>
              <a:t>administration,pt’s</a:t>
            </a:r>
            <a:r>
              <a:rPr lang="en-US" sz="2400" dirty="0"/>
              <a:t> condition got little better and patient party wished to take him to home town at UP for further treatment &amp; Hence discharged at request on 11-12-2022.</a:t>
            </a:r>
          </a:p>
          <a:p>
            <a:endParaRPr lang="en-US" dirty="0"/>
          </a:p>
        </p:txBody>
      </p:sp>
      <p:pic>
        <p:nvPicPr>
          <p:cNvPr id="4" name="Picture 4">
            <a:extLst>
              <a:ext uri="{FF2B5EF4-FFF2-40B4-BE49-F238E27FC236}">
                <a16:creationId xmlns:a16="http://schemas.microsoft.com/office/drawing/2014/main" id="{06F1EEA2-9450-8E75-FC50-1C2E1A9D79C2}"/>
              </a:ext>
            </a:extLst>
          </p:cNvPr>
          <p:cNvPicPr>
            <a:picLocks noChangeAspect="1"/>
          </p:cNvPicPr>
          <p:nvPr/>
        </p:nvPicPr>
        <p:blipFill>
          <a:blip r:embed="rId2"/>
          <a:stretch>
            <a:fillRect/>
          </a:stretch>
        </p:blipFill>
        <p:spPr>
          <a:xfrm>
            <a:off x="6441282" y="1857375"/>
            <a:ext cx="2595562" cy="3492258"/>
          </a:xfrm>
          <a:prstGeom prst="rect">
            <a:avLst/>
          </a:prstGeom>
        </p:spPr>
      </p:pic>
    </p:spTree>
    <p:extLst>
      <p:ext uri="{BB962C8B-B14F-4D97-AF65-F5344CB8AC3E}">
        <p14:creationId xmlns:p14="http://schemas.microsoft.com/office/powerpoint/2010/main" val="4246060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13D90-E18D-613C-8A11-F3AE6B03F86E}"/>
              </a:ext>
            </a:extLst>
          </p:cNvPr>
          <p:cNvSpPr>
            <a:spLocks noGrp="1"/>
          </p:cNvSpPr>
          <p:nvPr>
            <p:ph type="title"/>
          </p:nvPr>
        </p:nvSpPr>
        <p:spPr/>
        <p:txBody>
          <a:bodyPr/>
          <a:lstStyle/>
          <a:p>
            <a:r>
              <a:rPr lang="en-US" dirty="0"/>
              <a:t>Present condition  (Taken on 26-01-2023)</a:t>
            </a:r>
          </a:p>
        </p:txBody>
      </p:sp>
      <p:pic>
        <p:nvPicPr>
          <p:cNvPr id="4" name="Picture 4">
            <a:extLst>
              <a:ext uri="{FF2B5EF4-FFF2-40B4-BE49-F238E27FC236}">
                <a16:creationId xmlns:a16="http://schemas.microsoft.com/office/drawing/2014/main" id="{2F4B81B9-AE67-4BB0-49DD-46B0D3DF734D}"/>
              </a:ext>
            </a:extLst>
          </p:cNvPr>
          <p:cNvPicPr>
            <a:picLocks noGrp="1" noChangeAspect="1"/>
          </p:cNvPicPr>
          <p:nvPr>
            <p:ph idx="1"/>
          </p:nvPr>
        </p:nvPicPr>
        <p:blipFill>
          <a:blip r:embed="rId2"/>
          <a:stretch>
            <a:fillRect/>
          </a:stretch>
        </p:blipFill>
        <p:spPr>
          <a:xfrm>
            <a:off x="630369" y="2028031"/>
            <a:ext cx="2077774" cy="3449638"/>
          </a:xfrm>
        </p:spPr>
      </p:pic>
      <p:pic>
        <p:nvPicPr>
          <p:cNvPr id="5" name="Picture 5">
            <a:extLst>
              <a:ext uri="{FF2B5EF4-FFF2-40B4-BE49-F238E27FC236}">
                <a16:creationId xmlns:a16="http://schemas.microsoft.com/office/drawing/2014/main" id="{F26DE75D-BAD4-4EDF-1566-E0E9F26C0340}"/>
              </a:ext>
            </a:extLst>
          </p:cNvPr>
          <p:cNvPicPr>
            <a:picLocks noChangeAspect="1"/>
          </p:cNvPicPr>
          <p:nvPr/>
        </p:nvPicPr>
        <p:blipFill>
          <a:blip r:embed="rId3"/>
          <a:stretch>
            <a:fillRect/>
          </a:stretch>
        </p:blipFill>
        <p:spPr>
          <a:xfrm>
            <a:off x="6453187" y="1768902"/>
            <a:ext cx="2238375" cy="4284579"/>
          </a:xfrm>
          <a:prstGeom prst="rect">
            <a:avLst/>
          </a:prstGeom>
        </p:spPr>
      </p:pic>
    </p:spTree>
    <p:extLst>
      <p:ext uri="{BB962C8B-B14F-4D97-AF65-F5344CB8AC3E}">
        <p14:creationId xmlns:p14="http://schemas.microsoft.com/office/powerpoint/2010/main" val="470182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998CF-B4CB-6B7A-3691-9D402B09CA03}"/>
              </a:ext>
            </a:extLst>
          </p:cNvPr>
          <p:cNvSpPr>
            <a:spLocks noGrp="1"/>
          </p:cNvSpPr>
          <p:nvPr>
            <p:ph type="title"/>
          </p:nvPr>
        </p:nvSpPr>
        <p:spPr/>
        <p:txBody>
          <a:bodyPr/>
          <a:lstStyle/>
          <a:p>
            <a:r>
              <a:rPr lang="en-US" dirty="0"/>
              <a:t>Classification of snakes</a:t>
            </a:r>
          </a:p>
        </p:txBody>
      </p:sp>
      <p:sp>
        <p:nvSpPr>
          <p:cNvPr id="7" name="Content Placeholder 2">
            <a:extLst>
              <a:ext uri="{FF2B5EF4-FFF2-40B4-BE49-F238E27FC236}">
                <a16:creationId xmlns:a16="http://schemas.microsoft.com/office/drawing/2014/main" id="{D91B417F-523C-64AC-0AED-F99C4E80CEDB}"/>
              </a:ext>
            </a:extLst>
          </p:cNvPr>
          <p:cNvSpPr txBox="1">
            <a:spLocks noGrp="1"/>
          </p:cNvSpPr>
          <p:nvPr>
            <p:ph idx="1"/>
          </p:nvPr>
        </p:nvSpPr>
        <p:spPr>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fontAlgn="auto">
              <a:spcAft>
                <a:spcPts val="0"/>
              </a:spcAft>
              <a:buFont typeface="Arial" panose="020B0604020202020204" pitchFamily="34" charset="0"/>
              <a:buNone/>
            </a:pPr>
            <a:r>
              <a:rPr lang="en-US" altLang="en-US" dirty="0"/>
              <a:t>Poisonous snakes belong to three Families on the basis of poison secreted :</a:t>
            </a:r>
          </a:p>
          <a:p>
            <a:pPr fontAlgn="auto">
              <a:spcAft>
                <a:spcPts val="0"/>
              </a:spcAft>
            </a:pPr>
            <a:r>
              <a:rPr lang="en-US" altLang="en-US" sz="3600" dirty="0"/>
              <a:t>1. </a:t>
            </a:r>
            <a:r>
              <a:rPr lang="en-US" altLang="en-US" sz="3600" b="1" dirty="0" err="1"/>
              <a:t>Elapidae</a:t>
            </a:r>
            <a:r>
              <a:rPr lang="en-US" altLang="en-US" sz="3600" dirty="0"/>
              <a:t> : Neurotoxic</a:t>
            </a:r>
          </a:p>
          <a:p>
            <a:pPr fontAlgn="auto">
              <a:spcAft>
                <a:spcPts val="0"/>
              </a:spcAft>
            </a:pPr>
            <a:r>
              <a:rPr lang="en-US" altLang="en-US" sz="3600" dirty="0"/>
              <a:t>2. </a:t>
            </a:r>
            <a:r>
              <a:rPr lang="en-US" altLang="en-US" sz="3600" b="1" dirty="0" err="1"/>
              <a:t>Viperidae</a:t>
            </a:r>
            <a:r>
              <a:rPr lang="en-US" altLang="en-US" sz="3600" dirty="0"/>
              <a:t>  : </a:t>
            </a:r>
            <a:r>
              <a:rPr lang="en-US" altLang="en-US" sz="3600" dirty="0" err="1"/>
              <a:t>Vasculotoxic</a:t>
            </a:r>
            <a:endParaRPr lang="en-US" altLang="en-US" sz="3600" dirty="0"/>
          </a:p>
          <a:p>
            <a:pPr fontAlgn="auto">
              <a:spcAft>
                <a:spcPts val="0"/>
              </a:spcAft>
            </a:pPr>
            <a:r>
              <a:rPr lang="en-US" altLang="en-US" sz="3600" dirty="0"/>
              <a:t>3. </a:t>
            </a:r>
            <a:r>
              <a:rPr lang="en-US" altLang="en-US" sz="3600" b="1" dirty="0" err="1"/>
              <a:t>Hydrophidae</a:t>
            </a:r>
            <a:r>
              <a:rPr lang="en-US" altLang="en-US" sz="3600" b="1" dirty="0"/>
              <a:t> </a:t>
            </a:r>
            <a:r>
              <a:rPr lang="en-US" altLang="en-US" sz="3600" dirty="0"/>
              <a:t>: </a:t>
            </a:r>
            <a:r>
              <a:rPr lang="en-US" altLang="en-US" sz="3600" dirty="0" err="1"/>
              <a:t>Myotoxic</a:t>
            </a:r>
            <a:endParaRPr lang="en-US" altLang="en-US" sz="3600" dirty="0"/>
          </a:p>
        </p:txBody>
      </p:sp>
    </p:spTree>
    <p:extLst>
      <p:ext uri="{BB962C8B-B14F-4D97-AF65-F5344CB8AC3E}">
        <p14:creationId xmlns:p14="http://schemas.microsoft.com/office/powerpoint/2010/main" val="2217833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B429DF2-4B6B-C759-2EE6-6768A3CD7118}"/>
              </a:ext>
            </a:extLst>
          </p:cNvPr>
          <p:cNvSpPr txBox="1">
            <a:spLocks noGrp="1"/>
          </p:cNvSpPr>
          <p:nvPr>
            <p:ph type="title"/>
          </p:nvPr>
        </p:nvSpPr>
        <p:spPr>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fontAlgn="auto">
              <a:spcAft>
                <a:spcPts val="0"/>
              </a:spcAft>
              <a:buFontTx/>
            </a:pPr>
            <a:r>
              <a:rPr lang="en-US" altLang="en-US" sz="4800" b="1" dirty="0">
                <a:solidFill>
                  <a:srgbClr val="7030A0"/>
                </a:solidFill>
              </a:rPr>
              <a:t>1. ELAPIDAE</a:t>
            </a:r>
          </a:p>
        </p:txBody>
      </p:sp>
      <p:sp>
        <p:nvSpPr>
          <p:cNvPr id="7" name="Title 1">
            <a:extLst>
              <a:ext uri="{FF2B5EF4-FFF2-40B4-BE49-F238E27FC236}">
                <a16:creationId xmlns:a16="http://schemas.microsoft.com/office/drawing/2014/main" id="{D5E7066C-D0C6-95D5-FC2F-87C948644674}"/>
              </a:ext>
            </a:extLst>
          </p:cNvPr>
          <p:cNvSpPr txBox="1">
            <a:spLocks noGrp="1"/>
          </p:cNvSpPr>
          <p:nvPr>
            <p:ph idx="1"/>
          </p:nvPr>
        </p:nvSpPr>
        <p:spPr>
          <a:xfrm>
            <a:off x="1451579" y="2015733"/>
            <a:ext cx="9603275" cy="3330174"/>
          </a:xfrm>
          <a:prstGeom prst="rect">
            <a:avLst/>
          </a:prstGeom>
        </p:spPr>
        <p:txBody>
          <a:bodyPr vert="horz" lIns="91440" tIns="45720" rIns="91440" bIns="45720" rtlCol="0" anchor="t">
            <a:normAutofit fontScale="55000" lnSpcReduction="20000"/>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fontAlgn="auto">
              <a:spcAft>
                <a:spcPts val="0"/>
              </a:spcAft>
              <a:buFontTx/>
            </a:pPr>
            <a:r>
              <a:rPr lang="en-US" altLang="en-US" sz="4800" dirty="0">
                <a:latin typeface="Amasis MT Pro" panose="02000000000000000000" pitchFamily="2" charset="0"/>
                <a:ea typeface="Amasis MT Pro" panose="02000000000000000000" pitchFamily="2" charset="0"/>
              </a:rPr>
              <a:t>Examples
A) Common Cobra
B) King Cobra 
C) Krait : </a:t>
            </a:r>
            <a:r>
              <a:rPr lang="en-US" altLang="en-US" sz="4800" dirty="0" err="1">
                <a:latin typeface="Amasis MT Pro" panose="02000000000000000000" pitchFamily="2" charset="0"/>
                <a:ea typeface="Amasis MT Pro" panose="02000000000000000000" pitchFamily="2" charset="0"/>
              </a:rPr>
              <a:t>Subgrouped</a:t>
            </a:r>
            <a:r>
              <a:rPr lang="en-US" altLang="en-US" sz="4800" dirty="0">
                <a:latin typeface="Amasis MT Pro" panose="02000000000000000000" pitchFamily="2" charset="0"/>
                <a:ea typeface="Amasis MT Pro" panose="02000000000000000000" pitchFamily="2" charset="0"/>
              </a:rPr>
              <a:t> into :
              a). Common krait or </a:t>
            </a:r>
            <a:r>
              <a:rPr lang="en-US" altLang="en-US" sz="4800" dirty="0" err="1">
                <a:latin typeface="Amasis MT Pro" panose="02000000000000000000" pitchFamily="2" charset="0"/>
                <a:ea typeface="Amasis MT Pro" panose="02000000000000000000" pitchFamily="2" charset="0"/>
              </a:rPr>
              <a:t>Bangarus</a:t>
            </a:r>
            <a:r>
              <a:rPr lang="en-US" altLang="en-US" sz="4800" dirty="0">
                <a:latin typeface="Amasis MT Pro" panose="02000000000000000000" pitchFamily="2" charset="0"/>
                <a:ea typeface="Amasis MT Pro" panose="02000000000000000000" pitchFamily="2" charset="0"/>
              </a:rPr>
              <a:t> </a:t>
            </a:r>
            <a:r>
              <a:rPr lang="en-US" altLang="en-US" sz="4800" dirty="0" err="1">
                <a:latin typeface="Amasis MT Pro" panose="02000000000000000000" pitchFamily="2" charset="0"/>
                <a:ea typeface="Amasis MT Pro" panose="02000000000000000000" pitchFamily="2" charset="0"/>
              </a:rPr>
              <a:t>caeruleus</a:t>
            </a:r>
            <a:r>
              <a:rPr lang="en-US" altLang="en-US" sz="4800" dirty="0">
                <a:latin typeface="Amasis MT Pro" panose="02000000000000000000" pitchFamily="2" charset="0"/>
                <a:ea typeface="Amasis MT Pro" panose="02000000000000000000" pitchFamily="2" charset="0"/>
              </a:rPr>
              <a:t>
              b). Banded krait or </a:t>
            </a:r>
            <a:r>
              <a:rPr lang="en-US" altLang="en-US" sz="4800" dirty="0" err="1">
                <a:latin typeface="Amasis MT Pro" panose="02000000000000000000" pitchFamily="2" charset="0"/>
                <a:ea typeface="Amasis MT Pro" panose="02000000000000000000" pitchFamily="2" charset="0"/>
              </a:rPr>
              <a:t>Bangarus</a:t>
            </a:r>
            <a:r>
              <a:rPr lang="en-US" altLang="en-US" sz="4800" dirty="0">
                <a:latin typeface="Amasis MT Pro" panose="02000000000000000000" pitchFamily="2" charset="0"/>
                <a:ea typeface="Amasis MT Pro" panose="02000000000000000000" pitchFamily="2" charset="0"/>
              </a:rPr>
              <a:t> </a:t>
            </a:r>
            <a:r>
              <a:rPr lang="en-US" altLang="en-US" sz="4800" dirty="0" err="1">
                <a:latin typeface="Amasis MT Pro" panose="02000000000000000000" pitchFamily="2" charset="0"/>
                <a:ea typeface="Amasis MT Pro" panose="02000000000000000000" pitchFamily="2" charset="0"/>
              </a:rPr>
              <a:t>fasciatus</a:t>
            </a:r>
            <a:r>
              <a:rPr lang="en-US" altLang="en-US" sz="4800" dirty="0">
                <a:latin typeface="Amasis MT Pro" panose="02000000000000000000" pitchFamily="2" charset="0"/>
                <a:ea typeface="Amasis MT Pro" panose="02000000000000000000" pitchFamily="2" charset="0"/>
              </a:rPr>
              <a:t>
              c). Coral snake 
              d). Tiger snake
              e). Mambas
               f). Death adder</a:t>
            </a:r>
          </a:p>
        </p:txBody>
      </p:sp>
    </p:spTree>
    <p:extLst>
      <p:ext uri="{BB962C8B-B14F-4D97-AF65-F5344CB8AC3E}">
        <p14:creationId xmlns:p14="http://schemas.microsoft.com/office/powerpoint/2010/main" val="2195389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636FB-CCC0-D5B6-7BEC-5A88620D6843}"/>
              </a:ext>
            </a:extLst>
          </p:cNvPr>
          <p:cNvSpPr>
            <a:spLocks noGrp="1"/>
          </p:cNvSpPr>
          <p:nvPr>
            <p:ph type="title"/>
          </p:nvPr>
        </p:nvSpPr>
        <p:spPr/>
        <p:txBody>
          <a:bodyPr/>
          <a:lstStyle/>
          <a:p>
            <a:r>
              <a:rPr lang="en-US"/>
              <a:t>Common cobra</a:t>
            </a:r>
          </a:p>
        </p:txBody>
      </p:sp>
      <p:pic>
        <p:nvPicPr>
          <p:cNvPr id="5" name="Content Placeholder 5" descr="cobra-hood-snakes.jpg">
            <a:extLst>
              <a:ext uri="{FF2B5EF4-FFF2-40B4-BE49-F238E27FC236}">
                <a16:creationId xmlns:a16="http://schemas.microsoft.com/office/drawing/2014/main" id="{6E2AF749-A58D-DD2F-4142-06A93D6A901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8467626" y="1853754"/>
            <a:ext cx="2587228" cy="3449638"/>
          </a:xfrm>
          <a:prstGeom prst="rect">
            <a:avLst/>
          </a:prstGeom>
          <a:ln/>
        </p:spPr>
      </p:pic>
      <p:sp>
        <p:nvSpPr>
          <p:cNvPr id="4" name="Content Placeholder 4">
            <a:extLst>
              <a:ext uri="{FF2B5EF4-FFF2-40B4-BE49-F238E27FC236}">
                <a16:creationId xmlns:a16="http://schemas.microsoft.com/office/drawing/2014/main" id="{F1160B31-0309-890B-D7DD-CED5D380E57C}"/>
              </a:ext>
            </a:extLst>
          </p:cNvPr>
          <p:cNvSpPr txBox="1">
            <a:spLocks/>
          </p:cNvSpPr>
          <p:nvPr/>
        </p:nvSpPr>
        <p:spPr>
          <a:xfrm>
            <a:off x="1203181" y="1971798"/>
            <a:ext cx="7512843" cy="1862382"/>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fontAlgn="auto">
              <a:spcAft>
                <a:spcPts val="0"/>
              </a:spcAft>
            </a:pPr>
            <a:r>
              <a:rPr lang="en-IN" altLang="en-US" sz="2800" dirty="0"/>
              <a:t>Seen through out India, Burma, </a:t>
            </a:r>
            <a:r>
              <a:rPr lang="en-IN" altLang="en-US" sz="2800" dirty="0" err="1"/>
              <a:t>Srilanka</a:t>
            </a:r>
            <a:endParaRPr lang="en-US" altLang="en-US" sz="2800" dirty="0"/>
          </a:p>
          <a:p>
            <a:pPr fontAlgn="auto">
              <a:spcAft>
                <a:spcPts val="0"/>
              </a:spcAft>
            </a:pPr>
            <a:r>
              <a:rPr lang="en-IN" altLang="en-US" sz="2800" dirty="0"/>
              <a:t>Well marked </a:t>
            </a:r>
            <a:r>
              <a:rPr lang="en-IN" altLang="en-US" sz="2800" dirty="0" err="1"/>
              <a:t>hoo</a:t>
            </a:r>
            <a:r>
              <a:rPr lang="en-US" altLang="en-US" sz="2800" dirty="0"/>
              <a:t>d</a:t>
            </a:r>
            <a:endParaRPr lang="en-IN" altLang="en-US" sz="2800" dirty="0"/>
          </a:p>
          <a:p>
            <a:pPr fontAlgn="auto">
              <a:spcAft>
                <a:spcPts val="0"/>
              </a:spcAft>
            </a:pPr>
            <a:r>
              <a:rPr lang="en-IN" altLang="en-US" sz="2800" dirty="0"/>
              <a:t>Single (</a:t>
            </a:r>
            <a:r>
              <a:rPr lang="en-IN" altLang="en-US" sz="2800" dirty="0" err="1"/>
              <a:t>monocellate</a:t>
            </a:r>
            <a:r>
              <a:rPr lang="en-IN" altLang="en-US" sz="2800" dirty="0"/>
              <a:t>) or double spectacle mark</a:t>
            </a:r>
          </a:p>
        </p:txBody>
      </p:sp>
      <p:pic>
        <p:nvPicPr>
          <p:cNvPr id="6" name="Content Placeholder 3" descr="cobra-snake-xglvpgbk.jpg">
            <a:extLst>
              <a:ext uri="{FF2B5EF4-FFF2-40B4-BE49-F238E27FC236}">
                <a16:creationId xmlns:a16="http://schemas.microsoft.com/office/drawing/2014/main" id="{D25F61EA-63AB-7B21-EEEB-16E77C0CD17C}"/>
              </a:ext>
            </a:extLst>
          </p:cNvPr>
          <p:cNvPicPr>
            <a:picLocks noChangeAspect="1"/>
          </p:cNvPicPr>
          <p:nvPr/>
        </p:nvPicPr>
        <p:blipFill rotWithShape="1">
          <a:blip r:embed="rId3">
            <a:extLst>
              <a:ext uri="{28A0092B-C50C-407E-A947-70E740481C1C}">
                <a14:useLocalDpi xmlns:a14="http://schemas.microsoft.com/office/drawing/2010/main" val="0"/>
              </a:ext>
            </a:extLst>
          </a:blip>
          <a:srcRect l="8099" t="17733" b="12777"/>
          <a:stretch/>
        </p:blipFill>
        <p:spPr>
          <a:xfrm>
            <a:off x="1986401" y="3429000"/>
            <a:ext cx="3980571" cy="2488406"/>
          </a:xfrm>
          <a:prstGeom prst="rect">
            <a:avLst/>
          </a:prstGeom>
          <a:ln/>
        </p:spPr>
      </p:pic>
    </p:spTree>
    <p:extLst>
      <p:ext uri="{BB962C8B-B14F-4D97-AF65-F5344CB8AC3E}">
        <p14:creationId xmlns:p14="http://schemas.microsoft.com/office/powerpoint/2010/main" val="4037135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A3FE3-3E84-591E-ACCF-2EB145C4205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E3823D7-6132-D0E0-FA47-EA0FAD4A9654}"/>
              </a:ext>
            </a:extLst>
          </p:cNvPr>
          <p:cNvSpPr>
            <a:spLocks noGrp="1"/>
          </p:cNvSpPr>
          <p:nvPr>
            <p:ph idx="1"/>
          </p:nvPr>
        </p:nvSpPr>
        <p:spPr/>
        <p:txBody>
          <a:bodyPr/>
          <a:lstStyle/>
          <a:p>
            <a:r>
              <a:rPr lang="en-US" dirty="0"/>
              <a:t>Common krait </a:t>
            </a:r>
            <a:r>
              <a:rPr lang="en-US"/>
              <a:t>
Bungarus</a:t>
            </a:r>
            <a:r>
              <a:rPr lang="en-US" dirty="0"/>
              <a:t> </a:t>
            </a:r>
            <a:r>
              <a:rPr lang="en-US" dirty="0" err="1"/>
              <a:t>Caeruleus</a:t>
            </a:r>
            <a:r>
              <a:rPr lang="en-US" dirty="0"/>
              <a:t> Neurotoxic</a:t>
            </a:r>
          </a:p>
        </p:txBody>
      </p:sp>
      <p:pic>
        <p:nvPicPr>
          <p:cNvPr id="5" name="Content Placeholder 4" descr="images.jpg">
            <a:extLst>
              <a:ext uri="{FF2B5EF4-FFF2-40B4-BE49-F238E27FC236}">
                <a16:creationId xmlns:a16="http://schemas.microsoft.com/office/drawing/2014/main" id="{989A4164-5836-7368-86B5-1E18F76632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607344" y="3042130"/>
            <a:ext cx="2822310" cy="2778211"/>
          </a:xfrm>
          <a:prstGeom prst="rect">
            <a:avLst/>
          </a:prstGeom>
          <a:ln/>
        </p:spPr>
      </p:pic>
    </p:spTree>
    <p:extLst>
      <p:ext uri="{BB962C8B-B14F-4D97-AF65-F5344CB8AC3E}">
        <p14:creationId xmlns:p14="http://schemas.microsoft.com/office/powerpoint/2010/main" val="539814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8E2A874-C77D-12FD-172C-FBBA570DA29A}"/>
              </a:ext>
            </a:extLst>
          </p:cNvPr>
          <p:cNvSpPr txBox="1">
            <a:spLocks noGrp="1"/>
          </p:cNvSpPr>
          <p:nvPr>
            <p:ph idx="1"/>
          </p:nvPr>
        </p:nvSpPr>
        <p:spPr>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fontAlgn="auto">
              <a:spcAft>
                <a:spcPts val="0"/>
              </a:spcAft>
              <a:buFont typeface="Arial" panose="020B0604020202020204" pitchFamily="34" charset="0"/>
              <a:buNone/>
            </a:pPr>
            <a:r>
              <a:rPr lang="en-US" altLang="en-US" sz="3600" dirty="0"/>
              <a:t>   They are grouped into:</a:t>
            </a:r>
          </a:p>
          <a:p>
            <a:pPr fontAlgn="auto">
              <a:spcAft>
                <a:spcPts val="0"/>
              </a:spcAft>
            </a:pPr>
            <a:r>
              <a:rPr lang="en-US" altLang="en-US" sz="3600" b="1" dirty="0"/>
              <a:t>A). </a:t>
            </a:r>
            <a:r>
              <a:rPr lang="en-US" altLang="en-US" sz="3600" b="1" dirty="0" err="1"/>
              <a:t>Pitless</a:t>
            </a:r>
            <a:r>
              <a:rPr lang="en-US" altLang="en-US" sz="3600" b="1" dirty="0"/>
              <a:t> Vipers </a:t>
            </a:r>
            <a:r>
              <a:rPr lang="en-US" altLang="en-US" sz="3600" dirty="0"/>
              <a:t>: They are </a:t>
            </a:r>
          </a:p>
          <a:p>
            <a:pPr fontAlgn="auto">
              <a:spcAft>
                <a:spcPts val="0"/>
              </a:spcAft>
              <a:buFont typeface="Arial" panose="020B0604020202020204" pitchFamily="34" charset="0"/>
              <a:buNone/>
            </a:pPr>
            <a:r>
              <a:rPr lang="en-US" altLang="en-US" sz="3600" dirty="0"/>
              <a:t>                                 a).  </a:t>
            </a:r>
            <a:r>
              <a:rPr lang="en-US" altLang="en-US" sz="3600" dirty="0" err="1"/>
              <a:t>Russel</a:t>
            </a:r>
            <a:r>
              <a:rPr lang="en-US" altLang="en-US" sz="3600" dirty="0"/>
              <a:t> ‘s Viper </a:t>
            </a:r>
          </a:p>
          <a:p>
            <a:pPr fontAlgn="auto">
              <a:spcAft>
                <a:spcPts val="0"/>
              </a:spcAft>
              <a:buFont typeface="Arial" panose="020B0604020202020204" pitchFamily="34" charset="0"/>
              <a:buNone/>
            </a:pPr>
            <a:r>
              <a:rPr lang="en-US" altLang="en-US" sz="3600" dirty="0"/>
              <a:t>                                  b). Saw-scaled Viper</a:t>
            </a:r>
          </a:p>
          <a:p>
            <a:pPr fontAlgn="auto">
              <a:spcAft>
                <a:spcPts val="0"/>
              </a:spcAft>
            </a:pPr>
            <a:r>
              <a:rPr lang="en-US" altLang="en-US" sz="3600" b="1"/>
              <a:t>B). Pit Vipers </a:t>
            </a:r>
            <a:r>
              <a:rPr lang="en-US" altLang="en-US" sz="3600"/>
              <a:t>: They are </a:t>
            </a:r>
          </a:p>
          <a:p>
            <a:pPr fontAlgn="auto">
              <a:spcAft>
                <a:spcPts val="0"/>
              </a:spcAft>
              <a:buFont typeface="Arial" panose="020B0604020202020204" pitchFamily="34" charset="0"/>
              <a:buNone/>
            </a:pPr>
            <a:r>
              <a:rPr lang="en-US" altLang="en-US" sz="3600"/>
              <a:t>                                 a). Pit Viper- Crotalidae</a:t>
            </a:r>
          </a:p>
          <a:p>
            <a:pPr fontAlgn="auto">
              <a:spcAft>
                <a:spcPts val="0"/>
              </a:spcAft>
              <a:buFont typeface="Arial" panose="020B0604020202020204" pitchFamily="34" charset="0"/>
              <a:buNone/>
            </a:pPr>
            <a:r>
              <a:rPr lang="en-US" altLang="en-US" sz="3600"/>
              <a:t>                                 b). Common Green Pit Viper</a:t>
            </a:r>
          </a:p>
          <a:p>
            <a:pPr fontAlgn="auto">
              <a:spcAft>
                <a:spcPts val="0"/>
              </a:spcAft>
            </a:pPr>
            <a:endParaRPr lang="en-US" altLang="en-US" sz="3600" dirty="0"/>
          </a:p>
        </p:txBody>
      </p:sp>
      <p:sp>
        <p:nvSpPr>
          <p:cNvPr id="4" name="Title 1">
            <a:extLst>
              <a:ext uri="{FF2B5EF4-FFF2-40B4-BE49-F238E27FC236}">
                <a16:creationId xmlns:a16="http://schemas.microsoft.com/office/drawing/2014/main" id="{6B0F1E15-4862-5EF5-6D1B-AA76467A1533}"/>
              </a:ext>
            </a:extLst>
          </p:cNvPr>
          <p:cNvSpPr txBox="1">
            <a:spLocks noGrp="1"/>
          </p:cNvSpPr>
          <p:nvPr>
            <p:ph type="title"/>
          </p:nvPr>
        </p:nvSpPr>
        <p:spPr>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fontAlgn="auto">
              <a:spcAft>
                <a:spcPts val="0"/>
              </a:spcAft>
              <a:buFontTx/>
            </a:pPr>
            <a:r>
              <a:rPr lang="en-US" altLang="en-US" sz="5400" b="1" dirty="0">
                <a:solidFill>
                  <a:srgbClr val="7030A0"/>
                </a:solidFill>
              </a:rPr>
              <a:t>2. VIPERIDAE</a:t>
            </a:r>
          </a:p>
        </p:txBody>
      </p:sp>
    </p:spTree>
    <p:extLst>
      <p:ext uri="{BB962C8B-B14F-4D97-AF65-F5344CB8AC3E}">
        <p14:creationId xmlns:p14="http://schemas.microsoft.com/office/powerpoint/2010/main" val="1025655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Sind-saw-scaled-viper-coiled.jpg">
            <a:extLst>
              <a:ext uri="{FF2B5EF4-FFF2-40B4-BE49-F238E27FC236}">
                <a16:creationId xmlns:a16="http://schemas.microsoft.com/office/drawing/2014/main" id="{66E1172F-5526-E8DC-C4B5-66CB5EB7D16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50573" y="2657477"/>
            <a:ext cx="4422718" cy="2590800"/>
          </a:xfrm>
          <a:prstGeom prst="rect">
            <a:avLst/>
          </a:prstGeom>
          <a:noFill/>
          <a:ln/>
        </p:spPr>
      </p:pic>
      <p:sp>
        <p:nvSpPr>
          <p:cNvPr id="4" name="Content Placeholder 4">
            <a:extLst>
              <a:ext uri="{FF2B5EF4-FFF2-40B4-BE49-F238E27FC236}">
                <a16:creationId xmlns:a16="http://schemas.microsoft.com/office/drawing/2014/main" id="{75E3A3B9-B0BD-0449-9701-5F3E41FE3C32}"/>
              </a:ext>
            </a:extLst>
          </p:cNvPr>
          <p:cNvSpPr txBox="1">
            <a:spLocks/>
          </p:cNvSpPr>
          <p:nvPr/>
        </p:nvSpPr>
        <p:spPr>
          <a:xfrm>
            <a:off x="431510" y="314325"/>
            <a:ext cx="3524250" cy="259079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609600" indent="-609600" fontAlgn="auto">
              <a:spcAft>
                <a:spcPts val="0"/>
              </a:spcAft>
              <a:buFont typeface="Arial" panose="020B0604020202020204" pitchFamily="34" charset="0"/>
              <a:buAutoNum type="arabicPeriod"/>
            </a:pPr>
            <a:r>
              <a:rPr lang="en-US" altLang="en-US" b="1" dirty="0"/>
              <a:t>Saw scaled viper </a:t>
            </a:r>
            <a:r>
              <a:rPr lang="en-US" altLang="en-US" dirty="0"/>
              <a:t>(carpet viper)</a:t>
            </a:r>
          </a:p>
          <a:p>
            <a:pPr marL="990600" lvl="1" indent="-533400" fontAlgn="auto">
              <a:spcAft>
                <a:spcPts val="0"/>
              </a:spcAft>
              <a:buFont typeface="Arial" panose="020B0604020202020204" pitchFamily="34" charset="0"/>
              <a:buNone/>
            </a:pPr>
            <a:r>
              <a:rPr lang="en-US" altLang="en-US" sz="3600" dirty="0" err="1"/>
              <a:t>Echis</a:t>
            </a:r>
            <a:r>
              <a:rPr lang="en-US" altLang="en-US" sz="3600" dirty="0"/>
              <a:t>  </a:t>
            </a:r>
            <a:r>
              <a:rPr lang="en-US" altLang="en-US" sz="3600" dirty="0" err="1"/>
              <a:t>carinatus</a:t>
            </a:r>
            <a:endParaRPr lang="en-US" altLang="en-US" sz="3600" dirty="0"/>
          </a:p>
          <a:p>
            <a:pPr marL="990600" lvl="1" indent="-533400" fontAlgn="auto">
              <a:spcAft>
                <a:spcPts val="0"/>
              </a:spcAft>
              <a:buFont typeface="Arial" panose="020B0604020202020204" pitchFamily="34" charset="0"/>
              <a:buNone/>
            </a:pPr>
            <a:r>
              <a:rPr lang="en-US" altLang="en-US" sz="3600" dirty="0"/>
              <a:t>   </a:t>
            </a:r>
            <a:r>
              <a:rPr lang="en-US" altLang="en-US" sz="3600" dirty="0" err="1"/>
              <a:t>H</a:t>
            </a:r>
            <a:r>
              <a:rPr lang="en-US" altLang="en-US" dirty="0" err="1"/>
              <a:t>aematotoxic</a:t>
            </a:r>
            <a:endParaRPr lang="en-IN" altLang="en-US" sz="2400" dirty="0"/>
          </a:p>
        </p:txBody>
      </p:sp>
      <p:sp>
        <p:nvSpPr>
          <p:cNvPr id="3" name="Content Placeholder 2">
            <a:extLst>
              <a:ext uri="{FF2B5EF4-FFF2-40B4-BE49-F238E27FC236}">
                <a16:creationId xmlns:a16="http://schemas.microsoft.com/office/drawing/2014/main" id="{86675BCF-C757-DBA9-EE44-A2F87FDBF915}"/>
              </a:ext>
            </a:extLst>
          </p:cNvPr>
          <p:cNvSpPr txBox="1">
            <a:spLocks/>
          </p:cNvSpPr>
          <p:nvPr/>
        </p:nvSpPr>
        <p:spPr>
          <a:xfrm>
            <a:off x="6881813" y="528638"/>
            <a:ext cx="3940968" cy="212883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609600" indent="-609600" fontAlgn="auto">
              <a:spcAft>
                <a:spcPts val="0"/>
              </a:spcAft>
              <a:buFont typeface="Arial" panose="020B0604020202020204" pitchFamily="34" charset="0"/>
              <a:buAutoNum type="arabicPeriod"/>
            </a:pPr>
            <a:r>
              <a:rPr lang="en-US" altLang="en-US" sz="2800" b="1" dirty="0"/>
              <a:t>Russell’s viper</a:t>
            </a:r>
          </a:p>
          <a:p>
            <a:pPr marL="990600" lvl="1" indent="-533400" fontAlgn="auto">
              <a:spcAft>
                <a:spcPts val="0"/>
              </a:spcAft>
              <a:buFont typeface="Arial" panose="020B0604020202020204" pitchFamily="34" charset="0"/>
              <a:buNone/>
            </a:pPr>
            <a:r>
              <a:rPr lang="en-US" altLang="en-US" sz="2800" dirty="0" err="1"/>
              <a:t>Daboia</a:t>
            </a:r>
            <a:r>
              <a:rPr lang="en-US" altLang="en-US" sz="2800" dirty="0"/>
              <a:t> </a:t>
            </a:r>
            <a:r>
              <a:rPr lang="en-US" altLang="en-US" sz="2800" dirty="0" err="1"/>
              <a:t>russelli</a:t>
            </a:r>
            <a:endParaRPr lang="en-US" altLang="en-US" sz="2800" dirty="0"/>
          </a:p>
          <a:p>
            <a:pPr marL="990600" lvl="1" indent="-533400" fontAlgn="auto">
              <a:spcAft>
                <a:spcPts val="0"/>
              </a:spcAft>
              <a:buFont typeface="Arial" panose="020B0604020202020204" pitchFamily="34" charset="0"/>
              <a:buNone/>
            </a:pPr>
            <a:r>
              <a:rPr lang="en-US" altLang="en-US" sz="3200" dirty="0"/>
              <a:t>   </a:t>
            </a:r>
            <a:r>
              <a:rPr lang="en-US" altLang="en-US" sz="3200" dirty="0" err="1"/>
              <a:t>Haematotoxic</a:t>
            </a:r>
            <a:r>
              <a:rPr lang="en-US" altLang="en-US" sz="3200" b="1" dirty="0">
                <a:latin typeface="Arial Black" panose="020B0A04020102020204" pitchFamily="34" charset="0"/>
              </a:rPr>
              <a:t> </a:t>
            </a:r>
            <a:endParaRPr lang="en-IN" altLang="en-US" dirty="0"/>
          </a:p>
        </p:txBody>
      </p:sp>
      <p:pic>
        <p:nvPicPr>
          <p:cNvPr id="6" name="Picture 15" descr="russellsviper">
            <a:extLst>
              <a:ext uri="{FF2B5EF4-FFF2-40B4-BE49-F238E27FC236}">
                <a16:creationId xmlns:a16="http://schemas.microsoft.com/office/drawing/2014/main" id="{F9BB3977-5CBF-C17B-695E-1F98845358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7218710" y="2657477"/>
            <a:ext cx="4217375" cy="2624989"/>
          </a:xfrm>
          <a:prstGeom prst="rect">
            <a:avLst/>
          </a:prstGeom>
          <a:ln/>
        </p:spPr>
      </p:pic>
    </p:spTree>
    <p:extLst>
      <p:ext uri="{BB962C8B-B14F-4D97-AF65-F5344CB8AC3E}">
        <p14:creationId xmlns:p14="http://schemas.microsoft.com/office/powerpoint/2010/main" val="3258240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5D65F9-B3D5-E4DA-4F2C-5FE387FC37CB}"/>
              </a:ext>
            </a:extLst>
          </p:cNvPr>
          <p:cNvSpPr>
            <a:spLocks noGrp="1"/>
          </p:cNvSpPr>
          <p:nvPr>
            <p:ph idx="1"/>
          </p:nvPr>
        </p:nvSpPr>
        <p:spPr/>
        <p:txBody>
          <a:bodyPr/>
          <a:lstStyle/>
          <a:p>
            <a:pPr marL="0" indent="0" eaLnBrk="1" hangingPunct="1">
              <a:buNone/>
            </a:pPr>
            <a:r>
              <a:rPr lang="en-US" altLang="en-US" dirty="0"/>
              <a:t>20 types of sea snakes found in India.</a:t>
            </a:r>
          </a:p>
          <a:p>
            <a:pPr eaLnBrk="1" hangingPunct="1"/>
            <a:r>
              <a:rPr lang="en-US" altLang="en-US" dirty="0"/>
              <a:t>All are </a:t>
            </a:r>
            <a:r>
              <a:rPr lang="en-US" altLang="en-US"/>
              <a:t>poisonous.</a:t>
            </a:r>
          </a:p>
          <a:p>
            <a:pPr eaLnBrk="1" hangingPunct="1"/>
            <a:r>
              <a:rPr lang="en-US" altLang="en-US"/>
              <a:t>They </a:t>
            </a:r>
            <a:r>
              <a:rPr lang="en-US" altLang="en-US" dirty="0"/>
              <a:t>are </a:t>
            </a:r>
            <a:r>
              <a:rPr lang="en-US" altLang="en-US" dirty="0" err="1"/>
              <a:t>myotoxic</a:t>
            </a:r>
            <a:r>
              <a:rPr lang="en-US" altLang="en-US" dirty="0"/>
              <a:t>.</a:t>
            </a:r>
          </a:p>
          <a:p>
            <a:endParaRPr lang="en-US" dirty="0"/>
          </a:p>
        </p:txBody>
      </p:sp>
      <p:sp>
        <p:nvSpPr>
          <p:cNvPr id="5" name="Title 1">
            <a:extLst>
              <a:ext uri="{FF2B5EF4-FFF2-40B4-BE49-F238E27FC236}">
                <a16:creationId xmlns:a16="http://schemas.microsoft.com/office/drawing/2014/main" id="{EB87D640-6BBF-C417-A41F-A9B6228E5552}"/>
              </a:ext>
            </a:extLst>
          </p:cNvPr>
          <p:cNvSpPr txBox="1">
            <a:spLocks noGrp="1"/>
          </p:cNvSpPr>
          <p:nvPr>
            <p:ph type="title"/>
          </p:nvPr>
        </p:nvSpPr>
        <p:spPr>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fontAlgn="auto">
              <a:spcAft>
                <a:spcPts val="0"/>
              </a:spcAft>
              <a:buFontTx/>
            </a:pPr>
            <a:r>
              <a:rPr lang="en-US" altLang="en-US" sz="5400" b="1" dirty="0">
                <a:solidFill>
                  <a:srgbClr val="7030A0"/>
                </a:solidFill>
              </a:rPr>
              <a:t>3. HYDROPHIDAE</a:t>
            </a:r>
          </a:p>
        </p:txBody>
      </p:sp>
    </p:spTree>
    <p:extLst>
      <p:ext uri="{BB962C8B-B14F-4D97-AF65-F5344CB8AC3E}">
        <p14:creationId xmlns:p14="http://schemas.microsoft.com/office/powerpoint/2010/main" val="1321356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0A1BB-42DF-F206-2F14-246A9604B716}"/>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745CAC54-2367-9E35-8852-BF517BAF5EB8}"/>
              </a:ext>
            </a:extLst>
          </p:cNvPr>
          <p:cNvPicPr>
            <a:picLocks noGrp="1" noChangeAspect="1"/>
          </p:cNvPicPr>
          <p:nvPr>
            <p:ph idx="1"/>
          </p:nvPr>
        </p:nvPicPr>
        <p:blipFill>
          <a:blip r:embed="rId2"/>
          <a:stretch>
            <a:fillRect/>
          </a:stretch>
        </p:blipFill>
        <p:spPr>
          <a:xfrm>
            <a:off x="1163195" y="-119063"/>
            <a:ext cx="9891659" cy="6172544"/>
          </a:xfrm>
        </p:spPr>
      </p:pic>
    </p:spTree>
    <p:extLst>
      <p:ext uri="{BB962C8B-B14F-4D97-AF65-F5344CB8AC3E}">
        <p14:creationId xmlns:p14="http://schemas.microsoft.com/office/powerpoint/2010/main" val="3361082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AEA0B-A55E-4C68-0FB2-206F0D23383B}"/>
              </a:ext>
            </a:extLst>
          </p:cNvPr>
          <p:cNvSpPr>
            <a:spLocks noGrp="1"/>
          </p:cNvSpPr>
          <p:nvPr>
            <p:ph type="title"/>
          </p:nvPr>
        </p:nvSpPr>
        <p:spPr/>
        <p:txBody>
          <a:bodyPr/>
          <a:lstStyle/>
          <a:p>
            <a:r>
              <a:rPr lang="en-US" altLang="en-US" b="1" dirty="0">
                <a:solidFill>
                  <a:schemeClr val="accent6">
                    <a:lumMod val="75000"/>
                  </a:schemeClr>
                </a:solidFill>
              </a:rPr>
              <a:t>Snake Bite and Snake Venom</a:t>
            </a:r>
            <a:endParaRPr lang="en-US" dirty="0">
              <a:solidFill>
                <a:schemeClr val="accent6">
                  <a:lumMod val="75000"/>
                </a:schemeClr>
              </a:solidFill>
            </a:endParaRPr>
          </a:p>
        </p:txBody>
      </p:sp>
      <p:sp>
        <p:nvSpPr>
          <p:cNvPr id="3" name="Content Placeholder 2">
            <a:extLst>
              <a:ext uri="{FF2B5EF4-FFF2-40B4-BE49-F238E27FC236}">
                <a16:creationId xmlns:a16="http://schemas.microsoft.com/office/drawing/2014/main" id="{1E2AE0CB-ECB0-119A-5A10-BAB2CFF32F8F}"/>
              </a:ext>
            </a:extLst>
          </p:cNvPr>
          <p:cNvSpPr>
            <a:spLocks noGrp="1"/>
          </p:cNvSpPr>
          <p:nvPr>
            <p:ph idx="1"/>
          </p:nvPr>
        </p:nvSpPr>
        <p:spPr/>
        <p:txBody>
          <a:bodyPr>
            <a:normAutofit fontScale="92500" lnSpcReduction="10000"/>
          </a:bodyPr>
          <a:lstStyle/>
          <a:p>
            <a:pPr eaLnBrk="1" hangingPunct="1">
              <a:lnSpc>
                <a:spcPct val="80000"/>
              </a:lnSpc>
            </a:pPr>
            <a:r>
              <a:rPr lang="en-US" altLang="en-US" sz="3000" dirty="0"/>
              <a:t>When a snake bites, it may excrete venom but this is dependent on the type of snake – venomous or non venomous.</a:t>
            </a:r>
          </a:p>
          <a:p>
            <a:pPr eaLnBrk="1" hangingPunct="1">
              <a:lnSpc>
                <a:spcPct val="80000"/>
              </a:lnSpc>
            </a:pPr>
            <a:r>
              <a:rPr lang="en-US" altLang="en-US" sz="3000" dirty="0"/>
              <a:t>Snake Venom is a Toxin (</a:t>
            </a:r>
            <a:r>
              <a:rPr lang="en-US" altLang="en-US" sz="3000" dirty="0" err="1"/>
              <a:t>Hematotoxin</a:t>
            </a:r>
            <a:r>
              <a:rPr lang="en-US" altLang="en-US" sz="3000" dirty="0"/>
              <a:t>, Neurotoxin, or </a:t>
            </a:r>
            <a:r>
              <a:rPr lang="en-US" altLang="en-US" sz="3000" dirty="0" err="1"/>
              <a:t>Cytotoxin</a:t>
            </a:r>
            <a:r>
              <a:rPr lang="en-US" altLang="en-US" sz="3000" dirty="0"/>
              <a:t>)</a:t>
            </a:r>
          </a:p>
          <a:p>
            <a:pPr eaLnBrk="1" hangingPunct="1">
              <a:lnSpc>
                <a:spcPct val="80000"/>
              </a:lnSpc>
            </a:pPr>
            <a:r>
              <a:rPr lang="en-US" altLang="en-US" sz="3000" dirty="0"/>
              <a:t>It is a varied form of saliva and excreted through a modified parotid salivary gland</a:t>
            </a:r>
          </a:p>
          <a:p>
            <a:pPr lvl="1" eaLnBrk="1" hangingPunct="1">
              <a:lnSpc>
                <a:spcPct val="80000"/>
              </a:lnSpc>
            </a:pPr>
            <a:r>
              <a:rPr lang="en-US" altLang="en-US" sz="2600" dirty="0"/>
              <a:t>Located on each side of the skull, behind the eye</a:t>
            </a:r>
          </a:p>
          <a:p>
            <a:pPr lvl="1" eaLnBrk="1" hangingPunct="1">
              <a:lnSpc>
                <a:spcPct val="80000"/>
              </a:lnSpc>
            </a:pPr>
            <a:r>
              <a:rPr lang="en-US" altLang="en-US" sz="2600"/>
              <a:t>Produced through a pumping mechanism from a sac that stores the venom, proceeds through a channel, down a tubular fang, hollow in the center to project the venom</a:t>
            </a:r>
            <a:endParaRPr lang="en-US"/>
          </a:p>
        </p:txBody>
      </p:sp>
    </p:spTree>
    <p:extLst>
      <p:ext uri="{BB962C8B-B14F-4D97-AF65-F5344CB8AC3E}">
        <p14:creationId xmlns:p14="http://schemas.microsoft.com/office/powerpoint/2010/main" val="228066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3DE4A-9AF3-6898-848E-28324F7D486C}"/>
              </a:ext>
            </a:extLst>
          </p:cNvPr>
          <p:cNvSpPr>
            <a:spLocks noGrp="1"/>
          </p:cNvSpPr>
          <p:nvPr>
            <p:ph type="title"/>
          </p:nvPr>
        </p:nvSpPr>
        <p:spPr/>
        <p:txBody>
          <a:bodyPr/>
          <a:lstStyle/>
          <a:p>
            <a:r>
              <a:rPr lang="en-US" altLang="en-US" sz="3200" b="1">
                <a:solidFill>
                  <a:srgbClr val="7030A0"/>
                </a:solidFill>
              </a:rPr>
              <a:t>                              SNAKE </a:t>
            </a:r>
            <a:r>
              <a:rPr lang="en-US" altLang="en-US" sz="3200" b="1" dirty="0">
                <a:solidFill>
                  <a:srgbClr val="7030A0"/>
                </a:solidFill>
              </a:rPr>
              <a:t>VENOM</a:t>
            </a:r>
            <a:endParaRPr lang="en-US" dirty="0"/>
          </a:p>
        </p:txBody>
      </p:sp>
      <p:sp>
        <p:nvSpPr>
          <p:cNvPr id="3" name="Content Placeholder 2">
            <a:extLst>
              <a:ext uri="{FF2B5EF4-FFF2-40B4-BE49-F238E27FC236}">
                <a16:creationId xmlns:a16="http://schemas.microsoft.com/office/drawing/2014/main" id="{14E1C3AC-4150-3752-815B-9A06CCD7453B}"/>
              </a:ext>
            </a:extLst>
          </p:cNvPr>
          <p:cNvSpPr>
            <a:spLocks noGrp="1"/>
          </p:cNvSpPr>
          <p:nvPr>
            <p:ph idx="1"/>
          </p:nvPr>
        </p:nvSpPr>
        <p:spPr>
          <a:xfrm>
            <a:off x="740622" y="1853754"/>
            <a:ext cx="11025188" cy="3450613"/>
          </a:xfrm>
        </p:spPr>
        <p:txBody>
          <a:bodyPr>
            <a:noAutofit/>
          </a:bodyPr>
          <a:lstStyle/>
          <a:p>
            <a:pPr marL="0" indent="0">
              <a:buNone/>
            </a:pPr>
            <a:r>
              <a:rPr lang="en-US" sz="2400" dirty="0"/>
              <a:t>Snake venoms are a combination of proteins and enzymes
90% protein by dry weight &amp; most of these are enzymes
Have 25 different enzymes found in various venoms and 10 of these occur frequently in most venoms
Synergistic in effects: different venoms contain different combinations of enzymes causing a more potent effect than any of the individual effects (very similar to drug synergism)</a:t>
            </a:r>
          </a:p>
        </p:txBody>
      </p:sp>
    </p:spTree>
    <p:extLst>
      <p:ext uri="{BB962C8B-B14F-4D97-AF65-F5344CB8AC3E}">
        <p14:creationId xmlns:p14="http://schemas.microsoft.com/office/powerpoint/2010/main" val="7348829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1E888-7266-57E7-C7AD-4BB71FCEB59B}"/>
              </a:ext>
            </a:extLst>
          </p:cNvPr>
          <p:cNvSpPr>
            <a:spLocks noGrp="1"/>
          </p:cNvSpPr>
          <p:nvPr>
            <p:ph type="title"/>
          </p:nvPr>
        </p:nvSpPr>
        <p:spPr/>
        <p:txBody>
          <a:bodyPr/>
          <a:lstStyle/>
          <a:p>
            <a:r>
              <a:rPr lang="en-US" dirty="0"/>
              <a:t>Composition of snake venom</a:t>
            </a:r>
          </a:p>
        </p:txBody>
      </p:sp>
      <p:sp>
        <p:nvSpPr>
          <p:cNvPr id="3" name="Content Placeholder 2">
            <a:extLst>
              <a:ext uri="{FF2B5EF4-FFF2-40B4-BE49-F238E27FC236}">
                <a16:creationId xmlns:a16="http://schemas.microsoft.com/office/drawing/2014/main" id="{68372D09-CDFE-BCFD-9A66-D273C9CF8531}"/>
              </a:ext>
            </a:extLst>
          </p:cNvPr>
          <p:cNvSpPr>
            <a:spLocks noGrp="1"/>
          </p:cNvSpPr>
          <p:nvPr>
            <p:ph idx="1"/>
          </p:nvPr>
        </p:nvSpPr>
        <p:spPr/>
        <p:txBody>
          <a:bodyPr/>
          <a:lstStyle/>
          <a:p>
            <a:r>
              <a:rPr lang="en-US" sz="2800" b="1" dirty="0">
                <a:solidFill>
                  <a:schemeClr val="accent4">
                    <a:lumMod val="75000"/>
                  </a:schemeClr>
                </a:solidFill>
              </a:rPr>
              <a:t>Enzymes</a:t>
            </a:r>
            <a:r>
              <a:rPr lang="en-US" sz="2800" dirty="0">
                <a:solidFill>
                  <a:schemeClr val="accent4">
                    <a:lumMod val="75000"/>
                  </a:schemeClr>
                </a:solidFill>
              </a:rPr>
              <a:t>-</a:t>
            </a:r>
            <a:r>
              <a:rPr lang="en-US" dirty="0"/>
              <a:t>
</a:t>
            </a:r>
            <a:r>
              <a:rPr lang="en-US" sz="2400" dirty="0"/>
              <a:t>Phospholipase A2( </a:t>
            </a:r>
            <a:r>
              <a:rPr lang="en-US" sz="2400" dirty="0" err="1"/>
              <a:t>Lecithinase</a:t>
            </a:r>
            <a:r>
              <a:rPr lang="en-US" sz="2400" dirty="0"/>
              <a:t>), 5’-nucleotidase,collaginase,L-aminoacid oxidase, </a:t>
            </a:r>
            <a:r>
              <a:rPr lang="en-US" sz="2400" dirty="0" err="1"/>
              <a:t>protinases</a:t>
            </a:r>
            <a:r>
              <a:rPr lang="en-US" sz="2400" dirty="0"/>
              <a:t>, </a:t>
            </a:r>
            <a:r>
              <a:rPr lang="en-US" sz="2400" dirty="0" err="1"/>
              <a:t>hyaluronidase</a:t>
            </a:r>
            <a:r>
              <a:rPr lang="en-US" sz="2400" dirty="0"/>
              <a:t>,
Ach, Phospholipase-b (</a:t>
            </a:r>
            <a:r>
              <a:rPr lang="en-US" sz="2400" dirty="0" err="1"/>
              <a:t>ellipdae</a:t>
            </a:r>
            <a:r>
              <a:rPr lang="en-US" sz="2400" dirty="0"/>
              <a:t>)
</a:t>
            </a:r>
            <a:r>
              <a:rPr lang="en-US" sz="2400" dirty="0" err="1"/>
              <a:t>Endopeptidases</a:t>
            </a:r>
            <a:r>
              <a:rPr lang="en-US" sz="2400" dirty="0"/>
              <a:t>, </a:t>
            </a:r>
            <a:r>
              <a:rPr lang="en-US" sz="2400" dirty="0" err="1"/>
              <a:t>kininogenase</a:t>
            </a:r>
            <a:r>
              <a:rPr lang="en-US" sz="2400" dirty="0"/>
              <a:t>, factor-X, prothrombin activating enzyme (viper)</a:t>
            </a:r>
          </a:p>
        </p:txBody>
      </p:sp>
    </p:spTree>
    <p:extLst>
      <p:ext uri="{BB962C8B-B14F-4D97-AF65-F5344CB8AC3E}">
        <p14:creationId xmlns:p14="http://schemas.microsoft.com/office/powerpoint/2010/main" val="2161558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41831-1219-2574-A928-931B51859C7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0C8DDD5-7D42-E062-567B-695259669220}"/>
              </a:ext>
            </a:extLst>
          </p:cNvPr>
          <p:cNvSpPr>
            <a:spLocks noGrp="1"/>
          </p:cNvSpPr>
          <p:nvPr>
            <p:ph idx="1"/>
          </p:nvPr>
        </p:nvSpPr>
        <p:spPr/>
        <p:txBody>
          <a:bodyPr>
            <a:normAutofit fontScale="55000" lnSpcReduction="20000"/>
          </a:bodyPr>
          <a:lstStyle/>
          <a:p>
            <a:pPr eaLnBrk="1" hangingPunct="1">
              <a:buFont typeface="Arial" panose="020B0604020202020204" pitchFamily="34" charset="0"/>
              <a:buNone/>
            </a:pPr>
            <a:r>
              <a:rPr lang="en-IN" altLang="en-US" sz="3400" b="1" dirty="0">
                <a:solidFill>
                  <a:srgbClr val="7030A0"/>
                </a:solidFill>
              </a:rPr>
              <a:t>Non Enzyme Peptides :</a:t>
            </a:r>
          </a:p>
          <a:p>
            <a:pPr eaLnBrk="1" hangingPunct="1">
              <a:buFont typeface="Arial" panose="020B0604020202020204" pitchFamily="34" charset="0"/>
              <a:buNone/>
            </a:pPr>
            <a:endParaRPr lang="en-IN" altLang="en-US" sz="3400" b="1" dirty="0">
              <a:solidFill>
                <a:srgbClr val="7030A0"/>
              </a:solidFill>
            </a:endParaRPr>
          </a:p>
          <a:p>
            <a:pPr eaLnBrk="1" hangingPunct="1"/>
            <a:r>
              <a:rPr lang="en-IN" altLang="en-US" sz="3400" dirty="0"/>
              <a:t>α- </a:t>
            </a:r>
            <a:r>
              <a:rPr lang="en-IN" altLang="en-US" sz="3400" dirty="0" err="1"/>
              <a:t>bungarotoxin</a:t>
            </a:r>
            <a:r>
              <a:rPr lang="en-IN" altLang="en-US" sz="3400" dirty="0"/>
              <a:t>,</a:t>
            </a:r>
            <a:r>
              <a:rPr lang="el-GR" altLang="en-US" sz="3400" dirty="0"/>
              <a:t>β</a:t>
            </a:r>
            <a:r>
              <a:rPr lang="en-IN" altLang="en-US" sz="3400" dirty="0"/>
              <a:t>- </a:t>
            </a:r>
            <a:r>
              <a:rPr lang="en-IN" altLang="en-US" sz="3400" dirty="0" err="1"/>
              <a:t>bungarotoxin,Crotoxin</a:t>
            </a:r>
            <a:r>
              <a:rPr lang="en-IN" altLang="en-US" sz="3400" dirty="0"/>
              <a:t>, </a:t>
            </a:r>
            <a:r>
              <a:rPr lang="en-IN" altLang="en-US" sz="3400" dirty="0" err="1"/>
              <a:t>Crotamine,Cardiotoxin</a:t>
            </a:r>
            <a:r>
              <a:rPr lang="en-IN" altLang="en-US" sz="3400" dirty="0"/>
              <a:t>.</a:t>
            </a:r>
          </a:p>
          <a:p>
            <a:pPr eaLnBrk="1" hangingPunct="1">
              <a:buFont typeface="Arial" panose="020B0604020202020204" pitchFamily="34" charset="0"/>
              <a:buNone/>
            </a:pPr>
            <a:r>
              <a:rPr lang="en-IN" altLang="en-US" sz="3400" dirty="0">
                <a:solidFill>
                  <a:srgbClr val="7030A0"/>
                </a:solidFill>
              </a:rPr>
              <a:t>Peptide</a:t>
            </a:r>
            <a:r>
              <a:rPr lang="en-IN" altLang="en-US" sz="3400" dirty="0"/>
              <a:t>- </a:t>
            </a:r>
            <a:r>
              <a:rPr lang="en-IN" altLang="en-US" sz="3400" dirty="0" err="1"/>
              <a:t>Pyroglutamyl</a:t>
            </a:r>
            <a:r>
              <a:rPr lang="en-IN" altLang="en-US" sz="3400" dirty="0"/>
              <a:t> peptide</a:t>
            </a:r>
          </a:p>
          <a:p>
            <a:pPr eaLnBrk="1" hangingPunct="1">
              <a:buFont typeface="Arial" panose="020B0604020202020204" pitchFamily="34" charset="0"/>
              <a:buNone/>
            </a:pPr>
            <a:r>
              <a:rPr lang="en-IN" altLang="en-US" sz="3400" dirty="0">
                <a:solidFill>
                  <a:srgbClr val="7030A0"/>
                </a:solidFill>
              </a:rPr>
              <a:t>Nucleoside</a:t>
            </a:r>
            <a:r>
              <a:rPr lang="en-IN" altLang="en-US" sz="3400" dirty="0"/>
              <a:t>-</a:t>
            </a:r>
            <a:r>
              <a:rPr lang="en-IN" altLang="en-US" sz="3400" dirty="0" err="1"/>
              <a:t>Adenine,Guanine,Inosine</a:t>
            </a:r>
            <a:r>
              <a:rPr lang="en-IN" altLang="en-US" sz="3400" dirty="0"/>
              <a:t>.</a:t>
            </a:r>
          </a:p>
          <a:p>
            <a:pPr eaLnBrk="1" hangingPunct="1">
              <a:buFont typeface="Arial" panose="020B0604020202020204" pitchFamily="34" charset="0"/>
              <a:buNone/>
            </a:pPr>
            <a:r>
              <a:rPr lang="en-IN" altLang="en-US" sz="3400" dirty="0">
                <a:solidFill>
                  <a:srgbClr val="7030A0"/>
                </a:solidFill>
              </a:rPr>
              <a:t>Lipid</a:t>
            </a:r>
            <a:r>
              <a:rPr lang="en-IN" altLang="en-US" sz="3400" dirty="0"/>
              <a:t>-</a:t>
            </a:r>
            <a:r>
              <a:rPr lang="en-IN" altLang="en-US" sz="3400" dirty="0" err="1"/>
              <a:t>Phospholipid,Cholestrol</a:t>
            </a:r>
            <a:endParaRPr lang="en-IN" altLang="en-US" sz="3400" dirty="0"/>
          </a:p>
          <a:p>
            <a:pPr eaLnBrk="1" hangingPunct="1">
              <a:buFont typeface="Arial" panose="020B0604020202020204" pitchFamily="34" charset="0"/>
              <a:buNone/>
            </a:pPr>
            <a:r>
              <a:rPr lang="en-IN" altLang="en-US" sz="3400" dirty="0">
                <a:solidFill>
                  <a:srgbClr val="7030A0"/>
                </a:solidFill>
              </a:rPr>
              <a:t>Amine</a:t>
            </a:r>
            <a:r>
              <a:rPr lang="en-IN" altLang="en-US" sz="3400" dirty="0"/>
              <a:t>-</a:t>
            </a:r>
            <a:r>
              <a:rPr lang="en-IN" altLang="en-US" sz="3400" dirty="0" err="1"/>
              <a:t>Histamine,Serotonin,Spermin</a:t>
            </a:r>
            <a:endParaRPr lang="en-IN" altLang="en-US" sz="3400" dirty="0"/>
          </a:p>
          <a:p>
            <a:pPr eaLnBrk="1" hangingPunct="1">
              <a:buFont typeface="Arial" panose="020B0604020202020204" pitchFamily="34" charset="0"/>
              <a:buNone/>
            </a:pPr>
            <a:r>
              <a:rPr lang="en-IN" altLang="en-US" sz="3400" dirty="0">
                <a:solidFill>
                  <a:srgbClr val="7030A0"/>
                </a:solidFill>
              </a:rPr>
              <a:t>Metal</a:t>
            </a:r>
            <a:r>
              <a:rPr lang="en-IN" altLang="en-US" sz="3400" dirty="0"/>
              <a:t>-</a:t>
            </a:r>
            <a:r>
              <a:rPr lang="en-IN" altLang="en-US" sz="3400" dirty="0" err="1"/>
              <a:t>Cu,Zn,Ni,Mg</a:t>
            </a:r>
            <a:r>
              <a:rPr lang="en-IN" altLang="en-US" sz="3400" dirty="0"/>
              <a:t>.</a:t>
            </a:r>
          </a:p>
          <a:p>
            <a:endParaRPr lang="en-US" dirty="0"/>
          </a:p>
        </p:txBody>
      </p:sp>
    </p:spTree>
    <p:extLst>
      <p:ext uri="{BB962C8B-B14F-4D97-AF65-F5344CB8AC3E}">
        <p14:creationId xmlns:p14="http://schemas.microsoft.com/office/powerpoint/2010/main" val="1737004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4ED5B-FFD7-17A2-40F7-3BE38659C627}"/>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3C85A509-3011-523D-6FE4-CD7E2D54566A}"/>
              </a:ext>
            </a:extLst>
          </p:cNvPr>
          <p:cNvPicPr>
            <a:picLocks noGrp="1" noChangeAspect="1"/>
          </p:cNvPicPr>
          <p:nvPr>
            <p:ph idx="1"/>
          </p:nvPr>
        </p:nvPicPr>
        <p:blipFill>
          <a:blip r:embed="rId2"/>
          <a:stretch>
            <a:fillRect/>
          </a:stretch>
        </p:blipFill>
        <p:spPr>
          <a:xfrm>
            <a:off x="1023939" y="214313"/>
            <a:ext cx="10030915" cy="5774531"/>
          </a:xfrm>
        </p:spPr>
      </p:pic>
    </p:spTree>
    <p:extLst>
      <p:ext uri="{BB962C8B-B14F-4D97-AF65-F5344CB8AC3E}">
        <p14:creationId xmlns:p14="http://schemas.microsoft.com/office/powerpoint/2010/main" val="3010469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396C1-339F-9ED3-9EEE-2402D9AAEC00}"/>
              </a:ext>
            </a:extLst>
          </p:cNvPr>
          <p:cNvSpPr>
            <a:spLocks noGrp="1"/>
          </p:cNvSpPr>
          <p:nvPr>
            <p:ph type="title"/>
          </p:nvPr>
        </p:nvSpPr>
        <p:spPr/>
        <p:txBody>
          <a:bodyPr/>
          <a:lstStyle/>
          <a:p>
            <a:r>
              <a:rPr lang="en-US" dirty="0"/>
              <a:t>Mechanism of Toxicity of Venom</a:t>
            </a:r>
          </a:p>
        </p:txBody>
      </p:sp>
      <p:sp>
        <p:nvSpPr>
          <p:cNvPr id="3" name="Content Placeholder 2">
            <a:extLst>
              <a:ext uri="{FF2B5EF4-FFF2-40B4-BE49-F238E27FC236}">
                <a16:creationId xmlns:a16="http://schemas.microsoft.com/office/drawing/2014/main" id="{0CCDFE19-F6C8-4174-0E50-4A32AD902297}"/>
              </a:ext>
            </a:extLst>
          </p:cNvPr>
          <p:cNvSpPr>
            <a:spLocks noGrp="1"/>
          </p:cNvSpPr>
          <p:nvPr>
            <p:ph idx="1"/>
          </p:nvPr>
        </p:nvSpPr>
        <p:spPr/>
        <p:txBody>
          <a:bodyPr/>
          <a:lstStyle/>
          <a:p>
            <a:pPr eaLnBrk="1" hangingPunct="1"/>
            <a:r>
              <a:rPr lang="en-US" altLang="en-US" sz="2400" dirty="0"/>
              <a:t>The most common types of enzymes are proteolytic, phospholipases and </a:t>
            </a:r>
            <a:r>
              <a:rPr lang="en-US" altLang="en-US" sz="2400" dirty="0" err="1"/>
              <a:t>hyaluronidases</a:t>
            </a:r>
            <a:endParaRPr lang="en-US" altLang="en-US" sz="2400" dirty="0"/>
          </a:p>
          <a:p>
            <a:pPr lvl="1" eaLnBrk="1" hangingPunct="1">
              <a:lnSpc>
                <a:spcPct val="150000"/>
              </a:lnSpc>
            </a:pPr>
            <a:r>
              <a:rPr lang="en-US" altLang="en-US" sz="2400" dirty="0"/>
              <a:t>Proteolytic Enzymes: digestive properties</a:t>
            </a:r>
          </a:p>
          <a:p>
            <a:pPr lvl="1" eaLnBrk="1" hangingPunct="1">
              <a:lnSpc>
                <a:spcPct val="150000"/>
              </a:lnSpc>
            </a:pPr>
            <a:r>
              <a:rPr lang="en-US" altLang="en-US" sz="2400" dirty="0"/>
              <a:t>Phospholipases: degrade lipids</a:t>
            </a:r>
          </a:p>
          <a:p>
            <a:pPr lvl="1" eaLnBrk="1" hangingPunct="1">
              <a:lnSpc>
                <a:spcPct val="150000"/>
              </a:lnSpc>
            </a:pPr>
            <a:r>
              <a:rPr lang="en-US" altLang="en-US" sz="2400" dirty="0" err="1"/>
              <a:t>Hyaluronidases</a:t>
            </a:r>
            <a:r>
              <a:rPr lang="en-US" altLang="en-US" sz="2400" dirty="0"/>
              <a:t>: facilitates venom spread through out the body</a:t>
            </a:r>
            <a:endParaRPr lang="en-US" altLang="en-US" sz="2400" dirty="0">
              <a:ea typeface="Gulim" panose="020B0600000101010101" pitchFamily="34" charset="-127"/>
            </a:endParaRPr>
          </a:p>
          <a:p>
            <a:pPr marL="0" indent="0">
              <a:buNone/>
            </a:pPr>
            <a:endParaRPr lang="en-US" dirty="0"/>
          </a:p>
        </p:txBody>
      </p:sp>
    </p:spTree>
    <p:extLst>
      <p:ext uri="{BB962C8B-B14F-4D97-AF65-F5344CB8AC3E}">
        <p14:creationId xmlns:p14="http://schemas.microsoft.com/office/powerpoint/2010/main" val="716601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B8CDD-BB24-8BFD-A654-A93FED7B6D46}"/>
              </a:ext>
            </a:extLst>
          </p:cNvPr>
          <p:cNvSpPr>
            <a:spLocks noGrp="1"/>
          </p:cNvSpPr>
          <p:nvPr>
            <p:ph type="title"/>
          </p:nvPr>
        </p:nvSpPr>
        <p:spPr/>
        <p:txBody>
          <a:bodyPr/>
          <a:lstStyle/>
          <a:p>
            <a:r>
              <a:rPr lang="en-US" dirty="0"/>
              <a:t>SIGNS AND SYMPTOMS</a:t>
            </a:r>
          </a:p>
        </p:txBody>
      </p:sp>
      <p:sp>
        <p:nvSpPr>
          <p:cNvPr id="3" name="Content Placeholder 2">
            <a:extLst>
              <a:ext uri="{FF2B5EF4-FFF2-40B4-BE49-F238E27FC236}">
                <a16:creationId xmlns:a16="http://schemas.microsoft.com/office/drawing/2014/main" id="{53992CE5-68ED-341E-DE30-D44CCA2A05F2}"/>
              </a:ext>
            </a:extLst>
          </p:cNvPr>
          <p:cNvSpPr>
            <a:spLocks noGrp="1"/>
          </p:cNvSpPr>
          <p:nvPr>
            <p:ph idx="1"/>
          </p:nvPr>
        </p:nvSpPr>
        <p:spPr>
          <a:xfrm>
            <a:off x="1137146" y="1853754"/>
            <a:ext cx="9603275" cy="3450613"/>
          </a:xfrm>
        </p:spPr>
        <p:txBody>
          <a:bodyPr>
            <a:noAutofit/>
          </a:bodyPr>
          <a:lstStyle/>
          <a:p>
            <a:r>
              <a:rPr lang="en-US" sz="2400" dirty="0"/>
              <a:t>A. Elapid Bite: </a:t>
            </a:r>
          </a:p>
          <a:p>
            <a:r>
              <a:rPr lang="en-US" sz="2400" dirty="0"/>
              <a:t>     a). Local Features :
           Fang marks
           Burning pain
           Swelling and discoloration
           </a:t>
            </a:r>
            <a:r>
              <a:rPr lang="en-US" sz="2400" dirty="0" err="1"/>
              <a:t>Serosanguinous</a:t>
            </a:r>
            <a:r>
              <a:rPr lang="en-US" sz="2400" dirty="0"/>
              <a:t> discharge
</a:t>
            </a:r>
            <a:r>
              <a:rPr lang="en-US" sz="2400"/>
              <a:t>           </a:t>
            </a:r>
            <a:r>
              <a:rPr lang="en-US" sz="2400" dirty="0"/>
              <a:t>Local symptoms are milder in comparison to that in </a:t>
            </a:r>
            <a:r>
              <a:rPr lang="en-US" sz="2400" dirty="0" err="1"/>
              <a:t>Viperine</a:t>
            </a:r>
            <a:r>
              <a:rPr lang="en-US" sz="2400" dirty="0"/>
              <a:t> bite.</a:t>
            </a:r>
          </a:p>
        </p:txBody>
      </p:sp>
    </p:spTree>
    <p:extLst>
      <p:ext uri="{BB962C8B-B14F-4D97-AF65-F5344CB8AC3E}">
        <p14:creationId xmlns:p14="http://schemas.microsoft.com/office/powerpoint/2010/main" val="1778167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FF9D-7B20-3118-3B88-8AB6BD72112C}"/>
              </a:ext>
            </a:extLst>
          </p:cNvPr>
          <p:cNvSpPr>
            <a:spLocks noGrp="1"/>
          </p:cNvSpPr>
          <p:nvPr>
            <p:ph type="title"/>
          </p:nvPr>
        </p:nvSpPr>
        <p:spPr/>
        <p:txBody>
          <a:bodyPr/>
          <a:lstStyle/>
          <a:p>
            <a:r>
              <a:rPr lang="en-US" dirty="0"/>
              <a:t>Systemic </a:t>
            </a:r>
            <a:r>
              <a:rPr lang="en-US" dirty="0" err="1"/>
              <a:t>fearures</a:t>
            </a:r>
            <a:endParaRPr lang="en-US" dirty="0"/>
          </a:p>
        </p:txBody>
      </p:sp>
      <p:sp>
        <p:nvSpPr>
          <p:cNvPr id="3" name="Content Placeholder 2">
            <a:extLst>
              <a:ext uri="{FF2B5EF4-FFF2-40B4-BE49-F238E27FC236}">
                <a16:creationId xmlns:a16="http://schemas.microsoft.com/office/drawing/2014/main" id="{07C520E8-9B79-BDC5-DF01-B671F1A9827D}"/>
              </a:ext>
            </a:extLst>
          </p:cNvPr>
          <p:cNvSpPr>
            <a:spLocks noGrp="1"/>
          </p:cNvSpPr>
          <p:nvPr>
            <p:ph idx="1"/>
          </p:nvPr>
        </p:nvSpPr>
        <p:spPr/>
        <p:txBody>
          <a:bodyPr>
            <a:normAutofit fontScale="85000" lnSpcReduction="10000"/>
          </a:bodyPr>
          <a:lstStyle/>
          <a:p>
            <a:pPr marL="0" indent="0">
              <a:buNone/>
            </a:pPr>
            <a:r>
              <a:rPr lang="en-US" altLang="en-US" sz="3200" b="1" dirty="0">
                <a:solidFill>
                  <a:srgbClr val="00B0F0"/>
                </a:solidFill>
              </a:rPr>
              <a:t>Paralytic stage:</a:t>
            </a:r>
          </a:p>
          <a:p>
            <a:r>
              <a:rPr lang="en-US" altLang="en-US" sz="2000" dirty="0"/>
              <a:t>Ptosis.</a:t>
            </a:r>
          </a:p>
          <a:p>
            <a:r>
              <a:rPr lang="en-US" altLang="en-US" sz="2000" dirty="0" err="1"/>
              <a:t>Ophthalmoplegia</a:t>
            </a:r>
            <a:r>
              <a:rPr lang="en-US" altLang="en-US" sz="2000" dirty="0"/>
              <a:t> </a:t>
            </a:r>
          </a:p>
          <a:p>
            <a:pPr>
              <a:buFont typeface="Arial" panose="020B0604020202020204" pitchFamily="34" charset="0"/>
              <a:buNone/>
            </a:pPr>
            <a:r>
              <a:rPr lang="en-US" altLang="en-US" sz="2000" dirty="0"/>
              <a:t>    Drowsiness</a:t>
            </a:r>
          </a:p>
          <a:p>
            <a:r>
              <a:rPr lang="en-US" altLang="en-US" sz="2000" dirty="0"/>
              <a:t>Convulsion</a:t>
            </a:r>
          </a:p>
          <a:p>
            <a:r>
              <a:rPr lang="en-US" altLang="en-US" sz="2000" dirty="0"/>
              <a:t>Bulbar paralysis</a:t>
            </a:r>
          </a:p>
          <a:p>
            <a:r>
              <a:rPr lang="en-US" altLang="en-US" sz="2000" dirty="0"/>
              <a:t>Respiratory failure</a:t>
            </a:r>
          </a:p>
          <a:p>
            <a:r>
              <a:rPr lang="en-US" altLang="en-US" sz="2000" dirty="0"/>
              <a:t>death</a:t>
            </a:r>
          </a:p>
          <a:p>
            <a:pPr marL="0" indent="0">
              <a:buNone/>
            </a:pPr>
            <a:endParaRPr lang="en-US" dirty="0"/>
          </a:p>
        </p:txBody>
      </p:sp>
    </p:spTree>
    <p:extLst>
      <p:ext uri="{BB962C8B-B14F-4D97-AF65-F5344CB8AC3E}">
        <p14:creationId xmlns:p14="http://schemas.microsoft.com/office/powerpoint/2010/main" val="84569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E37AE-D772-2530-2E76-7BD2452F1F7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23AD087-A231-5F6D-3954-CC648FE4F3AE}"/>
              </a:ext>
            </a:extLst>
          </p:cNvPr>
          <p:cNvSpPr>
            <a:spLocks noGrp="1"/>
          </p:cNvSpPr>
          <p:nvPr>
            <p:ph idx="1"/>
          </p:nvPr>
        </p:nvSpPr>
        <p:spPr/>
        <p:txBody>
          <a:bodyPr/>
          <a:lstStyle/>
          <a:p>
            <a:r>
              <a:rPr lang="en-US" altLang="en-US" sz="2800" b="1" dirty="0">
                <a:solidFill>
                  <a:srgbClr val="002060"/>
                </a:solidFill>
              </a:rPr>
              <a:t>B. </a:t>
            </a:r>
            <a:r>
              <a:rPr lang="en-US" altLang="en-US" sz="2800" b="1" dirty="0" err="1">
                <a:solidFill>
                  <a:srgbClr val="002060"/>
                </a:solidFill>
              </a:rPr>
              <a:t>Viperid</a:t>
            </a:r>
            <a:r>
              <a:rPr lang="en-US" altLang="en-US" sz="2800" b="1" dirty="0">
                <a:solidFill>
                  <a:srgbClr val="002060"/>
                </a:solidFill>
              </a:rPr>
              <a:t> bite :</a:t>
            </a:r>
          </a:p>
          <a:p>
            <a:r>
              <a:rPr lang="en-US" altLang="en-US" sz="2400" b="1" dirty="0">
                <a:solidFill>
                  <a:srgbClr val="7030A0"/>
                </a:solidFill>
              </a:rPr>
              <a:t>Local features </a:t>
            </a:r>
            <a:r>
              <a:rPr lang="en-US" altLang="en-US" sz="1800" dirty="0"/>
              <a:t>: </a:t>
            </a:r>
            <a:r>
              <a:rPr lang="en-US" altLang="en-US" dirty="0"/>
              <a:t>Rapid swelling at bite site</a:t>
            </a:r>
          </a:p>
          <a:p>
            <a:pPr>
              <a:buFont typeface="Arial" panose="020B0604020202020204" pitchFamily="34" charset="0"/>
              <a:buNone/>
            </a:pPr>
            <a:r>
              <a:rPr lang="en-US" altLang="en-US" dirty="0"/>
              <a:t>                                   Discoloration</a:t>
            </a:r>
          </a:p>
          <a:p>
            <a:pPr>
              <a:buFont typeface="Arial" panose="020B0604020202020204" pitchFamily="34" charset="0"/>
              <a:buNone/>
            </a:pPr>
            <a:r>
              <a:rPr lang="en-US" altLang="en-US" dirty="0"/>
              <a:t>                                   Blister formation</a:t>
            </a:r>
          </a:p>
          <a:p>
            <a:pPr>
              <a:buFont typeface="Arial" panose="020B0604020202020204" pitchFamily="34" charset="0"/>
              <a:buNone/>
            </a:pPr>
            <a:r>
              <a:rPr lang="en-US" altLang="en-US" dirty="0"/>
              <a:t>                                   Bleeding from bite site</a:t>
            </a:r>
          </a:p>
          <a:p>
            <a:pPr>
              <a:buFont typeface="Arial" panose="020B0604020202020204" pitchFamily="34" charset="0"/>
              <a:buNone/>
            </a:pPr>
            <a:r>
              <a:rPr lang="en-US" altLang="en-US" dirty="0"/>
              <a:t>                                   Pain</a:t>
            </a:r>
          </a:p>
          <a:p>
            <a:endParaRPr lang="en-US" altLang="en-US"/>
          </a:p>
          <a:p>
            <a:endParaRPr lang="en-US"/>
          </a:p>
        </p:txBody>
      </p:sp>
    </p:spTree>
    <p:extLst>
      <p:ext uri="{BB962C8B-B14F-4D97-AF65-F5344CB8AC3E}">
        <p14:creationId xmlns:p14="http://schemas.microsoft.com/office/powerpoint/2010/main" val="14199092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AAAAC-3C44-0DE4-9318-F49C8F37F4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3371515-E236-8667-B757-A76224BE2761}"/>
              </a:ext>
            </a:extLst>
          </p:cNvPr>
          <p:cNvSpPr>
            <a:spLocks noGrp="1"/>
          </p:cNvSpPr>
          <p:nvPr>
            <p:ph idx="1"/>
          </p:nvPr>
        </p:nvSpPr>
        <p:spPr/>
        <p:txBody>
          <a:bodyPr>
            <a:normAutofit/>
          </a:bodyPr>
          <a:lstStyle/>
          <a:p>
            <a:r>
              <a:rPr lang="en-US" sz="2400" dirty="0"/>
              <a:t>Systemic features: 
   .Generalized bleeding : Epistaxis ,hemoptysis , </a:t>
            </a:r>
            <a:r>
              <a:rPr lang="en-US" sz="2400" dirty="0" err="1"/>
              <a:t>hemetemesis</a:t>
            </a:r>
            <a:r>
              <a:rPr lang="en-US" sz="2400" dirty="0"/>
              <a:t> ,bleeding gums ,hematuria , </a:t>
            </a:r>
            <a:r>
              <a:rPr lang="en-US" sz="2400" dirty="0" err="1"/>
              <a:t>malena</a:t>
            </a:r>
            <a:r>
              <a:rPr lang="en-US" sz="2400" dirty="0"/>
              <a:t> , </a:t>
            </a:r>
            <a:r>
              <a:rPr lang="en-US" sz="2400" dirty="0" err="1"/>
              <a:t>hemaorrhagic</a:t>
            </a:r>
            <a:r>
              <a:rPr lang="en-US" sz="2400" dirty="0"/>
              <a:t> areas over skin and mucosa
   .Shock
   .Renal failure</a:t>
            </a:r>
          </a:p>
        </p:txBody>
      </p:sp>
    </p:spTree>
    <p:extLst>
      <p:ext uri="{BB962C8B-B14F-4D97-AF65-F5344CB8AC3E}">
        <p14:creationId xmlns:p14="http://schemas.microsoft.com/office/powerpoint/2010/main" val="24654648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0D0BB-459C-A35C-E819-74AFA1D6AF2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C383344-BC17-A819-446F-2D75CBF172B6}"/>
              </a:ext>
            </a:extLst>
          </p:cNvPr>
          <p:cNvSpPr>
            <a:spLocks noGrp="1"/>
          </p:cNvSpPr>
          <p:nvPr>
            <p:ph idx="1"/>
          </p:nvPr>
        </p:nvSpPr>
        <p:spPr/>
        <p:txBody>
          <a:bodyPr>
            <a:normAutofit/>
          </a:bodyPr>
          <a:lstStyle/>
          <a:p>
            <a:r>
              <a:rPr lang="en-US" altLang="en-US" sz="2800" b="1" dirty="0">
                <a:solidFill>
                  <a:srgbClr val="002060"/>
                </a:solidFill>
              </a:rPr>
              <a:t>C. </a:t>
            </a:r>
            <a:r>
              <a:rPr lang="en-US" altLang="en-US" sz="2800" b="1" dirty="0" err="1">
                <a:solidFill>
                  <a:srgbClr val="002060"/>
                </a:solidFill>
              </a:rPr>
              <a:t>Hydrophid</a:t>
            </a:r>
            <a:r>
              <a:rPr lang="en-US" altLang="en-US" sz="2800" b="1" dirty="0">
                <a:solidFill>
                  <a:srgbClr val="002060"/>
                </a:solidFill>
              </a:rPr>
              <a:t> bite </a:t>
            </a:r>
            <a:br>
              <a:rPr lang="en-US" altLang="en-US" sz="2800" b="1" dirty="0">
                <a:solidFill>
                  <a:srgbClr val="002060"/>
                </a:solidFill>
              </a:rPr>
            </a:br>
            <a:endParaRPr lang="en-US" sz="2800" dirty="0"/>
          </a:p>
        </p:txBody>
      </p:sp>
      <p:sp>
        <p:nvSpPr>
          <p:cNvPr id="4" name="TextBox 3">
            <a:extLst>
              <a:ext uri="{FF2B5EF4-FFF2-40B4-BE49-F238E27FC236}">
                <a16:creationId xmlns:a16="http://schemas.microsoft.com/office/drawing/2014/main" id="{958DA2F8-3B24-4E68-8D9C-E49EC4EBCA68}"/>
              </a:ext>
            </a:extLst>
          </p:cNvPr>
          <p:cNvSpPr txBox="1"/>
          <p:nvPr/>
        </p:nvSpPr>
        <p:spPr>
          <a:xfrm>
            <a:off x="1615678" y="2520553"/>
            <a:ext cx="1828800" cy="3262432"/>
          </a:xfrm>
          <a:prstGeom prst="rect">
            <a:avLst/>
          </a:prstGeom>
          <a:noFill/>
        </p:spPr>
        <p:txBody>
          <a:bodyPr wrap="square" rtlCol="0">
            <a:spAutoFit/>
          </a:bodyPr>
          <a:lstStyle/>
          <a:p>
            <a:r>
              <a:rPr lang="en-US" altLang="en-US" sz="2400" b="1" dirty="0">
                <a:solidFill>
                  <a:srgbClr val="7030A0"/>
                </a:solidFill>
              </a:rPr>
              <a:t>Local features:</a:t>
            </a:r>
          </a:p>
          <a:p>
            <a:pPr>
              <a:buFont typeface="Arial" panose="020B0604020202020204" pitchFamily="34" charset="0"/>
              <a:buNone/>
            </a:pPr>
            <a:r>
              <a:rPr lang="en-US" altLang="en-US" sz="2400" dirty="0"/>
              <a:t>                       </a:t>
            </a:r>
            <a:r>
              <a:rPr lang="en-US" altLang="en-US" sz="1800" dirty="0"/>
              <a:t>                    </a:t>
            </a:r>
            <a:r>
              <a:rPr lang="en-US" altLang="en-US" sz="2400" dirty="0"/>
              <a:t>Local swelling</a:t>
            </a:r>
          </a:p>
          <a:p>
            <a:pPr>
              <a:buFont typeface="Arial" panose="020B0604020202020204" pitchFamily="34" charset="0"/>
              <a:buNone/>
            </a:pPr>
            <a:r>
              <a:rPr lang="en-US" altLang="en-US" sz="2400" dirty="0"/>
              <a:t>Pain</a:t>
            </a:r>
          </a:p>
          <a:p>
            <a:pPr>
              <a:buFont typeface="Arial" panose="020B0604020202020204" pitchFamily="34" charset="0"/>
              <a:buNone/>
            </a:pPr>
            <a:endParaRPr lang="en-US" altLang="en-US" sz="2400" dirty="0"/>
          </a:p>
          <a:p>
            <a:pPr algn="l"/>
            <a:endParaRPr lang="en-US" dirty="0"/>
          </a:p>
          <a:p>
            <a:pPr algn="l"/>
            <a:endParaRPr lang="en-US" dirty="0"/>
          </a:p>
        </p:txBody>
      </p:sp>
      <p:sp>
        <p:nvSpPr>
          <p:cNvPr id="5" name="TextBox 4">
            <a:extLst>
              <a:ext uri="{FF2B5EF4-FFF2-40B4-BE49-F238E27FC236}">
                <a16:creationId xmlns:a16="http://schemas.microsoft.com/office/drawing/2014/main" id="{EB2B8283-F19B-6F2D-B387-29F2440DA628}"/>
              </a:ext>
            </a:extLst>
          </p:cNvPr>
          <p:cNvSpPr txBox="1"/>
          <p:nvPr/>
        </p:nvSpPr>
        <p:spPr>
          <a:xfrm>
            <a:off x="6696670" y="2542468"/>
            <a:ext cx="2679502" cy="2677656"/>
          </a:xfrm>
          <a:prstGeom prst="rect">
            <a:avLst/>
          </a:prstGeom>
          <a:noFill/>
        </p:spPr>
        <p:txBody>
          <a:bodyPr wrap="square" rtlCol="0">
            <a:spAutoFit/>
          </a:bodyPr>
          <a:lstStyle/>
          <a:p>
            <a:pPr>
              <a:buFont typeface="Arial" panose="020B0604020202020204" pitchFamily="34" charset="0"/>
              <a:buNone/>
            </a:pPr>
            <a:r>
              <a:rPr lang="en-US" altLang="en-US" sz="2400" b="1" dirty="0">
                <a:solidFill>
                  <a:srgbClr val="7030A0"/>
                </a:solidFill>
              </a:rPr>
              <a:t>Systemic Features :</a:t>
            </a:r>
          </a:p>
          <a:p>
            <a:pPr>
              <a:buFont typeface="Arial" panose="020B0604020202020204" pitchFamily="34" charset="0"/>
              <a:buNone/>
            </a:pPr>
            <a:r>
              <a:rPr lang="en-US" altLang="en-US" sz="2400" dirty="0"/>
              <a:t>                                           Myalgia</a:t>
            </a:r>
          </a:p>
          <a:p>
            <a:pPr>
              <a:buFont typeface="Arial" panose="020B0604020202020204" pitchFamily="34" charset="0"/>
              <a:buNone/>
            </a:pPr>
            <a:r>
              <a:rPr lang="en-US" altLang="en-US" sz="2400" dirty="0"/>
              <a:t>Muscle stiffness</a:t>
            </a:r>
          </a:p>
          <a:p>
            <a:pPr>
              <a:buFont typeface="Arial" panose="020B0604020202020204" pitchFamily="34" charset="0"/>
              <a:buNone/>
            </a:pPr>
            <a:r>
              <a:rPr lang="en-US" altLang="en-US" sz="2400" dirty="0" err="1"/>
              <a:t>Myoglobinuria</a:t>
            </a:r>
            <a:endParaRPr lang="en-US" altLang="en-US" sz="2400" dirty="0"/>
          </a:p>
          <a:p>
            <a:pPr>
              <a:buFont typeface="Arial" panose="020B0604020202020204" pitchFamily="34" charset="0"/>
              <a:buNone/>
            </a:pPr>
            <a:r>
              <a:rPr lang="en-US" altLang="en-US" sz="2400" dirty="0"/>
              <a:t>Renal failure</a:t>
            </a:r>
            <a:endParaRPr lang="en-US" sz="2400" dirty="0"/>
          </a:p>
        </p:txBody>
      </p:sp>
    </p:spTree>
    <p:extLst>
      <p:ext uri="{BB962C8B-B14F-4D97-AF65-F5344CB8AC3E}">
        <p14:creationId xmlns:p14="http://schemas.microsoft.com/office/powerpoint/2010/main" val="4219487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78C90-4BA5-E07B-CC6D-1A6DD090AEBB}"/>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037C9E60-2E67-4D88-7A8B-37708308D4B4}"/>
              </a:ext>
            </a:extLst>
          </p:cNvPr>
          <p:cNvPicPr>
            <a:picLocks noGrp="1" noChangeAspect="1"/>
          </p:cNvPicPr>
          <p:nvPr>
            <p:ph idx="1"/>
          </p:nvPr>
        </p:nvPicPr>
        <p:blipFill>
          <a:blip r:embed="rId2"/>
          <a:stretch>
            <a:fillRect/>
          </a:stretch>
        </p:blipFill>
        <p:spPr>
          <a:xfrm>
            <a:off x="1607343" y="178593"/>
            <a:ext cx="8977313" cy="5786437"/>
          </a:xfrm>
        </p:spPr>
      </p:pic>
    </p:spTree>
    <p:extLst>
      <p:ext uri="{BB962C8B-B14F-4D97-AF65-F5344CB8AC3E}">
        <p14:creationId xmlns:p14="http://schemas.microsoft.com/office/powerpoint/2010/main" val="35378465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E9BBD-B033-B370-607D-0954941EB9C4}"/>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33540272-5B8A-F893-BA18-AC15DBF0D9E3}"/>
              </a:ext>
            </a:extLst>
          </p:cNvPr>
          <p:cNvPicPr>
            <a:picLocks noGrp="1" noChangeAspect="1"/>
          </p:cNvPicPr>
          <p:nvPr>
            <p:ph idx="1"/>
          </p:nvPr>
        </p:nvPicPr>
        <p:blipFill>
          <a:blip r:embed="rId2"/>
          <a:stretch>
            <a:fillRect/>
          </a:stretch>
        </p:blipFill>
        <p:spPr>
          <a:xfrm>
            <a:off x="1137146" y="219420"/>
            <a:ext cx="10352582" cy="5834061"/>
          </a:xfrm>
        </p:spPr>
      </p:pic>
    </p:spTree>
    <p:extLst>
      <p:ext uri="{BB962C8B-B14F-4D97-AF65-F5344CB8AC3E}">
        <p14:creationId xmlns:p14="http://schemas.microsoft.com/office/powerpoint/2010/main" val="31763935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EB9C9-D7C1-4DF5-418D-5C7163BD8607}"/>
              </a:ext>
            </a:extLst>
          </p:cNvPr>
          <p:cNvSpPr>
            <a:spLocks noGrp="1"/>
          </p:cNvSpPr>
          <p:nvPr>
            <p:ph type="title"/>
          </p:nvPr>
        </p:nvSpPr>
        <p:spPr/>
        <p:txBody>
          <a:bodyPr/>
          <a:lstStyle/>
          <a:p>
            <a:r>
              <a:rPr lang="en-US" dirty="0"/>
              <a:t>Prognosis assessment </a:t>
            </a:r>
          </a:p>
        </p:txBody>
      </p:sp>
      <p:sp>
        <p:nvSpPr>
          <p:cNvPr id="3" name="Content Placeholder 2">
            <a:extLst>
              <a:ext uri="{FF2B5EF4-FFF2-40B4-BE49-F238E27FC236}">
                <a16:creationId xmlns:a16="http://schemas.microsoft.com/office/drawing/2014/main" id="{D7C981C7-FDBC-4AF3-C182-C8FCD1214AC5}"/>
              </a:ext>
            </a:extLst>
          </p:cNvPr>
          <p:cNvSpPr>
            <a:spLocks noGrp="1"/>
          </p:cNvSpPr>
          <p:nvPr>
            <p:ph idx="1"/>
          </p:nvPr>
        </p:nvSpPr>
        <p:spPr/>
        <p:txBody>
          <a:bodyPr/>
          <a:lstStyle/>
          <a:p>
            <a:r>
              <a:rPr lang="en-US" dirty="0"/>
              <a:t>Time of bite
Activity at the time of bite
First aid action taken since the bite
Clinical examination
20 </a:t>
            </a:r>
            <a:r>
              <a:rPr lang="en-US" dirty="0" err="1"/>
              <a:t>mn</a:t>
            </a:r>
            <a:r>
              <a:rPr lang="en-US" dirty="0"/>
              <a:t> whole Blood Clotting Test</a:t>
            </a:r>
          </a:p>
        </p:txBody>
      </p:sp>
    </p:spTree>
    <p:extLst>
      <p:ext uri="{BB962C8B-B14F-4D97-AF65-F5344CB8AC3E}">
        <p14:creationId xmlns:p14="http://schemas.microsoft.com/office/powerpoint/2010/main" val="276108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AFD0100-4BB4-AF20-BF71-7C22A68AB08A}"/>
              </a:ext>
            </a:extLst>
          </p:cNvPr>
          <p:cNvPicPr>
            <a:picLocks noGrp="1" noChangeAspect="1"/>
          </p:cNvPicPr>
          <p:nvPr>
            <p:ph idx="4294967295"/>
          </p:nvPr>
        </p:nvPicPr>
        <p:blipFill rotWithShape="1">
          <a:blip r:embed="rId2"/>
          <a:srcRect r="7141" b="15180"/>
          <a:stretch/>
        </p:blipFill>
        <p:spPr>
          <a:xfrm>
            <a:off x="467321" y="404812"/>
            <a:ext cx="7750968" cy="4452937"/>
          </a:xfrm>
        </p:spPr>
      </p:pic>
      <p:sp>
        <p:nvSpPr>
          <p:cNvPr id="5" name="TextBox 4">
            <a:extLst>
              <a:ext uri="{FF2B5EF4-FFF2-40B4-BE49-F238E27FC236}">
                <a16:creationId xmlns:a16="http://schemas.microsoft.com/office/drawing/2014/main" id="{80315BEA-1642-8796-EF3A-7B61DB30339B}"/>
              </a:ext>
            </a:extLst>
          </p:cNvPr>
          <p:cNvSpPr txBox="1"/>
          <p:nvPr/>
        </p:nvSpPr>
        <p:spPr>
          <a:xfrm>
            <a:off x="8218289" y="1292214"/>
            <a:ext cx="3795116" cy="3416320"/>
          </a:xfrm>
          <a:prstGeom prst="rect">
            <a:avLst/>
          </a:prstGeom>
          <a:noFill/>
        </p:spPr>
        <p:txBody>
          <a:bodyPr wrap="square">
            <a:spAutoFit/>
          </a:bodyPr>
          <a:lstStyle/>
          <a:p>
            <a:pPr marL="342900" indent="-342900" eaLnBrk="1" hangingPunct="1">
              <a:buFont typeface="Arial" panose="020B0604020202020204" pitchFamily="34" charset="0"/>
              <a:buChar char="•"/>
            </a:pPr>
            <a:r>
              <a:rPr lang="en-IN" altLang="en-US" sz="2400" dirty="0"/>
              <a:t>ECG-non specific changes</a:t>
            </a:r>
            <a:endParaRPr lang="en-US" altLang="en-US" sz="2400" dirty="0"/>
          </a:p>
          <a:p>
            <a:pPr marL="342900" indent="-342900" eaLnBrk="1" hangingPunct="1">
              <a:buFont typeface="Arial" panose="020B0604020202020204" pitchFamily="34" charset="0"/>
              <a:buChar char="•"/>
            </a:pPr>
            <a:r>
              <a:rPr lang="en-IN" altLang="en-US" sz="2400" dirty="0"/>
              <a:t> like bradycardia, </a:t>
            </a:r>
            <a:endParaRPr lang="en-US" altLang="en-US" sz="2400" dirty="0"/>
          </a:p>
          <a:p>
            <a:pPr marL="342900" indent="-342900" eaLnBrk="1" hangingPunct="1">
              <a:buFont typeface="Arial" panose="020B0604020202020204" pitchFamily="34" charset="0"/>
              <a:buChar char="•"/>
            </a:pPr>
            <a:r>
              <a:rPr lang="en-IN" altLang="en-US" sz="2400" dirty="0"/>
              <a:t> AV-block.</a:t>
            </a:r>
          </a:p>
          <a:p>
            <a:pPr marL="342900" indent="-342900" eaLnBrk="1" hangingPunct="1">
              <a:buFont typeface="Arial" panose="020B0604020202020204" pitchFamily="34" charset="0"/>
              <a:buChar char="•"/>
            </a:pPr>
            <a:endParaRPr lang="en-IN" altLang="en-US" sz="2400" dirty="0"/>
          </a:p>
          <a:p>
            <a:pPr marL="342900" indent="-342900" eaLnBrk="1" hangingPunct="1">
              <a:buFont typeface="Arial" panose="020B0604020202020204" pitchFamily="34" charset="0"/>
              <a:buChar char="•"/>
            </a:pPr>
            <a:r>
              <a:rPr lang="en-IN" altLang="en-US" sz="2400" dirty="0"/>
              <a:t>EEG-mainly in temporal lobe.60%</a:t>
            </a:r>
            <a:endParaRPr lang="en-US" altLang="en-US" sz="2400" dirty="0"/>
          </a:p>
          <a:p>
            <a:pPr marL="342900" indent="-342900" eaLnBrk="1" hangingPunct="1">
              <a:buFont typeface="Arial" panose="020B0604020202020204" pitchFamily="34" charset="0"/>
              <a:buChar char="•"/>
            </a:pPr>
            <a:r>
              <a:rPr lang="en-IN" altLang="en-US" sz="2400" dirty="0"/>
              <a:t> in</a:t>
            </a:r>
            <a:endParaRPr lang="en-US" altLang="en-US" sz="2400" dirty="0"/>
          </a:p>
          <a:p>
            <a:pPr marL="342900" indent="-342900" eaLnBrk="1" hangingPunct="1">
              <a:buFont typeface="Arial" panose="020B0604020202020204" pitchFamily="34" charset="0"/>
              <a:buChar char="•"/>
            </a:pPr>
            <a:r>
              <a:rPr lang="en-IN" altLang="en-US" sz="2400" dirty="0"/>
              <a:t> Grade-I,31% Grade-II,4%</a:t>
            </a:r>
            <a:endParaRPr lang="en-US" altLang="en-US" sz="2400" dirty="0"/>
          </a:p>
          <a:p>
            <a:pPr marL="342900" indent="-342900" eaLnBrk="1" hangingPunct="1">
              <a:buFont typeface="Arial" panose="020B0604020202020204" pitchFamily="34" charset="0"/>
              <a:buChar char="•"/>
            </a:pPr>
            <a:r>
              <a:rPr lang="en-IN" altLang="en-US" sz="2400" dirty="0"/>
              <a:t> Grade III</a:t>
            </a:r>
            <a:endParaRPr lang="en-US" sz="2400" dirty="0"/>
          </a:p>
        </p:txBody>
      </p:sp>
    </p:spTree>
    <p:extLst>
      <p:ext uri="{BB962C8B-B14F-4D97-AF65-F5344CB8AC3E}">
        <p14:creationId xmlns:p14="http://schemas.microsoft.com/office/powerpoint/2010/main" val="38367582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EBF85-72BF-E622-6C19-16E0CBE636A0}"/>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DEBDDE59-3A9A-F73F-6D67-A37BFDCFF06C}"/>
              </a:ext>
            </a:extLst>
          </p:cNvPr>
          <p:cNvPicPr>
            <a:picLocks noGrp="1" noChangeAspect="1"/>
          </p:cNvPicPr>
          <p:nvPr>
            <p:ph idx="1"/>
          </p:nvPr>
        </p:nvPicPr>
        <p:blipFill>
          <a:blip r:embed="rId2"/>
          <a:stretch>
            <a:fillRect/>
          </a:stretch>
        </p:blipFill>
        <p:spPr>
          <a:xfrm>
            <a:off x="832945" y="88450"/>
            <a:ext cx="10526109" cy="5965031"/>
          </a:xfrm>
        </p:spPr>
      </p:pic>
    </p:spTree>
    <p:extLst>
      <p:ext uri="{BB962C8B-B14F-4D97-AF65-F5344CB8AC3E}">
        <p14:creationId xmlns:p14="http://schemas.microsoft.com/office/powerpoint/2010/main" val="25283618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02EAAB-D4C1-8D50-2BD9-6BE6CDD0DDC2}"/>
              </a:ext>
            </a:extLst>
          </p:cNvPr>
          <p:cNvSpPr>
            <a:spLocks noGrp="1"/>
          </p:cNvSpPr>
          <p:nvPr>
            <p:ph idx="1"/>
          </p:nvPr>
        </p:nvSpPr>
        <p:spPr>
          <a:xfrm>
            <a:off x="439547" y="289325"/>
            <a:ext cx="11145234" cy="3450613"/>
          </a:xfrm>
        </p:spPr>
        <p:txBody>
          <a:bodyPr>
            <a:noAutofit/>
          </a:bodyPr>
          <a:lstStyle/>
          <a:p>
            <a:r>
              <a:rPr lang="en-US" sz="2400" dirty="0"/>
              <a:t>The first aid being currently recommended is based around the mnemonic: “Do it R.I.G.H.T.”
</a:t>
            </a:r>
            <a:r>
              <a:rPr lang="en-US" sz="2400" b="1" dirty="0">
                <a:solidFill>
                  <a:schemeClr val="accent5"/>
                </a:solidFill>
              </a:rPr>
              <a:t>R</a:t>
            </a:r>
            <a:r>
              <a:rPr lang="en-US" sz="2400" dirty="0"/>
              <a:t> =Reassure the patient. 70% of all snakebites are from non-venomous species. Only 50% of bites by venomous species actually </a:t>
            </a:r>
            <a:r>
              <a:rPr lang="en-US" sz="2400" dirty="0" err="1"/>
              <a:t>envenomate</a:t>
            </a:r>
            <a:r>
              <a:rPr lang="en-US" sz="2400" dirty="0"/>
              <a:t> the patient.
</a:t>
            </a:r>
            <a:r>
              <a:rPr lang="en-US" sz="2400" b="1" dirty="0">
                <a:solidFill>
                  <a:schemeClr val="accent5"/>
                </a:solidFill>
              </a:rPr>
              <a:t>I</a:t>
            </a:r>
            <a:r>
              <a:rPr lang="en-US" sz="2400" dirty="0"/>
              <a:t> = </a:t>
            </a:r>
            <a:r>
              <a:rPr lang="en-US" sz="2400" dirty="0" err="1"/>
              <a:t>Immobilise</a:t>
            </a:r>
            <a:r>
              <a:rPr lang="en-US" sz="2400" dirty="0"/>
              <a:t> in the same way as a fractured limb. Use bandages or cloth to hold the splints, not to block the blood supply or apply pressure. Do not apply any compression in the form of tight ligatures, they can be dangerous!
</a:t>
            </a:r>
            <a:r>
              <a:rPr lang="en-US" sz="2400" b="1" dirty="0">
                <a:solidFill>
                  <a:schemeClr val="accent5"/>
                </a:solidFill>
              </a:rPr>
              <a:t>G.H.</a:t>
            </a:r>
            <a:r>
              <a:rPr lang="en-US" sz="2400" dirty="0"/>
              <a:t> = Get to Hospital Immediately. Traditional remedies have NO PROVEN benefit in treating snakebite.
</a:t>
            </a:r>
            <a:r>
              <a:rPr lang="en-US" sz="2400" b="1" dirty="0">
                <a:solidFill>
                  <a:schemeClr val="accent5"/>
                </a:solidFill>
              </a:rPr>
              <a:t>T</a:t>
            </a:r>
            <a:r>
              <a:rPr lang="en-US" sz="2400" dirty="0"/>
              <a:t> = Tell the doctor of any systemic symptoms such as ptosis that manifest on the way to hospital.</a:t>
            </a:r>
          </a:p>
        </p:txBody>
      </p:sp>
    </p:spTree>
    <p:extLst>
      <p:ext uri="{BB962C8B-B14F-4D97-AF65-F5344CB8AC3E}">
        <p14:creationId xmlns:p14="http://schemas.microsoft.com/office/powerpoint/2010/main" val="11310733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B7C7-6241-7A0D-BB00-1FE8FB0E4C69}"/>
              </a:ext>
            </a:extLst>
          </p:cNvPr>
          <p:cNvSpPr>
            <a:spLocks noGrp="1"/>
          </p:cNvSpPr>
          <p:nvPr>
            <p:ph type="title"/>
          </p:nvPr>
        </p:nvSpPr>
        <p:spPr/>
        <p:txBody>
          <a:bodyPr/>
          <a:lstStyle/>
          <a:p>
            <a:r>
              <a:rPr lang="en-US" dirty="0"/>
              <a:t>Specific treatment-ASV</a:t>
            </a:r>
          </a:p>
        </p:txBody>
      </p:sp>
      <p:sp>
        <p:nvSpPr>
          <p:cNvPr id="3" name="Content Placeholder 2">
            <a:extLst>
              <a:ext uri="{FF2B5EF4-FFF2-40B4-BE49-F238E27FC236}">
                <a16:creationId xmlns:a16="http://schemas.microsoft.com/office/drawing/2014/main" id="{4086E7DC-F0FC-C433-2255-377B98E8A192}"/>
              </a:ext>
            </a:extLst>
          </p:cNvPr>
          <p:cNvSpPr>
            <a:spLocks noGrp="1"/>
          </p:cNvSpPr>
          <p:nvPr>
            <p:ph idx="1"/>
          </p:nvPr>
        </p:nvSpPr>
        <p:spPr/>
        <p:txBody>
          <a:bodyPr/>
          <a:lstStyle/>
          <a:p>
            <a:r>
              <a:rPr lang="en-US" dirty="0"/>
              <a:t>Indication for ASV
Spontaneous systemic Bleeding
WBCT &gt; 20 min
Thrombocytopenia (platelet &lt; 1 lac)
Shock, paralysis, ARF, Rhabdomyolysis, Hyperkalemia.
</a:t>
            </a:r>
            <a:r>
              <a:rPr lang="en-US"/>
              <a:t>Local swelling involving &gt; ½ of bitten limb
Rapid extension of swelling</a:t>
            </a:r>
          </a:p>
        </p:txBody>
      </p:sp>
    </p:spTree>
    <p:extLst>
      <p:ext uri="{BB962C8B-B14F-4D97-AF65-F5344CB8AC3E}">
        <p14:creationId xmlns:p14="http://schemas.microsoft.com/office/powerpoint/2010/main" val="911798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53700-C719-2391-C5AE-A44659970B02}"/>
              </a:ext>
            </a:extLst>
          </p:cNvPr>
          <p:cNvSpPr>
            <a:spLocks noGrp="1"/>
          </p:cNvSpPr>
          <p:nvPr>
            <p:ph type="title"/>
          </p:nvPr>
        </p:nvSpPr>
        <p:spPr/>
        <p:txBody>
          <a:bodyPr/>
          <a:lstStyle/>
          <a:p>
            <a:r>
              <a:rPr lang="en-US" dirty="0"/>
              <a:t>Anti venom therapy </a:t>
            </a:r>
          </a:p>
        </p:txBody>
      </p:sp>
      <p:sp>
        <p:nvSpPr>
          <p:cNvPr id="3" name="Content Placeholder 2">
            <a:extLst>
              <a:ext uri="{FF2B5EF4-FFF2-40B4-BE49-F238E27FC236}">
                <a16:creationId xmlns:a16="http://schemas.microsoft.com/office/drawing/2014/main" id="{6516CDFD-5E90-1A2B-3D74-B772CC162CC6}"/>
              </a:ext>
            </a:extLst>
          </p:cNvPr>
          <p:cNvSpPr>
            <a:spLocks noGrp="1"/>
          </p:cNvSpPr>
          <p:nvPr>
            <p:ph idx="1"/>
          </p:nvPr>
        </p:nvSpPr>
        <p:spPr/>
        <p:txBody>
          <a:bodyPr/>
          <a:lstStyle/>
          <a:p>
            <a:r>
              <a:rPr lang="en-US" dirty="0"/>
              <a:t>Ideally administer with in 4 </a:t>
            </a:r>
            <a:r>
              <a:rPr lang="en-US" dirty="0" err="1"/>
              <a:t>hr</a:t>
            </a:r>
            <a:r>
              <a:rPr lang="en-US" dirty="0"/>
              <a:t> but effective if given with in 24 </a:t>
            </a:r>
            <a:r>
              <a:rPr lang="en-US" dirty="0" err="1"/>
              <a:t>hrs</a:t>
            </a:r>
            <a:r>
              <a:rPr lang="en-US" dirty="0"/>
              <a:t>
    In mild cases-5 vial (50 ml)
    In moderate cases-5 to 10 vial
    In severe cases-10 to 20 vial
Additional infusion containing 5 to 10 vial are infused until progression of swelling ceased and systemic symptoms are disappeared.</a:t>
            </a:r>
          </a:p>
        </p:txBody>
      </p:sp>
    </p:spTree>
    <p:extLst>
      <p:ext uri="{BB962C8B-B14F-4D97-AF65-F5344CB8AC3E}">
        <p14:creationId xmlns:p14="http://schemas.microsoft.com/office/powerpoint/2010/main" val="24477176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7CE75-1648-BBB5-1F33-F4BBB7EE099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99CDF66-96A3-C6F5-3C50-B63832D20625}"/>
              </a:ext>
            </a:extLst>
          </p:cNvPr>
          <p:cNvSpPr>
            <a:spLocks noGrp="1"/>
          </p:cNvSpPr>
          <p:nvPr>
            <p:ph idx="1"/>
          </p:nvPr>
        </p:nvSpPr>
        <p:spPr/>
        <p:txBody>
          <a:bodyPr/>
          <a:lstStyle/>
          <a:p>
            <a:r>
              <a:rPr lang="en-US" dirty="0"/>
              <a:t>ASV can be administer slow </a:t>
            </a:r>
            <a:r>
              <a:rPr lang="en-US" dirty="0" err="1"/>
              <a:t>i.v.</a:t>
            </a:r>
            <a:r>
              <a:rPr lang="en-US" dirty="0"/>
              <a:t> injection or infusion @ rate of 2ml/min
AVS dilute 5-10 ml/kg body weight of normal saline or 5%  dextrose and infused over 1 </a:t>
            </a:r>
            <a:r>
              <a:rPr lang="en-US" dirty="0" err="1"/>
              <a:t>hr</a:t>
            </a:r>
            <a:r>
              <a:rPr lang="en-US" dirty="0"/>
              <a:t>
ASV should never given locally at site of snake bite.</a:t>
            </a:r>
          </a:p>
        </p:txBody>
      </p:sp>
    </p:spTree>
    <p:extLst>
      <p:ext uri="{BB962C8B-B14F-4D97-AF65-F5344CB8AC3E}">
        <p14:creationId xmlns:p14="http://schemas.microsoft.com/office/powerpoint/2010/main" val="18986712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24096-9128-69C7-1CE1-06942789702F}"/>
              </a:ext>
            </a:extLst>
          </p:cNvPr>
          <p:cNvSpPr>
            <a:spLocks noGrp="1"/>
          </p:cNvSpPr>
          <p:nvPr>
            <p:ph type="title"/>
          </p:nvPr>
        </p:nvSpPr>
        <p:spPr/>
        <p:txBody>
          <a:bodyPr/>
          <a:lstStyle/>
          <a:p>
            <a:r>
              <a:rPr lang="en-US" dirty="0"/>
              <a:t>Disadvantages of </a:t>
            </a:r>
            <a:r>
              <a:rPr lang="en-US" dirty="0" err="1"/>
              <a:t>asv</a:t>
            </a:r>
            <a:endParaRPr lang="en-US" dirty="0"/>
          </a:p>
        </p:txBody>
      </p:sp>
      <p:sp>
        <p:nvSpPr>
          <p:cNvPr id="3" name="Content Placeholder 2">
            <a:extLst>
              <a:ext uri="{FF2B5EF4-FFF2-40B4-BE49-F238E27FC236}">
                <a16:creationId xmlns:a16="http://schemas.microsoft.com/office/drawing/2014/main" id="{CBEF7E75-F865-B304-E613-18DFB55D231F}"/>
              </a:ext>
            </a:extLst>
          </p:cNvPr>
          <p:cNvSpPr>
            <a:spLocks noGrp="1"/>
          </p:cNvSpPr>
          <p:nvPr>
            <p:ph idx="1"/>
          </p:nvPr>
        </p:nvSpPr>
        <p:spPr/>
        <p:txBody>
          <a:bodyPr/>
          <a:lstStyle/>
          <a:p>
            <a:r>
              <a:rPr lang="en-US" dirty="0"/>
              <a:t>Pain at injection site
Hematoma formation
Increase intra compartmental pressure
ASV SENSTIVITY IS NOT RECOMMONDED NOW A DAYS</a:t>
            </a:r>
          </a:p>
        </p:txBody>
      </p:sp>
    </p:spTree>
    <p:extLst>
      <p:ext uri="{BB962C8B-B14F-4D97-AF65-F5344CB8AC3E}">
        <p14:creationId xmlns:p14="http://schemas.microsoft.com/office/powerpoint/2010/main" val="16419446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DA9A9-540E-8F9C-F20D-ABE749C55EE8}"/>
              </a:ext>
            </a:extLst>
          </p:cNvPr>
          <p:cNvSpPr>
            <a:spLocks noGrp="1"/>
          </p:cNvSpPr>
          <p:nvPr>
            <p:ph type="title"/>
          </p:nvPr>
        </p:nvSpPr>
        <p:spPr/>
        <p:txBody>
          <a:bodyPr/>
          <a:lstStyle/>
          <a:p>
            <a:r>
              <a:rPr lang="en-US" dirty="0"/>
              <a:t>Adverse reactions of </a:t>
            </a:r>
            <a:r>
              <a:rPr lang="en-US" dirty="0" err="1"/>
              <a:t>asv</a:t>
            </a:r>
            <a:endParaRPr lang="en-US" dirty="0"/>
          </a:p>
        </p:txBody>
      </p:sp>
      <p:sp>
        <p:nvSpPr>
          <p:cNvPr id="3" name="Content Placeholder 2">
            <a:extLst>
              <a:ext uri="{FF2B5EF4-FFF2-40B4-BE49-F238E27FC236}">
                <a16:creationId xmlns:a16="http://schemas.microsoft.com/office/drawing/2014/main" id="{422591C8-7294-04D1-6B46-5CD51D4EB6CB}"/>
              </a:ext>
            </a:extLst>
          </p:cNvPr>
          <p:cNvSpPr>
            <a:spLocks noGrp="1"/>
          </p:cNvSpPr>
          <p:nvPr>
            <p:ph idx="1"/>
          </p:nvPr>
        </p:nvSpPr>
        <p:spPr>
          <a:xfrm>
            <a:off x="1294362" y="1853754"/>
            <a:ext cx="9603275" cy="3450613"/>
          </a:xfrm>
        </p:spPr>
        <p:txBody>
          <a:bodyPr>
            <a:noAutofit/>
          </a:bodyPr>
          <a:lstStyle/>
          <a:p>
            <a:r>
              <a:rPr lang="en-US" sz="2400" dirty="0"/>
              <a:t>Seen in 20 % patient
Early anaphylactic reaction-
Seen with in 10 min to 3 </a:t>
            </a:r>
            <a:r>
              <a:rPr lang="en-US" sz="2400" dirty="0" err="1"/>
              <a:t>hrs</a:t>
            </a:r>
            <a:r>
              <a:rPr lang="en-US" sz="2400" dirty="0"/>
              <a:t>
</a:t>
            </a:r>
            <a:r>
              <a:rPr lang="en-US" sz="2400" dirty="0" err="1"/>
              <a:t>Urticaria</a:t>
            </a:r>
            <a:r>
              <a:rPr lang="en-US" sz="2400" dirty="0"/>
              <a:t>, </a:t>
            </a:r>
            <a:r>
              <a:rPr lang="en-US" sz="2400" dirty="0" err="1"/>
              <a:t>diarrhoea</a:t>
            </a:r>
            <a:r>
              <a:rPr lang="en-US" sz="2400" dirty="0"/>
              <a:t>, tachycardia, fever, hypotension, etc.
Late Serum Sickness
1-12 days
Fever,nausea,vomiting,diarhoea,artheritis,nephrits,myoglobinuria.etc.</a:t>
            </a:r>
          </a:p>
        </p:txBody>
      </p:sp>
    </p:spTree>
    <p:extLst>
      <p:ext uri="{BB962C8B-B14F-4D97-AF65-F5344CB8AC3E}">
        <p14:creationId xmlns:p14="http://schemas.microsoft.com/office/powerpoint/2010/main" val="2304286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4462E-2601-382A-CB41-8429B90B4FEB}"/>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476AF758-7237-5D62-69D7-8650EFC49AE7}"/>
              </a:ext>
            </a:extLst>
          </p:cNvPr>
          <p:cNvPicPr>
            <a:picLocks noGrp="1" noChangeAspect="1"/>
          </p:cNvPicPr>
          <p:nvPr>
            <p:ph idx="1"/>
          </p:nvPr>
        </p:nvPicPr>
        <p:blipFill>
          <a:blip r:embed="rId2"/>
          <a:stretch>
            <a:fillRect/>
          </a:stretch>
        </p:blipFill>
        <p:spPr>
          <a:xfrm>
            <a:off x="630584" y="673551"/>
            <a:ext cx="5340726" cy="4755700"/>
          </a:xfrm>
        </p:spPr>
      </p:pic>
      <p:pic>
        <p:nvPicPr>
          <p:cNvPr id="5" name="Picture 5">
            <a:extLst>
              <a:ext uri="{FF2B5EF4-FFF2-40B4-BE49-F238E27FC236}">
                <a16:creationId xmlns:a16="http://schemas.microsoft.com/office/drawing/2014/main" id="{B8A843C6-D01C-CF7E-A84A-73902DF7B409}"/>
              </a:ext>
            </a:extLst>
          </p:cNvPr>
          <p:cNvPicPr>
            <a:picLocks noChangeAspect="1"/>
          </p:cNvPicPr>
          <p:nvPr/>
        </p:nvPicPr>
        <p:blipFill>
          <a:blip r:embed="rId3"/>
          <a:stretch>
            <a:fillRect/>
          </a:stretch>
        </p:blipFill>
        <p:spPr>
          <a:xfrm>
            <a:off x="5526483" y="673551"/>
            <a:ext cx="5528371" cy="4755700"/>
          </a:xfrm>
          <a:prstGeom prst="rect">
            <a:avLst/>
          </a:prstGeom>
        </p:spPr>
      </p:pic>
    </p:spTree>
    <p:extLst>
      <p:ext uri="{BB962C8B-B14F-4D97-AF65-F5344CB8AC3E}">
        <p14:creationId xmlns:p14="http://schemas.microsoft.com/office/powerpoint/2010/main" val="28279391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DD22274-FBFE-112E-D4DE-9E9845F7F694}"/>
              </a:ext>
            </a:extLst>
          </p:cNvPr>
          <p:cNvPicPr>
            <a:picLocks noGrp="1" noChangeAspect="1"/>
          </p:cNvPicPr>
          <p:nvPr>
            <p:ph sz="half" idx="4294967295"/>
          </p:nvPr>
        </p:nvPicPr>
        <p:blipFill>
          <a:blip r:embed="rId2"/>
          <a:stretch>
            <a:fillRect/>
          </a:stretch>
        </p:blipFill>
        <p:spPr>
          <a:xfrm>
            <a:off x="2488406" y="535781"/>
            <a:ext cx="6905625" cy="4786312"/>
          </a:xfrm>
        </p:spPr>
      </p:pic>
    </p:spTree>
    <p:extLst>
      <p:ext uri="{BB962C8B-B14F-4D97-AF65-F5344CB8AC3E}">
        <p14:creationId xmlns:p14="http://schemas.microsoft.com/office/powerpoint/2010/main" val="17535932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D381B-D1D2-72F4-B463-451C0889655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858AA33-E1D2-74E8-02F1-D393FA8A1082}"/>
              </a:ext>
            </a:extLst>
          </p:cNvPr>
          <p:cNvSpPr>
            <a:spLocks noGrp="1"/>
          </p:cNvSpPr>
          <p:nvPr>
            <p:ph idx="1"/>
          </p:nvPr>
        </p:nvSpPr>
        <p:spPr/>
        <p:txBody>
          <a:bodyPr/>
          <a:lstStyle/>
          <a:p>
            <a:r>
              <a:rPr lang="en-US" b="0" i="0" dirty="0">
                <a:solidFill>
                  <a:srgbClr val="000000"/>
                </a:solidFill>
                <a:effectLst/>
                <a:latin typeface="Times New Roman" panose="02020603050405020304" pitchFamily="18" charset="0"/>
              </a:rPr>
              <a:t>Snakebite is a significant public health issue that mainly affects poor farming communities in the rural tropics and subtropics .</a:t>
            </a:r>
          </a:p>
          <a:p>
            <a:r>
              <a:rPr lang="en-US" b="0" i="0" dirty="0">
                <a:solidFill>
                  <a:srgbClr val="000000"/>
                </a:solidFill>
                <a:effectLst/>
                <a:latin typeface="Times New Roman" panose="02020603050405020304" pitchFamily="18" charset="0"/>
              </a:rPr>
              <a:t> Since June 2017, it has been recognized by the World Health Organization as a category A—Neglected Tropical Disease. Snakebites cause significant mortality and morbidity, particularly in South Asia.</a:t>
            </a:r>
          </a:p>
          <a:p>
            <a:r>
              <a:rPr lang="en-US" b="0" i="0" dirty="0">
                <a:solidFill>
                  <a:srgbClr val="000000"/>
                </a:solidFill>
                <a:effectLst/>
                <a:latin typeface="Times New Roman" panose="02020603050405020304" pitchFamily="18" charset="0"/>
              </a:rPr>
              <a:t>Literature-based estimates suggest that there are 0.4 to 1.8 million </a:t>
            </a:r>
            <a:r>
              <a:rPr lang="en-US" b="0" i="0" dirty="0" err="1">
                <a:solidFill>
                  <a:srgbClr val="000000"/>
                </a:solidFill>
                <a:effectLst/>
                <a:latin typeface="Times New Roman" panose="02020603050405020304" pitchFamily="18" charset="0"/>
              </a:rPr>
              <a:t>envenomings</a:t>
            </a:r>
            <a:r>
              <a:rPr lang="en-US" b="0" i="0" dirty="0">
                <a:solidFill>
                  <a:srgbClr val="000000"/>
                </a:solidFill>
                <a:effectLst/>
                <a:latin typeface="Times New Roman" panose="02020603050405020304" pitchFamily="18" charset="0"/>
              </a:rPr>
              <a:t> and 20,000 to 90,000 deaths due to snakebite globally each year</a:t>
            </a:r>
            <a:endParaRPr lang="en-US" dirty="0"/>
          </a:p>
        </p:txBody>
      </p:sp>
    </p:spTree>
    <p:extLst>
      <p:ext uri="{BB962C8B-B14F-4D97-AF65-F5344CB8AC3E}">
        <p14:creationId xmlns:p14="http://schemas.microsoft.com/office/powerpoint/2010/main" val="10148173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6979-647B-7756-6DA8-09AC7410F6F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7BAB7F9-580A-0A42-7141-AB4A41B81F90}"/>
              </a:ext>
            </a:extLst>
          </p:cNvPr>
          <p:cNvSpPr>
            <a:spLocks noGrp="1"/>
          </p:cNvSpPr>
          <p:nvPr>
            <p:ph idx="1"/>
          </p:nvPr>
        </p:nvSpPr>
        <p:spPr/>
        <p:txBody>
          <a:bodyPr/>
          <a:lstStyle/>
          <a:p>
            <a:r>
              <a:rPr lang="en-US" dirty="0"/>
              <a:t>Snakebite results in both acute and chronic effects of envenoming. </a:t>
            </a:r>
          </a:p>
          <a:p>
            <a:r>
              <a:rPr lang="en-US" dirty="0"/>
              <a:t>Acute envenoming can cause local swelling and necrosis at the bite site, venom-induced consumption coagulopathy (VICC), neurotoxicity, acute kidney injury, myotoxicity and cardiovascular effects.</a:t>
            </a:r>
          </a:p>
          <a:p>
            <a:r>
              <a:rPr lang="en-US" dirty="0"/>
              <a:t> Chronic effects include both medical and psychological illness. Overall, this causes a significant socioeconomic burden to the effected communities</a:t>
            </a:r>
          </a:p>
        </p:txBody>
      </p:sp>
    </p:spTree>
    <p:extLst>
      <p:ext uri="{BB962C8B-B14F-4D97-AF65-F5344CB8AC3E}">
        <p14:creationId xmlns:p14="http://schemas.microsoft.com/office/powerpoint/2010/main" val="4828265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586A4-1034-75CE-E156-AC481B9C069F}"/>
              </a:ext>
            </a:extLst>
          </p:cNvPr>
          <p:cNvSpPr>
            <a:spLocks noGrp="1"/>
          </p:cNvSpPr>
          <p:nvPr>
            <p:ph type="title"/>
          </p:nvPr>
        </p:nvSpPr>
        <p:spPr/>
        <p:txBody>
          <a:bodyPr/>
          <a:lstStyle/>
          <a:p>
            <a:r>
              <a:rPr lang="en-US" dirty="0"/>
              <a:t>Venom Induced Consumption Coagulopathy</a:t>
            </a:r>
          </a:p>
        </p:txBody>
      </p:sp>
      <p:sp>
        <p:nvSpPr>
          <p:cNvPr id="3" name="Content Placeholder 2">
            <a:extLst>
              <a:ext uri="{FF2B5EF4-FFF2-40B4-BE49-F238E27FC236}">
                <a16:creationId xmlns:a16="http://schemas.microsoft.com/office/drawing/2014/main" id="{6A9BA941-12E0-CB48-50DD-B6E23CD1CC37}"/>
              </a:ext>
            </a:extLst>
          </p:cNvPr>
          <p:cNvSpPr>
            <a:spLocks noGrp="1"/>
          </p:cNvSpPr>
          <p:nvPr>
            <p:ph idx="1"/>
          </p:nvPr>
        </p:nvSpPr>
        <p:spPr/>
        <p:txBody>
          <a:bodyPr/>
          <a:lstStyle/>
          <a:p>
            <a:r>
              <a:rPr lang="en-US" dirty="0"/>
              <a:t>Venom-induced consumption coagulopathy (VICC) is the most common and most important systemic effect of snake envenoming worldwide. </a:t>
            </a:r>
          </a:p>
          <a:p>
            <a:r>
              <a:rPr lang="en-US" dirty="0"/>
              <a:t>True and pit vipers (Family: </a:t>
            </a:r>
            <a:r>
              <a:rPr lang="en-US" dirty="0" err="1"/>
              <a:t>Viperidae</a:t>
            </a:r>
            <a:r>
              <a:rPr lang="en-US" dirty="0"/>
              <a:t>) and Australasian elapids (Family: </a:t>
            </a:r>
            <a:r>
              <a:rPr lang="en-US" dirty="0" err="1"/>
              <a:t>Elapidae</a:t>
            </a:r>
            <a:r>
              <a:rPr lang="en-US" dirty="0"/>
              <a:t>) are known to cause VICC in envenomed </a:t>
            </a:r>
            <a:r>
              <a:rPr lang="en-US"/>
              <a:t>humans.</a:t>
            </a:r>
          </a:p>
          <a:p>
            <a:r>
              <a:rPr lang="en-US"/>
              <a:t> </a:t>
            </a:r>
            <a:r>
              <a:rPr lang="en-US" dirty="0"/>
              <a:t>VICC is the broad term given to a coagulopathy resulting from consumption of clotting factors due to </a:t>
            </a:r>
            <a:r>
              <a:rPr lang="en-US" dirty="0" err="1"/>
              <a:t>procoagulant</a:t>
            </a:r>
            <a:r>
              <a:rPr lang="en-US" dirty="0"/>
              <a:t> toxins present in a snake venom. </a:t>
            </a:r>
          </a:p>
        </p:txBody>
      </p:sp>
    </p:spTree>
    <p:extLst>
      <p:ext uri="{BB962C8B-B14F-4D97-AF65-F5344CB8AC3E}">
        <p14:creationId xmlns:p14="http://schemas.microsoft.com/office/powerpoint/2010/main" val="780989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5FF525-98EE-5130-4261-909BC296E335}"/>
              </a:ext>
            </a:extLst>
          </p:cNvPr>
          <p:cNvSpPr>
            <a:spLocks noGrp="1"/>
          </p:cNvSpPr>
          <p:nvPr>
            <p:ph idx="4294967295"/>
          </p:nvPr>
        </p:nvSpPr>
        <p:spPr>
          <a:xfrm>
            <a:off x="1293812" y="1408906"/>
            <a:ext cx="9604375" cy="3449638"/>
          </a:xfrm>
        </p:spPr>
        <p:txBody>
          <a:bodyPr>
            <a:normAutofit/>
          </a:bodyPr>
          <a:lstStyle/>
          <a:p>
            <a:r>
              <a:rPr lang="en-US" sz="2400" dirty="0"/>
              <a:t>In the past, VICC was incorrectly referred to as disseminated intravascular coagulation, because of the elevated D-dimer, prolonged prothrombin time and low fibrinogen levels that occur with VICC. </a:t>
            </a:r>
          </a:p>
          <a:p>
            <a:r>
              <a:rPr lang="en-US" sz="2400" dirty="0"/>
              <a:t>However, VICC differs from disseminated intravascular coagulation due to the absence of systemic </a:t>
            </a:r>
            <a:r>
              <a:rPr lang="en-US" sz="2400" dirty="0" err="1"/>
              <a:t>microthrombi</a:t>
            </a:r>
            <a:r>
              <a:rPr lang="en-US" sz="2400" dirty="0"/>
              <a:t>, the absence of end-organ failure, the rapid onset and resolution, the different pathogenesis and the lower mortality.</a:t>
            </a:r>
          </a:p>
        </p:txBody>
      </p:sp>
    </p:spTree>
    <p:extLst>
      <p:ext uri="{BB962C8B-B14F-4D97-AF65-F5344CB8AC3E}">
        <p14:creationId xmlns:p14="http://schemas.microsoft.com/office/powerpoint/2010/main" val="21654694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C336F9-3A46-15F8-5FC0-A406607787EC}"/>
              </a:ext>
            </a:extLst>
          </p:cNvPr>
          <p:cNvSpPr>
            <a:spLocks noGrp="1"/>
          </p:cNvSpPr>
          <p:nvPr>
            <p:ph idx="4294967295"/>
          </p:nvPr>
        </p:nvSpPr>
        <p:spPr>
          <a:xfrm>
            <a:off x="396875" y="777876"/>
            <a:ext cx="10675938" cy="4734718"/>
          </a:xfrm>
        </p:spPr>
        <p:txBody>
          <a:bodyPr>
            <a:normAutofit/>
          </a:bodyPr>
          <a:lstStyle/>
          <a:p>
            <a:r>
              <a:rPr lang="en-US" sz="2400" b="0" i="0" dirty="0">
                <a:solidFill>
                  <a:srgbClr val="000000"/>
                </a:solidFill>
                <a:effectLst/>
                <a:latin typeface="Times New Roman" panose="02020603050405020304" pitchFamily="18" charset="0"/>
              </a:rPr>
              <a:t>Although the term ‘</a:t>
            </a:r>
            <a:r>
              <a:rPr lang="en-US" sz="2400" b="0" i="0" dirty="0" err="1">
                <a:solidFill>
                  <a:srgbClr val="000000"/>
                </a:solidFill>
                <a:effectLst/>
                <a:latin typeface="Times New Roman" panose="02020603050405020304" pitchFamily="18" charset="0"/>
              </a:rPr>
              <a:t>haemotoxins</a:t>
            </a:r>
            <a:r>
              <a:rPr lang="en-US" sz="2400" b="0" i="0" dirty="0">
                <a:solidFill>
                  <a:srgbClr val="000000"/>
                </a:solidFill>
                <a:effectLst/>
                <a:latin typeface="Times New Roman" panose="02020603050405020304" pitchFamily="18" charset="0"/>
              </a:rPr>
              <a:t>’ is often used to describe the toxins that cause VICC, it is a broad term that can be used to refer to any </a:t>
            </a:r>
            <a:r>
              <a:rPr lang="en-US" sz="2400" b="0" i="0" dirty="0" err="1">
                <a:solidFill>
                  <a:srgbClr val="000000"/>
                </a:solidFill>
                <a:effectLst/>
                <a:latin typeface="Times New Roman" panose="02020603050405020304" pitchFamily="18" charset="0"/>
              </a:rPr>
              <a:t>haemostatically</a:t>
            </a:r>
            <a:r>
              <a:rPr lang="en-US" sz="2400" b="0" i="0" dirty="0">
                <a:solidFill>
                  <a:srgbClr val="000000"/>
                </a:solidFill>
                <a:effectLst/>
                <a:latin typeface="Times New Roman" panose="02020603050405020304" pitchFamily="18" charset="0"/>
              </a:rPr>
              <a:t> active venom component, including toxins acting on coagulation and fibrinolysis, toxins which disrupt the vascular endothelium and toxins that cause platelet dysfunction. </a:t>
            </a:r>
          </a:p>
          <a:p>
            <a:r>
              <a:rPr lang="en-US" sz="2400" dirty="0">
                <a:solidFill>
                  <a:srgbClr val="000000"/>
                </a:solidFill>
                <a:latin typeface="Times New Roman" panose="02020603050405020304" pitchFamily="18" charset="0"/>
              </a:rPr>
              <a:t>Toxins that act on coagulation factors are classified as </a:t>
            </a:r>
            <a:r>
              <a:rPr lang="en-US" sz="2400" dirty="0" err="1">
                <a:solidFill>
                  <a:srgbClr val="000000"/>
                </a:solidFill>
                <a:latin typeface="Times New Roman" panose="02020603050405020304" pitchFamily="18" charset="0"/>
              </a:rPr>
              <a:t>procoagulant</a:t>
            </a:r>
            <a:r>
              <a:rPr lang="en-US" sz="2400" dirty="0">
                <a:solidFill>
                  <a:srgbClr val="000000"/>
                </a:solidFill>
                <a:latin typeface="Times New Roman" panose="02020603050405020304" pitchFamily="18" charset="0"/>
              </a:rPr>
              <a:t> toxins, anticoagulant toxins and toxins that affect fibrinolysis </a:t>
            </a:r>
            <a:endParaRPr lang="en-US" sz="2400" dirty="0"/>
          </a:p>
        </p:txBody>
      </p:sp>
    </p:spTree>
    <p:extLst>
      <p:ext uri="{BB962C8B-B14F-4D97-AF65-F5344CB8AC3E}">
        <p14:creationId xmlns:p14="http://schemas.microsoft.com/office/powerpoint/2010/main" val="11229241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D4A7-18ED-4E8F-07DA-510D764CD83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309730-CF72-D26E-4082-69AA8076063C}"/>
              </a:ext>
            </a:extLst>
          </p:cNvPr>
          <p:cNvSpPr>
            <a:spLocks noGrp="1"/>
          </p:cNvSpPr>
          <p:nvPr>
            <p:ph idx="1"/>
          </p:nvPr>
        </p:nvSpPr>
        <p:spPr/>
        <p:txBody>
          <a:bodyPr/>
          <a:lstStyle/>
          <a:p>
            <a:r>
              <a:rPr lang="en-US" dirty="0" err="1"/>
              <a:t>Procoagulant</a:t>
            </a:r>
            <a:r>
              <a:rPr lang="en-US" dirty="0"/>
              <a:t> toxins cause VICC by activating the clotting pathway. They cause rapid clot formation in vitro, but in vivo they lead to the rapid consumption of clotting factors and coagulopathy, with the consequent risk of bleeding They are classified according to the part of the clotting pathway they act on .</a:t>
            </a:r>
          </a:p>
          <a:p>
            <a:r>
              <a:rPr lang="en-US" dirty="0"/>
              <a:t>These include factor V and factor X activators in Russell’s viper venom, prothrombin activators in carpet viper </a:t>
            </a:r>
            <a:r>
              <a:rPr lang="en-US"/>
              <a:t>venom  </a:t>
            </a:r>
            <a:r>
              <a:rPr lang="en-US" dirty="0"/>
              <a:t>and Australasian </a:t>
            </a:r>
            <a:r>
              <a:rPr lang="en-US"/>
              <a:t>elapid venoms, </a:t>
            </a:r>
            <a:r>
              <a:rPr lang="en-US" dirty="0"/>
              <a:t>and thrombin-like enzymes in pit viper venoms </a:t>
            </a:r>
          </a:p>
        </p:txBody>
      </p:sp>
    </p:spTree>
    <p:extLst>
      <p:ext uri="{BB962C8B-B14F-4D97-AF65-F5344CB8AC3E}">
        <p14:creationId xmlns:p14="http://schemas.microsoft.com/office/powerpoint/2010/main" val="38522420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60F6B2-4296-2154-9AD3-FBE1263591A0}"/>
              </a:ext>
            </a:extLst>
          </p:cNvPr>
          <p:cNvSpPr txBox="1"/>
          <p:nvPr/>
        </p:nvSpPr>
        <p:spPr>
          <a:xfrm>
            <a:off x="1196578" y="1452563"/>
            <a:ext cx="9798844" cy="3046988"/>
          </a:xfrm>
          <a:prstGeom prst="rect">
            <a:avLst/>
          </a:prstGeom>
          <a:noFill/>
        </p:spPr>
        <p:txBody>
          <a:bodyPr wrap="square" rtlCol="0">
            <a:spAutoFit/>
          </a:bodyPr>
          <a:lstStyle/>
          <a:p>
            <a:pPr marL="285750" indent="-285750" algn="l">
              <a:buFont typeface="Arial" panose="020B0604020202020204" pitchFamily="34" charset="0"/>
              <a:buChar char="•"/>
            </a:pPr>
            <a:r>
              <a:rPr lang="en-US" sz="2400" dirty="0"/>
              <a:t>The activation of a clotting factor by </a:t>
            </a:r>
            <a:r>
              <a:rPr lang="en-US" sz="2400" dirty="0" err="1"/>
              <a:t>procoagulant</a:t>
            </a:r>
            <a:r>
              <a:rPr lang="en-US" sz="2400" dirty="0"/>
              <a:t> toxins leads to subsequent activation of other clotting factors downstream in the cascade, which get consumed in the process. </a:t>
            </a:r>
          </a:p>
          <a:p>
            <a:pPr marL="285750" indent="-285750" algn="l">
              <a:buFont typeface="Arial" panose="020B0604020202020204" pitchFamily="34" charset="0"/>
              <a:buChar char="•"/>
            </a:pPr>
            <a:r>
              <a:rPr lang="en-US" sz="2400" dirty="0"/>
              <a:t>The final step in the pathway is the conversion of fibrinogen to fibrin, which results in low levels (</a:t>
            </a:r>
            <a:r>
              <a:rPr lang="en-US" sz="2400" dirty="0" err="1"/>
              <a:t>hypofibrinogenaemia</a:t>
            </a:r>
            <a:r>
              <a:rPr lang="en-US" sz="2400" dirty="0"/>
              <a:t>) or the absence (</a:t>
            </a:r>
            <a:r>
              <a:rPr lang="en-US" sz="2400" dirty="0" err="1"/>
              <a:t>afibrinogenaemia</a:t>
            </a:r>
            <a:r>
              <a:rPr lang="en-US" sz="2400" dirty="0"/>
              <a:t>) of circulating fibrinogen.</a:t>
            </a:r>
          </a:p>
          <a:p>
            <a:pPr marL="285750" indent="-285750" algn="l">
              <a:buFont typeface="Arial" panose="020B0604020202020204" pitchFamily="34" charset="0"/>
              <a:buChar char="•"/>
            </a:pPr>
            <a:r>
              <a:rPr lang="en-US" sz="2400" dirty="0"/>
              <a:t> This and low levels of other factors (e.g., factors V and VIII) result in a coagulopathy—hence the term consumption coagulopathy</a:t>
            </a:r>
          </a:p>
        </p:txBody>
      </p:sp>
    </p:spTree>
    <p:extLst>
      <p:ext uri="{BB962C8B-B14F-4D97-AF65-F5344CB8AC3E}">
        <p14:creationId xmlns:p14="http://schemas.microsoft.com/office/powerpoint/2010/main" val="12107467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F6D7-0F33-0854-EFB2-5FFFDB13442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DFCDF33-B55C-C903-36CD-E10DF6C0D04E}"/>
              </a:ext>
            </a:extLst>
          </p:cNvPr>
          <p:cNvSpPr>
            <a:spLocks noGrp="1"/>
          </p:cNvSpPr>
          <p:nvPr>
            <p:ph idx="1"/>
          </p:nvPr>
        </p:nvSpPr>
        <p:spPr>
          <a:xfrm>
            <a:off x="2119313" y="2428875"/>
            <a:ext cx="8935541" cy="3037470"/>
          </a:xfrm>
        </p:spPr>
        <p:txBody>
          <a:bodyPr/>
          <a:lstStyle/>
          <a:p>
            <a:r>
              <a:rPr lang="en-US" dirty="0" err="1"/>
              <a:t>Procoagulant</a:t>
            </a:r>
            <a:r>
              <a:rPr lang="en-US" dirty="0"/>
              <a:t> </a:t>
            </a:r>
            <a:r>
              <a:rPr lang="en-US" dirty="0" err="1"/>
              <a:t>metalloproteinases</a:t>
            </a:r>
            <a:r>
              <a:rPr lang="en-US" dirty="0"/>
              <a:t> in the venom promote a consumption coagulopathy by activating prothrombin, factor V, factor X or thrombin-like enzymes (</a:t>
            </a:r>
            <a:r>
              <a:rPr lang="en-US" dirty="0" err="1"/>
              <a:t>fibrinogenases</a:t>
            </a:r>
            <a:r>
              <a:rPr lang="en-US"/>
              <a:t>).</a:t>
            </a:r>
          </a:p>
          <a:p>
            <a:r>
              <a:rPr lang="en-US"/>
              <a:t> </a:t>
            </a:r>
            <a:r>
              <a:rPr lang="en-US" dirty="0"/>
              <a:t>Venom induced coagulopathy may also be accompanied by a thrombotic </a:t>
            </a:r>
            <a:r>
              <a:rPr lang="en-US" dirty="0" err="1"/>
              <a:t>microangiopathy</a:t>
            </a:r>
            <a:r>
              <a:rPr lang="en-US" dirty="0"/>
              <a:t> consisting of thrombocytopenia (low platelets), </a:t>
            </a:r>
            <a:r>
              <a:rPr lang="en-US" dirty="0" err="1"/>
              <a:t>microangiopathic</a:t>
            </a:r>
            <a:r>
              <a:rPr lang="en-US" dirty="0"/>
              <a:t> hemolytic anemia and acute kidney injury.</a:t>
            </a:r>
          </a:p>
          <a:p>
            <a:endParaRPr lang="en-US" dirty="0"/>
          </a:p>
        </p:txBody>
      </p:sp>
    </p:spTree>
    <p:extLst>
      <p:ext uri="{BB962C8B-B14F-4D97-AF65-F5344CB8AC3E}">
        <p14:creationId xmlns:p14="http://schemas.microsoft.com/office/powerpoint/2010/main" val="13680133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5F469-C22C-E840-5548-B3E78BB69D5B}"/>
              </a:ext>
            </a:extLst>
          </p:cNvPr>
          <p:cNvSpPr>
            <a:spLocks noGrp="1"/>
          </p:cNvSpPr>
          <p:nvPr>
            <p:ph type="title"/>
          </p:nvPr>
        </p:nvSpPr>
        <p:spPr/>
        <p:txBody>
          <a:bodyPr/>
          <a:lstStyle/>
          <a:p>
            <a:r>
              <a:rPr lang="en-US" dirty="0"/>
              <a:t>Diagnosis of </a:t>
            </a:r>
            <a:r>
              <a:rPr lang="en-US" dirty="0" err="1"/>
              <a:t>Vicc</a:t>
            </a:r>
            <a:endParaRPr lang="en-US" dirty="0"/>
          </a:p>
        </p:txBody>
      </p:sp>
      <p:sp>
        <p:nvSpPr>
          <p:cNvPr id="3" name="Content Placeholder 2">
            <a:extLst>
              <a:ext uri="{FF2B5EF4-FFF2-40B4-BE49-F238E27FC236}">
                <a16:creationId xmlns:a16="http://schemas.microsoft.com/office/drawing/2014/main" id="{83197153-5211-8937-9C4C-44FB3663CF9F}"/>
              </a:ext>
            </a:extLst>
          </p:cNvPr>
          <p:cNvSpPr>
            <a:spLocks noGrp="1"/>
          </p:cNvSpPr>
          <p:nvPr>
            <p:ph idx="1"/>
          </p:nvPr>
        </p:nvSpPr>
        <p:spPr/>
        <p:txBody>
          <a:bodyPr>
            <a:normAutofit fontScale="92500"/>
          </a:bodyPr>
          <a:lstStyle/>
          <a:p>
            <a:r>
              <a:rPr lang="en-US" b="0" i="0" dirty="0">
                <a:solidFill>
                  <a:srgbClr val="202122"/>
                </a:solidFill>
                <a:effectLst/>
                <a:latin typeface="-apple-system"/>
              </a:rPr>
              <a:t>Diagnosis is established using various laboratory tests designed to test the function of the clotting system and other blood components. </a:t>
            </a:r>
          </a:p>
          <a:p>
            <a:r>
              <a:rPr lang="en-US" b="0" i="0" dirty="0">
                <a:solidFill>
                  <a:srgbClr val="202122"/>
                </a:solidFill>
                <a:effectLst/>
                <a:latin typeface="-apple-system"/>
              </a:rPr>
              <a:t>These tests include a </a:t>
            </a:r>
            <a:r>
              <a:rPr lang="en-US" b="0" i="0" u="none" strike="noStrike" dirty="0">
                <a:solidFill>
                  <a:srgbClr val="3366CC"/>
                </a:solidFill>
                <a:effectLst/>
                <a:latin typeface="-apple-system"/>
                <a:hlinkClick r:id="rId2" tooltip="Complete blood count"/>
              </a:rPr>
              <a:t>complete blood count</a:t>
            </a:r>
            <a:r>
              <a:rPr lang="en-US" b="0" i="0" dirty="0">
                <a:solidFill>
                  <a:srgbClr val="202122"/>
                </a:solidFill>
                <a:effectLst/>
                <a:latin typeface="-apple-system"/>
              </a:rPr>
              <a:t>, </a:t>
            </a:r>
            <a:r>
              <a:rPr lang="en-US" b="0" i="0" u="none" strike="noStrike" dirty="0">
                <a:solidFill>
                  <a:srgbClr val="3366CC"/>
                </a:solidFill>
                <a:effectLst/>
                <a:latin typeface="-apple-system"/>
                <a:hlinkClick r:id="rId3" tooltip="Prothrombin time"/>
              </a:rPr>
              <a:t>prothrombin time</a:t>
            </a:r>
            <a:r>
              <a:rPr lang="en-US" b="0" i="0" dirty="0">
                <a:solidFill>
                  <a:srgbClr val="202122"/>
                </a:solidFill>
                <a:effectLst/>
                <a:latin typeface="-apple-system"/>
              </a:rPr>
              <a:t> with </a:t>
            </a:r>
            <a:r>
              <a:rPr lang="en-US" b="0" i="0" u="none" strike="noStrike" dirty="0">
                <a:solidFill>
                  <a:srgbClr val="3366CC"/>
                </a:solidFill>
                <a:effectLst/>
                <a:latin typeface="-apple-system"/>
                <a:hlinkClick r:id="rId4" tooltip="International Normalized Ratio"/>
              </a:rPr>
              <a:t>international normalized ratio</a:t>
            </a:r>
            <a:r>
              <a:rPr lang="en-US" b="0" i="0" dirty="0">
                <a:solidFill>
                  <a:srgbClr val="202122"/>
                </a:solidFill>
                <a:effectLst/>
                <a:latin typeface="-apple-system"/>
              </a:rPr>
              <a:t>, </a:t>
            </a:r>
            <a:r>
              <a:rPr lang="en-US" b="0" i="0" u="none" strike="noStrike" dirty="0">
                <a:solidFill>
                  <a:srgbClr val="3366CC"/>
                </a:solidFill>
                <a:effectLst/>
                <a:latin typeface="-apple-system"/>
                <a:hlinkClick r:id="rId5" tooltip="Activated partial thromboplastin time"/>
              </a:rPr>
              <a:t>activated partial thromboplastin time</a:t>
            </a:r>
            <a:r>
              <a:rPr lang="en-US" b="0" i="0" dirty="0">
                <a:solidFill>
                  <a:srgbClr val="202122"/>
                </a:solidFill>
                <a:effectLst/>
                <a:latin typeface="-apple-system"/>
              </a:rPr>
              <a:t>, serum direct </a:t>
            </a:r>
            <a:r>
              <a:rPr lang="en-US" b="0" i="0" u="none" strike="noStrike" dirty="0">
                <a:solidFill>
                  <a:srgbClr val="3366CC"/>
                </a:solidFill>
                <a:effectLst/>
                <a:latin typeface="-apple-system"/>
                <a:hlinkClick r:id="rId6" tooltip="Fibrinogen"/>
              </a:rPr>
              <a:t>fibrinogen</a:t>
            </a:r>
            <a:r>
              <a:rPr lang="en-US" b="0" i="0" dirty="0">
                <a:solidFill>
                  <a:srgbClr val="202122"/>
                </a:solidFill>
                <a:effectLst/>
                <a:latin typeface="-apple-system"/>
              </a:rPr>
              <a:t>, and </a:t>
            </a:r>
            <a:r>
              <a:rPr lang="en-US" b="0" i="0" u="none" strike="noStrike" dirty="0">
                <a:solidFill>
                  <a:srgbClr val="3366CC"/>
                </a:solidFill>
                <a:effectLst/>
                <a:latin typeface="-apple-system"/>
                <a:hlinkClick r:id="rId7" tooltip="D-dimer"/>
              </a:rPr>
              <a:t>D-dimer</a:t>
            </a:r>
            <a:r>
              <a:rPr lang="en-US" b="0" i="0" dirty="0">
                <a:solidFill>
                  <a:srgbClr val="202122"/>
                </a:solidFill>
                <a:effectLst/>
                <a:latin typeface="-apple-system"/>
              </a:rPr>
              <a:t>. </a:t>
            </a:r>
          </a:p>
          <a:p>
            <a:r>
              <a:rPr lang="en-US" b="0" i="0" dirty="0">
                <a:solidFill>
                  <a:srgbClr val="202122"/>
                </a:solidFill>
                <a:effectLst/>
                <a:latin typeface="-apple-system"/>
              </a:rPr>
              <a:t>Abnormal values of these tests in combination with recent history of snakebite suggest VICC. </a:t>
            </a:r>
          </a:p>
          <a:p>
            <a:r>
              <a:rPr lang="en-US" b="0" i="0" dirty="0">
                <a:solidFill>
                  <a:srgbClr val="202122"/>
                </a:solidFill>
                <a:effectLst/>
                <a:latin typeface="-apple-system"/>
              </a:rPr>
              <a:t>The </a:t>
            </a:r>
            <a:r>
              <a:rPr lang="en-US" b="0" i="0" u="none" strike="noStrike" dirty="0">
                <a:solidFill>
                  <a:srgbClr val="3366CC"/>
                </a:solidFill>
                <a:effectLst/>
                <a:latin typeface="-apple-system"/>
                <a:hlinkClick r:id="rId8" tooltip="Anticoagulation"/>
              </a:rPr>
              <a:t>anticoagulation</a:t>
            </a:r>
            <a:r>
              <a:rPr lang="en-US" b="0" i="0" dirty="0">
                <a:solidFill>
                  <a:srgbClr val="202122"/>
                </a:solidFill>
                <a:effectLst/>
                <a:latin typeface="-apple-system"/>
              </a:rPr>
              <a:t> effects of snake venom can last for up to two weeks in some species without the administration of </a:t>
            </a:r>
            <a:r>
              <a:rPr lang="en-US" b="0" i="0" dirty="0" err="1">
                <a:solidFill>
                  <a:srgbClr val="202122"/>
                </a:solidFill>
                <a:effectLst/>
                <a:latin typeface="-apple-system"/>
              </a:rPr>
              <a:t>antivenom</a:t>
            </a:r>
            <a:r>
              <a:rPr lang="en-US" b="0" i="0" dirty="0">
                <a:solidFill>
                  <a:srgbClr val="202122"/>
                </a:solidFill>
                <a:effectLst/>
                <a:latin typeface="-apple-system"/>
              </a:rPr>
              <a:t> and should thus be considered as the relevant time course when distinguishing symptom causes</a:t>
            </a:r>
            <a:endParaRPr lang="en-US" dirty="0"/>
          </a:p>
        </p:txBody>
      </p:sp>
    </p:spTree>
    <p:extLst>
      <p:ext uri="{BB962C8B-B14F-4D97-AF65-F5344CB8AC3E}">
        <p14:creationId xmlns:p14="http://schemas.microsoft.com/office/powerpoint/2010/main" val="14441367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C8DD2-ECF6-442B-3B60-31077580924D}"/>
              </a:ext>
            </a:extLst>
          </p:cNvPr>
          <p:cNvSpPr>
            <a:spLocks noGrp="1"/>
          </p:cNvSpPr>
          <p:nvPr>
            <p:ph type="title"/>
          </p:nvPr>
        </p:nvSpPr>
        <p:spPr/>
        <p:txBody>
          <a:bodyPr/>
          <a:lstStyle/>
          <a:p>
            <a:r>
              <a:rPr lang="en-US" dirty="0"/>
              <a:t>Treatment </a:t>
            </a:r>
          </a:p>
        </p:txBody>
      </p:sp>
      <p:sp>
        <p:nvSpPr>
          <p:cNvPr id="3" name="Content Placeholder 2">
            <a:extLst>
              <a:ext uri="{FF2B5EF4-FFF2-40B4-BE49-F238E27FC236}">
                <a16:creationId xmlns:a16="http://schemas.microsoft.com/office/drawing/2014/main" id="{31DD4FA5-CAF8-EEA3-AFD2-7F0582D1AD4A}"/>
              </a:ext>
            </a:extLst>
          </p:cNvPr>
          <p:cNvSpPr>
            <a:spLocks noGrp="1"/>
          </p:cNvSpPr>
          <p:nvPr>
            <p:ph idx="1"/>
          </p:nvPr>
        </p:nvSpPr>
        <p:spPr/>
        <p:txBody>
          <a:bodyPr/>
          <a:lstStyle/>
          <a:p>
            <a:r>
              <a:rPr lang="en-US" b="1" dirty="0"/>
              <a:t>Definitive</a:t>
            </a:r>
          </a:p>
          <a:p>
            <a:r>
              <a:rPr lang="en-US" dirty="0"/>
              <a:t>ASV Therapy</a:t>
            </a:r>
          </a:p>
          <a:p>
            <a:r>
              <a:rPr lang="en-US" b="1" dirty="0"/>
              <a:t>Supportive</a:t>
            </a:r>
            <a:r>
              <a:rPr lang="en-US" dirty="0"/>
              <a:t> </a:t>
            </a:r>
          </a:p>
          <a:p>
            <a:pPr marL="0" indent="0">
              <a:buNone/>
            </a:pPr>
            <a:endParaRPr lang="en-US" dirty="0"/>
          </a:p>
        </p:txBody>
      </p:sp>
    </p:spTree>
    <p:extLst>
      <p:ext uri="{BB962C8B-B14F-4D97-AF65-F5344CB8AC3E}">
        <p14:creationId xmlns:p14="http://schemas.microsoft.com/office/powerpoint/2010/main" val="15133077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DC5C2-B5A9-2D51-E723-A5737700170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8B6661A-5A1F-EE67-1884-C9E3FB44FC31}"/>
              </a:ext>
            </a:extLst>
          </p:cNvPr>
          <p:cNvSpPr>
            <a:spLocks noGrp="1"/>
          </p:cNvSpPr>
          <p:nvPr>
            <p:ph idx="1"/>
          </p:nvPr>
        </p:nvSpPr>
        <p:spPr/>
        <p:txBody>
          <a:bodyPr>
            <a:normAutofit/>
          </a:bodyPr>
          <a:lstStyle/>
          <a:p>
            <a:endParaRPr lang="en-US" sz="6600" dirty="0"/>
          </a:p>
          <a:p>
            <a:pPr marL="0" indent="0">
              <a:buNone/>
            </a:pPr>
            <a:r>
              <a:rPr lang="en-US" sz="6600" dirty="0"/>
              <a:t>          </a:t>
            </a:r>
            <a:r>
              <a:rPr lang="en-US" sz="6600" b="1" dirty="0">
                <a:latin typeface="Algerian" panose="02000000000000000000" pitchFamily="2" charset="0"/>
                <a:ea typeface="Algerian" panose="02000000000000000000" pitchFamily="2" charset="0"/>
              </a:rPr>
              <a:t>THANK YOU </a:t>
            </a:r>
          </a:p>
        </p:txBody>
      </p:sp>
    </p:spTree>
    <p:extLst>
      <p:ext uri="{BB962C8B-B14F-4D97-AF65-F5344CB8AC3E}">
        <p14:creationId xmlns:p14="http://schemas.microsoft.com/office/powerpoint/2010/main" val="141448667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59</Slides>
  <Notes>0</Notes>
  <HiddenSlides>0</HiddenSlide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Gallery</vt:lpstr>
      <vt:lpstr>PowerPoint Presentation</vt:lpstr>
      <vt:lpstr>                Clinical club – BY M1 UNIT                                     27-01-2023</vt:lpstr>
      <vt:lpstr>PowerPoint Presentation</vt:lpstr>
      <vt:lpstr>PowerPoint Presentation</vt:lpstr>
      <vt:lpstr>MICU admission </vt:lpstr>
      <vt:lpstr>PowerPoint Presentation</vt:lpstr>
      <vt:lpstr>PowerPoint Presentation</vt:lpstr>
      <vt:lpstr>Treatment given </vt:lpstr>
      <vt:lpstr>PowerPoint Presentation</vt:lpstr>
      <vt:lpstr>PowerPoint Presentation</vt:lpstr>
      <vt:lpstr>05-12-2022</vt:lpstr>
      <vt:lpstr>PowerPoint Presentation</vt:lpstr>
      <vt:lpstr>On 08-12-2022</vt:lpstr>
      <vt:lpstr>PowerPoint Presentation</vt:lpstr>
      <vt:lpstr>PowerPoint Presentation</vt:lpstr>
      <vt:lpstr>Present condition  (Taken on 26-01-2023)</vt:lpstr>
      <vt:lpstr>Classification of snakes</vt:lpstr>
      <vt:lpstr>1. ELAPIDAE</vt:lpstr>
      <vt:lpstr>Common cobra</vt:lpstr>
      <vt:lpstr>PowerPoint Presentation</vt:lpstr>
      <vt:lpstr>2. VIPERIDAE</vt:lpstr>
      <vt:lpstr>PowerPoint Presentation</vt:lpstr>
      <vt:lpstr>3. HYDROPHIDAE</vt:lpstr>
      <vt:lpstr>PowerPoint Presentation</vt:lpstr>
      <vt:lpstr>Snake Bite and Snake Venom</vt:lpstr>
      <vt:lpstr>                              SNAKE VENOM</vt:lpstr>
      <vt:lpstr>Composition of snake venom</vt:lpstr>
      <vt:lpstr>PowerPoint Presentation</vt:lpstr>
      <vt:lpstr>PowerPoint Presentation</vt:lpstr>
      <vt:lpstr>Mechanism of Toxicity of Venom</vt:lpstr>
      <vt:lpstr>SIGNS AND SYMPTOMS</vt:lpstr>
      <vt:lpstr>Systemic fearures</vt:lpstr>
      <vt:lpstr>PowerPoint Presentation</vt:lpstr>
      <vt:lpstr>PowerPoint Presentation</vt:lpstr>
      <vt:lpstr>PowerPoint Presentation</vt:lpstr>
      <vt:lpstr>PowerPoint Presentation</vt:lpstr>
      <vt:lpstr>PowerPoint Presentation</vt:lpstr>
      <vt:lpstr>Prognosis assessment </vt:lpstr>
      <vt:lpstr>PowerPoint Presentation</vt:lpstr>
      <vt:lpstr>PowerPoint Presentation</vt:lpstr>
      <vt:lpstr>PowerPoint Presentation</vt:lpstr>
      <vt:lpstr>Specific treatment-ASV</vt:lpstr>
      <vt:lpstr>Anti venom therapy </vt:lpstr>
      <vt:lpstr>PowerPoint Presentation</vt:lpstr>
      <vt:lpstr>Disadvantages of asv</vt:lpstr>
      <vt:lpstr>Adverse reactions of asv</vt:lpstr>
      <vt:lpstr>PowerPoint Presentation</vt:lpstr>
      <vt:lpstr>PowerPoint Presentation</vt:lpstr>
      <vt:lpstr>PowerPoint Presentation</vt:lpstr>
      <vt:lpstr>PowerPoint Presentation</vt:lpstr>
      <vt:lpstr>Venom Induced Consumption Coagulopathy</vt:lpstr>
      <vt:lpstr>PowerPoint Presentation</vt:lpstr>
      <vt:lpstr>PowerPoint Presentation</vt:lpstr>
      <vt:lpstr>PowerPoint Presentation</vt:lpstr>
      <vt:lpstr>PowerPoint Presentation</vt:lpstr>
      <vt:lpstr>PowerPoint Presentation</vt:lpstr>
      <vt:lpstr>Diagnosis of Vicc</vt:lpstr>
      <vt:lpstr>Treatment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vani raj</dc:creator>
  <cp:lastModifiedBy>vani raj</cp:lastModifiedBy>
  <cp:revision>68</cp:revision>
  <dcterms:created xsi:type="dcterms:W3CDTF">2023-01-25T10:53:33Z</dcterms:created>
  <dcterms:modified xsi:type="dcterms:W3CDTF">2023-01-27T07:49:25Z</dcterms:modified>
</cp:coreProperties>
</file>