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25" r:id="rId3"/>
    <p:sldId id="343" r:id="rId4"/>
    <p:sldId id="326" r:id="rId5"/>
    <p:sldId id="257" r:id="rId6"/>
    <p:sldId id="321" r:id="rId7"/>
    <p:sldId id="322" r:id="rId8"/>
    <p:sldId id="323" r:id="rId9"/>
    <p:sldId id="258" r:id="rId10"/>
    <p:sldId id="282" r:id="rId11"/>
    <p:sldId id="316" r:id="rId12"/>
    <p:sldId id="320" r:id="rId13"/>
    <p:sldId id="318" r:id="rId14"/>
    <p:sldId id="317" r:id="rId15"/>
    <p:sldId id="319" r:id="rId16"/>
    <p:sldId id="260" r:id="rId17"/>
    <p:sldId id="261" r:id="rId18"/>
    <p:sldId id="262" r:id="rId19"/>
    <p:sldId id="263" r:id="rId20"/>
    <p:sldId id="264" r:id="rId21"/>
    <p:sldId id="265" r:id="rId22"/>
    <p:sldId id="266" r:id="rId23"/>
    <p:sldId id="267" r:id="rId24"/>
    <p:sldId id="268" r:id="rId25"/>
    <p:sldId id="327" r:id="rId26"/>
    <p:sldId id="269" r:id="rId27"/>
    <p:sldId id="328" r:id="rId28"/>
    <p:sldId id="329" r:id="rId29"/>
    <p:sldId id="270" r:id="rId30"/>
    <p:sldId id="330" r:id="rId31"/>
    <p:sldId id="331" r:id="rId32"/>
    <p:sldId id="271" r:id="rId33"/>
    <p:sldId id="332" r:id="rId34"/>
    <p:sldId id="272" r:id="rId35"/>
    <p:sldId id="333" r:id="rId36"/>
    <p:sldId id="334" r:id="rId37"/>
    <p:sldId id="283" r:id="rId38"/>
    <p:sldId id="284" r:id="rId39"/>
    <p:sldId id="335" r:id="rId40"/>
    <p:sldId id="285" r:id="rId41"/>
    <p:sldId id="336" r:id="rId42"/>
    <p:sldId id="337" r:id="rId43"/>
    <p:sldId id="287" r:id="rId44"/>
    <p:sldId id="288" r:id="rId45"/>
    <p:sldId id="338" r:id="rId46"/>
    <p:sldId id="339" r:id="rId47"/>
    <p:sldId id="289" r:id="rId48"/>
    <p:sldId id="290" r:id="rId49"/>
    <p:sldId id="291" r:id="rId50"/>
    <p:sldId id="342" r:id="rId51"/>
    <p:sldId id="292" r:id="rId52"/>
    <p:sldId id="293" r:id="rId53"/>
    <p:sldId id="294" r:id="rId54"/>
    <p:sldId id="308" r:id="rId55"/>
    <p:sldId id="309" r:id="rId56"/>
    <p:sldId id="310" r:id="rId57"/>
    <p:sldId id="340" r:id="rId58"/>
    <p:sldId id="341" r:id="rId59"/>
    <p:sldId id="344" r:id="rId60"/>
    <p:sldId id="295" r:id="rId61"/>
    <p:sldId id="296" r:id="rId62"/>
    <p:sldId id="297" r:id="rId63"/>
    <p:sldId id="298" r:id="rId64"/>
    <p:sldId id="299" r:id="rId65"/>
    <p:sldId id="301" r:id="rId66"/>
    <p:sldId id="302" r:id="rId67"/>
    <p:sldId id="303" r:id="rId68"/>
    <p:sldId id="304" r:id="rId69"/>
    <p:sldId id="306" r:id="rId70"/>
    <p:sldId id="307" r:id="rId71"/>
    <p:sldId id="273" r:id="rId72"/>
    <p:sldId id="274" r:id="rId73"/>
    <p:sldId id="275" r:id="rId74"/>
    <p:sldId id="276" r:id="rId75"/>
    <p:sldId id="277" r:id="rId76"/>
    <p:sldId id="278" r:id="rId77"/>
    <p:sldId id="315" r:id="rId78"/>
    <p:sldId id="279" r:id="rId79"/>
    <p:sldId id="280" r:id="rId80"/>
    <p:sldId id="281" r:id="rId81"/>
    <p:sldId id="311" r:id="rId82"/>
    <p:sldId id="312" r:id="rId83"/>
    <p:sldId id="313" r:id="rId8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 /><Relationship Id="rId18" Type="http://schemas.openxmlformats.org/officeDocument/2006/relationships/slide" Target="slides/slide17.xml" /><Relationship Id="rId26" Type="http://schemas.openxmlformats.org/officeDocument/2006/relationships/slide" Target="slides/slide25.xml" /><Relationship Id="rId39" Type="http://schemas.openxmlformats.org/officeDocument/2006/relationships/slide" Target="slides/slide38.xml" /><Relationship Id="rId21" Type="http://schemas.openxmlformats.org/officeDocument/2006/relationships/slide" Target="slides/slide20.xml" /><Relationship Id="rId34" Type="http://schemas.openxmlformats.org/officeDocument/2006/relationships/slide" Target="slides/slide33.xml" /><Relationship Id="rId42" Type="http://schemas.openxmlformats.org/officeDocument/2006/relationships/slide" Target="slides/slide41.xml" /><Relationship Id="rId47" Type="http://schemas.openxmlformats.org/officeDocument/2006/relationships/slide" Target="slides/slide46.xml" /><Relationship Id="rId50" Type="http://schemas.openxmlformats.org/officeDocument/2006/relationships/slide" Target="slides/slide49.xml" /><Relationship Id="rId55" Type="http://schemas.openxmlformats.org/officeDocument/2006/relationships/slide" Target="slides/slide54.xml" /><Relationship Id="rId63" Type="http://schemas.openxmlformats.org/officeDocument/2006/relationships/slide" Target="slides/slide62.xml" /><Relationship Id="rId68" Type="http://schemas.openxmlformats.org/officeDocument/2006/relationships/slide" Target="slides/slide67.xml" /><Relationship Id="rId76" Type="http://schemas.openxmlformats.org/officeDocument/2006/relationships/slide" Target="slides/slide75.xml" /><Relationship Id="rId84" Type="http://schemas.openxmlformats.org/officeDocument/2006/relationships/slide" Target="slides/slide83.xml" /><Relationship Id="rId7" Type="http://schemas.openxmlformats.org/officeDocument/2006/relationships/slide" Target="slides/slide6.xml" /><Relationship Id="rId71" Type="http://schemas.openxmlformats.org/officeDocument/2006/relationships/slide" Target="slides/slide70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9" Type="http://schemas.openxmlformats.org/officeDocument/2006/relationships/slide" Target="slides/slide28.xml" /><Relationship Id="rId11" Type="http://schemas.openxmlformats.org/officeDocument/2006/relationships/slide" Target="slides/slide10.xml" /><Relationship Id="rId24" Type="http://schemas.openxmlformats.org/officeDocument/2006/relationships/slide" Target="slides/slide23.xml" /><Relationship Id="rId32" Type="http://schemas.openxmlformats.org/officeDocument/2006/relationships/slide" Target="slides/slide31.xml" /><Relationship Id="rId37" Type="http://schemas.openxmlformats.org/officeDocument/2006/relationships/slide" Target="slides/slide36.xml" /><Relationship Id="rId40" Type="http://schemas.openxmlformats.org/officeDocument/2006/relationships/slide" Target="slides/slide39.xml" /><Relationship Id="rId45" Type="http://schemas.openxmlformats.org/officeDocument/2006/relationships/slide" Target="slides/slide44.xml" /><Relationship Id="rId53" Type="http://schemas.openxmlformats.org/officeDocument/2006/relationships/slide" Target="slides/slide52.xml" /><Relationship Id="rId58" Type="http://schemas.openxmlformats.org/officeDocument/2006/relationships/slide" Target="slides/slide57.xml" /><Relationship Id="rId66" Type="http://schemas.openxmlformats.org/officeDocument/2006/relationships/slide" Target="slides/slide65.xml" /><Relationship Id="rId74" Type="http://schemas.openxmlformats.org/officeDocument/2006/relationships/slide" Target="slides/slide73.xml" /><Relationship Id="rId79" Type="http://schemas.openxmlformats.org/officeDocument/2006/relationships/slide" Target="slides/slide78.xml" /><Relationship Id="rId87" Type="http://schemas.openxmlformats.org/officeDocument/2006/relationships/theme" Target="theme/theme1.xml" /><Relationship Id="rId5" Type="http://schemas.openxmlformats.org/officeDocument/2006/relationships/slide" Target="slides/slide4.xml" /><Relationship Id="rId61" Type="http://schemas.openxmlformats.org/officeDocument/2006/relationships/slide" Target="slides/slide60.xml" /><Relationship Id="rId82" Type="http://schemas.openxmlformats.org/officeDocument/2006/relationships/slide" Target="slides/slide81.xml" /><Relationship Id="rId19" Type="http://schemas.openxmlformats.org/officeDocument/2006/relationships/slide" Target="slides/slide18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Relationship Id="rId22" Type="http://schemas.openxmlformats.org/officeDocument/2006/relationships/slide" Target="slides/slide21.xml" /><Relationship Id="rId27" Type="http://schemas.openxmlformats.org/officeDocument/2006/relationships/slide" Target="slides/slide26.xml" /><Relationship Id="rId30" Type="http://schemas.openxmlformats.org/officeDocument/2006/relationships/slide" Target="slides/slide29.xml" /><Relationship Id="rId35" Type="http://schemas.openxmlformats.org/officeDocument/2006/relationships/slide" Target="slides/slide34.xml" /><Relationship Id="rId43" Type="http://schemas.openxmlformats.org/officeDocument/2006/relationships/slide" Target="slides/slide42.xml" /><Relationship Id="rId48" Type="http://schemas.openxmlformats.org/officeDocument/2006/relationships/slide" Target="slides/slide47.xml" /><Relationship Id="rId56" Type="http://schemas.openxmlformats.org/officeDocument/2006/relationships/slide" Target="slides/slide55.xml" /><Relationship Id="rId64" Type="http://schemas.openxmlformats.org/officeDocument/2006/relationships/slide" Target="slides/slide63.xml" /><Relationship Id="rId69" Type="http://schemas.openxmlformats.org/officeDocument/2006/relationships/slide" Target="slides/slide68.xml" /><Relationship Id="rId77" Type="http://schemas.openxmlformats.org/officeDocument/2006/relationships/slide" Target="slides/slide76.xml" /><Relationship Id="rId8" Type="http://schemas.openxmlformats.org/officeDocument/2006/relationships/slide" Target="slides/slide7.xml" /><Relationship Id="rId51" Type="http://schemas.openxmlformats.org/officeDocument/2006/relationships/slide" Target="slides/slide50.xml" /><Relationship Id="rId72" Type="http://schemas.openxmlformats.org/officeDocument/2006/relationships/slide" Target="slides/slide71.xml" /><Relationship Id="rId80" Type="http://schemas.openxmlformats.org/officeDocument/2006/relationships/slide" Target="slides/slide79.xml" /><Relationship Id="rId85" Type="http://schemas.openxmlformats.org/officeDocument/2006/relationships/presProps" Target="presProps.xml" /><Relationship Id="rId3" Type="http://schemas.openxmlformats.org/officeDocument/2006/relationships/slide" Target="slides/slide2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5" Type="http://schemas.openxmlformats.org/officeDocument/2006/relationships/slide" Target="slides/slide24.xml" /><Relationship Id="rId33" Type="http://schemas.openxmlformats.org/officeDocument/2006/relationships/slide" Target="slides/slide32.xml" /><Relationship Id="rId38" Type="http://schemas.openxmlformats.org/officeDocument/2006/relationships/slide" Target="slides/slide37.xml" /><Relationship Id="rId46" Type="http://schemas.openxmlformats.org/officeDocument/2006/relationships/slide" Target="slides/slide45.xml" /><Relationship Id="rId59" Type="http://schemas.openxmlformats.org/officeDocument/2006/relationships/slide" Target="slides/slide58.xml" /><Relationship Id="rId67" Type="http://schemas.openxmlformats.org/officeDocument/2006/relationships/slide" Target="slides/slide66.xml" /><Relationship Id="rId20" Type="http://schemas.openxmlformats.org/officeDocument/2006/relationships/slide" Target="slides/slide19.xml" /><Relationship Id="rId41" Type="http://schemas.openxmlformats.org/officeDocument/2006/relationships/slide" Target="slides/slide40.xml" /><Relationship Id="rId54" Type="http://schemas.openxmlformats.org/officeDocument/2006/relationships/slide" Target="slides/slide53.xml" /><Relationship Id="rId62" Type="http://schemas.openxmlformats.org/officeDocument/2006/relationships/slide" Target="slides/slide61.xml" /><Relationship Id="rId70" Type="http://schemas.openxmlformats.org/officeDocument/2006/relationships/slide" Target="slides/slide69.xml" /><Relationship Id="rId75" Type="http://schemas.openxmlformats.org/officeDocument/2006/relationships/slide" Target="slides/slide74.xml" /><Relationship Id="rId83" Type="http://schemas.openxmlformats.org/officeDocument/2006/relationships/slide" Target="slides/slide82.xml" /><Relationship Id="rId88" Type="http://schemas.openxmlformats.org/officeDocument/2006/relationships/tableStyles" Target="tableStyles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5" Type="http://schemas.openxmlformats.org/officeDocument/2006/relationships/slide" Target="slides/slide14.xml" /><Relationship Id="rId23" Type="http://schemas.openxmlformats.org/officeDocument/2006/relationships/slide" Target="slides/slide22.xml" /><Relationship Id="rId28" Type="http://schemas.openxmlformats.org/officeDocument/2006/relationships/slide" Target="slides/slide27.xml" /><Relationship Id="rId36" Type="http://schemas.openxmlformats.org/officeDocument/2006/relationships/slide" Target="slides/slide35.xml" /><Relationship Id="rId49" Type="http://schemas.openxmlformats.org/officeDocument/2006/relationships/slide" Target="slides/slide48.xml" /><Relationship Id="rId57" Type="http://schemas.openxmlformats.org/officeDocument/2006/relationships/slide" Target="slides/slide56.xml" /><Relationship Id="rId10" Type="http://schemas.openxmlformats.org/officeDocument/2006/relationships/slide" Target="slides/slide9.xml" /><Relationship Id="rId31" Type="http://schemas.openxmlformats.org/officeDocument/2006/relationships/slide" Target="slides/slide30.xml" /><Relationship Id="rId44" Type="http://schemas.openxmlformats.org/officeDocument/2006/relationships/slide" Target="slides/slide43.xml" /><Relationship Id="rId52" Type="http://schemas.openxmlformats.org/officeDocument/2006/relationships/slide" Target="slides/slide51.xml" /><Relationship Id="rId60" Type="http://schemas.openxmlformats.org/officeDocument/2006/relationships/slide" Target="slides/slide59.xml" /><Relationship Id="rId65" Type="http://schemas.openxmlformats.org/officeDocument/2006/relationships/slide" Target="slides/slide64.xml" /><Relationship Id="rId73" Type="http://schemas.openxmlformats.org/officeDocument/2006/relationships/slide" Target="slides/slide72.xml" /><Relationship Id="rId78" Type="http://schemas.openxmlformats.org/officeDocument/2006/relationships/slide" Target="slides/slide77.xml" /><Relationship Id="rId81" Type="http://schemas.openxmlformats.org/officeDocument/2006/relationships/slide" Target="slides/slide80.xml" /><Relationship Id="rId86" Type="http://schemas.openxmlformats.org/officeDocument/2006/relationships/viewProps" Target="view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4B4AE8-42F1-9744-8399-FA7EBF94ECD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4A7B3D6-C5E0-7940-93F8-A76241979DE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D294DF-0A8C-5341-AC9F-339C06AAB3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963A4E-0096-164F-A2BC-6E743C6544CB}" type="datetimeFigureOut">
              <a:rPr lang="en-US" smtClean="0"/>
              <a:t>4/20/2022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0764D8-830E-0E44-86D4-7029812762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4A911C-EB50-8A4D-8AFB-4ABE5137C5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719144-08AD-D04D-ADBB-6CEB9E43EF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91181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6E60AA-5E8F-384D-8F69-74CB1C719D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2BC31D-DF3D-E748-9AA5-893822C68F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4414D7-E3D9-0142-A056-9F0BED026F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963A4E-0096-164F-A2BC-6E743C6544CB}" type="datetimeFigureOut">
              <a:rPr lang="en-US" smtClean="0"/>
              <a:t>4/20/2022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627DAC-E071-7142-B5D7-106A47ACE7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EFD099-E5A5-5F44-965B-0040768CD1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719144-08AD-D04D-ADBB-6CEB9E43EF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69932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2109B4-C487-7A42-B01F-BA2EBD1CD2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D40FE66-B940-B741-9AC3-A89B81E5AA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0595E4-7075-BA45-A916-BAB60660BF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963A4E-0096-164F-A2BC-6E743C6544CB}" type="datetimeFigureOut">
              <a:rPr lang="en-US" smtClean="0"/>
              <a:t>4/20/2022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6AF78D-C475-D841-AD9E-C2AA5B5C97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BDA293-131A-284C-AB6B-6D7EC04F77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719144-08AD-D04D-ADBB-6CEB9E43EF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93092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27F591-CD31-9943-B6BE-FC923C8A87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58EB7A-7ECE-8A4B-A804-1FE6C54C56B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28DFA58-FC0F-EC43-BDEB-25D2C79EE37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F65976-C6A1-4041-A488-58F5C099EF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963A4E-0096-164F-A2BC-6E743C6544CB}" type="datetimeFigureOut">
              <a:rPr lang="en-US" smtClean="0"/>
              <a:t>4/20/2022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AEEE17F-D3C9-4245-8A75-F91F55A107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F6BDB4-A69A-014C-BF08-3507BB8A85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719144-08AD-D04D-ADBB-6CEB9E43EF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80910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3E0AF1-9D79-2E42-BB00-75C8DF09C7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CB91589-A1E0-3C4C-9448-5D1DAE3266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DF37517-F4AE-694A-B931-96E7A41D03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5273FE2-FE03-2A4E-B548-B07212A39E9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C1100A8-19C6-D241-865B-D62C33B3753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0CE895C-169A-8140-9AEF-EB77EA3ABD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963A4E-0096-164F-A2BC-6E743C6544CB}" type="datetimeFigureOut">
              <a:rPr lang="en-US" smtClean="0"/>
              <a:t>4/20/2022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4B8ECF3-4456-4C4F-9BE1-C5C19D3C43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6D30B51-58A0-E546-AAA4-7869681054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719144-08AD-D04D-ADBB-6CEB9E43EF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32242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C07F3A-C4CE-0B4C-9798-4BF83982A2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E47A45D-8882-C14D-B99B-0472ED874E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963A4E-0096-164F-A2BC-6E743C6544CB}" type="datetimeFigureOut">
              <a:rPr lang="en-US" smtClean="0"/>
              <a:t>4/20/2022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BD3EC54-ADFD-9643-AD73-CFB5323A6F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AA8EC89-7B40-5E49-9BAC-0D569D8CD7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719144-08AD-D04D-ADBB-6CEB9E43EF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99065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A3A7594-9F0C-4D44-8D9E-C5FE35BE74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963A4E-0096-164F-A2BC-6E743C6544CB}" type="datetimeFigureOut">
              <a:rPr lang="en-US" smtClean="0"/>
              <a:t>4/20/2022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DEF5FA8-8C0C-324E-824F-6945FEDC80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BFA43C7-EBA1-7A4B-898E-10E7541B31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719144-08AD-D04D-ADBB-6CEB9E43EF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04346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FCB03A-B276-2C43-A9DD-E0B132143A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298069-266B-EE4E-8392-969495A231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00D367-1B43-5D41-BBDE-8ADA5A35C21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3195684-97A6-DA48-8085-BD99BA1121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963A4E-0096-164F-A2BC-6E743C6544CB}" type="datetimeFigureOut">
              <a:rPr lang="en-US" smtClean="0"/>
              <a:t>4/20/2022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0A9D2F8-DE3F-2C4B-B921-533109FCD7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CBCC6F2-2D76-9C45-BF61-8F8748DAF6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719144-08AD-D04D-ADBB-6CEB9E43EF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7353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B528F9-BF48-4140-A022-6CCB6D6065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C7AD419-C3C2-2440-9F74-374BCA0FC24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3A27DB-2EE6-8E48-9F53-435E907587A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17C021D-B7C1-234A-AF64-144DDE2F59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963A4E-0096-164F-A2BC-6E743C6544CB}" type="datetimeFigureOut">
              <a:rPr lang="en-US" smtClean="0"/>
              <a:t>4/20/2022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DF237A1-7A1F-114D-888A-AA5F45119E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916510-3EB5-5A42-A468-DD85CBBC7B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719144-08AD-D04D-ADBB-6CEB9E43EF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96782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C1B5F4-30B8-FB4B-96E5-E17DD54AE2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E50F094-3E58-BB45-887B-61AEA1BCA49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3D155D-1AC0-BB4E-906C-E8F95DF6E6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963A4E-0096-164F-A2BC-6E743C6544CB}" type="datetimeFigureOut">
              <a:rPr lang="en-US" smtClean="0"/>
              <a:t>4/20/2022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49CDC1-7356-6144-8493-0CF6B3EF4B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B7F416-331F-1440-AD97-C487E13190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719144-08AD-D04D-ADBB-6CEB9E43EF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26862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1131C51-55BC-DE42-AEB0-32EFF10CD87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195EC59-4AC7-8B4F-AA46-A5C4AD1882A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7941E3-49EC-8B49-AA9A-DD8BEF3DC5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963A4E-0096-164F-A2BC-6E743C6544CB}" type="datetimeFigureOut">
              <a:rPr lang="en-US" smtClean="0"/>
              <a:t>4/20/2022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D93663-1816-4F4E-94F9-2A83B1D882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00BD5A-27D2-064F-9E17-1F6F8E1CF4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719144-08AD-D04D-ADBB-6CEB9E43EF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18610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0DDB66F-96DA-0F40-9F79-79E0D65932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43DE39-6B66-9648-B99D-ED6D44C5B5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861234-CF8D-B64A-B39F-393BD36E361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963A4E-0096-164F-A2BC-6E743C6544CB}" type="datetimeFigureOut">
              <a:rPr lang="en-US" smtClean="0"/>
              <a:t>4/20/2022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94776E-5EAF-4F4B-B47B-CAB867E6D0B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E79CC7-9625-9348-A4DA-10BEBC0E5C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719144-08AD-D04D-ADBB-6CEB9E43EF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61168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 /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 /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 /><Relationship Id="rId1" Type="http://schemas.openxmlformats.org/officeDocument/2006/relationships/slideLayout" Target="../slideLayouts/slideLayout2.xml" 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 /><Relationship Id="rId1" Type="http://schemas.openxmlformats.org/officeDocument/2006/relationships/slideLayout" Target="../slideLayouts/slideLayout2.xml" 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 /><Relationship Id="rId1" Type="http://schemas.openxmlformats.org/officeDocument/2006/relationships/slideLayout" Target="../slideLayouts/slideLayout2.xml" 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 /><Relationship Id="rId1" Type="http://schemas.openxmlformats.org/officeDocument/2006/relationships/slideLayout" Target="../slideLayouts/slideLayout2.xml" 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 /><Relationship Id="rId1" Type="http://schemas.openxmlformats.org/officeDocument/2006/relationships/slideLayout" Target="../slideLayouts/slideLayout2.xml" 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 /><Relationship Id="rId1" Type="http://schemas.openxmlformats.org/officeDocument/2006/relationships/slideLayout" Target="../slideLayouts/slideLayout2.xml" 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 /><Relationship Id="rId1" Type="http://schemas.openxmlformats.org/officeDocument/2006/relationships/slideLayout" Target="../slideLayouts/slideLayout2.xml" 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 /><Relationship Id="rId1" Type="http://schemas.openxmlformats.org/officeDocument/2006/relationships/slideLayout" Target="../slideLayouts/slideLayout2.xml" 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 /><Relationship Id="rId1" Type="http://schemas.openxmlformats.org/officeDocument/2006/relationships/slideLayout" Target="../slideLayouts/slideLayout2.xml" 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 /><Relationship Id="rId1" Type="http://schemas.openxmlformats.org/officeDocument/2006/relationships/slideLayout" Target="../slideLayouts/slideLayout2.xml" 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 /><Relationship Id="rId1" Type="http://schemas.openxmlformats.org/officeDocument/2006/relationships/slideLayout" Target="../slideLayouts/slideLayout2.xml" 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 /><Relationship Id="rId1" Type="http://schemas.openxmlformats.org/officeDocument/2006/relationships/slideLayout" Target="../slideLayouts/slideLayout2.xml" 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 /><Relationship Id="rId1" Type="http://schemas.openxmlformats.org/officeDocument/2006/relationships/slideLayout" Target="../slideLayouts/slideLayout2.xml" 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 /><Relationship Id="rId1" Type="http://schemas.openxmlformats.org/officeDocument/2006/relationships/slideLayout" Target="../slideLayouts/slideLayout2.xml" 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 /><Relationship Id="rId1" Type="http://schemas.openxmlformats.org/officeDocument/2006/relationships/slideLayout" Target="../slideLayouts/slideLayout2.xml" 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 /><Relationship Id="rId1" Type="http://schemas.openxmlformats.org/officeDocument/2006/relationships/slideLayout" Target="../slideLayouts/slideLayout2.xml" 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 /><Relationship Id="rId1" Type="http://schemas.openxmlformats.org/officeDocument/2006/relationships/slideLayout" Target="../slideLayouts/slideLayout2.xml" 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 /><Relationship Id="rId1" Type="http://schemas.openxmlformats.org/officeDocument/2006/relationships/slideLayout" Target="../slideLayouts/slideLayout2.xml" 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 /><Relationship Id="rId1" Type="http://schemas.openxmlformats.org/officeDocument/2006/relationships/slideLayout" Target="../slideLayouts/slideLayout2.xml" 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 /><Relationship Id="rId1" Type="http://schemas.openxmlformats.org/officeDocument/2006/relationships/slideLayout" Target="../slideLayouts/slideLayout2.xml" 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 /><Relationship Id="rId1" Type="http://schemas.openxmlformats.org/officeDocument/2006/relationships/slideLayout" Target="../slideLayouts/slideLayout2.xml" 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 /><Relationship Id="rId1" Type="http://schemas.openxmlformats.org/officeDocument/2006/relationships/slideLayout" Target="../slideLayouts/slideLayout2.xml" 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 /><Relationship Id="rId1" Type="http://schemas.openxmlformats.org/officeDocument/2006/relationships/slideLayout" Target="../slideLayouts/slideLayout2.xml" 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 /><Relationship Id="rId1" Type="http://schemas.openxmlformats.org/officeDocument/2006/relationships/slideLayout" Target="../slideLayouts/slideLayout2.xml" 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 /><Relationship Id="rId1" Type="http://schemas.openxmlformats.org/officeDocument/2006/relationships/slideLayout" Target="../slideLayouts/slideLayout2.xml" 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 /><Relationship Id="rId1" Type="http://schemas.openxmlformats.org/officeDocument/2006/relationships/slideLayout" Target="../slideLayouts/slideLayout2.xml" 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 /><Relationship Id="rId1" Type="http://schemas.openxmlformats.org/officeDocument/2006/relationships/slideLayout" Target="../slideLayouts/slideLayout2.xml" 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 /><Relationship Id="rId1" Type="http://schemas.openxmlformats.org/officeDocument/2006/relationships/slideLayout" Target="../slideLayouts/slideLayout2.xml" 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 /><Relationship Id="rId1" Type="http://schemas.openxmlformats.org/officeDocument/2006/relationships/slideLayout" Target="../slideLayouts/slideLayout2.xml" 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 /><Relationship Id="rId1" Type="http://schemas.openxmlformats.org/officeDocument/2006/relationships/slideLayout" Target="../slideLayouts/slideLayout2.xml" 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 /><Relationship Id="rId1" Type="http://schemas.openxmlformats.org/officeDocument/2006/relationships/slideLayout" Target="../slideLayouts/slideLayout2.xml" 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 /><Relationship Id="rId1" Type="http://schemas.openxmlformats.org/officeDocument/2006/relationships/slideLayout" Target="../slideLayouts/slideLayout2.xml" 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76C82E-61EA-6648-891A-3C3BE7AF23E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SICKLE CELL SYNDROMES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73C2B4D-3143-E240-BE73-C657089FE6A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 Dr Akhil Suresh</a:t>
            </a:r>
          </a:p>
        </p:txBody>
      </p:sp>
    </p:spTree>
    <p:extLst>
      <p:ext uri="{BB962C8B-B14F-4D97-AF65-F5344CB8AC3E}">
        <p14:creationId xmlns:p14="http://schemas.microsoft.com/office/powerpoint/2010/main" val="25238975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4574DF-ACA5-E046-8D10-84D0E572CF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0657E674-F149-FE4A-B748-C4B2D85DC05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7714" y="967619"/>
            <a:ext cx="9083524" cy="5757333"/>
          </a:xfrm>
        </p:spPr>
      </p:pic>
    </p:spTree>
    <p:extLst>
      <p:ext uri="{BB962C8B-B14F-4D97-AF65-F5344CB8AC3E}">
        <p14:creationId xmlns:p14="http://schemas.microsoft.com/office/powerpoint/2010/main" val="42304223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06ACE9-2B9E-A24A-B72F-F1A8FF5DF3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57EBD4F5-D6B7-604E-B711-68FB92A5AD2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19" y="1028095"/>
            <a:ext cx="9047237" cy="5148868"/>
          </a:xfrm>
        </p:spPr>
      </p:pic>
    </p:spTree>
    <p:extLst>
      <p:ext uri="{BB962C8B-B14F-4D97-AF65-F5344CB8AC3E}">
        <p14:creationId xmlns:p14="http://schemas.microsoft.com/office/powerpoint/2010/main" val="5122620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7EACE8-4015-A440-ADD0-186B3E2B27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D0FC44-D04E-9349-B2C9-023426FCB4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HbA </a:t>
            </a:r>
          </a:p>
          <a:p>
            <a:r>
              <a:rPr lang="en-US"/>
              <a:t>HbS</a:t>
            </a:r>
          </a:p>
          <a:p>
            <a:r>
              <a:rPr lang="en-US"/>
              <a:t>HbC</a:t>
            </a:r>
          </a:p>
          <a:p>
            <a:r>
              <a:rPr lang="en-US"/>
              <a:t>HbSC</a:t>
            </a:r>
          </a:p>
          <a:p>
            <a:r>
              <a:rPr lang="en-US"/>
              <a:t>HbF</a:t>
            </a:r>
          </a:p>
        </p:txBody>
      </p:sp>
    </p:spTree>
    <p:extLst>
      <p:ext uri="{BB962C8B-B14F-4D97-AF65-F5344CB8AC3E}">
        <p14:creationId xmlns:p14="http://schemas.microsoft.com/office/powerpoint/2010/main" val="26439695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A47371-7228-4D4B-8478-122B664E63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Pathogenesis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FD93CF-14D5-8F41-B1E0-F06D383F52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Mutation in the beta globin Gene </a:t>
            </a:r>
          </a:p>
          <a:p>
            <a:endParaRPr lang="en-US"/>
          </a:p>
          <a:p>
            <a:r>
              <a:rPr lang="en-US"/>
              <a:t>Sixth amino acid from glutamic acid to valine (HbS)</a:t>
            </a:r>
          </a:p>
        </p:txBody>
      </p:sp>
    </p:spTree>
    <p:extLst>
      <p:ext uri="{BB962C8B-B14F-4D97-AF65-F5344CB8AC3E}">
        <p14:creationId xmlns:p14="http://schemas.microsoft.com/office/powerpoint/2010/main" val="13359032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3DC83C-59DE-2440-9EBF-B9218F33DD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757463-560D-BF47-81DE-392B7AA4BF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Point mutation of HBB Gene </a:t>
            </a:r>
          </a:p>
          <a:p>
            <a:endParaRPr lang="en-US"/>
          </a:p>
          <a:p>
            <a:r>
              <a:rPr lang="en-US"/>
              <a:t>Chromosome 11 ; short arm </a:t>
            </a:r>
          </a:p>
          <a:p>
            <a:endParaRPr lang="en-US"/>
          </a:p>
          <a:p>
            <a:r>
              <a:rPr lang="en-US"/>
              <a:t>Beta globin gets misshapen </a:t>
            </a:r>
          </a:p>
        </p:txBody>
      </p:sp>
    </p:spTree>
    <p:extLst>
      <p:ext uri="{BB962C8B-B14F-4D97-AF65-F5344CB8AC3E}">
        <p14:creationId xmlns:p14="http://schemas.microsoft.com/office/powerpoint/2010/main" val="28757898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EBF0D3-E4B7-FA4A-B381-CAA8CD62FE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88B3AD-21A3-8743-BBDD-7DC34EBDB1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Valine is hydrophobic </a:t>
            </a:r>
          </a:p>
          <a:p>
            <a:r>
              <a:rPr lang="en-US"/>
              <a:t>Hydrophobic collapse of hemoglobin molecules occur</a:t>
            </a:r>
          </a:p>
          <a:p>
            <a:r>
              <a:rPr lang="en-US"/>
              <a:t>Transforms the RBCs into crystalloid structures </a:t>
            </a:r>
          </a:p>
        </p:txBody>
      </p:sp>
    </p:spTree>
    <p:extLst>
      <p:ext uri="{BB962C8B-B14F-4D97-AF65-F5344CB8AC3E}">
        <p14:creationId xmlns:p14="http://schemas.microsoft.com/office/powerpoint/2010/main" val="19251766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E32991-D82E-D642-886C-0DB6D5BFE4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BD2ABB-BE2C-C241-822C-93B200FB99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HbS transports oxygen very well </a:t>
            </a:r>
          </a:p>
          <a:p>
            <a:r>
              <a:rPr lang="en-US"/>
              <a:t>Once oxygen is released into the tissue the hemoglobin rapidly transforms to crystalloid forms called tactoids</a:t>
            </a:r>
          </a:p>
          <a:p>
            <a:r>
              <a:rPr lang="en-US"/>
              <a:t>They have sticky ends </a:t>
            </a:r>
          </a:p>
          <a:p>
            <a:r>
              <a:rPr lang="en-US"/>
              <a:t>Hydrophobic beta globin chains with other HbS molecules leading to clumping </a:t>
            </a:r>
          </a:p>
        </p:txBody>
      </p:sp>
    </p:spTree>
    <p:extLst>
      <p:ext uri="{BB962C8B-B14F-4D97-AF65-F5344CB8AC3E}">
        <p14:creationId xmlns:p14="http://schemas.microsoft.com/office/powerpoint/2010/main" val="19617315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5A7597-48CD-F945-812B-7BCDFFC44E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39E032-F2C7-8A48-8D0B-60F84E2CA1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Polymerises reversibly when deoxygenated</a:t>
            </a:r>
          </a:p>
          <a:p>
            <a:endParaRPr lang="en-US"/>
          </a:p>
          <a:p>
            <a:r>
              <a:rPr lang="en-US"/>
              <a:t>Causes RBC membrane  stiffening,increases viscosity </a:t>
            </a:r>
          </a:p>
          <a:p>
            <a:endParaRPr lang="en-US"/>
          </a:p>
          <a:p>
            <a:r>
              <a:rPr lang="en-US"/>
              <a:t>Produce the SICKLE shape </a:t>
            </a:r>
          </a:p>
        </p:txBody>
      </p:sp>
    </p:spTree>
    <p:extLst>
      <p:ext uri="{BB962C8B-B14F-4D97-AF65-F5344CB8AC3E}">
        <p14:creationId xmlns:p14="http://schemas.microsoft.com/office/powerpoint/2010/main" val="34915287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41404D-AFA8-0D4E-8836-0BFB2B8206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C6FF5E-1730-7845-BED7-CB7858ECD1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Loss of pliability</a:t>
            </a:r>
          </a:p>
          <a:p>
            <a:r>
              <a:rPr lang="en-US"/>
              <a:t>Possess sticky membranes --- microvascular vasocclusion and hemolytic anemia </a:t>
            </a:r>
          </a:p>
          <a:p>
            <a:r>
              <a:rPr lang="en-US"/>
              <a:t>Clogging of capillaries ---- tissue ischemia, pain and end organ damage </a:t>
            </a:r>
          </a:p>
        </p:txBody>
      </p:sp>
    </p:spTree>
    <p:extLst>
      <p:ext uri="{BB962C8B-B14F-4D97-AF65-F5344CB8AC3E}">
        <p14:creationId xmlns:p14="http://schemas.microsoft.com/office/powerpoint/2010/main" val="33784955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681825-C9E6-BB4A-B305-377FB8A60A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053D4ED0-3B07-8B4B-B791-848B6467A71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1605" y="1825625"/>
            <a:ext cx="6428789" cy="4351338"/>
          </a:xfrm>
        </p:spPr>
      </p:pic>
    </p:spTree>
    <p:extLst>
      <p:ext uri="{BB962C8B-B14F-4D97-AF65-F5344CB8AC3E}">
        <p14:creationId xmlns:p14="http://schemas.microsoft.com/office/powerpoint/2010/main" val="32986373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E40D68-541C-3E4B-946B-3A6F085813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A3421A30-BB5E-8944-8F2C-C01D5E759A3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6467" y="1825625"/>
            <a:ext cx="5339065" cy="4351338"/>
          </a:xfrm>
        </p:spPr>
      </p:pic>
    </p:spTree>
    <p:extLst>
      <p:ext uri="{BB962C8B-B14F-4D97-AF65-F5344CB8AC3E}">
        <p14:creationId xmlns:p14="http://schemas.microsoft.com/office/powerpoint/2010/main" val="2035077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1F5E83-5D31-9048-B4FF-627660CBB4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PATHOPHYSIOLOGY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0A4DC8C8-5493-204A-A21D-7A01375FDF0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1239" y="1982863"/>
            <a:ext cx="7964714" cy="4351338"/>
          </a:xfrm>
        </p:spPr>
      </p:pic>
    </p:spTree>
    <p:extLst>
      <p:ext uri="{BB962C8B-B14F-4D97-AF65-F5344CB8AC3E}">
        <p14:creationId xmlns:p14="http://schemas.microsoft.com/office/powerpoint/2010/main" val="5179548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449BEE-F331-2347-A5A9-489EED2EAD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C7D0C504-4F6B-5B47-B471-6998CB31CD8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5108" y="1825625"/>
            <a:ext cx="5801784" cy="4351338"/>
          </a:xfrm>
        </p:spPr>
      </p:pic>
      <p:pic>
        <p:nvPicPr>
          <p:cNvPr id="5" name="Picture 5">
            <a:extLst>
              <a:ext uri="{FF2B5EF4-FFF2-40B4-BE49-F238E27FC236}">
                <a16:creationId xmlns:a16="http://schemas.microsoft.com/office/drawing/2014/main" id="{660651A0-E678-5940-A294-C4FCF9ECC8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0" y="1142999"/>
            <a:ext cx="6096000" cy="4572000"/>
          </a:xfrm>
          <a:prstGeom prst="rect">
            <a:avLst/>
          </a:prstGeom>
        </p:spPr>
      </p:pic>
      <p:pic>
        <p:nvPicPr>
          <p:cNvPr id="6" name="Picture 6">
            <a:extLst>
              <a:ext uri="{FF2B5EF4-FFF2-40B4-BE49-F238E27FC236}">
                <a16:creationId xmlns:a16="http://schemas.microsoft.com/office/drawing/2014/main" id="{9E800D39-A565-A74C-AD19-E1986B6908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0" y="1142999"/>
            <a:ext cx="60960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8619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CD6F31-28F8-A449-858A-2D4C38B755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4026494C-2F1D-EA43-B796-46ACD6AD8CA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1238" y="979714"/>
            <a:ext cx="9144000" cy="5197249"/>
          </a:xfrm>
        </p:spPr>
      </p:pic>
    </p:spTree>
    <p:extLst>
      <p:ext uri="{BB962C8B-B14F-4D97-AF65-F5344CB8AC3E}">
        <p14:creationId xmlns:p14="http://schemas.microsoft.com/office/powerpoint/2010/main" val="18837786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987A23-615D-7E46-9F8D-CB8EE8FF8D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MANIFESTATIONS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CC76E9-C75C-CF42-89EA-D6FFC54AF3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/>
              <a:t> Hemolytic anemia</a:t>
            </a:r>
          </a:p>
          <a:p>
            <a:pPr marL="0" indent="0">
              <a:buNone/>
            </a:pPr>
            <a:r>
              <a:rPr lang="en-US"/>
              <a:t> hematocrits  from  15  to  30%</a:t>
            </a:r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r>
              <a:rPr lang="en-US"/>
              <a:t>  significant  reticulocytosis.</a:t>
            </a:r>
          </a:p>
          <a:p>
            <a:pPr marL="0" indent="0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339735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7B2200-2EB9-2944-8018-05C16A0254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9829FE-F4AC-2D43-AC47-3C22D707DE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35339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r>
              <a:rPr lang="en-US"/>
              <a:t>  Anemia reduces blood  viscosity. (protective)</a:t>
            </a:r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r>
              <a:rPr lang="en-US"/>
              <a:t>an  increase  in  the  hematocrit and  feedback  inhibition  of  reticulocytosis  might  be  beneficial</a:t>
            </a:r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r>
              <a:rPr lang="en-US"/>
              <a:t>Adhesive  reticulocytes cause  vasoocclusion</a:t>
            </a:r>
          </a:p>
        </p:txBody>
      </p:sp>
    </p:spTree>
    <p:extLst>
      <p:ext uri="{BB962C8B-B14F-4D97-AF65-F5344CB8AC3E}">
        <p14:creationId xmlns:p14="http://schemas.microsoft.com/office/powerpoint/2010/main" val="309485968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DE42A2-5835-E34C-8B1B-1257B7491E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4F3E8E-D761-FC49-A618-BCEB74737B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. Granulocytosis  is  common. </a:t>
            </a:r>
          </a:p>
          <a:p>
            <a:r>
              <a:rPr lang="en-US"/>
              <a:t> The  white  count  can  fluctuate  substantially  and  unpredictably  during  and between  painful  crises,  infectious  episodes,  and  other intercurrent illnesses</a:t>
            </a:r>
          </a:p>
        </p:txBody>
      </p:sp>
    </p:spTree>
    <p:extLst>
      <p:ext uri="{BB962C8B-B14F-4D97-AF65-F5344CB8AC3E}">
        <p14:creationId xmlns:p14="http://schemas.microsoft.com/office/powerpoint/2010/main" val="326615270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690842-EC8C-7B47-BFA9-A7FB6A3DAD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VASOCCLUSION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24301F-30A0-0742-8367-ACA965FBB7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/>
              <a:t> PAIN CRISIS</a:t>
            </a:r>
          </a:p>
          <a:p>
            <a:pPr marL="0" indent="0">
              <a:buNone/>
            </a:pPr>
            <a:r>
              <a:rPr lang="en-US"/>
              <a:t> Intermittent  episodes  of  vasoocclusion  in  connective  and musculoskeletal  structures  produce  ischemia  manifested by  acute  pain  and  tenderness,  fever,  tachycardia,  and anxiety. </a:t>
            </a:r>
          </a:p>
          <a:p>
            <a:pPr marL="0" indent="0">
              <a:buNone/>
            </a:pPr>
            <a:r>
              <a:rPr lang="en-US"/>
              <a:t>  recurrent  episodes</a:t>
            </a:r>
          </a:p>
          <a:p>
            <a:pPr marL="0" indent="0">
              <a:buNone/>
            </a:pPr>
            <a:r>
              <a:rPr lang="en-US"/>
              <a:t>  most  common  clinical  manifestation.  </a:t>
            </a:r>
          </a:p>
        </p:txBody>
      </p:sp>
    </p:spTree>
    <p:extLst>
      <p:ext uri="{BB962C8B-B14F-4D97-AF65-F5344CB8AC3E}">
        <p14:creationId xmlns:p14="http://schemas.microsoft.com/office/powerpoint/2010/main" val="102683690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F52503-D917-6249-9878-DEE61A7289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C95C74-7101-464E-B435-8B971E1595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Varied frequency  and  severity</a:t>
            </a:r>
          </a:p>
          <a:p>
            <a:pPr marL="0" indent="0">
              <a:buNone/>
            </a:pPr>
            <a:r>
              <a:rPr lang="en-US"/>
              <a:t>   Pain  can  develop almost  anywhere  in  the  body</a:t>
            </a:r>
          </a:p>
          <a:p>
            <a:pPr marL="0" indent="0">
              <a:buNone/>
            </a:pPr>
            <a:r>
              <a:rPr lang="en-US"/>
              <a:t>   last  from  a  few hours  to  2  weeks.  </a:t>
            </a:r>
          </a:p>
        </p:txBody>
      </p:sp>
    </p:spTree>
    <p:extLst>
      <p:ext uri="{BB962C8B-B14F-4D97-AF65-F5344CB8AC3E}">
        <p14:creationId xmlns:p14="http://schemas.microsoft.com/office/powerpoint/2010/main" val="117162505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A320F9-C14D-624A-B601-C72124A18C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52A4EB-7152-A246-AC03-0F5B32BD28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endParaRPr lang="en-US"/>
          </a:p>
          <a:p>
            <a:r>
              <a:rPr lang="en-US"/>
              <a:t>  these  episodes  are  associated  with  accumulation  of  chronic  end-organ  damage. </a:t>
            </a:r>
          </a:p>
          <a:p>
            <a:r>
              <a:rPr lang="en-US"/>
              <a:t>Provocative  factors  include  infection,  fever,  excessive  exercise,  anxiety,  abrupt  changes  in  temperature,  hypoxia, and hypertonic dyes.</a:t>
            </a:r>
          </a:p>
        </p:txBody>
      </p:sp>
    </p:spTree>
    <p:extLst>
      <p:ext uri="{BB962C8B-B14F-4D97-AF65-F5344CB8AC3E}">
        <p14:creationId xmlns:p14="http://schemas.microsoft.com/office/powerpoint/2010/main" val="67276341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A829CA-CFB7-634D-82C9-78D913FB06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B67AD6-6862-2740-A315-95C5C870C6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Repeated  crises  requiring  hospitalization  (&gt;3  per  year)  correlate  with  reduced  survival in  adult  life</a:t>
            </a:r>
          </a:p>
        </p:txBody>
      </p:sp>
    </p:spTree>
    <p:extLst>
      <p:ext uri="{BB962C8B-B14F-4D97-AF65-F5344CB8AC3E}">
        <p14:creationId xmlns:p14="http://schemas.microsoft.com/office/powerpoint/2010/main" val="344003680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91B252-BE16-AD42-9EFF-E6953A74AC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33AC7F-CBE3-9F4C-9889-58B435461E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37720"/>
            <a:ext cx="10515600" cy="4351338"/>
          </a:xfrm>
        </p:spPr>
        <p:txBody>
          <a:bodyPr>
            <a:normAutofit/>
          </a:bodyPr>
          <a:lstStyle/>
          <a:p>
            <a:r>
              <a:rPr lang="en-US"/>
              <a:t>Repeated  micro-infarction  can  destroy  tissues  having microvascular  beds  prone  to  sickling. </a:t>
            </a:r>
          </a:p>
          <a:p>
            <a:r>
              <a:rPr lang="en-US"/>
              <a:t> Thus,  the  spleen is  frequently  lost  within  the  first  18–36  months  of  life, causing  susceptibility  to  infection,  particularly  by  pneumococci.  </a:t>
            </a:r>
          </a:p>
        </p:txBody>
      </p:sp>
    </p:spTree>
    <p:extLst>
      <p:ext uri="{BB962C8B-B14F-4D97-AF65-F5344CB8AC3E}">
        <p14:creationId xmlns:p14="http://schemas.microsoft.com/office/powerpoint/2010/main" val="249211199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1F5D55-093B-7B42-A390-984D24F4C2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SPLENIC SEQUESTRATION CRISIS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98B053-DAD8-DB43-917B-3787EE9302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 Acute  venous  obstruction  of  the  spleen </a:t>
            </a:r>
          </a:p>
          <a:p>
            <a:r>
              <a:rPr lang="en-US"/>
              <a:t> a  rare  occurrence  in  early  childhood</a:t>
            </a:r>
          </a:p>
          <a:p>
            <a:r>
              <a:rPr lang="en-US"/>
              <a:t>may  require  emergency  transfusion  and/or  splenectomy to  prevent  trapping  of  the  entire  arterial  output  in  the obstructed  spleen.</a:t>
            </a:r>
          </a:p>
        </p:txBody>
      </p:sp>
    </p:spTree>
    <p:extLst>
      <p:ext uri="{BB962C8B-B14F-4D97-AF65-F5344CB8AC3E}">
        <p14:creationId xmlns:p14="http://schemas.microsoft.com/office/powerpoint/2010/main" val="159892720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99CD9A-DD31-7643-A863-4B374E263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EB84F58E-9E31-B740-869D-E8BCB5ACE4B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1003906"/>
            <a:ext cx="9180285" cy="5737404"/>
          </a:xfrm>
        </p:spPr>
      </p:pic>
    </p:spTree>
    <p:extLst>
      <p:ext uri="{BB962C8B-B14F-4D97-AF65-F5344CB8AC3E}">
        <p14:creationId xmlns:p14="http://schemas.microsoft.com/office/powerpoint/2010/main" val="152079007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A275F0-E2C3-6C4D-81BB-91C30017DE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372412-A256-B847-90BE-B2C29C777B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r>
              <a:rPr lang="en-US"/>
              <a:t>Occlusion  of  retinal  vessels  can  produce  hemorrhage,  neovascularization,  and  eventual detachments.</a:t>
            </a:r>
          </a:p>
        </p:txBody>
      </p:sp>
    </p:spTree>
    <p:extLst>
      <p:ext uri="{BB962C8B-B14F-4D97-AF65-F5344CB8AC3E}">
        <p14:creationId xmlns:p14="http://schemas.microsoft.com/office/powerpoint/2010/main" val="372905796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AEA5A9-C192-B440-A3A9-753E49924B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08113"/>
          </a:xfrm>
        </p:spPr>
        <p:txBody>
          <a:bodyPr/>
          <a:lstStyle/>
          <a:p>
            <a:r>
              <a:rPr lang="en-US"/>
              <a:t>Salmon patch hemorrhage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B07DB588-98D0-C347-B91F-A87758A3758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2858" y="1173238"/>
            <a:ext cx="8478762" cy="5479143"/>
          </a:xfrm>
        </p:spPr>
      </p:pic>
    </p:spTree>
    <p:extLst>
      <p:ext uri="{BB962C8B-B14F-4D97-AF65-F5344CB8AC3E}">
        <p14:creationId xmlns:p14="http://schemas.microsoft.com/office/powerpoint/2010/main" val="188228211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4AC71C-51DD-1449-962E-595E63786B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F4359CBE-AB6F-044C-A1F2-687FD1568B0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1333" y="701524"/>
            <a:ext cx="7148286" cy="5987143"/>
          </a:xfrm>
        </p:spPr>
      </p:pic>
    </p:spTree>
    <p:extLst>
      <p:ext uri="{BB962C8B-B14F-4D97-AF65-F5344CB8AC3E}">
        <p14:creationId xmlns:p14="http://schemas.microsoft.com/office/powerpoint/2010/main" val="350170119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4616FB-51AE-B248-85F9-60666D4FF3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837B12-A53A-D54A-8289-2F813A5BC1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Renal  papillary  necrosis  invariably  produces  isosthenuria.</a:t>
            </a:r>
          </a:p>
          <a:p>
            <a:r>
              <a:rPr lang="en-US"/>
              <a:t>widespread  renal  necrosis  leads to  renal  failure  in  adults</a:t>
            </a:r>
          </a:p>
          <a:p>
            <a:r>
              <a:rPr lang="en-US"/>
              <a:t>a  common  late  cause  of  death</a:t>
            </a:r>
          </a:p>
        </p:txBody>
      </p:sp>
    </p:spTree>
    <p:extLst>
      <p:ext uri="{BB962C8B-B14F-4D97-AF65-F5344CB8AC3E}">
        <p14:creationId xmlns:p14="http://schemas.microsoft.com/office/powerpoint/2010/main" val="425324566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EE284B-37A1-514A-ABAD-948C924285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FAE74FAE-E9A1-4441-9CAC-E39B8323E78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3715" y="1690688"/>
            <a:ext cx="6942666" cy="4586741"/>
          </a:xfrm>
        </p:spPr>
      </p:pic>
    </p:spTree>
    <p:extLst>
      <p:ext uri="{BB962C8B-B14F-4D97-AF65-F5344CB8AC3E}">
        <p14:creationId xmlns:p14="http://schemas.microsoft.com/office/powerpoint/2010/main" val="59967670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3A4384-5CEA-1342-ABA7-2824CB438E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519385B8-0242-7347-8EA1-2A70EADC97E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1144" y="1790096"/>
            <a:ext cx="7184570" cy="4584094"/>
          </a:xfrm>
        </p:spPr>
      </p:pic>
    </p:spTree>
    <p:extLst>
      <p:ext uri="{BB962C8B-B14F-4D97-AF65-F5344CB8AC3E}">
        <p14:creationId xmlns:p14="http://schemas.microsoft.com/office/powerpoint/2010/main" val="243039570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B0B50F-434A-B640-9338-D5399B123D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C31C35-05CF-0241-95CD-111F6ABCFF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Bone  and  joint  ischemia  can  lead  to  aseptic  necrosis</a:t>
            </a:r>
          </a:p>
          <a:p>
            <a:r>
              <a:rPr lang="en-US"/>
              <a:t>  the  femoral  or  humeral  heads</a:t>
            </a:r>
          </a:p>
          <a:p>
            <a:r>
              <a:rPr lang="en-US"/>
              <a:t>Chronic arthropathy </a:t>
            </a:r>
          </a:p>
          <a:p>
            <a:r>
              <a:rPr lang="en-US"/>
              <a:t> susceptibility  to  osteomyelitis</a:t>
            </a:r>
          </a:p>
        </p:txBody>
      </p:sp>
    </p:spTree>
    <p:extLst>
      <p:ext uri="{BB962C8B-B14F-4D97-AF65-F5344CB8AC3E}">
        <p14:creationId xmlns:p14="http://schemas.microsoft.com/office/powerpoint/2010/main" val="328503570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0902C8-7F7A-FD4B-9D0E-38D13B5B58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0D90EB4F-1BD3-064E-8A37-84A421A1D99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7429" y="365125"/>
            <a:ext cx="7015238" cy="5811838"/>
          </a:xfrm>
        </p:spPr>
      </p:pic>
    </p:spTree>
    <p:extLst>
      <p:ext uri="{BB962C8B-B14F-4D97-AF65-F5344CB8AC3E}">
        <p14:creationId xmlns:p14="http://schemas.microsoft.com/office/powerpoint/2010/main" val="152677697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B04448-3454-714A-A055-0CF516B53E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HAND FOOT SYNDROME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E40B22-8281-DA43-B630-ACEE09E744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 painful  infarcts  of  the  digits  and dactylitis. </a:t>
            </a:r>
          </a:p>
          <a:p>
            <a:endParaRPr lang="en-US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0752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CFF842-3D51-0E43-B692-07E16B46A9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3F073480-FB68-6E41-B942-6F44A2279C6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8917" y="1690688"/>
            <a:ext cx="7973786" cy="4469152"/>
          </a:xfrm>
        </p:spPr>
      </p:pic>
    </p:spTree>
    <p:extLst>
      <p:ext uri="{BB962C8B-B14F-4D97-AF65-F5344CB8AC3E}">
        <p14:creationId xmlns:p14="http://schemas.microsoft.com/office/powerpoint/2010/main" val="394729242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D81A45-0543-4645-9EFB-F37FD95F1D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AFA6D47F-5B12-CA44-AA37-2744ADC9DF1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0857" y="1850571"/>
            <a:ext cx="4971143" cy="4318000"/>
          </a:xfrm>
        </p:spPr>
      </p:pic>
    </p:spTree>
    <p:extLst>
      <p:ext uri="{BB962C8B-B14F-4D97-AF65-F5344CB8AC3E}">
        <p14:creationId xmlns:p14="http://schemas.microsoft.com/office/powerpoint/2010/main" val="84302144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0768CC-4E0A-C74A-B91E-05654667F5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CCB702-E782-2C4E-A53E-B706C1773E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 Stroke  is  especially  common  in  children; a  small  subset  tend  to  experience  repeated  episodes. Stroke  is  less  common  in  adults  and  is  often  hemorrhagic.  .</a:t>
            </a:r>
          </a:p>
        </p:txBody>
      </p:sp>
    </p:spTree>
    <p:extLst>
      <p:ext uri="{BB962C8B-B14F-4D97-AF65-F5344CB8AC3E}">
        <p14:creationId xmlns:p14="http://schemas.microsoft.com/office/powerpoint/2010/main" val="60391565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80E632-9858-844A-977C-B8486184EC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E0EABA-B8C0-C047-B155-E414EE4C5D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 A  particularly  painful  complication  in  males  is priapism,  due  to  infarction  of  the  penile  venous  outflow tracts;  permanent  impotence  is  a  frequent  consequence.</a:t>
            </a:r>
          </a:p>
        </p:txBody>
      </p:sp>
    </p:spTree>
    <p:extLst>
      <p:ext uri="{BB962C8B-B14F-4D97-AF65-F5344CB8AC3E}">
        <p14:creationId xmlns:p14="http://schemas.microsoft.com/office/powerpoint/2010/main" val="392509092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96A422-64DA-AC4F-9CEF-06CFABE5C8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ACD11D81-41E1-6949-A62C-464205F89B1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1905" y="1499811"/>
            <a:ext cx="6059714" cy="4987054"/>
          </a:xfrm>
        </p:spPr>
      </p:pic>
    </p:spTree>
    <p:extLst>
      <p:ext uri="{BB962C8B-B14F-4D97-AF65-F5344CB8AC3E}">
        <p14:creationId xmlns:p14="http://schemas.microsoft.com/office/powerpoint/2010/main" val="176277861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091FB4-3F8D-6746-A73A-99E55532B8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495325-3F73-6445-8175-456771839B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Chronic  lower  leg  ulcers  probably  arise  from  ischemia and  superinfection  in  the  distal  circulation</a:t>
            </a:r>
          </a:p>
        </p:txBody>
      </p:sp>
    </p:spTree>
    <p:extLst>
      <p:ext uri="{BB962C8B-B14F-4D97-AF65-F5344CB8AC3E}">
        <p14:creationId xmlns:p14="http://schemas.microsoft.com/office/powerpoint/2010/main" val="401286744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AE12CC-769B-0043-A29D-E96122BF12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9DA3DA68-F228-5E47-AA00-F50BFEA466B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0000" y="1088571"/>
            <a:ext cx="6809619" cy="4598648"/>
          </a:xfrm>
        </p:spPr>
      </p:pic>
    </p:spTree>
    <p:extLst>
      <p:ext uri="{BB962C8B-B14F-4D97-AF65-F5344CB8AC3E}">
        <p14:creationId xmlns:p14="http://schemas.microsoft.com/office/powerpoint/2010/main" val="32670159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4A571C-88B8-BB4F-AE38-F7529EE5EB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1F523BDD-8690-8449-B60D-C6FB1800FB4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4190" y="1825625"/>
            <a:ext cx="7051524" cy="4351338"/>
          </a:xfrm>
        </p:spPr>
      </p:pic>
    </p:spTree>
    <p:extLst>
      <p:ext uri="{BB962C8B-B14F-4D97-AF65-F5344CB8AC3E}">
        <p14:creationId xmlns:p14="http://schemas.microsoft.com/office/powerpoint/2010/main" val="236022339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8F9279-7B1D-244E-BB80-FD866D61ED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ACUTE CHEST SYNDROME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49A424-6CE8-3542-8B9D-2765C7901B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distinctive  manifestation characterized  by  chest  pain,  tachypnea,  fever,  cough, and  arterial  oxygen  desaturation</a:t>
            </a:r>
          </a:p>
          <a:p>
            <a:r>
              <a:rPr lang="en-US"/>
              <a:t> mimics pneumonia,  pulmonary  emboli,  bone  marrow  infarction  and embolism,  myocardial  ischemia,  or  in  situ  lung  infarction.</a:t>
            </a:r>
          </a:p>
        </p:txBody>
      </p:sp>
    </p:spTree>
    <p:extLst>
      <p:ext uri="{BB962C8B-B14F-4D97-AF65-F5344CB8AC3E}">
        <p14:creationId xmlns:p14="http://schemas.microsoft.com/office/powerpoint/2010/main" val="208897998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D4E988-126F-1742-BFFB-D739F9026B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377BB2-8348-6548-A03B-4A9FCEBF7A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reflectsin  situ sickling  within  the  lung,  producing  pain  and  temporary pulmonary  dysfunction. </a:t>
            </a:r>
          </a:p>
          <a:p>
            <a:r>
              <a:rPr lang="en-US"/>
              <a:t>  difficult   to  distinguish  among  other  possibilities. </a:t>
            </a:r>
          </a:p>
          <a:p>
            <a:r>
              <a:rPr lang="en-US"/>
              <a:t> Pulmonary infarction  and  pneumonia  are  the  most  frequent  underlying  or  concomitant  conditions </a:t>
            </a:r>
          </a:p>
        </p:txBody>
      </p:sp>
    </p:spTree>
    <p:extLst>
      <p:ext uri="{BB962C8B-B14F-4D97-AF65-F5344CB8AC3E}">
        <p14:creationId xmlns:p14="http://schemas.microsoft.com/office/powerpoint/2010/main" val="18329144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20D12C-C233-534E-92F0-D24BC01730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0DFC8DA1-C1BE-E846-9124-EA7DDB7D6B6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3428" y="955524"/>
            <a:ext cx="7438571" cy="5221439"/>
          </a:xfrm>
        </p:spPr>
      </p:pic>
    </p:spTree>
    <p:extLst>
      <p:ext uri="{BB962C8B-B14F-4D97-AF65-F5344CB8AC3E}">
        <p14:creationId xmlns:p14="http://schemas.microsoft.com/office/powerpoint/2010/main" val="165667191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4ECA7D-CFE9-014A-87F3-C291B28AE6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CD8E2793-A1A9-DE43-8088-C5162B092B8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1619" y="1690688"/>
            <a:ext cx="7184571" cy="4465788"/>
          </a:xfrm>
        </p:spPr>
      </p:pic>
    </p:spTree>
    <p:extLst>
      <p:ext uri="{BB962C8B-B14F-4D97-AF65-F5344CB8AC3E}">
        <p14:creationId xmlns:p14="http://schemas.microsoft.com/office/powerpoint/2010/main" val="238492548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7B2F23-8423-8C4A-BFA4-EB225F5AAA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BD8E17-5E12-5741-A240-278C51F131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689249"/>
          </a:xfrm>
        </p:spPr>
        <p:txBody>
          <a:bodyPr/>
          <a:lstStyle/>
          <a:p>
            <a:r>
              <a:rPr lang="en-US"/>
              <a:t>Repeated  episodes and   reduced  survival. </a:t>
            </a:r>
          </a:p>
          <a:p>
            <a:endParaRPr lang="en-US"/>
          </a:p>
          <a:p>
            <a:endParaRPr lang="en-US"/>
          </a:p>
          <a:p>
            <a:endParaRPr lang="en-US"/>
          </a:p>
          <a:p>
            <a:r>
              <a:rPr lang="en-US"/>
              <a:t> Acutely,  reduction  in  arterial  oxygen  saturation promotes  sickling  on  a  massive  scale. </a:t>
            </a:r>
          </a:p>
          <a:p>
            <a:pPr marL="0" indent="0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787007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009305-6542-8341-BA30-D433A35648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9170F6-D5BD-8541-94AC-95BD7D5B6D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351338"/>
          </a:xfrm>
        </p:spPr>
        <p:txBody>
          <a:bodyPr/>
          <a:lstStyle/>
          <a:p>
            <a:r>
              <a:rPr lang="en-US"/>
              <a:t>Chronic  acute  or subacute  pulmonary  crises  lead  to  pulmonary  hypertension  and  cor  pulmonale</a:t>
            </a:r>
          </a:p>
          <a:p>
            <a:r>
              <a:rPr lang="en-US"/>
              <a:t>increasingly  common  cause of  death  as  patients  survive  longer</a:t>
            </a:r>
          </a:p>
          <a:p>
            <a:endParaRPr lang="en-US"/>
          </a:p>
          <a:p>
            <a:endParaRPr lang="en-US"/>
          </a:p>
          <a:p>
            <a:r>
              <a:rPr lang="en-US"/>
              <a:t>possible  role  played  by  free plasma  HbS  in  scavenging  NO2,  thus  raising  pulmonary vascular  tone</a:t>
            </a:r>
          </a:p>
        </p:txBody>
      </p:sp>
    </p:spTree>
    <p:extLst>
      <p:ext uri="{BB962C8B-B14F-4D97-AF65-F5344CB8AC3E}">
        <p14:creationId xmlns:p14="http://schemas.microsoft.com/office/powerpoint/2010/main" val="76173576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5A0977-FA3D-7A41-958F-181E2D4648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3CD048-CAC2-FF45-8580-F825D3CA07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  clinical heterogeneity</a:t>
            </a:r>
          </a:p>
          <a:p>
            <a:r>
              <a:rPr lang="en-US"/>
              <a:t> Some  patients  remain  virtually  asymptomatic  into  or  even  through  adult  life </a:t>
            </a:r>
          </a:p>
          <a:p>
            <a:r>
              <a:rPr lang="en-US"/>
              <a:t>Some  have repeated  crises  requiring  hospitalization  from  early  childhood.  </a:t>
            </a:r>
          </a:p>
        </p:txBody>
      </p:sp>
    </p:spTree>
    <p:extLst>
      <p:ext uri="{BB962C8B-B14F-4D97-AF65-F5344CB8AC3E}">
        <p14:creationId xmlns:p14="http://schemas.microsoft.com/office/powerpoint/2010/main" val="132986761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DDE6E6-A329-1649-A593-4E89736438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8358AC75-D945-5B4F-A6AC-C20940C0C24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572" y="967619"/>
            <a:ext cx="11236476" cy="5525256"/>
          </a:xfrm>
        </p:spPr>
      </p:pic>
    </p:spTree>
    <p:extLst>
      <p:ext uri="{BB962C8B-B14F-4D97-AF65-F5344CB8AC3E}">
        <p14:creationId xmlns:p14="http://schemas.microsoft.com/office/powerpoint/2010/main" val="146313914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FBE2A9-8EE1-0649-976A-B22AEE1145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Sickle cell trait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6CD496-5891-AC44-822B-9AD2B05263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/>
              <a:t> usually  asymptomatic. </a:t>
            </a:r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r>
              <a:rPr lang="en-US"/>
              <a:t> Anemia  and painful  crises  are  rare.  </a:t>
            </a:r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r>
              <a:rPr lang="en-US"/>
              <a:t>An  uncommon  but  highly  distinctive  symptom  is  painless  hematuria  </a:t>
            </a:r>
          </a:p>
        </p:txBody>
      </p:sp>
    </p:spTree>
    <p:extLst>
      <p:ext uri="{BB962C8B-B14F-4D97-AF65-F5344CB8AC3E}">
        <p14:creationId xmlns:p14="http://schemas.microsoft.com/office/powerpoint/2010/main" val="377282768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276E70-BB54-6445-943C-E580E00D44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B532D5-C1B7-404E-A0BE-DC8DCD245B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often  occurring in  adolescent  males</a:t>
            </a:r>
          </a:p>
          <a:p>
            <a:r>
              <a:rPr lang="en-US"/>
              <a:t>  probably  due  to  papillary  necrosis</a:t>
            </a:r>
          </a:p>
          <a:p>
            <a:r>
              <a:rPr lang="en-US"/>
              <a:t>Isosthenuria  is  a  more  common  manifestation  of the  same  process. </a:t>
            </a:r>
          </a:p>
          <a:p>
            <a:r>
              <a:rPr lang="en-US"/>
              <a:t>Sloughing  of  papillae  with  urethral obstruction</a:t>
            </a:r>
          </a:p>
          <a:p>
            <a:r>
              <a:rPr lang="en-US"/>
              <a:t>Avoidance  of  dehydration  and  extreme  physical  stress</a:t>
            </a:r>
          </a:p>
        </p:txBody>
      </p:sp>
    </p:spTree>
    <p:extLst>
      <p:ext uri="{BB962C8B-B14F-4D97-AF65-F5344CB8AC3E}">
        <p14:creationId xmlns:p14="http://schemas.microsoft.com/office/powerpoint/2010/main" val="184844257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1B8122-4E5D-2941-8E2C-D4E277E688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DIAGNOSIS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EADD895F-D928-334D-A96C-0B8C2E3B63D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5746" y="1825625"/>
            <a:ext cx="8538292" cy="4351338"/>
          </a:xfrm>
        </p:spPr>
      </p:pic>
    </p:spTree>
    <p:extLst>
      <p:ext uri="{BB962C8B-B14F-4D97-AF65-F5344CB8AC3E}">
        <p14:creationId xmlns:p14="http://schemas.microsoft.com/office/powerpoint/2010/main" val="13195144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BB1139-2039-BD4C-930A-1EAA3FFB2D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BDD29D2A-BDC0-414F-9662-9708DC3E34B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9524" y="1862668"/>
            <a:ext cx="6700762" cy="4257524"/>
          </a:xfrm>
        </p:spPr>
      </p:pic>
    </p:spTree>
    <p:extLst>
      <p:ext uri="{BB962C8B-B14F-4D97-AF65-F5344CB8AC3E}">
        <p14:creationId xmlns:p14="http://schemas.microsoft.com/office/powerpoint/2010/main" val="361750956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2CEA7B-9CCC-FF42-BF74-2321A5E5E9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D7EA0788-9085-1349-A9F1-27E36EB6B46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0858" y="1825625"/>
            <a:ext cx="8067524" cy="4351338"/>
          </a:xfrm>
        </p:spPr>
      </p:pic>
    </p:spTree>
    <p:extLst>
      <p:ext uri="{BB962C8B-B14F-4D97-AF65-F5344CB8AC3E}">
        <p14:creationId xmlns:p14="http://schemas.microsoft.com/office/powerpoint/2010/main" val="65469217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2FD776-434A-2F4A-A95D-9CA45C1483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E0F60176-7939-7148-B719-C4EC886BF8A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143" y="1100667"/>
            <a:ext cx="8914190" cy="5076296"/>
          </a:xfrm>
        </p:spPr>
      </p:pic>
    </p:spTree>
    <p:extLst>
      <p:ext uri="{BB962C8B-B14F-4D97-AF65-F5344CB8AC3E}">
        <p14:creationId xmlns:p14="http://schemas.microsoft.com/office/powerpoint/2010/main" val="235289885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9247F3-E0F8-9E4F-887F-22D329638C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D11562F2-2E60-B24F-B06C-FC846BFC859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2523" y="1027906"/>
            <a:ext cx="7486953" cy="5304178"/>
          </a:xfrm>
        </p:spPr>
      </p:pic>
    </p:spTree>
    <p:extLst>
      <p:ext uri="{BB962C8B-B14F-4D97-AF65-F5344CB8AC3E}">
        <p14:creationId xmlns:p14="http://schemas.microsoft.com/office/powerpoint/2010/main" val="57178663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D1871B-3DD2-5D4A-AB3F-DD6BF1980E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08C9EAA5-0BCE-4B42-A8A7-88884E9E7B6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00" y="1690688"/>
            <a:ext cx="9833429" cy="4225131"/>
          </a:xfrm>
        </p:spPr>
      </p:pic>
    </p:spTree>
    <p:extLst>
      <p:ext uri="{BB962C8B-B14F-4D97-AF65-F5344CB8AC3E}">
        <p14:creationId xmlns:p14="http://schemas.microsoft.com/office/powerpoint/2010/main" val="375598040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40C03B-BDF2-AF48-A2F9-9604740E77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7E34FF78-FD7A-7740-9F76-88607A8FF6C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4857" y="1690688"/>
            <a:ext cx="6724953" cy="4360750"/>
          </a:xfrm>
        </p:spPr>
      </p:pic>
    </p:spTree>
    <p:extLst>
      <p:ext uri="{BB962C8B-B14F-4D97-AF65-F5344CB8AC3E}">
        <p14:creationId xmlns:p14="http://schemas.microsoft.com/office/powerpoint/2010/main" val="1878980696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DB75B2-13F1-8B46-9C43-96B7CD9111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PROGNOSIS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FC10D8-BAA3-4840-AC6A-6A25A32D77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/>
              <a:t>more  than  three  crises  requiring  hospitalization  per  year</a:t>
            </a:r>
          </a:p>
          <a:p>
            <a:r>
              <a:rPr lang="en-US"/>
              <a:t> chronic  neutrophilia</a:t>
            </a:r>
          </a:p>
          <a:p>
            <a:r>
              <a:rPr lang="en-US"/>
              <a:t>  a  history  of  splenic sequestration  or  hand–foot  syndrome</a:t>
            </a:r>
          </a:p>
          <a:p>
            <a:r>
              <a:rPr lang="en-US"/>
              <a:t> second  episodes  of  acute  chest  syndrome. </a:t>
            </a:r>
          </a:p>
        </p:txBody>
      </p:sp>
    </p:spTree>
    <p:extLst>
      <p:ext uri="{BB962C8B-B14F-4D97-AF65-F5344CB8AC3E}">
        <p14:creationId xmlns:p14="http://schemas.microsoft.com/office/powerpoint/2010/main" val="1385480969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BD4190-371F-1440-A1F0-7576415886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D0BB11-4D53-174E-B8B6-266D3BDD6F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351338"/>
          </a:xfrm>
        </p:spPr>
        <p:txBody>
          <a:bodyPr/>
          <a:lstStyle/>
          <a:p>
            <a:r>
              <a:rPr lang="en-US"/>
              <a:t> history  of cerebrovascular  accidents  are  at  higher  risk  for  repeated episodes</a:t>
            </a:r>
          </a:p>
          <a:p>
            <a:r>
              <a:rPr lang="en-US"/>
              <a:t> require  partial  exchange  transfusion</a:t>
            </a:r>
          </a:p>
          <a:p>
            <a:endParaRPr lang="en-US"/>
          </a:p>
          <a:p>
            <a:r>
              <a:rPr lang="en-US"/>
              <a:t>close  monitoring  using  Doppler  carotid  flow measurements. </a:t>
            </a:r>
          </a:p>
        </p:txBody>
      </p:sp>
    </p:spTree>
    <p:extLst>
      <p:ext uri="{BB962C8B-B14F-4D97-AF65-F5344CB8AC3E}">
        <p14:creationId xmlns:p14="http://schemas.microsoft.com/office/powerpoint/2010/main" val="1190321078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478200-A16A-CD48-B448-300C7E8EAC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F1FB9F-2790-5644-B138-3B1DD6D555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351338"/>
          </a:xfrm>
        </p:spPr>
        <p:txBody>
          <a:bodyPr/>
          <a:lstStyle/>
          <a:p>
            <a:r>
              <a:rPr lang="en-US"/>
              <a:t> Patients  with  severe  or  repeated  episodes  of  acute  chest  syndrome  may  need  lifelong  transfusion  support</a:t>
            </a:r>
          </a:p>
          <a:p>
            <a:endParaRPr lang="en-US"/>
          </a:p>
          <a:p>
            <a:r>
              <a:rPr lang="en-US"/>
              <a:t>utilizing  partial  exchange  transfusion,  if possible. </a:t>
            </a:r>
          </a:p>
        </p:txBody>
      </p:sp>
    </p:spTree>
    <p:extLst>
      <p:ext uri="{BB962C8B-B14F-4D97-AF65-F5344CB8AC3E}">
        <p14:creationId xmlns:p14="http://schemas.microsoft.com/office/powerpoint/2010/main" val="4016748842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1965D8-D617-A144-93BB-2D627DFF4C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TREATMENT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F332B3-B01A-8649-AF99-DCDB7D2B00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 require  ongoing continuity  of  care. </a:t>
            </a:r>
          </a:p>
          <a:p>
            <a:r>
              <a:rPr lang="en-US"/>
              <a:t> Familiarity  with  the  pattern  of  symptoms</a:t>
            </a:r>
          </a:p>
          <a:p>
            <a:r>
              <a:rPr lang="en-US"/>
              <a:t>  regular  slit-lamp  examinations to  monitor  development  of  retinopathy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080128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11EA5C-0F91-694B-82B8-44591E7346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7472EC-A2E0-2441-93C0-9681EA4178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Antibiotic  prophylaxis  appropriate  for  splenectomized  patients  during  dental  or  other  invasive  proceduresv</a:t>
            </a:r>
          </a:p>
          <a:p>
            <a:r>
              <a:rPr lang="en-US"/>
              <a:t>Vigorous oral  hydration  during  or  in  anticipation  of  periods  of extreme  exercise,  exposure  to  heat  or  cold,  emotional stress,  or  infection.</a:t>
            </a:r>
          </a:p>
        </p:txBody>
      </p:sp>
    </p:spTree>
    <p:extLst>
      <p:ext uri="{BB962C8B-B14F-4D97-AF65-F5344CB8AC3E}">
        <p14:creationId xmlns:p14="http://schemas.microsoft.com/office/powerpoint/2010/main" val="2226059156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F66EDB-03F3-A245-B1D4-EBE27EEF59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BEAF4BAA-DA24-5745-A9F7-CBF43D0E762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0381" y="1016000"/>
            <a:ext cx="7813523" cy="5160963"/>
          </a:xfrm>
        </p:spPr>
      </p:pic>
    </p:spTree>
    <p:extLst>
      <p:ext uri="{BB962C8B-B14F-4D97-AF65-F5344CB8AC3E}">
        <p14:creationId xmlns:p14="http://schemas.microsoft.com/office/powerpoint/2010/main" val="453270643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F1EF95-2861-304F-8ADB-6A76EDA9A6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Acute painful crisis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CD5FB6-B058-0645-876F-0D400724A9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/>
              <a:t> vigorous  hydration</a:t>
            </a:r>
          </a:p>
          <a:p>
            <a:r>
              <a:rPr lang="en-US"/>
              <a:t>Evaluation  for  underlying causes  (e.g.,  infection)</a:t>
            </a:r>
          </a:p>
          <a:p>
            <a:r>
              <a:rPr lang="en-US"/>
              <a:t>aggressive  analgesia </a:t>
            </a:r>
          </a:p>
          <a:p>
            <a:r>
              <a:rPr lang="en-US"/>
              <a:t>  Inhalation  of nitrous  oxide  can  provide  short-term  pain  relief</a:t>
            </a:r>
          </a:p>
          <a:p>
            <a:r>
              <a:rPr lang="en-US"/>
              <a:t> Nitrous  oxide  also  elevates  O2 affinity,  reducing  O2  delivery  to  tissues.  </a:t>
            </a:r>
          </a:p>
        </p:txBody>
      </p:sp>
    </p:spTree>
    <p:extLst>
      <p:ext uri="{BB962C8B-B14F-4D97-AF65-F5344CB8AC3E}">
        <p14:creationId xmlns:p14="http://schemas.microsoft.com/office/powerpoint/2010/main" val="3010690035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ADA6A4-23C6-CF4D-A07C-C5E47DE7B5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370A0B-A4F2-6544-ADFB-E4E245DE23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Many  crises  can  be  managed at  home  with  oral  hydration  and  oral  analgesia.  </a:t>
            </a:r>
          </a:p>
          <a:p>
            <a:endParaRPr lang="en-US"/>
          </a:p>
          <a:p>
            <a:r>
              <a:rPr lang="en-US"/>
              <a:t> Nasal  oxygen  should  be  employed  as  appropriate to  protect  arterial  saturation. </a:t>
            </a:r>
          </a:p>
          <a:p>
            <a:r>
              <a:rPr lang="en-US"/>
              <a:t> Most  crises  resolve  in   1–7  days.  </a:t>
            </a:r>
          </a:p>
          <a:p>
            <a:pPr marL="0" indent="0">
              <a:buNone/>
            </a:pPr>
            <a:endParaRPr lang="en-US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1149127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56D62C-7787-BA42-AA0F-0D6FBED337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0364DB-BB15-4B47-85D1-24A71C3334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Use  of  blood  transfusion  should  be  reserved for  extreme  cases</a:t>
            </a:r>
          </a:p>
          <a:p>
            <a:endParaRPr lang="en-US"/>
          </a:p>
          <a:p>
            <a:r>
              <a:rPr lang="en-US"/>
              <a:t> transfusions  do  not  shorten  the duration  of  the  crisis.</a:t>
            </a:r>
          </a:p>
        </p:txBody>
      </p:sp>
    </p:spTree>
    <p:extLst>
      <p:ext uri="{BB962C8B-B14F-4D97-AF65-F5344CB8AC3E}">
        <p14:creationId xmlns:p14="http://schemas.microsoft.com/office/powerpoint/2010/main" val="3419691081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1ED2EF-1036-AD4F-9A25-458D99BA40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12F9B8-D670-1742-9616-A2663375EB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In  adults,  the  possibility  of  aseptic  necrosis  or sickle  arthropathy  must  be  considered,  especially  if  pain and  immobility  become  repeated  or  chronic  at  a  single site. </a:t>
            </a:r>
          </a:p>
          <a:p>
            <a:endParaRPr lang="en-US"/>
          </a:p>
          <a:p>
            <a:endParaRPr lang="en-US"/>
          </a:p>
          <a:p>
            <a:r>
              <a:rPr lang="en-US"/>
              <a:t> Nonsteroidal  anti-inflammatory  agents  are  often effective for sickle cell arthropathy.</a:t>
            </a:r>
          </a:p>
        </p:txBody>
      </p:sp>
    </p:spTree>
    <p:extLst>
      <p:ext uri="{BB962C8B-B14F-4D97-AF65-F5344CB8AC3E}">
        <p14:creationId xmlns:p14="http://schemas.microsoft.com/office/powerpoint/2010/main" val="3716493351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FD2437-EEBA-B941-A952-8579525FC4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Acute chest syndrome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AF505D-872D-5F4B-8ED4-D19659F0FE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medical  emergency</a:t>
            </a:r>
          </a:p>
          <a:p>
            <a:r>
              <a:rPr lang="en-US"/>
              <a:t>  require  management  in  an  intensive  care  unit.</a:t>
            </a:r>
          </a:p>
          <a:p>
            <a:r>
              <a:rPr lang="en-US"/>
              <a:t> Hydration  should  be  monitored </a:t>
            </a:r>
          </a:p>
          <a:p>
            <a:r>
              <a:rPr lang="en-US"/>
              <a:t> vigorous oxygen therapy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2739619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A7EDC6-11CA-384B-BA1D-C09F07F4B3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C74154-888A-3D4E-93AC-99B56432B0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Diagnostic  evaluation  for  pneumonia  and pulmonary  embolism</a:t>
            </a:r>
          </a:p>
          <a:p>
            <a:endParaRPr lang="en-US"/>
          </a:p>
          <a:p>
            <a:endParaRPr lang="en-US"/>
          </a:p>
          <a:p>
            <a:r>
              <a:rPr lang="en-US"/>
              <a:t>transfusion  to  maintain  a  hematocrit &gt;30,  and  emergency  exchange  transfusion  if  arterial saturation  drops  to  &lt;90%.</a:t>
            </a:r>
          </a:p>
        </p:txBody>
      </p:sp>
    </p:spTree>
    <p:extLst>
      <p:ext uri="{BB962C8B-B14F-4D97-AF65-F5344CB8AC3E}">
        <p14:creationId xmlns:p14="http://schemas.microsoft.com/office/powerpoint/2010/main" val="2343941958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980630-A85E-824D-9BB6-4FA3BBB20E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6F3BCF-0F1C-6441-9237-B7DD0D364B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end-stage  renal  failure </a:t>
            </a:r>
          </a:p>
          <a:p>
            <a:r>
              <a:rPr lang="en-US"/>
              <a:t>pulmonary  hypertension</a:t>
            </a:r>
          </a:p>
          <a:p>
            <a:r>
              <a:rPr lang="en-US"/>
              <a:t>sickle  cell  cardiomyopathy</a:t>
            </a:r>
          </a:p>
          <a:p>
            <a:r>
              <a:rPr lang="en-US"/>
              <a:t> premature  coronary  artery  disease</a:t>
            </a:r>
          </a:p>
          <a:p>
            <a:r>
              <a:rPr lang="en-US"/>
              <a:t> Sickle  cell  patients  have received  kidney  transplants but with increased frequency of crises</a:t>
            </a:r>
          </a:p>
        </p:txBody>
      </p:sp>
    </p:spTree>
    <p:extLst>
      <p:ext uri="{BB962C8B-B14F-4D97-AF65-F5344CB8AC3E}">
        <p14:creationId xmlns:p14="http://schemas.microsoft.com/office/powerpoint/2010/main" val="4148520796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382A4F-C977-1A46-9C57-65D84B3A70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6EE8E6-2FD0-F948-9E6D-0281DD4867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/>
              <a:t>Hydroxyurea  (10–30  mg/kg  per  day) </a:t>
            </a:r>
          </a:p>
          <a:p>
            <a:endParaRPr lang="en-US"/>
          </a:p>
          <a:p>
            <a:r>
              <a:rPr lang="en-US"/>
              <a:t> increases fetal  hemoglobin</a:t>
            </a:r>
          </a:p>
          <a:p>
            <a:r>
              <a:rPr lang="en-US"/>
              <a:t>  exert  beneficial  affects on  RBC  hydration,  vascular wall  adherence,  and  suppression  of  the  granulocyte  and  reticulocyte  counts;   .</a:t>
            </a:r>
          </a:p>
        </p:txBody>
      </p:sp>
    </p:spTree>
    <p:extLst>
      <p:ext uri="{BB962C8B-B14F-4D97-AF65-F5344CB8AC3E}">
        <p14:creationId xmlns:p14="http://schemas.microsoft.com/office/powerpoint/2010/main" val="3439979869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E15252-C104-A640-8B27-610557E07C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DE9C76-3863-8542-A30C-F073887707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dosage  is  titrated  to  maintain  a  white  cell  count  between 5000  and  8000  per  </a:t>
            </a:r>
            <a:r>
              <a:rPr lang="el-GR"/>
              <a:t>μ</a:t>
            </a:r>
            <a:r>
              <a:rPr lang="en-US"/>
              <a:t>L. </a:t>
            </a:r>
          </a:p>
          <a:p>
            <a:endParaRPr lang="en-US"/>
          </a:p>
          <a:p>
            <a:r>
              <a:rPr lang="en-US"/>
              <a:t> White  cells  and  reticulocytes  may play  a  major  role  in  the  pathogenesis  of  sickle  cell  crisis</a:t>
            </a:r>
          </a:p>
        </p:txBody>
      </p:sp>
    </p:spTree>
    <p:extLst>
      <p:ext uri="{BB962C8B-B14F-4D97-AF65-F5344CB8AC3E}">
        <p14:creationId xmlns:p14="http://schemas.microsoft.com/office/powerpoint/2010/main" val="2567831875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4F7A31-AB77-2F46-A03D-B42FC2B72D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62F267-0A17-4641-B2C3-FB23560D5F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Hydroxyurea  should  be  considered  in  patients  experiencing </a:t>
            </a:r>
          </a:p>
          <a:p>
            <a:r>
              <a:rPr lang="en-US"/>
              <a:t> repeated  episodes  of  acute  chest  syndrome   </a:t>
            </a:r>
          </a:p>
          <a:p>
            <a:r>
              <a:rPr lang="en-US"/>
              <a:t>  more  than  three  crises  per  year  requiring  hospitalization</a:t>
            </a:r>
          </a:p>
        </p:txBody>
      </p:sp>
    </p:spTree>
    <p:extLst>
      <p:ext uri="{BB962C8B-B14F-4D97-AF65-F5344CB8AC3E}">
        <p14:creationId xmlns:p14="http://schemas.microsoft.com/office/powerpoint/2010/main" val="4013597926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72D99D-9463-9F41-8FEB-5FA8BF2229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BCF514CD-6D6C-0A45-A67A-D1815418798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8571" y="955524"/>
            <a:ext cx="9688286" cy="5221439"/>
          </a:xfrm>
        </p:spPr>
      </p:pic>
    </p:spTree>
    <p:extLst>
      <p:ext uri="{BB962C8B-B14F-4D97-AF65-F5344CB8AC3E}">
        <p14:creationId xmlns:p14="http://schemas.microsoft.com/office/powerpoint/2010/main" val="3679100547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09272E-3226-6D49-9947-3BD9E66084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1C1F66D9-D769-184C-B6D9-57DD800B351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1524" y="689430"/>
            <a:ext cx="8031238" cy="6065760"/>
          </a:xfrm>
        </p:spPr>
      </p:pic>
    </p:spTree>
    <p:extLst>
      <p:ext uri="{BB962C8B-B14F-4D97-AF65-F5344CB8AC3E}">
        <p14:creationId xmlns:p14="http://schemas.microsoft.com/office/powerpoint/2010/main" val="1403241093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43F6F7-0B9D-F14D-BA17-8C9268C1C6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6E089406-2E43-5D4D-963E-4A47FAAB0EE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810" y="895048"/>
            <a:ext cx="10615989" cy="5281915"/>
          </a:xfrm>
        </p:spPr>
      </p:pic>
    </p:spTree>
    <p:extLst>
      <p:ext uri="{BB962C8B-B14F-4D97-AF65-F5344CB8AC3E}">
        <p14:creationId xmlns:p14="http://schemas.microsoft.com/office/powerpoint/2010/main" val="2875615790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0D4AD3-3858-6A45-830D-EC4A2A8A64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5-azacytidine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A91D36-2576-1149-9587-2235C35FB2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  the  first  agent found  to  elevate  HbF.</a:t>
            </a:r>
          </a:p>
          <a:p>
            <a:r>
              <a:rPr lang="en-US"/>
              <a:t>  concerns  about  acute  toxicity  and  carcinogenesis.</a:t>
            </a:r>
          </a:p>
          <a:p>
            <a:r>
              <a:rPr lang="en-US"/>
              <a:t>   low  doses  of  the  related  agent 5-deoxyazacytidine  (decitabine)  can  elevate  HbF  with more acceptable toxicity.</a:t>
            </a:r>
          </a:p>
        </p:txBody>
      </p:sp>
    </p:spTree>
    <p:extLst>
      <p:ext uri="{BB962C8B-B14F-4D97-AF65-F5344CB8AC3E}">
        <p14:creationId xmlns:p14="http://schemas.microsoft.com/office/powerpoint/2010/main" val="1676938205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89F3E8-98B4-0645-A787-766AEEAEE3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Bone marrow transplant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4E74BA-A5EC-EE47-8FA0-3FCB848153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/>
              <a:t>    provide  definitive  cures  </a:t>
            </a:r>
          </a:p>
          <a:p>
            <a:pPr marL="0" indent="0">
              <a:buNone/>
            </a:pPr>
            <a:r>
              <a:rPr lang="en-US"/>
              <a:t>    but  is  known  to  be  effective  and  safe  only  in children.  </a:t>
            </a:r>
          </a:p>
          <a:p>
            <a:pPr marL="0" indent="0">
              <a:buNone/>
            </a:pPr>
            <a:r>
              <a:rPr lang="en-US"/>
              <a:t>    Partially  myeloablative  conditioning  regimens (“mini”  transplants)  may  allow  more  widespread  use  of this  modality.</a:t>
            </a:r>
          </a:p>
        </p:txBody>
      </p:sp>
    </p:spTree>
    <p:extLst>
      <p:ext uri="{BB962C8B-B14F-4D97-AF65-F5344CB8AC3E}">
        <p14:creationId xmlns:p14="http://schemas.microsoft.com/office/powerpoint/2010/main" val="670502841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2E63A6-4AAB-DC4B-BF74-98E8BBBA40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86EAD9E5-4A29-FB46-93FB-7FA0D8F4F3A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1143" y="846667"/>
            <a:ext cx="9627809" cy="5330296"/>
          </a:xfrm>
        </p:spPr>
      </p:pic>
    </p:spTree>
    <p:extLst>
      <p:ext uri="{BB962C8B-B14F-4D97-AF65-F5344CB8AC3E}">
        <p14:creationId xmlns:p14="http://schemas.microsoft.com/office/powerpoint/2010/main" val="1070046275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DCA661-AAF4-8642-B4C0-962BB5ADD5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DE9FEB93-AF37-1247-BE19-796D283ABF1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9620" y="1197429"/>
            <a:ext cx="8998856" cy="4979534"/>
          </a:xfrm>
        </p:spPr>
      </p:pic>
    </p:spTree>
    <p:extLst>
      <p:ext uri="{BB962C8B-B14F-4D97-AF65-F5344CB8AC3E}">
        <p14:creationId xmlns:p14="http://schemas.microsoft.com/office/powerpoint/2010/main" val="3138342794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0AF670-003E-AC49-AFD8-82F3966B23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THANK YOU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F2DDB4-EF09-5B40-9E88-EB4F34C195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38502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83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83</vt:i4>
      </vt:variant>
    </vt:vector>
  </HeadingPairs>
  <TitlesOfParts>
    <vt:vector size="84" baseType="lpstr">
      <vt:lpstr>Office Theme</vt:lpstr>
      <vt:lpstr>SICKLE CELL SYNDROMES</vt:lpstr>
      <vt:lpstr>PowerPoint Presentation</vt:lpstr>
      <vt:lpstr>PowerPoint Presentation</vt:lpstr>
      <vt:lpstr>PowerPoint Presentation</vt:lpstr>
      <vt:lpstr>Pathogenesis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PATHOPHYSIOLOGY</vt:lpstr>
      <vt:lpstr>PowerPoint Presentation</vt:lpstr>
      <vt:lpstr>PowerPoint Presentation</vt:lpstr>
      <vt:lpstr>MANIFESTATIONS</vt:lpstr>
      <vt:lpstr>PowerPoint Presentation</vt:lpstr>
      <vt:lpstr>PowerPoint Presentation</vt:lpstr>
      <vt:lpstr>VASOCCLUSION</vt:lpstr>
      <vt:lpstr>PowerPoint Presentation</vt:lpstr>
      <vt:lpstr>PowerPoint Presentation</vt:lpstr>
      <vt:lpstr>PowerPoint Presentation</vt:lpstr>
      <vt:lpstr>PowerPoint Presentation</vt:lpstr>
      <vt:lpstr>SPLENIC SEQUESTRATION CRISIS</vt:lpstr>
      <vt:lpstr>PowerPoint Presentation</vt:lpstr>
      <vt:lpstr>PowerPoint Presentation</vt:lpstr>
      <vt:lpstr>Salmon patch hemorrhage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HAND FOOT SYNDROME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ACUTE CHEST SYNDROME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Sickle cell trait </vt:lpstr>
      <vt:lpstr>PowerPoint Presentation</vt:lpstr>
      <vt:lpstr>DIAGNOSIS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PROGNOSIS</vt:lpstr>
      <vt:lpstr>PowerPoint Presentation</vt:lpstr>
      <vt:lpstr>PowerPoint Presentation</vt:lpstr>
      <vt:lpstr>TREATMENT</vt:lpstr>
      <vt:lpstr>PowerPoint Presentation</vt:lpstr>
      <vt:lpstr>PowerPoint Presentation</vt:lpstr>
      <vt:lpstr>Acute painful crisis</vt:lpstr>
      <vt:lpstr>PowerPoint Presentation</vt:lpstr>
      <vt:lpstr>PowerPoint Presentation</vt:lpstr>
      <vt:lpstr>PowerPoint Presentation</vt:lpstr>
      <vt:lpstr>Acute chest syndrome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5-azacytidine</vt:lpstr>
      <vt:lpstr>Bone marrow transplant</vt:lpstr>
      <vt:lpstr>PowerPoint Presentation</vt:lpstr>
      <vt:lpstr>PowerPoint Presentation</vt:lpstr>
      <vt:lpstr>THANK YOU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SICKLE CELL SYNDROMES</dc:title>
  <dc:creator>akhil suresh</dc:creator>
  <cp:lastModifiedBy>Unknown User</cp:lastModifiedBy>
  <cp:revision>7</cp:revision>
  <dcterms:created xsi:type="dcterms:W3CDTF">2022-04-19T13:51:02Z</dcterms:created>
  <dcterms:modified xsi:type="dcterms:W3CDTF">2022-04-20T15:06:55Z</dcterms:modified>
</cp:coreProperties>
</file>