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9396A-0AA0-4187-07EF-A939FA64B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43D7A-ECD5-86EC-28C0-8312B74FD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642BE-0830-3AB6-12FC-4313DB167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C439E-EA42-878C-2ECF-AD123EDAF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E5174-31A1-B0D7-B3B4-EB868484D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30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2C17E-DD96-01D1-AFCC-8DA40200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2E749-8598-774D-86FB-C1CF6829A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96FDB-4841-A65F-886D-8A8C4D2EF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13D89-B3FA-C78A-9413-139C7709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E2317-B05E-B88E-1D6F-008D2B09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0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09675-1C1E-763C-988C-0866810C1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DA80C-F428-9115-1A31-52D1F9C32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27F0B-B86C-2628-2F92-13AA335EF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A4E0E-C04D-5FA0-A01A-5881E6E13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C92D7-D3EA-91B5-CCFD-7ACEE7B5E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63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39283-89D1-1517-73B9-834A320E7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DC497-15B7-6EC6-BAA4-4CC9ED2A9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B97C78-9D86-E729-2A7D-BFA6FB2B7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39440-582C-EED2-7658-D78FA51F6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B70418-362C-1C2C-4A15-913C6C297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1AB87-40A4-697B-FC9F-B8FBD36C1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61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E9D75-165A-3FC2-1181-ED352477E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4B36A-3CA7-5800-E571-772A93F49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8BB58-FE90-083D-512C-33599FA61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698C81-A80C-9BF2-4173-44E851D04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035AB-62EC-8927-9806-40254448E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E1A322-1194-DC95-CDC0-5981A0F6B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E5E716-0134-0FCB-E73D-1EB2D52E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A92B95-2528-72AC-46A1-E25CD42DE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0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556D0-2002-66D0-56A4-4899EB52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D75ED-1554-673A-86A4-CEAFDCB14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B581C-08D9-72E9-2F00-06CF7C1D4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9D0E7C-6BFA-768F-542E-D7EB21AA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3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282D91-CC28-CE58-047E-42E9A7BB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08BAFD-DD3F-F5BD-FDB5-17454E9A3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3A5DA-4E36-87C0-D6F6-6C5B1C9A4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97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B580-D457-D372-6CAE-8B225B9B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4C7E6-9EDD-4F18-2061-951F3616E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88DAB-DF44-3269-34D3-09D548FE4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816E9-41DA-9ED7-AC3C-0EA1E35D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DCE44-5DE9-B612-53ED-C93DC90F7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6F74F-2FB3-19B5-842B-A9F19DED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1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7CA34-3183-3D61-6CE1-EA28583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6D151C-A8DE-BF4D-5D07-AFFEF5675A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A1CC6-9ECD-E771-58EF-36EF9B372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49036-7B06-91FD-4DAE-E41CE9087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C33CF-5A24-B396-1D61-9BC0C8F2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3B7FE-0D0D-AB8A-FCFE-9B33CA9C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075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2964-5DF1-79A0-8E40-EF2C95249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D2973-A732-6237-77A0-3ACB8575B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5CB41-3342-2FCC-D3CE-F86E43C4F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44B2F-6C71-F265-1026-DC4631E54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C4E57-620E-1A49-43CE-5EE3F6ED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4B3AF4-8999-2230-ED08-DDDA62C1F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FCD6AC-398A-60A6-D634-A9B877E37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AF37F-84CB-B747-602E-09D233A13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94DC5-421C-0AF2-55AF-F6BC6D7F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ACBD8-926A-D806-97E6-9FB926E8C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12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336CC2-90F0-A645-6EA1-16D538CAA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A172-2911-3070-19D2-D02BC32E0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2EB2E-3935-1C27-ACBB-4818B29523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C199B-8454-E24E-8AB1-0BB33C03DF37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E4948-75B7-827F-53FA-4EE09901B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BA211-6F80-F11A-A9FC-7012F6F66F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EFE72-8972-E347-AD96-1D06F0A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30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98B14-C2CA-3236-8AB0-6992C1FB4C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7FAAC6-F494-9158-AAF8-A21471A05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28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67168-69CA-598D-C048-58AB4FB75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142DC-324F-4B81-9228-02E6557D3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65 year old male patient</a:t>
            </a:r>
          </a:p>
          <a:p>
            <a:r>
              <a:rPr lang="en-US" dirty="0"/>
              <a:t>k/c/o DM for 25 years</a:t>
            </a:r>
          </a:p>
          <a:p>
            <a:r>
              <a:rPr lang="en-US" dirty="0" err="1"/>
              <a:t>Htn</a:t>
            </a:r>
            <a:r>
              <a:rPr lang="en-US" dirty="0"/>
              <a:t>  for one year</a:t>
            </a:r>
          </a:p>
          <a:p>
            <a:endParaRPr lang="en-US" dirty="0"/>
          </a:p>
          <a:p>
            <a:r>
              <a:rPr lang="en-US" dirty="0"/>
              <a:t>Presented with history of acute onset of dyspnea associated with orthopnea since 10 pm.</a:t>
            </a:r>
          </a:p>
          <a:p>
            <a:r>
              <a:rPr lang="en-US" dirty="0"/>
              <a:t>There was no associated chest pain.</a:t>
            </a:r>
          </a:p>
          <a:p>
            <a:r>
              <a:rPr lang="en-US" dirty="0"/>
              <a:t>Associated history of profuse sweating present.</a:t>
            </a:r>
          </a:p>
          <a:p>
            <a:pPr marL="0" indent="0">
              <a:buNone/>
            </a:pPr>
            <a:r>
              <a:rPr lang="en-US" dirty="0"/>
              <a:t>(symptoms started while he got locked inside his car for about 30 minutes)</a:t>
            </a:r>
          </a:p>
        </p:txBody>
      </p:sp>
    </p:spTree>
    <p:extLst>
      <p:ext uri="{BB962C8B-B14F-4D97-AF65-F5344CB8AC3E}">
        <p14:creationId xmlns:p14="http://schemas.microsoft.com/office/powerpoint/2010/main" val="147417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0F3CF-BE26-8B93-E175-EE60F8498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EC589-B62D-4912-222C-F8797D7FF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6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B5578-9B38-F907-C4AC-0F286A6B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25924-77D7-A479-2803-68D0F0586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 was immediately brought to casualty </a:t>
            </a:r>
          </a:p>
          <a:p>
            <a:r>
              <a:rPr lang="en-US" dirty="0"/>
              <a:t>He was fully conscious and oriented </a:t>
            </a:r>
          </a:p>
          <a:p>
            <a:r>
              <a:rPr lang="en-US" dirty="0"/>
              <a:t>Patient was </a:t>
            </a:r>
            <a:r>
              <a:rPr lang="en-US" dirty="0" err="1"/>
              <a:t>tachypneic</a:t>
            </a:r>
            <a:r>
              <a:rPr lang="en-US" dirty="0"/>
              <a:t> </a:t>
            </a:r>
          </a:p>
          <a:p>
            <a:r>
              <a:rPr lang="en-US" dirty="0"/>
              <a:t>Pulse 95 bpm normal rhythm </a:t>
            </a:r>
          </a:p>
          <a:p>
            <a:r>
              <a:rPr lang="en-US" dirty="0"/>
              <a:t>BP 190/110 right arm supine position </a:t>
            </a:r>
          </a:p>
          <a:p>
            <a:r>
              <a:rPr lang="en-US" dirty="0"/>
              <a:t>spO2 93 percent with O2 at 6l/min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334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2DFCD-8059-C7C3-4204-89F2C56A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E0BD7-0FCB-88AA-E7EB-9A6C27514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CVS: JVP not elevated. No cardiomegaly</a:t>
            </a:r>
          </a:p>
          <a:p>
            <a:r>
              <a:rPr lang="en-US" dirty="0"/>
              <a:t>S1 S2 present </a:t>
            </a:r>
          </a:p>
          <a:p>
            <a:r>
              <a:rPr lang="en-US" dirty="0"/>
              <a:t>LVS3 present</a:t>
            </a:r>
          </a:p>
          <a:p>
            <a:endParaRPr lang="en-US" dirty="0"/>
          </a:p>
          <a:p>
            <a:r>
              <a:rPr lang="en-US" dirty="0"/>
              <a:t>Respiratory system: movements bilaterally equal</a:t>
            </a:r>
          </a:p>
          <a:p>
            <a:r>
              <a:rPr lang="en-US" dirty="0"/>
              <a:t>Air entry bilaterally equal</a:t>
            </a:r>
          </a:p>
          <a:p>
            <a:r>
              <a:rPr lang="en-US" dirty="0"/>
              <a:t>Fine basal </a:t>
            </a:r>
            <a:r>
              <a:rPr lang="en-US" dirty="0" err="1"/>
              <a:t>crepitations</a:t>
            </a:r>
            <a:r>
              <a:rPr lang="en-US" dirty="0"/>
              <a:t> were heard.</a:t>
            </a:r>
          </a:p>
          <a:p>
            <a:endParaRPr lang="en-US" dirty="0"/>
          </a:p>
          <a:p>
            <a:r>
              <a:rPr lang="en-US" dirty="0"/>
              <a:t>GI </a:t>
            </a:r>
            <a:r>
              <a:rPr lang="en-US" dirty="0" err="1"/>
              <a:t>system:NAD</a:t>
            </a:r>
            <a:endParaRPr lang="en-US" dirty="0"/>
          </a:p>
          <a:p>
            <a:r>
              <a:rPr lang="en-US" dirty="0"/>
              <a:t>Nervous system: NAD</a:t>
            </a:r>
          </a:p>
        </p:txBody>
      </p:sp>
    </p:spTree>
    <p:extLst>
      <p:ext uri="{BB962C8B-B14F-4D97-AF65-F5344CB8AC3E}">
        <p14:creationId xmlns:p14="http://schemas.microsoft.com/office/powerpoint/2010/main" val="289061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0D1C-21CB-F2D5-D58E-79F164982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B147B-FB2C-D34E-3F2C-A98EEC94A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ECG: sinus rhythm VR 75 bpm; P 40 </a:t>
            </a:r>
            <a:r>
              <a:rPr lang="en-US" dirty="0" err="1"/>
              <a:t>msec</a:t>
            </a:r>
            <a:r>
              <a:rPr lang="en-US" dirty="0"/>
              <a:t>; PR 120ms; </a:t>
            </a:r>
            <a:r>
              <a:rPr lang="en-US" dirty="0" err="1"/>
              <a:t>qrs</a:t>
            </a:r>
            <a:r>
              <a:rPr lang="en-US" dirty="0"/>
              <a:t> 80 </a:t>
            </a:r>
            <a:r>
              <a:rPr lang="en-US" dirty="0" err="1"/>
              <a:t>ms</a:t>
            </a:r>
            <a:r>
              <a:rPr lang="en-US" dirty="0"/>
              <a:t>; LAD+; LAFB+; LVH+; ST elevation </a:t>
            </a:r>
            <a:r>
              <a:rPr lang="en-US" dirty="0" err="1"/>
              <a:t>aVr</a:t>
            </a:r>
            <a:r>
              <a:rPr lang="en-US" dirty="0"/>
              <a:t>; ST depression  T inversions I, </a:t>
            </a:r>
            <a:r>
              <a:rPr lang="en-US" dirty="0" err="1"/>
              <a:t>aVL</a:t>
            </a:r>
            <a:r>
              <a:rPr lang="en-US" dirty="0"/>
              <a:t>; ST depression V5, V6</a:t>
            </a:r>
          </a:p>
          <a:p>
            <a:endParaRPr lang="en-US" dirty="0"/>
          </a:p>
          <a:p>
            <a:r>
              <a:rPr lang="en-US" dirty="0"/>
              <a:t>Chest </a:t>
            </a:r>
            <a:r>
              <a:rPr lang="en-US" dirty="0" err="1"/>
              <a:t>xray</a:t>
            </a:r>
            <a:r>
              <a:rPr lang="en-US" dirty="0"/>
              <a:t>: Expiration film; apparent cardiomegaly +; bat wing appearance</a:t>
            </a:r>
          </a:p>
          <a:p>
            <a:endParaRPr lang="en-US" dirty="0"/>
          </a:p>
          <a:p>
            <a:r>
              <a:rPr lang="en-US" dirty="0"/>
              <a:t>S Trop I 87.2( normal &lt;19.8)</a:t>
            </a:r>
          </a:p>
        </p:txBody>
      </p:sp>
    </p:spTree>
    <p:extLst>
      <p:ext uri="{BB962C8B-B14F-4D97-AF65-F5344CB8AC3E}">
        <p14:creationId xmlns:p14="http://schemas.microsoft.com/office/powerpoint/2010/main" val="748810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A984B-050F-B1B9-B574-90484E25F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48636-D577-E53F-4ECD-896B0B1BD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Echo(day 3):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Global Lv </a:t>
            </a:r>
            <a:r>
              <a:rPr lang="en-US" dirty="0" err="1"/>
              <a:t>hypokinesia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LVEF 29 %</a:t>
            </a:r>
          </a:p>
          <a:p>
            <a:pPr marL="0" indent="0">
              <a:buNone/>
            </a:pPr>
            <a:r>
              <a:rPr lang="en-US" dirty="0"/>
              <a:t>RV Dysfunction +</a:t>
            </a:r>
          </a:p>
          <a:p>
            <a:pPr marL="0" indent="0">
              <a:buNone/>
            </a:pPr>
            <a:r>
              <a:rPr lang="en-US" dirty="0"/>
              <a:t>Grade II LVDD</a:t>
            </a:r>
          </a:p>
          <a:p>
            <a:pPr marL="0" indent="0">
              <a:buNone/>
            </a:pPr>
            <a:r>
              <a:rPr lang="en-US" dirty="0"/>
              <a:t>No apical ballooning</a:t>
            </a:r>
          </a:p>
        </p:txBody>
      </p:sp>
    </p:spTree>
    <p:extLst>
      <p:ext uri="{BB962C8B-B14F-4D97-AF65-F5344CB8AC3E}">
        <p14:creationId xmlns:p14="http://schemas.microsoft.com/office/powerpoint/2010/main" val="1714579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0F2B0-8B1C-C0E9-82CC-D4CB2A5D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9E837-65AE-CF84-DDF1-3A9FD5599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Probable </a:t>
            </a:r>
            <a:r>
              <a:rPr lang="en-US" dirty="0" err="1"/>
              <a:t>multivessel</a:t>
            </a:r>
            <a:r>
              <a:rPr lang="en-US" dirty="0"/>
              <a:t> disease with ischemic cardiomyopathy</a:t>
            </a:r>
          </a:p>
          <a:p>
            <a:r>
              <a:rPr lang="en-US" dirty="0"/>
              <a:t>Severe LV dysfunction </a:t>
            </a:r>
          </a:p>
          <a:p>
            <a:endParaRPr lang="en-US" dirty="0"/>
          </a:p>
          <a:p>
            <a:r>
              <a:rPr lang="en-US" dirty="0"/>
              <a:t>Precipitating event: ? Stress; ? Ischemia; ? Hypertension </a:t>
            </a:r>
          </a:p>
        </p:txBody>
      </p:sp>
    </p:spTree>
    <p:extLst>
      <p:ext uri="{BB962C8B-B14F-4D97-AF65-F5344CB8AC3E}">
        <p14:creationId xmlns:p14="http://schemas.microsoft.com/office/powerpoint/2010/main" val="2316321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53DDB-9687-DE78-EC3C-3184A5DF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F967A-896C-3F88-B817-324A3812B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Treated with ,  iv heparin , dual </a:t>
            </a:r>
            <a:r>
              <a:rPr lang="en-US" dirty="0" err="1"/>
              <a:t>antiplatelets</a:t>
            </a:r>
            <a:r>
              <a:rPr lang="en-US" dirty="0"/>
              <a:t>,  statins and medical management for heart failure</a:t>
            </a:r>
          </a:p>
          <a:p>
            <a:r>
              <a:rPr lang="en-US" dirty="0"/>
              <a:t>Discharged against medical advice on day 3</a:t>
            </a:r>
          </a:p>
        </p:txBody>
      </p:sp>
    </p:spTree>
    <p:extLst>
      <p:ext uri="{BB962C8B-B14F-4D97-AF65-F5344CB8AC3E}">
        <p14:creationId xmlns:p14="http://schemas.microsoft.com/office/powerpoint/2010/main" val="3029760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DIAGNOSIS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Albymaria Mathews</dc:creator>
  <cp:lastModifiedBy>Albymaria Mathews</cp:lastModifiedBy>
  <cp:revision>1</cp:revision>
  <dcterms:created xsi:type="dcterms:W3CDTF">2023-02-23T07:49:05Z</dcterms:created>
  <dcterms:modified xsi:type="dcterms:W3CDTF">2023-02-23T08:17:50Z</dcterms:modified>
</cp:coreProperties>
</file>