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71" r:id="rId10"/>
    <p:sldId id="265" r:id="rId11"/>
    <p:sldId id="261" r:id="rId12"/>
    <p:sldId id="266" r:id="rId13"/>
    <p:sldId id="267" r:id="rId14"/>
    <p:sldId id="299" r:id="rId15"/>
    <p:sldId id="300" r:id="rId16"/>
    <p:sldId id="301" r:id="rId17"/>
    <p:sldId id="302" r:id="rId18"/>
    <p:sldId id="303" r:id="rId19"/>
    <p:sldId id="268" r:id="rId20"/>
    <p:sldId id="304" r:id="rId21"/>
    <p:sldId id="325" r:id="rId22"/>
    <p:sldId id="305" r:id="rId23"/>
    <p:sldId id="306" r:id="rId24"/>
    <p:sldId id="307" r:id="rId25"/>
    <p:sldId id="308" r:id="rId26"/>
    <p:sldId id="309" r:id="rId27"/>
    <p:sldId id="310" r:id="rId28"/>
    <p:sldId id="311" r:id="rId29"/>
    <p:sldId id="312" r:id="rId30"/>
    <p:sldId id="313" r:id="rId31"/>
    <p:sldId id="326" r:id="rId32"/>
    <p:sldId id="314" r:id="rId33"/>
    <p:sldId id="316" r:id="rId34"/>
    <p:sldId id="315" r:id="rId35"/>
    <p:sldId id="317" r:id="rId36"/>
    <p:sldId id="318" r:id="rId37"/>
    <p:sldId id="319" r:id="rId38"/>
    <p:sldId id="270" r:id="rId39"/>
    <p:sldId id="320" r:id="rId40"/>
    <p:sldId id="321" r:id="rId41"/>
    <p:sldId id="323" r:id="rId42"/>
    <p:sldId id="324" r:id="rId43"/>
    <p:sldId id="327" r:id="rId44"/>
    <p:sldId id="330" r:id="rId45"/>
    <p:sldId id="331" r:id="rId46"/>
    <p:sldId id="332" r:id="rId47"/>
    <p:sldId id="333" r:id="rId48"/>
    <p:sldId id="334" r:id="rId49"/>
    <p:sldId id="335" r:id="rId50"/>
    <p:sldId id="336" r:id="rId51"/>
    <p:sldId id="337" r:id="rId52"/>
    <p:sldId id="329" r:id="rId53"/>
    <p:sldId id="328" r:id="rId54"/>
    <p:sldId id="272" r:id="rId55"/>
    <p:sldId id="273" r:id="rId56"/>
    <p:sldId id="274" r:id="rId57"/>
    <p:sldId id="281" r:id="rId58"/>
    <p:sldId id="275" r:id="rId59"/>
    <p:sldId id="276" r:id="rId60"/>
    <p:sldId id="277" r:id="rId61"/>
    <p:sldId id="278" r:id="rId62"/>
    <p:sldId id="279" r:id="rId63"/>
    <p:sldId id="280" r:id="rId64"/>
    <p:sldId id="284" r:id="rId65"/>
    <p:sldId id="286" r:id="rId66"/>
    <p:sldId id="285" r:id="rId67"/>
    <p:sldId id="287" r:id="rId68"/>
    <p:sldId id="288" r:id="rId69"/>
    <p:sldId id="289" r:id="rId70"/>
    <p:sldId id="290" r:id="rId71"/>
    <p:sldId id="291" r:id="rId72"/>
    <p:sldId id="282" r:id="rId73"/>
    <p:sldId id="339" r:id="rId74"/>
    <p:sldId id="292" r:id="rId75"/>
    <p:sldId id="293" r:id="rId76"/>
    <p:sldId id="294" r:id="rId77"/>
    <p:sldId id="295" r:id="rId78"/>
    <p:sldId id="296" r:id="rId79"/>
    <p:sldId id="297" r:id="rId80"/>
    <p:sldId id="283" r:id="rId81"/>
    <p:sldId id="298" r:id="rId82"/>
    <p:sldId id="338"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79579-9066-1C82-4099-95564D0E411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A39BA71-B1BB-4C28-F01E-F51FCD1DE1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42CF0ED-54D0-0668-01AF-F084B6995FE0}"/>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5" name="Footer Placeholder 4">
            <a:extLst>
              <a:ext uri="{FF2B5EF4-FFF2-40B4-BE49-F238E27FC236}">
                <a16:creationId xmlns:a16="http://schemas.microsoft.com/office/drawing/2014/main" id="{425C615E-E1D9-8FEC-3DEB-C49E55ABE1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46F23-FF87-5A30-FF3A-F441465AC424}"/>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3153138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B1D5A-820A-1CCD-92F0-6DEF14EB640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8A87EAE-4520-C9A8-225D-3969410CBA5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824B1C-69C2-F5F7-7E1F-19FC74F88B0C}"/>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5" name="Footer Placeholder 4">
            <a:extLst>
              <a:ext uri="{FF2B5EF4-FFF2-40B4-BE49-F238E27FC236}">
                <a16:creationId xmlns:a16="http://schemas.microsoft.com/office/drawing/2014/main" id="{E0F587DA-61D3-1943-0224-75C2C9F6F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2C3F83-9C52-7258-AE57-EFD3FF96A60E}"/>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1712272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6DAB-D046-B910-FF9A-7B480A13364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CC1C676-35EF-7053-14FE-28B3ACC75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7976332-49B3-A9A7-E970-0A68025783E1}"/>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5" name="Footer Placeholder 4">
            <a:extLst>
              <a:ext uri="{FF2B5EF4-FFF2-40B4-BE49-F238E27FC236}">
                <a16:creationId xmlns:a16="http://schemas.microsoft.com/office/drawing/2014/main" id="{9AD7C097-52AA-2E24-8A78-AFE6A1BE9C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5EB4A9-FBC9-3B60-9A49-712EC7ADB7E7}"/>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2393287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3D55D-1876-BCF5-AAB3-A9B4B16FDC2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201DF5B-5A69-1704-50EA-61D7DDA7FF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C98FB55-9005-116E-190E-00971B1874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23EBBB-50B0-9A86-04E3-4E16C61DF209}"/>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6" name="Footer Placeholder 5">
            <a:extLst>
              <a:ext uri="{FF2B5EF4-FFF2-40B4-BE49-F238E27FC236}">
                <a16:creationId xmlns:a16="http://schemas.microsoft.com/office/drawing/2014/main" id="{47C9DB8D-6F1A-ECF2-B57E-23742C82A9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2EC0BC-96BA-1558-F00F-4C4681FD6EFA}"/>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106798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BE1C-5D0D-000B-68D7-1963AE1B6BD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CA5B9CC-76BC-EBF7-A783-E6F8369E56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79D9BD3-68C2-1423-0812-AE93CAFCCC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BC73F5-B08C-F6E6-7989-5C230BCBBA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0E26A5F-8B08-9B15-0B13-04EE3EFDF53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6591FA0-3980-6551-1E5E-699C816F0FE6}"/>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8" name="Footer Placeholder 7">
            <a:extLst>
              <a:ext uri="{FF2B5EF4-FFF2-40B4-BE49-F238E27FC236}">
                <a16:creationId xmlns:a16="http://schemas.microsoft.com/office/drawing/2014/main" id="{F075F981-00B8-1E57-2BE4-D1ABC99B06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421202-FDCE-BDF1-9FCE-C137874C3AB5}"/>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209488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EAC0-B889-3F23-CE04-2401605AFEC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DBB188C-E209-B52B-C9F8-970D26FA34AF}"/>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4" name="Footer Placeholder 3">
            <a:extLst>
              <a:ext uri="{FF2B5EF4-FFF2-40B4-BE49-F238E27FC236}">
                <a16:creationId xmlns:a16="http://schemas.microsoft.com/office/drawing/2014/main" id="{5BD9E58E-BB2A-D3C2-F96A-422046527F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5C1E21-F33F-BC18-80AE-ABCD0DD1F4DE}"/>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46430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1C8891-0797-738C-C4A8-2E48338DDDE8}"/>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3" name="Footer Placeholder 2">
            <a:extLst>
              <a:ext uri="{FF2B5EF4-FFF2-40B4-BE49-F238E27FC236}">
                <a16:creationId xmlns:a16="http://schemas.microsoft.com/office/drawing/2014/main" id="{CEDA3BA4-B9F7-A3E3-D4E7-3B13D56A37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41E53E-3923-155B-2181-B992350EA076}"/>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2467322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6CD78-83FB-BA73-EF7E-A01C924D43A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F52245F-51BD-3C04-7DC8-D86FF80815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9BA0BB-D6D6-9A16-36D0-60E82D2E9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0C8231-6981-7EE2-AD5A-C31409B21E54}"/>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6" name="Footer Placeholder 5">
            <a:extLst>
              <a:ext uri="{FF2B5EF4-FFF2-40B4-BE49-F238E27FC236}">
                <a16:creationId xmlns:a16="http://schemas.microsoft.com/office/drawing/2014/main" id="{CE52151C-1B82-512E-0FB5-5542C8BC2A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CD68E4-2601-2569-3357-FA92B39789F6}"/>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166689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DD161-FEE5-5960-5DDA-0123D0F104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225DAD3-EE8C-FAAA-6E18-5C74D0394C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86BB90-8802-076B-2C04-C6136FEC9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5436BC-DB7A-AF53-70C0-BEEB5C7D10D8}"/>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6" name="Footer Placeholder 5">
            <a:extLst>
              <a:ext uri="{FF2B5EF4-FFF2-40B4-BE49-F238E27FC236}">
                <a16:creationId xmlns:a16="http://schemas.microsoft.com/office/drawing/2014/main" id="{A6195405-E015-D511-B096-791502E536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AEBB25-6BA3-889F-AED9-A276F81407AE}"/>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2604372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CDB89-625D-2EBF-09B5-B0E0B30881C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0B0DCD-DBAE-7130-5182-5165FEC69D1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7BE21B-DAAC-3924-8B12-9F4E57905277}"/>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5" name="Footer Placeholder 4">
            <a:extLst>
              <a:ext uri="{FF2B5EF4-FFF2-40B4-BE49-F238E27FC236}">
                <a16:creationId xmlns:a16="http://schemas.microsoft.com/office/drawing/2014/main" id="{C670D022-C7E8-5047-66B5-152FF65655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EC723F-8467-93E6-098E-0132FC03854B}"/>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2200688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A599B3-D02F-CC8A-B253-6B7720698B2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1D3488-5BC0-DE3D-F41D-24D51DDCC02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AB5995-17EF-0F2A-916A-3DE72ABCAF1E}"/>
              </a:ext>
            </a:extLst>
          </p:cNvPr>
          <p:cNvSpPr>
            <a:spLocks noGrp="1"/>
          </p:cNvSpPr>
          <p:nvPr>
            <p:ph type="dt" sz="half" idx="10"/>
          </p:nvPr>
        </p:nvSpPr>
        <p:spPr/>
        <p:txBody>
          <a:bodyPr/>
          <a:lstStyle/>
          <a:p>
            <a:fld id="{9715FA4D-6123-4248-91CF-61EA1104E4F0}" type="datetimeFigureOut">
              <a:rPr lang="en-US" smtClean="0"/>
              <a:t>12/18/22</a:t>
            </a:fld>
            <a:endParaRPr lang="en-US"/>
          </a:p>
        </p:txBody>
      </p:sp>
      <p:sp>
        <p:nvSpPr>
          <p:cNvPr id="5" name="Footer Placeholder 4">
            <a:extLst>
              <a:ext uri="{FF2B5EF4-FFF2-40B4-BE49-F238E27FC236}">
                <a16:creationId xmlns:a16="http://schemas.microsoft.com/office/drawing/2014/main" id="{5D4E21FF-FBF3-8C49-ABBE-30C5008ADD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50C029-2751-8EBD-AD1D-B2B99D99430D}"/>
              </a:ext>
            </a:extLst>
          </p:cNvPr>
          <p:cNvSpPr>
            <a:spLocks noGrp="1"/>
          </p:cNvSpPr>
          <p:nvPr>
            <p:ph type="sldNum" sz="quarter" idx="12"/>
          </p:nvPr>
        </p:nvSpPr>
        <p:spPr/>
        <p:txBody>
          <a:bodyPr/>
          <a:lstStyle/>
          <a:p>
            <a:fld id="{160BE023-196E-884C-8151-C66D85DEA5EC}" type="slidenum">
              <a:rPr lang="en-US" smtClean="0"/>
              <a:t>‹#›</a:t>
            </a:fld>
            <a:endParaRPr lang="en-US"/>
          </a:p>
        </p:txBody>
      </p:sp>
    </p:spTree>
    <p:extLst>
      <p:ext uri="{BB962C8B-B14F-4D97-AF65-F5344CB8AC3E}">
        <p14:creationId xmlns:p14="http://schemas.microsoft.com/office/powerpoint/2010/main" val="1517459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9581EC-1528-7218-4343-528B9E5848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F00895E-2260-1AFC-8068-39D910C7B0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FF95744-550F-02A9-DBB6-BD4CB3224D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15FA4D-6123-4248-91CF-61EA1104E4F0}" type="datetimeFigureOut">
              <a:rPr lang="en-US" smtClean="0"/>
              <a:t>12/18/22</a:t>
            </a:fld>
            <a:endParaRPr lang="en-US"/>
          </a:p>
        </p:txBody>
      </p:sp>
      <p:sp>
        <p:nvSpPr>
          <p:cNvPr id="5" name="Footer Placeholder 4">
            <a:extLst>
              <a:ext uri="{FF2B5EF4-FFF2-40B4-BE49-F238E27FC236}">
                <a16:creationId xmlns:a16="http://schemas.microsoft.com/office/drawing/2014/main" id="{90E1A3A7-A5C9-74BD-0206-873F775B27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80CAA1-0E07-911D-F1B7-0DBF74C6BE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BE023-196E-884C-8151-C66D85DEA5EC}" type="slidenum">
              <a:rPr lang="en-US" smtClean="0"/>
              <a:t>‹#›</a:t>
            </a:fld>
            <a:endParaRPr lang="en-US"/>
          </a:p>
        </p:txBody>
      </p:sp>
    </p:spTree>
    <p:extLst>
      <p:ext uri="{BB962C8B-B14F-4D97-AF65-F5344CB8AC3E}">
        <p14:creationId xmlns:p14="http://schemas.microsoft.com/office/powerpoint/2010/main" val="164822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www.heart.org/en/health-topics/arrhythmia/prevention--treatment-of-arrhythmia/pacemaker"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92BF8-0E0C-8053-C115-9C31B2B0D649}"/>
              </a:ext>
            </a:extLst>
          </p:cNvPr>
          <p:cNvSpPr>
            <a:spLocks noGrp="1"/>
          </p:cNvSpPr>
          <p:nvPr>
            <p:ph type="ctrTitle"/>
          </p:nvPr>
        </p:nvSpPr>
        <p:spPr/>
        <p:txBody>
          <a:bodyPr/>
          <a:lstStyle/>
          <a:p>
            <a:r>
              <a:rPr lang="en-IN" dirty="0"/>
              <a:t>An overlooked  death trap</a:t>
            </a:r>
            <a:endParaRPr lang="en-US" dirty="0"/>
          </a:p>
        </p:txBody>
      </p:sp>
      <p:sp>
        <p:nvSpPr>
          <p:cNvPr id="3" name="Subtitle 2">
            <a:extLst>
              <a:ext uri="{FF2B5EF4-FFF2-40B4-BE49-F238E27FC236}">
                <a16:creationId xmlns:a16="http://schemas.microsoft.com/office/drawing/2014/main" id="{1C6C06A7-B2AB-3D98-FC4E-F3FD9365604A}"/>
              </a:ext>
            </a:extLst>
          </p:cNvPr>
          <p:cNvSpPr>
            <a:spLocks noGrp="1"/>
          </p:cNvSpPr>
          <p:nvPr>
            <p:ph type="subTitle" idx="1"/>
          </p:nvPr>
        </p:nvSpPr>
        <p:spPr/>
        <p:txBody>
          <a:bodyPr/>
          <a:lstStyle/>
          <a:p>
            <a:r>
              <a:rPr lang="en-IN" dirty="0"/>
              <a:t>Dr Akhil Suresh </a:t>
            </a:r>
          </a:p>
          <a:p>
            <a:r>
              <a:rPr lang="en-IN" dirty="0"/>
              <a:t>Junior resident </a:t>
            </a:r>
            <a:endParaRPr lang="en-US" dirty="0"/>
          </a:p>
        </p:txBody>
      </p:sp>
    </p:spTree>
    <p:extLst>
      <p:ext uri="{BB962C8B-B14F-4D97-AF65-F5344CB8AC3E}">
        <p14:creationId xmlns:p14="http://schemas.microsoft.com/office/powerpoint/2010/main" val="1739839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6927-9E41-1C08-373D-7ACC5C6612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44A0E1-C09A-655F-CCA8-4BF281B7E58A}"/>
              </a:ext>
            </a:extLst>
          </p:cNvPr>
          <p:cNvSpPr>
            <a:spLocks noGrp="1"/>
          </p:cNvSpPr>
          <p:nvPr>
            <p:ph idx="1"/>
          </p:nvPr>
        </p:nvSpPr>
        <p:spPr/>
        <p:txBody>
          <a:bodyPr/>
          <a:lstStyle/>
          <a:p>
            <a:r>
              <a:rPr lang="en-IN" dirty="0"/>
              <a:t>62 year old lady brought to medicine casualty with history of acute onset shortness of breath associated with profuse sweating. </a:t>
            </a:r>
          </a:p>
          <a:p>
            <a:endParaRPr lang="en-IN" dirty="0"/>
          </a:p>
          <a:p>
            <a:endParaRPr lang="en-IN" dirty="0"/>
          </a:p>
          <a:p>
            <a:r>
              <a:rPr lang="en-IN" dirty="0"/>
              <a:t>Her complaints started around five hours back </a:t>
            </a:r>
          </a:p>
        </p:txBody>
      </p:sp>
    </p:spTree>
    <p:extLst>
      <p:ext uri="{BB962C8B-B14F-4D97-AF65-F5344CB8AC3E}">
        <p14:creationId xmlns:p14="http://schemas.microsoft.com/office/powerpoint/2010/main" val="2020986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BE8D-D6EE-6442-4A4D-7D7972FBDB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8C58F5-61C9-A660-ED86-556C71D72073}"/>
              </a:ext>
            </a:extLst>
          </p:cNvPr>
          <p:cNvSpPr>
            <a:spLocks noGrp="1"/>
          </p:cNvSpPr>
          <p:nvPr>
            <p:ph idx="1"/>
          </p:nvPr>
        </p:nvSpPr>
        <p:spPr/>
        <p:txBody>
          <a:bodyPr/>
          <a:lstStyle/>
          <a:p>
            <a:r>
              <a:rPr lang="en-IN" dirty="0"/>
              <a:t>No history of chest pain , palpitation or syncope </a:t>
            </a:r>
          </a:p>
          <a:p>
            <a:endParaRPr lang="en-IN" dirty="0"/>
          </a:p>
          <a:p>
            <a:r>
              <a:rPr lang="en-IN" dirty="0"/>
              <a:t>No history of fever, cough or rhinitis </a:t>
            </a:r>
          </a:p>
          <a:p>
            <a:endParaRPr lang="en-IN" dirty="0"/>
          </a:p>
          <a:p>
            <a:endParaRPr lang="en-US" dirty="0"/>
          </a:p>
        </p:txBody>
      </p:sp>
    </p:spTree>
    <p:extLst>
      <p:ext uri="{BB962C8B-B14F-4D97-AF65-F5344CB8AC3E}">
        <p14:creationId xmlns:p14="http://schemas.microsoft.com/office/powerpoint/2010/main" val="1870707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7E492-CE4E-D5C2-4449-EDF491FEB752}"/>
              </a:ext>
            </a:extLst>
          </p:cNvPr>
          <p:cNvSpPr>
            <a:spLocks noGrp="1"/>
          </p:cNvSpPr>
          <p:nvPr>
            <p:ph type="title"/>
          </p:nvPr>
        </p:nvSpPr>
        <p:spPr/>
        <p:txBody>
          <a:bodyPr/>
          <a:lstStyle/>
          <a:p>
            <a:r>
              <a:rPr lang="en-IN" dirty="0"/>
              <a:t>Past history </a:t>
            </a:r>
            <a:endParaRPr lang="en-US" dirty="0"/>
          </a:p>
        </p:txBody>
      </p:sp>
      <p:sp>
        <p:nvSpPr>
          <p:cNvPr id="3" name="Content Placeholder 2">
            <a:extLst>
              <a:ext uri="{FF2B5EF4-FFF2-40B4-BE49-F238E27FC236}">
                <a16:creationId xmlns:a16="http://schemas.microsoft.com/office/drawing/2014/main" id="{4B6A75F1-D541-37C6-89DF-FD57A2648D6F}"/>
              </a:ext>
            </a:extLst>
          </p:cNvPr>
          <p:cNvSpPr>
            <a:spLocks noGrp="1"/>
          </p:cNvSpPr>
          <p:nvPr>
            <p:ph idx="1"/>
          </p:nvPr>
        </p:nvSpPr>
        <p:spPr/>
        <p:txBody>
          <a:bodyPr/>
          <a:lstStyle/>
          <a:p>
            <a:r>
              <a:rPr lang="en-IN" dirty="0"/>
              <a:t>History of </a:t>
            </a:r>
            <a:r>
              <a:rPr lang="en-IN" dirty="0" err="1"/>
              <a:t>ischemic</a:t>
            </a:r>
            <a:r>
              <a:rPr lang="en-IN" dirty="0"/>
              <a:t> heart disease on medical management for the past three years </a:t>
            </a:r>
          </a:p>
          <a:p>
            <a:r>
              <a:rPr lang="en-IN" dirty="0"/>
              <a:t>History of systemic hypertension for the past three years </a:t>
            </a:r>
          </a:p>
          <a:p>
            <a:r>
              <a:rPr lang="en-IN" dirty="0"/>
              <a:t>History of </a:t>
            </a:r>
            <a:r>
              <a:rPr lang="en-IN" dirty="0" err="1"/>
              <a:t>dyslipidemia</a:t>
            </a:r>
            <a:r>
              <a:rPr lang="en-IN" dirty="0"/>
              <a:t> for the past three years </a:t>
            </a:r>
          </a:p>
          <a:p>
            <a:r>
              <a:rPr lang="en-IN" dirty="0"/>
              <a:t>No history of DM, CVA ,TB or COVID in the past </a:t>
            </a:r>
          </a:p>
        </p:txBody>
      </p:sp>
    </p:spTree>
    <p:extLst>
      <p:ext uri="{BB962C8B-B14F-4D97-AF65-F5344CB8AC3E}">
        <p14:creationId xmlns:p14="http://schemas.microsoft.com/office/powerpoint/2010/main" val="2033966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4504-07CD-54C1-B17B-00C2CC20DBD2}"/>
              </a:ext>
            </a:extLst>
          </p:cNvPr>
          <p:cNvSpPr>
            <a:spLocks noGrp="1"/>
          </p:cNvSpPr>
          <p:nvPr>
            <p:ph type="title"/>
          </p:nvPr>
        </p:nvSpPr>
        <p:spPr/>
        <p:txBody>
          <a:bodyPr/>
          <a:lstStyle/>
          <a:p>
            <a:r>
              <a:rPr lang="en-IN" dirty="0"/>
              <a:t>On examination </a:t>
            </a:r>
            <a:endParaRPr lang="en-US" dirty="0"/>
          </a:p>
        </p:txBody>
      </p:sp>
      <p:sp>
        <p:nvSpPr>
          <p:cNvPr id="3" name="Content Placeholder 2">
            <a:extLst>
              <a:ext uri="{FF2B5EF4-FFF2-40B4-BE49-F238E27FC236}">
                <a16:creationId xmlns:a16="http://schemas.microsoft.com/office/drawing/2014/main" id="{7A553820-B95D-87D0-182F-3A50FAE4DC3E}"/>
              </a:ext>
            </a:extLst>
          </p:cNvPr>
          <p:cNvSpPr>
            <a:spLocks noGrp="1"/>
          </p:cNvSpPr>
          <p:nvPr>
            <p:ph idx="1"/>
          </p:nvPr>
        </p:nvSpPr>
        <p:spPr/>
        <p:txBody>
          <a:bodyPr/>
          <a:lstStyle/>
          <a:p>
            <a:r>
              <a:rPr lang="en-IN" dirty="0"/>
              <a:t>GCS full </a:t>
            </a:r>
          </a:p>
          <a:p>
            <a:r>
              <a:rPr lang="en-IN" dirty="0"/>
              <a:t>Patient </a:t>
            </a:r>
            <a:r>
              <a:rPr lang="en-IN" dirty="0" err="1"/>
              <a:t>tachypnoec</a:t>
            </a:r>
            <a:r>
              <a:rPr lang="en-IN" dirty="0"/>
              <a:t> </a:t>
            </a:r>
          </a:p>
          <a:p>
            <a:r>
              <a:rPr lang="en-IN" dirty="0"/>
              <a:t>Pulse not palpable </a:t>
            </a:r>
          </a:p>
          <a:p>
            <a:r>
              <a:rPr lang="en-IN" dirty="0"/>
              <a:t>BP not recordable </a:t>
            </a:r>
          </a:p>
          <a:p>
            <a:r>
              <a:rPr lang="en-IN" dirty="0"/>
              <a:t>Peripheries cold and clammy </a:t>
            </a:r>
          </a:p>
          <a:p>
            <a:r>
              <a:rPr lang="en-IN" dirty="0"/>
              <a:t>Chest bilateral fine inspiratory crepitations all areas </a:t>
            </a:r>
            <a:endParaRPr lang="en-US" dirty="0"/>
          </a:p>
        </p:txBody>
      </p:sp>
    </p:spTree>
    <p:extLst>
      <p:ext uri="{BB962C8B-B14F-4D97-AF65-F5344CB8AC3E}">
        <p14:creationId xmlns:p14="http://schemas.microsoft.com/office/powerpoint/2010/main" val="1787669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0E3A-10C4-1C67-7FC1-BB94C218612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D579D4-460D-893B-75E8-6BACB69829CD}"/>
              </a:ext>
            </a:extLst>
          </p:cNvPr>
          <p:cNvSpPr>
            <a:spLocks noGrp="1"/>
          </p:cNvSpPr>
          <p:nvPr>
            <p:ph idx="1"/>
          </p:nvPr>
        </p:nvSpPr>
        <p:spPr/>
        <p:txBody>
          <a:bodyPr/>
          <a:lstStyle/>
          <a:p>
            <a:r>
              <a:rPr lang="en-IN" dirty="0"/>
              <a:t>ECG : NSR, VR 100, LAD , poor R wave progression </a:t>
            </a:r>
          </a:p>
          <a:p>
            <a:endParaRPr lang="en-IN" dirty="0"/>
          </a:p>
          <a:p>
            <a:r>
              <a:rPr lang="en-IN" dirty="0"/>
              <a:t>CBC no noticeable abnormality </a:t>
            </a:r>
          </a:p>
          <a:p>
            <a:r>
              <a:rPr lang="en-IN" dirty="0"/>
              <a:t>Biochemistry panel revealed </a:t>
            </a:r>
            <a:r>
              <a:rPr lang="en-IN" dirty="0" err="1"/>
              <a:t>transaminitis</a:t>
            </a:r>
            <a:r>
              <a:rPr lang="en-IN" dirty="0"/>
              <a:t> and a creatinine of 1.7 </a:t>
            </a:r>
          </a:p>
          <a:p>
            <a:r>
              <a:rPr lang="en-IN" dirty="0"/>
              <a:t>OT/PT 129/47</a:t>
            </a:r>
          </a:p>
          <a:p>
            <a:r>
              <a:rPr lang="en-IN" dirty="0"/>
              <a:t>Trop I positive </a:t>
            </a:r>
            <a:endParaRPr lang="en-US" dirty="0"/>
          </a:p>
        </p:txBody>
      </p:sp>
    </p:spTree>
    <p:extLst>
      <p:ext uri="{BB962C8B-B14F-4D97-AF65-F5344CB8AC3E}">
        <p14:creationId xmlns:p14="http://schemas.microsoft.com/office/powerpoint/2010/main" val="1240534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CFBA-7504-0488-5322-C46D54F3F4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EB9E985-D9FC-5F0B-6F01-8D3D03723077}"/>
              </a:ext>
            </a:extLst>
          </p:cNvPr>
          <p:cNvSpPr>
            <a:spLocks noGrp="1"/>
          </p:cNvSpPr>
          <p:nvPr>
            <p:ph idx="1"/>
          </p:nvPr>
        </p:nvSpPr>
        <p:spPr/>
        <p:txBody>
          <a:bodyPr/>
          <a:lstStyle/>
          <a:p>
            <a:r>
              <a:rPr lang="en-IN" dirty="0"/>
              <a:t>She was started on dual </a:t>
            </a:r>
            <a:r>
              <a:rPr lang="en-IN" dirty="0" err="1"/>
              <a:t>ionotropes</a:t>
            </a:r>
            <a:r>
              <a:rPr lang="en-IN" dirty="0"/>
              <a:t> , heparin  and NIV</a:t>
            </a:r>
          </a:p>
          <a:p>
            <a:endParaRPr lang="en-IN" dirty="0"/>
          </a:p>
          <a:p>
            <a:r>
              <a:rPr lang="en-IN" dirty="0"/>
              <a:t>She was managed in casualty for around three hours and later on shifted to ward where she soon succumbed to death. </a:t>
            </a:r>
            <a:endParaRPr lang="en-US" dirty="0"/>
          </a:p>
        </p:txBody>
      </p:sp>
    </p:spTree>
    <p:extLst>
      <p:ext uri="{BB962C8B-B14F-4D97-AF65-F5344CB8AC3E}">
        <p14:creationId xmlns:p14="http://schemas.microsoft.com/office/powerpoint/2010/main" val="422784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F8D2-4946-C407-A453-CF0696345D1D}"/>
              </a:ext>
            </a:extLst>
          </p:cNvPr>
          <p:cNvSpPr>
            <a:spLocks noGrp="1"/>
          </p:cNvSpPr>
          <p:nvPr>
            <p:ph type="title"/>
          </p:nvPr>
        </p:nvSpPr>
        <p:spPr/>
        <p:txBody>
          <a:bodyPr/>
          <a:lstStyle/>
          <a:p>
            <a:r>
              <a:rPr lang="en-IN" dirty="0"/>
              <a:t>Scope of discussion </a:t>
            </a:r>
            <a:endParaRPr lang="en-US" dirty="0"/>
          </a:p>
        </p:txBody>
      </p:sp>
      <p:sp>
        <p:nvSpPr>
          <p:cNvPr id="3" name="Content Placeholder 2">
            <a:extLst>
              <a:ext uri="{FF2B5EF4-FFF2-40B4-BE49-F238E27FC236}">
                <a16:creationId xmlns:a16="http://schemas.microsoft.com/office/drawing/2014/main" id="{22769326-0240-9971-5E21-5A48B6B0441A}"/>
              </a:ext>
            </a:extLst>
          </p:cNvPr>
          <p:cNvSpPr>
            <a:spLocks noGrp="1"/>
          </p:cNvSpPr>
          <p:nvPr>
            <p:ph idx="1"/>
          </p:nvPr>
        </p:nvSpPr>
        <p:spPr/>
        <p:txBody>
          <a:bodyPr/>
          <a:lstStyle/>
          <a:p>
            <a:r>
              <a:rPr lang="en-IN" dirty="0" err="1"/>
              <a:t>Ionotropes</a:t>
            </a:r>
            <a:r>
              <a:rPr lang="en-IN" dirty="0"/>
              <a:t> in heart failure </a:t>
            </a:r>
          </a:p>
          <a:p>
            <a:r>
              <a:rPr lang="en-IN" dirty="0"/>
              <a:t>NIV in heart failure </a:t>
            </a:r>
          </a:p>
          <a:p>
            <a:r>
              <a:rPr lang="en-IN" dirty="0"/>
              <a:t>Heart failure beyond </a:t>
            </a:r>
            <a:r>
              <a:rPr lang="en-IN" dirty="0" err="1"/>
              <a:t>ionotropes</a:t>
            </a:r>
            <a:r>
              <a:rPr lang="en-IN" dirty="0"/>
              <a:t> and NIV </a:t>
            </a:r>
            <a:endParaRPr lang="en-US" dirty="0"/>
          </a:p>
        </p:txBody>
      </p:sp>
    </p:spTree>
    <p:extLst>
      <p:ext uri="{BB962C8B-B14F-4D97-AF65-F5344CB8AC3E}">
        <p14:creationId xmlns:p14="http://schemas.microsoft.com/office/powerpoint/2010/main" val="2970036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C2E11-BD56-4446-7BEA-733DCB14590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5026A1D4-FE43-13E3-F299-A0E323E6FA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4595" y="365125"/>
            <a:ext cx="9370539" cy="6127750"/>
          </a:xfrm>
        </p:spPr>
      </p:pic>
    </p:spTree>
    <p:extLst>
      <p:ext uri="{BB962C8B-B14F-4D97-AF65-F5344CB8AC3E}">
        <p14:creationId xmlns:p14="http://schemas.microsoft.com/office/powerpoint/2010/main" val="3089172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498C4-5FC2-6DB4-D9AF-EB6012B9D996}"/>
              </a:ext>
            </a:extLst>
          </p:cNvPr>
          <p:cNvSpPr>
            <a:spLocks noGrp="1"/>
          </p:cNvSpPr>
          <p:nvPr>
            <p:ph type="title"/>
          </p:nvPr>
        </p:nvSpPr>
        <p:spPr/>
        <p:txBody>
          <a:bodyPr/>
          <a:lstStyle/>
          <a:p>
            <a:r>
              <a:rPr lang="en-IN" dirty="0"/>
              <a:t>SYMPATHOMIMETIC AGENTS </a:t>
            </a:r>
            <a:endParaRPr lang="en-US" dirty="0"/>
          </a:p>
        </p:txBody>
      </p:sp>
      <p:sp>
        <p:nvSpPr>
          <p:cNvPr id="3" name="Content Placeholder 2">
            <a:extLst>
              <a:ext uri="{FF2B5EF4-FFF2-40B4-BE49-F238E27FC236}">
                <a16:creationId xmlns:a16="http://schemas.microsoft.com/office/drawing/2014/main" id="{4A928243-DB6D-8891-85B1-88C20B954A54}"/>
              </a:ext>
            </a:extLst>
          </p:cNvPr>
          <p:cNvSpPr>
            <a:spLocks noGrp="1"/>
          </p:cNvSpPr>
          <p:nvPr>
            <p:ph idx="1"/>
          </p:nvPr>
        </p:nvSpPr>
        <p:spPr>
          <a:xfrm>
            <a:off x="838200" y="1690688"/>
            <a:ext cx="10515600" cy="4351338"/>
          </a:xfrm>
        </p:spPr>
        <p:txBody>
          <a:bodyPr>
            <a:normAutofit/>
          </a:bodyPr>
          <a:lstStyle/>
          <a:p>
            <a:r>
              <a:rPr lang="en-US" dirty="0"/>
              <a:t>Sympathomimetic agents are potent drugs that are primarily used to treat severeHF. </a:t>
            </a:r>
            <a:endParaRPr lang="en-IN" dirty="0"/>
          </a:p>
          <a:p>
            <a:endParaRPr lang="en-IN" dirty="0"/>
          </a:p>
          <a:p>
            <a:r>
              <a:rPr lang="en-US" dirty="0"/>
              <a:t>Beneficial and adverse effects are mediated by stimulation of </a:t>
            </a:r>
            <a:r>
              <a:rPr lang="en-US" dirty="0" err="1"/>
              <a:t>myocardialb-adrenergic</a:t>
            </a:r>
            <a:r>
              <a:rPr lang="en-US" dirty="0"/>
              <a:t> receptors. </a:t>
            </a:r>
          </a:p>
        </p:txBody>
      </p:sp>
    </p:spTree>
    <p:extLst>
      <p:ext uri="{BB962C8B-B14F-4D97-AF65-F5344CB8AC3E}">
        <p14:creationId xmlns:p14="http://schemas.microsoft.com/office/powerpoint/2010/main" val="3563081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4D450-3DEF-47EE-7F82-926001B397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59BD57-36FD-644C-D21B-B940EA4AF7BB}"/>
              </a:ext>
            </a:extLst>
          </p:cNvPr>
          <p:cNvSpPr>
            <a:spLocks noGrp="1"/>
          </p:cNvSpPr>
          <p:nvPr>
            <p:ph idx="1"/>
          </p:nvPr>
        </p:nvSpPr>
        <p:spPr/>
        <p:txBody>
          <a:bodyPr/>
          <a:lstStyle/>
          <a:p>
            <a:r>
              <a:rPr lang="en-US" dirty="0"/>
              <a:t>The most important adverse effects are related to the </a:t>
            </a:r>
            <a:r>
              <a:rPr lang="en-US" dirty="0" err="1"/>
              <a:t>arrhythmogenic</a:t>
            </a:r>
            <a:r>
              <a:rPr lang="en-US" dirty="0"/>
              <a:t> nature of these agents and the potential for exacerbation of myocardial ischemia. </a:t>
            </a:r>
            <a:endParaRPr lang="en-IN" dirty="0"/>
          </a:p>
          <a:p>
            <a:endParaRPr lang="en-IN" dirty="0"/>
          </a:p>
          <a:p>
            <a:endParaRPr lang="en-IN" dirty="0"/>
          </a:p>
          <a:p>
            <a:r>
              <a:rPr lang="en-US" dirty="0"/>
              <a:t>Treatment should be guided by careful hemodynamic and ECG monitoring. </a:t>
            </a:r>
          </a:p>
        </p:txBody>
      </p:sp>
    </p:spTree>
    <p:extLst>
      <p:ext uri="{BB962C8B-B14F-4D97-AF65-F5344CB8AC3E}">
        <p14:creationId xmlns:p14="http://schemas.microsoft.com/office/powerpoint/2010/main" val="41274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3DE7-2266-1348-E119-68B88AFC7C7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2C015D-1607-5BCB-AFDB-92F83DCF55B4}"/>
              </a:ext>
            </a:extLst>
          </p:cNvPr>
          <p:cNvSpPr>
            <a:spLocks noGrp="1"/>
          </p:cNvSpPr>
          <p:nvPr>
            <p:ph idx="1"/>
          </p:nvPr>
        </p:nvSpPr>
        <p:spPr/>
        <p:txBody>
          <a:bodyPr/>
          <a:lstStyle/>
          <a:p>
            <a:r>
              <a:rPr lang="en-US" dirty="0"/>
              <a:t>Patients with refractory chronic HF may benefit </a:t>
            </a:r>
            <a:r>
              <a:rPr lang="en-US" dirty="0" err="1"/>
              <a:t>symptomati</a:t>
            </a:r>
            <a:r>
              <a:rPr lang="en-US" dirty="0"/>
              <a:t>- </a:t>
            </a:r>
            <a:r>
              <a:rPr lang="en-US" dirty="0" err="1"/>
              <a:t>cally</a:t>
            </a:r>
            <a:r>
              <a:rPr lang="en-US" dirty="0"/>
              <a:t> from continuous ambulatory administration of IV </a:t>
            </a:r>
            <a:r>
              <a:rPr lang="en-US" dirty="0" err="1"/>
              <a:t>inotropes</a:t>
            </a:r>
            <a:r>
              <a:rPr lang="en-US" dirty="0"/>
              <a:t> as palliative therapy or as a bridge to mechanical ventricular support or cardiac transplantation. </a:t>
            </a:r>
          </a:p>
        </p:txBody>
      </p:sp>
    </p:spTree>
    <p:extLst>
      <p:ext uri="{BB962C8B-B14F-4D97-AF65-F5344CB8AC3E}">
        <p14:creationId xmlns:p14="http://schemas.microsoft.com/office/powerpoint/2010/main" val="142908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933DB-1E3A-A4FE-D5E6-77D3723E7CA8}"/>
              </a:ext>
            </a:extLst>
          </p:cNvPr>
          <p:cNvSpPr>
            <a:spLocks noGrp="1"/>
          </p:cNvSpPr>
          <p:nvPr>
            <p:ph type="title"/>
          </p:nvPr>
        </p:nvSpPr>
        <p:spPr/>
        <p:txBody>
          <a:bodyPr/>
          <a:lstStyle/>
          <a:p>
            <a:r>
              <a:rPr lang="en-IN" dirty="0"/>
              <a:t>Dopamine </a:t>
            </a:r>
            <a:endParaRPr lang="en-US" dirty="0"/>
          </a:p>
        </p:txBody>
      </p:sp>
      <p:sp>
        <p:nvSpPr>
          <p:cNvPr id="3" name="Content Placeholder 2">
            <a:extLst>
              <a:ext uri="{FF2B5EF4-FFF2-40B4-BE49-F238E27FC236}">
                <a16:creationId xmlns:a16="http://schemas.microsoft.com/office/drawing/2014/main" id="{D8BC4A75-6CCC-3035-6256-8F2D8DD04BC5}"/>
              </a:ext>
            </a:extLst>
          </p:cNvPr>
          <p:cNvSpPr>
            <a:spLocks noGrp="1"/>
          </p:cNvSpPr>
          <p:nvPr>
            <p:ph idx="1"/>
          </p:nvPr>
        </p:nvSpPr>
        <p:spPr/>
        <p:txBody>
          <a:bodyPr/>
          <a:lstStyle/>
          <a:p>
            <a:r>
              <a:rPr lang="en-IN" dirty="0"/>
              <a:t>Used primarily for stabilisation of hypotensive patients </a:t>
            </a:r>
            <a:endParaRPr lang="en-US" dirty="0"/>
          </a:p>
        </p:txBody>
      </p:sp>
    </p:spTree>
    <p:extLst>
      <p:ext uri="{BB962C8B-B14F-4D97-AF65-F5344CB8AC3E}">
        <p14:creationId xmlns:p14="http://schemas.microsoft.com/office/powerpoint/2010/main" val="3682766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9C24-4BE1-2743-BF64-7A8E6D2A03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5D9FCE-CF75-2E84-7BC8-5BF044933CD5}"/>
              </a:ext>
            </a:extLst>
          </p:cNvPr>
          <p:cNvSpPr>
            <a:spLocks noGrp="1"/>
          </p:cNvSpPr>
          <p:nvPr>
            <p:ph idx="1"/>
          </p:nvPr>
        </p:nvSpPr>
        <p:spPr/>
        <p:txBody>
          <a:bodyPr/>
          <a:lstStyle/>
          <a:p>
            <a:r>
              <a:rPr lang="en-IN" b="0" i="0" u="none" strike="noStrike">
                <a:solidFill>
                  <a:srgbClr val="000000"/>
                </a:solidFill>
                <a:effectLst/>
                <a:latin typeface="Times New Roman" panose="020F0502020204030204" pitchFamily="34" charset="0"/>
              </a:rPr>
              <a:t>endogenous catecholamine that exerts its dose-dependent effects on the cardiovascular system via its interaction with four different receptors: dopaminergic type 1 and type 2 and adrenergic alpha-1 and beta-1</a:t>
            </a:r>
            <a:endParaRPr lang="en-US"/>
          </a:p>
        </p:txBody>
      </p:sp>
    </p:spTree>
    <p:extLst>
      <p:ext uri="{BB962C8B-B14F-4D97-AF65-F5344CB8AC3E}">
        <p14:creationId xmlns:p14="http://schemas.microsoft.com/office/powerpoint/2010/main" val="111175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E364-E831-CAF8-4712-8063CD4018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9082E9B-56F0-E5A5-6071-047D6AEC2174}"/>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When used at lower doses of up to 2.5 </a:t>
            </a:r>
            <a:r>
              <a:rPr lang="el-GR" b="0" i="0" u="none" strike="noStrike">
                <a:solidFill>
                  <a:srgbClr val="000000"/>
                </a:solidFill>
                <a:effectLst/>
                <a:latin typeface="Times New Roman" panose="02020603050405020304" pitchFamily="18" charset="0"/>
              </a:rPr>
              <a:t>μ</a:t>
            </a:r>
            <a:r>
              <a:rPr lang="en-IN" b="0" i="0" u="none" strike="noStrike">
                <a:solidFill>
                  <a:srgbClr val="000000"/>
                </a:solidFill>
                <a:effectLst/>
                <a:latin typeface="Times New Roman" panose="02020603050405020304" pitchFamily="18" charset="0"/>
              </a:rPr>
              <a:t>g/kg/min, its primary net effect is vasodilation of the splanchnic, coronary and renal vasculature</a:t>
            </a:r>
            <a:endParaRPr lang="en-US"/>
          </a:p>
        </p:txBody>
      </p:sp>
    </p:spTree>
    <p:extLst>
      <p:ext uri="{BB962C8B-B14F-4D97-AF65-F5344CB8AC3E}">
        <p14:creationId xmlns:p14="http://schemas.microsoft.com/office/powerpoint/2010/main" val="3946132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4A759-45FB-59C9-C0E2-4E960FA572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056FFD-AB6C-64B9-8DF2-446D41D9E47F}"/>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When administered in intermediate doses of 3–5 </a:t>
            </a:r>
            <a:r>
              <a:rPr lang="el-GR" b="0" i="0" u="none" strike="noStrike">
                <a:solidFill>
                  <a:srgbClr val="000000"/>
                </a:solidFill>
                <a:effectLst/>
                <a:latin typeface="Times New Roman" panose="02020603050405020304" pitchFamily="18" charset="0"/>
              </a:rPr>
              <a:t>μ</a:t>
            </a:r>
            <a:r>
              <a:rPr lang="en-IN" b="0" i="0" u="none" strike="noStrike">
                <a:solidFill>
                  <a:srgbClr val="000000"/>
                </a:solidFill>
                <a:effectLst/>
                <a:latin typeface="Times New Roman" panose="02020603050405020304" pitchFamily="18" charset="0"/>
              </a:rPr>
              <a:t>g/kg/min, dopamine exhibits significant chronotropic and inotropic effects primarily by stimulating sarcolemmal beta-1 receptors in cardiomyocytes, but it also increases the pulmonary capillary wedge pressure (PCWP).</a:t>
            </a:r>
            <a:endParaRPr lang="en-US"/>
          </a:p>
        </p:txBody>
      </p:sp>
    </p:spTree>
    <p:extLst>
      <p:ext uri="{BB962C8B-B14F-4D97-AF65-F5344CB8AC3E}">
        <p14:creationId xmlns:p14="http://schemas.microsoft.com/office/powerpoint/2010/main" val="3745826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29EC-EF39-FFBC-92E3-AB8A5FB544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2BAE51-F798-BB05-F946-BBCD04087040}"/>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When used at higher doses of more than 5 </a:t>
            </a:r>
            <a:r>
              <a:rPr lang="el-GR" b="0" i="0" u="none" strike="noStrike" dirty="0">
                <a:solidFill>
                  <a:srgbClr val="000000"/>
                </a:solidFill>
                <a:effectLst/>
                <a:latin typeface="Times New Roman" panose="02020603050405020304" pitchFamily="18" charset="0"/>
              </a:rPr>
              <a:t>μ</a:t>
            </a:r>
            <a:r>
              <a:rPr lang="en-IN" b="0" i="0" u="none" strike="noStrike" dirty="0">
                <a:solidFill>
                  <a:srgbClr val="000000"/>
                </a:solidFill>
                <a:effectLst/>
                <a:latin typeface="Times New Roman" panose="02020603050405020304" pitchFamily="18" charset="0"/>
              </a:rPr>
              <a:t>g/kg/min, its net effect is a potent vasoconstriction, facilitated mostly via its effect on alpha-1 adrenergic receptors of the vasculature. </a:t>
            </a: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This leads to a significantly elevated </a:t>
            </a:r>
            <a:r>
              <a:rPr lang="en-IN" b="0" i="0" u="none" strike="noStrike" dirty="0" err="1">
                <a:solidFill>
                  <a:srgbClr val="000000"/>
                </a:solidFill>
                <a:effectLst/>
                <a:latin typeface="Times New Roman" panose="02020603050405020304" pitchFamily="18" charset="0"/>
              </a:rPr>
              <a:t>afterload</a:t>
            </a:r>
            <a:r>
              <a:rPr lang="en-IN" b="0" i="0" u="none" strike="noStrike" dirty="0">
                <a:solidFill>
                  <a:srgbClr val="000000"/>
                </a:solidFill>
                <a:effectLst/>
                <a:latin typeface="Times New Roman" panose="02020603050405020304" pitchFamily="18" charset="0"/>
              </a:rPr>
              <a:t> that can prove detrimental for patients with AHF and systolic dysfunction. </a:t>
            </a:r>
            <a:endParaRPr lang="en-US" dirty="0"/>
          </a:p>
        </p:txBody>
      </p:sp>
    </p:spTree>
    <p:extLst>
      <p:ext uri="{BB962C8B-B14F-4D97-AF65-F5344CB8AC3E}">
        <p14:creationId xmlns:p14="http://schemas.microsoft.com/office/powerpoint/2010/main" val="2157668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6288E-3290-FF41-C073-1A5839BF66B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DA306DB-78A9-0805-506D-939A6E38A8CA}"/>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The most notable adverse effects of dopamine include hypertension and tachyarrhythmias that are more frequently encountered at doses of &gt;10 </a:t>
            </a:r>
            <a:r>
              <a:rPr lang="el-GR" b="0" i="0" u="none" strike="noStrike">
                <a:solidFill>
                  <a:srgbClr val="000000"/>
                </a:solidFill>
                <a:effectLst/>
                <a:latin typeface="Times New Roman" panose="02020603050405020304" pitchFamily="18" charset="0"/>
              </a:rPr>
              <a:t>μ</a:t>
            </a:r>
            <a:r>
              <a:rPr lang="en-IN" b="0" i="0" u="none" strike="noStrike">
                <a:solidFill>
                  <a:srgbClr val="000000"/>
                </a:solidFill>
                <a:effectLst/>
                <a:latin typeface="Times New Roman" panose="02020603050405020304" pitchFamily="18" charset="0"/>
              </a:rPr>
              <a:t>g/kg/min</a:t>
            </a:r>
            <a:endParaRPr lang="en-US"/>
          </a:p>
        </p:txBody>
      </p:sp>
    </p:spTree>
    <p:extLst>
      <p:ext uri="{BB962C8B-B14F-4D97-AF65-F5344CB8AC3E}">
        <p14:creationId xmlns:p14="http://schemas.microsoft.com/office/powerpoint/2010/main" val="3254012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7089F-0090-326F-394D-395BDBEE3757}"/>
              </a:ext>
            </a:extLst>
          </p:cNvPr>
          <p:cNvSpPr>
            <a:spLocks noGrp="1"/>
          </p:cNvSpPr>
          <p:nvPr>
            <p:ph type="title"/>
          </p:nvPr>
        </p:nvSpPr>
        <p:spPr/>
        <p:txBody>
          <a:bodyPr/>
          <a:lstStyle/>
          <a:p>
            <a:r>
              <a:rPr lang="en-IN" dirty="0" err="1"/>
              <a:t>Dobutamine</a:t>
            </a:r>
            <a:endParaRPr lang="en-US" dirty="0"/>
          </a:p>
        </p:txBody>
      </p:sp>
      <p:sp>
        <p:nvSpPr>
          <p:cNvPr id="3" name="Content Placeholder 2">
            <a:extLst>
              <a:ext uri="{FF2B5EF4-FFF2-40B4-BE49-F238E27FC236}">
                <a16:creationId xmlns:a16="http://schemas.microsoft.com/office/drawing/2014/main" id="{2ED63ED8-B3F0-51FC-E943-077D528EAC9D}"/>
              </a:ext>
            </a:extLst>
          </p:cNvPr>
          <p:cNvSpPr>
            <a:spLocks noGrp="1"/>
          </p:cNvSpPr>
          <p:nvPr>
            <p:ph idx="1"/>
          </p:nvPr>
        </p:nvSpPr>
        <p:spPr/>
        <p:txBody>
          <a:bodyPr>
            <a:normAutofit/>
          </a:bodyPr>
          <a:lstStyle/>
          <a:p>
            <a:r>
              <a:rPr lang="en-US" dirty="0"/>
              <a:t>synthetic analog of dopamine.</a:t>
            </a:r>
            <a:endParaRPr lang="en-IN" dirty="0"/>
          </a:p>
          <a:p>
            <a:r>
              <a:rPr lang="en-US" dirty="0"/>
              <a:t>tolerance has been described, and several studies have demonstrated increased mortality in patients treated with continuous </a:t>
            </a:r>
            <a:r>
              <a:rPr lang="en-US" dirty="0" err="1"/>
              <a:t>dobutamine</a:t>
            </a:r>
            <a:r>
              <a:rPr lang="en-US" dirty="0"/>
              <a:t>. </a:t>
            </a:r>
            <a:endParaRPr lang="en-IN" dirty="0"/>
          </a:p>
          <a:p>
            <a:endParaRPr lang="en-IN" dirty="0"/>
          </a:p>
          <a:p>
            <a:r>
              <a:rPr lang="en-IN" dirty="0"/>
              <a:t>No</a:t>
            </a:r>
            <a:r>
              <a:rPr lang="en-US" dirty="0"/>
              <a:t> significant role in the treatment of HF resulting from diastolic dysfunction or a high-output state. </a:t>
            </a:r>
          </a:p>
        </p:txBody>
      </p:sp>
    </p:spTree>
    <p:extLst>
      <p:ext uri="{BB962C8B-B14F-4D97-AF65-F5344CB8AC3E}">
        <p14:creationId xmlns:p14="http://schemas.microsoft.com/office/powerpoint/2010/main" val="3088853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32D7-6BC5-6B42-7769-D4522FE67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B495497-0B48-866F-1841-3EE2D7AEA59A}"/>
              </a:ext>
            </a:extLst>
          </p:cNvPr>
          <p:cNvSpPr>
            <a:spLocks noGrp="1"/>
          </p:cNvSpPr>
          <p:nvPr>
            <p:ph idx="1"/>
          </p:nvPr>
        </p:nvSpPr>
        <p:spPr>
          <a:xfrm>
            <a:off x="838200" y="1690688"/>
            <a:ext cx="10515600" cy="4351338"/>
          </a:xfrm>
        </p:spPr>
        <p:txBody>
          <a:bodyPr/>
          <a:lstStyle/>
          <a:p>
            <a:r>
              <a:rPr lang="en-IN" b="0" i="0" u="none" strike="noStrike" dirty="0">
                <a:solidFill>
                  <a:srgbClr val="000000"/>
                </a:solidFill>
                <a:effectLst/>
                <a:latin typeface="Times New Roman" panose="02020603050405020304" pitchFamily="18" charset="0"/>
              </a:rPr>
              <a:t>enhances cardiac contractility via its stimulatory effect on myocardial beta-1 receptors. </a:t>
            </a: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It also affects the peripheral vasculature due to its combined action on vascular alpha-1 receptors and beta-2 receptors</a:t>
            </a:r>
            <a:endParaRPr lang="en-US" dirty="0"/>
          </a:p>
        </p:txBody>
      </p:sp>
    </p:spTree>
    <p:extLst>
      <p:ext uri="{BB962C8B-B14F-4D97-AF65-F5344CB8AC3E}">
        <p14:creationId xmlns:p14="http://schemas.microsoft.com/office/powerpoint/2010/main" val="4225891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02A1B-5A43-CE76-62DE-69ECDEAC3EED}"/>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D9366C03-AF71-AFF9-4C83-60C178676AEF}"/>
              </a:ext>
            </a:extLst>
          </p:cNvPr>
          <p:cNvPicPr>
            <a:picLocks noGrp="1" noChangeAspect="1"/>
          </p:cNvPicPr>
          <p:nvPr>
            <p:ph idx="1"/>
          </p:nvPr>
        </p:nvPicPr>
        <p:blipFill>
          <a:blip r:embed="rId2"/>
          <a:stretch>
            <a:fillRect/>
          </a:stretch>
        </p:blipFill>
        <p:spPr>
          <a:xfrm>
            <a:off x="2780270" y="1690688"/>
            <a:ext cx="6109730" cy="4213096"/>
          </a:xfrm>
          <a:prstGeom prst="rect">
            <a:avLst/>
          </a:prstGeom>
        </p:spPr>
      </p:pic>
    </p:spTree>
    <p:extLst>
      <p:ext uri="{BB962C8B-B14F-4D97-AF65-F5344CB8AC3E}">
        <p14:creationId xmlns:p14="http://schemas.microsoft.com/office/powerpoint/2010/main" val="2014520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27351-A6ED-2592-8954-66E9F891A9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4B8094-99D0-0050-5AFB-646E398FEE3F}"/>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low doses of dobutamine (&lt;5 </a:t>
            </a:r>
            <a:r>
              <a:rPr lang="el-GR" b="0" i="0" u="none" strike="noStrike">
                <a:solidFill>
                  <a:srgbClr val="000000"/>
                </a:solidFill>
                <a:effectLst/>
                <a:latin typeface="Times New Roman" panose="02020603050405020304" pitchFamily="18" charset="0"/>
              </a:rPr>
              <a:t>μ</a:t>
            </a:r>
            <a:r>
              <a:rPr lang="en-IN" b="0" i="0" u="none" strike="noStrike">
                <a:solidFill>
                  <a:srgbClr val="000000"/>
                </a:solidFill>
                <a:effectLst/>
                <a:latin typeface="Times New Roman" panose="02020603050405020304" pitchFamily="18" charset="0"/>
              </a:rPr>
              <a:t>g/kg/min) for patients with AHF lead to increased cardiac output through enhanced inotropy, while simultaneously reducing afterload by exerting a vasodilatory effect on the peripheral arterial vasculature, thereby resulting in improved symptoms</a:t>
            </a:r>
            <a:endParaRPr lang="en-US"/>
          </a:p>
        </p:txBody>
      </p:sp>
    </p:spTree>
    <p:extLst>
      <p:ext uri="{BB962C8B-B14F-4D97-AF65-F5344CB8AC3E}">
        <p14:creationId xmlns:p14="http://schemas.microsoft.com/office/powerpoint/2010/main" val="2885290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7740A-4401-1436-20CC-7324281EAF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19BA16-3145-AD16-2E84-F83F62CC2779}"/>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doses exceeding 5 </a:t>
            </a:r>
            <a:r>
              <a:rPr lang="el-GR" b="0" i="0" u="none" strike="noStrike">
                <a:solidFill>
                  <a:srgbClr val="000000"/>
                </a:solidFill>
                <a:effectLst/>
                <a:latin typeface="Times New Roman" panose="02020603050405020304" pitchFamily="18" charset="0"/>
              </a:rPr>
              <a:t>μ</a:t>
            </a:r>
            <a:r>
              <a:rPr lang="en-IN" b="0" i="0" u="none" strike="noStrike">
                <a:solidFill>
                  <a:srgbClr val="000000"/>
                </a:solidFill>
                <a:effectLst/>
                <a:latin typeface="Times New Roman" panose="02020603050405020304" pitchFamily="18" charset="0"/>
              </a:rPr>
              <a:t>g/kg/min, the effect on peripheral vessels shifts towards vasoconstriction as the alpha-1 agonist effect becomes significantly more potent.</a:t>
            </a:r>
            <a:endParaRPr lang="en-US"/>
          </a:p>
        </p:txBody>
      </p:sp>
    </p:spTree>
    <p:extLst>
      <p:ext uri="{BB962C8B-B14F-4D97-AF65-F5344CB8AC3E}">
        <p14:creationId xmlns:p14="http://schemas.microsoft.com/office/powerpoint/2010/main" val="2052129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2DF2-07D7-D982-AD82-CA8F4685D127}"/>
              </a:ext>
            </a:extLst>
          </p:cNvPr>
          <p:cNvSpPr>
            <a:spLocks noGrp="1"/>
          </p:cNvSpPr>
          <p:nvPr>
            <p:ph type="title"/>
          </p:nvPr>
        </p:nvSpPr>
        <p:spPr/>
        <p:txBody>
          <a:bodyPr/>
          <a:lstStyle/>
          <a:p>
            <a:r>
              <a:rPr lang="en-IN" dirty="0"/>
              <a:t>Norepinephrine </a:t>
            </a:r>
            <a:endParaRPr lang="en-US" dirty="0"/>
          </a:p>
        </p:txBody>
      </p:sp>
      <p:sp>
        <p:nvSpPr>
          <p:cNvPr id="3" name="Content Placeholder 2">
            <a:extLst>
              <a:ext uri="{FF2B5EF4-FFF2-40B4-BE49-F238E27FC236}">
                <a16:creationId xmlns:a16="http://schemas.microsoft.com/office/drawing/2014/main" id="{0A938F0C-B263-4F57-DDDD-92A46E4B632C}"/>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endogenous molecule, acting most potently on vascular alpha-1 adrenergic receptors, inducing vasoconstriction and increasing systolic and diastolic blood pressures.</a:t>
            </a:r>
          </a:p>
          <a:p>
            <a:endParaRPr lang="en-IN" dirty="0">
              <a:solidFill>
                <a:srgbClr val="000000"/>
              </a:solidFill>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 It also acts on cardiac beta-1 receptors, thereby exerting </a:t>
            </a:r>
            <a:r>
              <a:rPr lang="en-IN" b="0" i="0" u="none" strike="noStrike" dirty="0" err="1">
                <a:solidFill>
                  <a:srgbClr val="000000"/>
                </a:solidFill>
                <a:effectLst/>
                <a:latin typeface="Times New Roman" panose="02020603050405020304" pitchFamily="18" charset="0"/>
              </a:rPr>
              <a:t>chronotropic</a:t>
            </a:r>
            <a:r>
              <a:rPr lang="en-IN" b="0" i="0" u="none" strike="noStrike" dirty="0">
                <a:solidFill>
                  <a:srgbClr val="000000"/>
                </a:solidFill>
                <a:effectLst/>
                <a:latin typeface="Times New Roman" panose="02020603050405020304" pitchFamily="18" charset="0"/>
              </a:rPr>
              <a:t> and inotropic effects</a:t>
            </a:r>
            <a:endParaRPr lang="en-US" dirty="0"/>
          </a:p>
        </p:txBody>
      </p:sp>
    </p:spTree>
    <p:extLst>
      <p:ext uri="{BB962C8B-B14F-4D97-AF65-F5344CB8AC3E}">
        <p14:creationId xmlns:p14="http://schemas.microsoft.com/office/powerpoint/2010/main" val="2875968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C31A-49D7-84E1-FA22-F1D830356C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3D8EE3-0ECA-9B1F-DA6D-7E289BC1422A}"/>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Based on these properties, norepinephrine is primarily used in patients with AHF who present with </a:t>
            </a:r>
            <a:r>
              <a:rPr lang="en-IN" b="0" i="0" u="none" strike="noStrike" dirty="0" err="1">
                <a:solidFill>
                  <a:srgbClr val="000000"/>
                </a:solidFill>
                <a:effectLst/>
                <a:latin typeface="Times New Roman" panose="02020603050405020304" pitchFamily="18" charset="0"/>
              </a:rPr>
              <a:t>cardiogenic</a:t>
            </a:r>
            <a:r>
              <a:rPr lang="en-IN" b="0" i="0" u="none" strike="noStrike" dirty="0">
                <a:solidFill>
                  <a:srgbClr val="000000"/>
                </a:solidFill>
                <a:effectLst/>
                <a:latin typeface="Times New Roman" panose="02020603050405020304" pitchFamily="18" charset="0"/>
              </a:rPr>
              <a:t> shock, always in addition to another more potent inotropic agent. </a:t>
            </a: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Norepinephrine is also used in combination with </a:t>
            </a:r>
            <a:r>
              <a:rPr lang="en-IN" b="0" i="0" u="none" strike="noStrike" dirty="0" err="1">
                <a:solidFill>
                  <a:srgbClr val="000000"/>
                </a:solidFill>
                <a:effectLst/>
                <a:latin typeface="Times New Roman" panose="02020603050405020304" pitchFamily="18" charset="0"/>
              </a:rPr>
              <a:t>inodilators</a:t>
            </a:r>
            <a:r>
              <a:rPr lang="en-IN" b="0" i="0" u="none" strike="noStrike" dirty="0">
                <a:solidFill>
                  <a:srgbClr val="000000"/>
                </a:solidFill>
                <a:effectLst/>
                <a:latin typeface="Times New Roman" panose="02020603050405020304" pitchFamily="18" charset="0"/>
              </a:rPr>
              <a:t> to prevent the development of hypotension</a:t>
            </a:r>
            <a:endParaRPr lang="en-US" dirty="0"/>
          </a:p>
        </p:txBody>
      </p:sp>
    </p:spTree>
    <p:extLst>
      <p:ext uri="{BB962C8B-B14F-4D97-AF65-F5344CB8AC3E}">
        <p14:creationId xmlns:p14="http://schemas.microsoft.com/office/powerpoint/2010/main" val="161086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B92F6-00A2-E325-EE53-278F9E209B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610803-87EC-5B92-0E2D-5AD0EA9752C2}"/>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norepinephrine is usually infused at a rate of 0.01–0.03 </a:t>
            </a:r>
            <a:r>
              <a:rPr lang="el-GR" b="0" i="0" u="none" strike="noStrike" dirty="0">
                <a:solidFill>
                  <a:srgbClr val="000000"/>
                </a:solidFill>
                <a:effectLst/>
                <a:latin typeface="Times New Roman" panose="02020603050405020304" pitchFamily="18" charset="0"/>
              </a:rPr>
              <a:t>μ</a:t>
            </a:r>
            <a:r>
              <a:rPr lang="en-IN" b="0" i="0" u="none" strike="noStrike" dirty="0">
                <a:solidFill>
                  <a:srgbClr val="000000"/>
                </a:solidFill>
                <a:effectLst/>
                <a:latin typeface="Times New Roman" panose="02020603050405020304" pitchFamily="18" charset="0"/>
              </a:rPr>
              <a:t>g/kg/min but can reach up to 1 </a:t>
            </a:r>
            <a:r>
              <a:rPr lang="el-GR" b="0" i="0" u="none" strike="noStrike" dirty="0">
                <a:solidFill>
                  <a:srgbClr val="000000"/>
                </a:solidFill>
                <a:effectLst/>
                <a:latin typeface="Times New Roman" panose="02020603050405020304" pitchFamily="18" charset="0"/>
              </a:rPr>
              <a:t>μ</a:t>
            </a:r>
            <a:r>
              <a:rPr lang="en-IN" b="0" i="0" u="none" strike="noStrike" dirty="0">
                <a:solidFill>
                  <a:srgbClr val="000000"/>
                </a:solidFill>
                <a:effectLst/>
                <a:latin typeface="Times New Roman" panose="02020603050405020304" pitchFamily="18" charset="0"/>
              </a:rPr>
              <a:t>g/kg/min, until target blood pressure is achieved. </a:t>
            </a:r>
            <a:endParaRPr lang="en-US" dirty="0"/>
          </a:p>
        </p:txBody>
      </p:sp>
    </p:spTree>
    <p:extLst>
      <p:ext uri="{BB962C8B-B14F-4D97-AF65-F5344CB8AC3E}">
        <p14:creationId xmlns:p14="http://schemas.microsoft.com/office/powerpoint/2010/main" val="1080644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CEE7-66F3-FE45-B55C-37E3E3BD7C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BBD46B-A5B2-033D-1F87-95DE7CC7EF5D}"/>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Adverse events of norepinephrine include tachycardia that can significantly increase myocardial oxygen demand, which may be detrimental, especially in cases of active myocardial </a:t>
            </a:r>
            <a:r>
              <a:rPr lang="en-IN" b="0" i="0" u="none" strike="noStrike" dirty="0" err="1">
                <a:solidFill>
                  <a:srgbClr val="000000"/>
                </a:solidFill>
                <a:effectLst/>
                <a:latin typeface="Times New Roman" panose="02020603050405020304" pitchFamily="18" charset="0"/>
              </a:rPr>
              <a:t>ischaemia</a:t>
            </a:r>
            <a:r>
              <a:rPr lang="en-IN" b="0" i="0" u="none" strike="noStrike" dirty="0">
                <a:solidFill>
                  <a:srgbClr val="000000"/>
                </a:solidFill>
                <a:effectLst/>
                <a:latin typeface="Times New Roman" panose="02020603050405020304" pitchFamily="18" charset="0"/>
              </a:rPr>
              <a:t>. </a:t>
            </a:r>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norepinephrine has a direct toxic effect on cardiac cells, primarily due to cell apoptosis induced by beta adrenergic stimulation</a:t>
            </a:r>
            <a:endParaRPr lang="en-US" dirty="0"/>
          </a:p>
        </p:txBody>
      </p:sp>
    </p:spTree>
    <p:extLst>
      <p:ext uri="{BB962C8B-B14F-4D97-AF65-F5344CB8AC3E}">
        <p14:creationId xmlns:p14="http://schemas.microsoft.com/office/powerpoint/2010/main" val="2097943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44FE-E40B-6883-97B5-7B16B2D0E27F}"/>
              </a:ext>
            </a:extLst>
          </p:cNvPr>
          <p:cNvSpPr>
            <a:spLocks noGrp="1"/>
          </p:cNvSpPr>
          <p:nvPr>
            <p:ph type="title"/>
          </p:nvPr>
        </p:nvSpPr>
        <p:spPr/>
        <p:txBody>
          <a:bodyPr/>
          <a:lstStyle/>
          <a:p>
            <a:r>
              <a:rPr lang="en-IN" dirty="0" err="1"/>
              <a:t>Milrinone</a:t>
            </a:r>
            <a:endParaRPr lang="en-US" dirty="0"/>
          </a:p>
        </p:txBody>
      </p:sp>
      <p:sp>
        <p:nvSpPr>
          <p:cNvPr id="3" name="Content Placeholder 2">
            <a:extLst>
              <a:ext uri="{FF2B5EF4-FFF2-40B4-BE49-F238E27FC236}">
                <a16:creationId xmlns:a16="http://schemas.microsoft.com/office/drawing/2014/main" id="{398A4577-BDC0-53A1-787A-3BDAB0DE7242}"/>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 a PDE3 inhibitor, is a commonly used inotropic agent in patients with severe HF or </a:t>
            </a:r>
            <a:r>
              <a:rPr lang="en-IN" b="0" i="0" u="none" strike="noStrike" dirty="0" err="1">
                <a:solidFill>
                  <a:srgbClr val="000000"/>
                </a:solidFill>
                <a:effectLst/>
                <a:latin typeface="Times New Roman" panose="02020603050405020304" pitchFamily="18" charset="0"/>
              </a:rPr>
              <a:t>cardiogenic</a:t>
            </a:r>
            <a:r>
              <a:rPr lang="en-IN" b="0" i="0" u="none" strike="noStrike" dirty="0">
                <a:solidFill>
                  <a:srgbClr val="000000"/>
                </a:solidFill>
                <a:effectLst/>
                <a:latin typeface="Times New Roman" panose="02020603050405020304" pitchFamily="18" charset="0"/>
              </a:rPr>
              <a:t> shock</a:t>
            </a:r>
          </a:p>
          <a:p>
            <a:endParaRPr lang="en-IN" dirty="0">
              <a:solidFill>
                <a:srgbClr val="000000"/>
              </a:solidFill>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It inhibits PDE3, which physiologically degrades intracellular cyclic adenosine monophosphate (cAMP). Through this inhibition, cAMP accumulates in the cell, causing protein kinase A activation</a:t>
            </a:r>
            <a:endParaRPr lang="en-US" dirty="0"/>
          </a:p>
        </p:txBody>
      </p:sp>
    </p:spTree>
    <p:extLst>
      <p:ext uri="{BB962C8B-B14F-4D97-AF65-F5344CB8AC3E}">
        <p14:creationId xmlns:p14="http://schemas.microsoft.com/office/powerpoint/2010/main" val="841003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29B2-B21F-B934-8CAD-560A2A61E0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6CA7AC-155C-9290-BDCD-1B753CF15999}"/>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This facilitates more calcium ions to enter the myocardial cell, thus potentiating the actin-myosin cross-bridging leading to increased cardiac contractility. </a:t>
            </a:r>
          </a:p>
          <a:p>
            <a:endParaRPr lang="en-IN" dirty="0">
              <a:solidFill>
                <a:srgbClr val="000000"/>
              </a:solidFill>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This mechanism is independent of the beta-adrenergic pathway</a:t>
            </a:r>
            <a:endParaRPr lang="en-US" dirty="0"/>
          </a:p>
        </p:txBody>
      </p:sp>
    </p:spTree>
    <p:extLst>
      <p:ext uri="{BB962C8B-B14F-4D97-AF65-F5344CB8AC3E}">
        <p14:creationId xmlns:p14="http://schemas.microsoft.com/office/powerpoint/2010/main" val="546032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B7681-8339-CBB9-C360-359B09D641B7}"/>
              </a:ext>
            </a:extLst>
          </p:cNvPr>
          <p:cNvSpPr>
            <a:spLocks noGrp="1"/>
          </p:cNvSpPr>
          <p:nvPr>
            <p:ph type="title"/>
          </p:nvPr>
        </p:nvSpPr>
        <p:spPr/>
        <p:txBody>
          <a:bodyPr/>
          <a:lstStyle/>
          <a:p>
            <a:r>
              <a:rPr lang="en-IN" dirty="0" err="1"/>
              <a:t>Levosimendan</a:t>
            </a:r>
            <a:endParaRPr lang="en-US" dirty="0"/>
          </a:p>
        </p:txBody>
      </p:sp>
      <p:sp>
        <p:nvSpPr>
          <p:cNvPr id="3" name="Content Placeholder 2">
            <a:extLst>
              <a:ext uri="{FF2B5EF4-FFF2-40B4-BE49-F238E27FC236}">
                <a16:creationId xmlns:a16="http://schemas.microsoft.com/office/drawing/2014/main" id="{AEFDBCE9-6A04-62C1-22BF-505B06BBECA8}"/>
              </a:ext>
            </a:extLst>
          </p:cNvPr>
          <p:cNvSpPr>
            <a:spLocks noGrp="1"/>
          </p:cNvSpPr>
          <p:nvPr>
            <p:ph idx="1"/>
          </p:nvPr>
        </p:nvSpPr>
        <p:spPr/>
        <p:txBody>
          <a:bodyPr/>
          <a:lstStyle/>
          <a:p>
            <a:r>
              <a:rPr lang="en-IN" b="0" i="0" u="none" strike="noStrike" dirty="0" err="1">
                <a:solidFill>
                  <a:srgbClr val="000000"/>
                </a:solidFill>
                <a:effectLst/>
                <a:latin typeface="Times New Roman" panose="02020603050405020304" pitchFamily="18" charset="0"/>
              </a:rPr>
              <a:t>Levosimendan</a:t>
            </a:r>
            <a:r>
              <a:rPr lang="en-IN" b="0" i="0" u="none" strike="noStrike" dirty="0">
                <a:solidFill>
                  <a:srgbClr val="000000"/>
                </a:solidFill>
                <a:effectLst/>
                <a:latin typeface="Times New Roman" panose="02020603050405020304" pitchFamily="18" charset="0"/>
              </a:rPr>
              <a:t> exerts its effects by acting on troponin C, rendering the </a:t>
            </a:r>
            <a:r>
              <a:rPr lang="en-IN" b="0" i="0" u="none" strike="noStrike" dirty="0" err="1">
                <a:solidFill>
                  <a:srgbClr val="000000"/>
                </a:solidFill>
                <a:effectLst/>
                <a:latin typeface="Times New Roman" panose="02020603050405020304" pitchFamily="18" charset="0"/>
              </a:rPr>
              <a:t>cardiomyocyte</a:t>
            </a:r>
            <a:r>
              <a:rPr lang="en-IN" b="0" i="0" u="none" strike="noStrike" dirty="0">
                <a:solidFill>
                  <a:srgbClr val="000000"/>
                </a:solidFill>
                <a:effectLst/>
                <a:latin typeface="Times New Roman" panose="02020603050405020304" pitchFamily="18" charset="0"/>
              </a:rPr>
              <a:t> more sensitive to the already existing levels of intracellular calcium, thereby increasing its contractility</a:t>
            </a:r>
          </a:p>
          <a:p>
            <a:endParaRPr lang="en-IN" dirty="0">
              <a:solidFill>
                <a:srgbClr val="000000"/>
              </a:solidFill>
              <a:latin typeface="Times New Roman" panose="02020603050405020304" pitchFamily="18" charset="0"/>
            </a:endParaRPr>
          </a:p>
          <a:p>
            <a:r>
              <a:rPr lang="en-IN" dirty="0">
                <a:solidFill>
                  <a:srgbClr val="000000"/>
                </a:solidFill>
                <a:latin typeface="Times New Roman" panose="02020603050405020304" pitchFamily="18" charset="0"/>
              </a:rPr>
              <a:t>Calcium sensitiser</a:t>
            </a:r>
          </a:p>
          <a:p>
            <a:endParaRPr lang="en-IN" dirty="0">
              <a:solidFill>
                <a:srgbClr val="000000"/>
              </a:solidFill>
              <a:latin typeface="Times New Roman" panose="02020603050405020304" pitchFamily="18" charset="0"/>
            </a:endParaRPr>
          </a:p>
          <a:p>
            <a:r>
              <a:rPr lang="en-IN" dirty="0">
                <a:solidFill>
                  <a:srgbClr val="000000"/>
                </a:solidFill>
                <a:latin typeface="Times New Roman" panose="02020603050405020304" pitchFamily="18" charset="0"/>
              </a:rPr>
              <a:t>Chance of arrhythmia is less </a:t>
            </a:r>
            <a:endParaRPr lang="en-US" dirty="0"/>
          </a:p>
        </p:txBody>
      </p:sp>
    </p:spTree>
    <p:extLst>
      <p:ext uri="{BB962C8B-B14F-4D97-AF65-F5344CB8AC3E}">
        <p14:creationId xmlns:p14="http://schemas.microsoft.com/office/powerpoint/2010/main" val="3519403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906B3-5735-DB88-6599-C6DF583F99EA}"/>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141F2E2-ABE1-1628-BFF8-DB098059D1C9}"/>
              </a:ext>
            </a:extLst>
          </p:cNvPr>
          <p:cNvPicPr>
            <a:picLocks noGrp="1" noChangeAspect="1"/>
          </p:cNvPicPr>
          <p:nvPr>
            <p:ph idx="1"/>
          </p:nvPr>
        </p:nvPicPr>
        <p:blipFill>
          <a:blip r:embed="rId2"/>
          <a:stretch>
            <a:fillRect/>
          </a:stretch>
        </p:blipFill>
        <p:spPr>
          <a:xfrm>
            <a:off x="3329459" y="789459"/>
            <a:ext cx="5354595" cy="5457567"/>
          </a:xfrm>
          <a:prstGeom prst="rect">
            <a:avLst/>
          </a:prstGeom>
        </p:spPr>
      </p:pic>
    </p:spTree>
    <p:extLst>
      <p:ext uri="{BB962C8B-B14F-4D97-AF65-F5344CB8AC3E}">
        <p14:creationId xmlns:p14="http://schemas.microsoft.com/office/powerpoint/2010/main" val="382506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4541-3A04-F05B-7162-C2C4988400CE}"/>
              </a:ext>
            </a:extLst>
          </p:cNvPr>
          <p:cNvSpPr>
            <a:spLocks noGrp="1"/>
          </p:cNvSpPr>
          <p:nvPr>
            <p:ph type="title"/>
          </p:nvPr>
        </p:nvSpPr>
        <p:spPr/>
        <p:txBody>
          <a:bodyPr/>
          <a:lstStyle/>
          <a:p>
            <a:r>
              <a:rPr lang="en-IN" dirty="0" err="1"/>
              <a:t>Omecamtiv</a:t>
            </a:r>
            <a:r>
              <a:rPr lang="en-IN" dirty="0"/>
              <a:t> </a:t>
            </a:r>
            <a:r>
              <a:rPr lang="en-IN" dirty="0" err="1"/>
              <a:t>mecarbil</a:t>
            </a:r>
            <a:endParaRPr lang="en-US" dirty="0"/>
          </a:p>
        </p:txBody>
      </p:sp>
      <p:sp>
        <p:nvSpPr>
          <p:cNvPr id="3" name="Content Placeholder 2">
            <a:extLst>
              <a:ext uri="{FF2B5EF4-FFF2-40B4-BE49-F238E27FC236}">
                <a16:creationId xmlns:a16="http://schemas.microsoft.com/office/drawing/2014/main" id="{77F3E529-07F4-577E-052A-6AA762ACABFF}"/>
              </a:ext>
            </a:extLst>
          </p:cNvPr>
          <p:cNvSpPr>
            <a:spLocks noGrp="1"/>
          </p:cNvSpPr>
          <p:nvPr>
            <p:ph idx="1"/>
          </p:nvPr>
        </p:nvSpPr>
        <p:spPr>
          <a:xfrm>
            <a:off x="838200" y="1690688"/>
            <a:ext cx="10515600" cy="4351338"/>
          </a:xfrm>
        </p:spPr>
        <p:txBody>
          <a:bodyPr/>
          <a:lstStyle/>
          <a:p>
            <a:r>
              <a:rPr lang="en-IN" b="0" i="0" u="none" strike="noStrike" dirty="0">
                <a:solidFill>
                  <a:srgbClr val="000000"/>
                </a:solidFill>
                <a:effectLst/>
                <a:latin typeface="Times New Roman" panose="02020603050405020304" pitchFamily="18" charset="0"/>
              </a:rPr>
              <a:t>cardiac myosin activator</a:t>
            </a: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 It exerts  its effect by binding on an allosteric site on myosin itself. This leads to a stabilisation of the lever arm of myosin, rendering it primed</a:t>
            </a:r>
          </a:p>
        </p:txBody>
      </p:sp>
    </p:spTree>
    <p:extLst>
      <p:ext uri="{BB962C8B-B14F-4D97-AF65-F5344CB8AC3E}">
        <p14:creationId xmlns:p14="http://schemas.microsoft.com/office/powerpoint/2010/main" val="3983681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219FD-07C0-ABB7-35EC-A1F722023CF5}"/>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8E548D14-3769-91D8-F96F-5D67FAA38169}"/>
              </a:ext>
            </a:extLst>
          </p:cNvPr>
          <p:cNvPicPr>
            <a:picLocks noGrp="1" noChangeAspect="1"/>
          </p:cNvPicPr>
          <p:nvPr>
            <p:ph idx="1"/>
          </p:nvPr>
        </p:nvPicPr>
        <p:blipFill>
          <a:blip r:embed="rId2"/>
          <a:stretch>
            <a:fillRect/>
          </a:stretch>
        </p:blipFill>
        <p:spPr>
          <a:xfrm>
            <a:off x="2093783" y="755135"/>
            <a:ext cx="7928919" cy="4977027"/>
          </a:xfrm>
          <a:prstGeom prst="rect">
            <a:avLst/>
          </a:prstGeom>
        </p:spPr>
      </p:pic>
    </p:spTree>
    <p:extLst>
      <p:ext uri="{BB962C8B-B14F-4D97-AF65-F5344CB8AC3E}">
        <p14:creationId xmlns:p14="http://schemas.microsoft.com/office/powerpoint/2010/main" val="1811705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6584-B734-E2CF-4D4E-C259EE7FDD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9FA1965-CFE2-32C7-0E80-C057C26B9125}"/>
              </a:ext>
            </a:extLst>
          </p:cNvPr>
          <p:cNvSpPr>
            <a:spLocks noGrp="1"/>
          </p:cNvSpPr>
          <p:nvPr>
            <p:ph idx="1"/>
          </p:nvPr>
        </p:nvSpPr>
        <p:spPr/>
        <p:txBody>
          <a:bodyPr/>
          <a:lstStyle/>
          <a:p>
            <a:r>
              <a:rPr lang="en-IN" dirty="0"/>
              <a:t>Less chance of MI and arrhythmia </a:t>
            </a:r>
          </a:p>
          <a:p>
            <a:endParaRPr lang="en-IN" dirty="0"/>
          </a:p>
          <a:p>
            <a:r>
              <a:rPr lang="en-IN" dirty="0"/>
              <a:t>Alternative to </a:t>
            </a:r>
            <a:r>
              <a:rPr lang="en-IN" dirty="0" err="1"/>
              <a:t>levosimendan</a:t>
            </a:r>
            <a:endParaRPr lang="en-US" dirty="0"/>
          </a:p>
        </p:txBody>
      </p:sp>
    </p:spTree>
    <p:extLst>
      <p:ext uri="{BB962C8B-B14F-4D97-AF65-F5344CB8AC3E}">
        <p14:creationId xmlns:p14="http://schemas.microsoft.com/office/powerpoint/2010/main" val="1202687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839DE-B27C-6C97-8417-76E9C0DFB9FC}"/>
              </a:ext>
            </a:extLst>
          </p:cNvPr>
          <p:cNvSpPr>
            <a:spLocks noGrp="1"/>
          </p:cNvSpPr>
          <p:nvPr>
            <p:ph type="title"/>
          </p:nvPr>
        </p:nvSpPr>
        <p:spPr/>
        <p:txBody>
          <a:bodyPr/>
          <a:lstStyle/>
          <a:p>
            <a:r>
              <a:rPr lang="en-IN" dirty="0"/>
              <a:t>SERCA2a modulation</a:t>
            </a:r>
            <a:endParaRPr lang="en-US" dirty="0"/>
          </a:p>
        </p:txBody>
      </p:sp>
      <p:sp>
        <p:nvSpPr>
          <p:cNvPr id="3" name="Content Placeholder 2">
            <a:extLst>
              <a:ext uri="{FF2B5EF4-FFF2-40B4-BE49-F238E27FC236}">
                <a16:creationId xmlns:a16="http://schemas.microsoft.com/office/drawing/2014/main" id="{4CBE9747-8ABB-F76B-F259-446C7D59F21C}"/>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Sarcoplasmic reticulum Ca</a:t>
            </a:r>
            <a:r>
              <a:rPr lang="en-IN" b="0" i="0" u="none" strike="noStrike" baseline="30000" dirty="0">
                <a:solidFill>
                  <a:srgbClr val="000000"/>
                </a:solidFill>
                <a:effectLst/>
                <a:latin typeface="Times New Roman" panose="02020603050405020304" pitchFamily="18" charset="0"/>
              </a:rPr>
              <a:t>2+</a:t>
            </a:r>
            <a:r>
              <a:rPr lang="en-IN" b="0" i="0" u="none" strike="noStrike" dirty="0">
                <a:solidFill>
                  <a:srgbClr val="000000"/>
                </a:solidFill>
                <a:effectLst/>
                <a:latin typeface="Times New Roman" panose="02020603050405020304" pitchFamily="18" charset="0"/>
              </a:rPr>
              <a:t>-</a:t>
            </a:r>
            <a:r>
              <a:rPr lang="en-IN" b="0" i="0" u="none" strike="noStrike" dirty="0" err="1">
                <a:solidFill>
                  <a:srgbClr val="000000"/>
                </a:solidFill>
                <a:effectLst/>
                <a:latin typeface="Times New Roman" panose="02020603050405020304" pitchFamily="18" charset="0"/>
              </a:rPr>
              <a:t>ATPase</a:t>
            </a:r>
            <a:r>
              <a:rPr lang="en-IN" b="0" i="0" u="none" strike="noStrike" dirty="0">
                <a:solidFill>
                  <a:srgbClr val="000000"/>
                </a:solidFill>
                <a:effectLst/>
                <a:latin typeface="Times New Roman" panose="02020603050405020304" pitchFamily="18" charset="0"/>
              </a:rPr>
              <a:t> (SERCA), and its 2a </a:t>
            </a:r>
            <a:r>
              <a:rPr lang="en-IN" b="0" i="0" u="none" strike="noStrike" dirty="0" err="1">
                <a:solidFill>
                  <a:srgbClr val="000000"/>
                </a:solidFill>
                <a:effectLst/>
                <a:latin typeface="Times New Roman" panose="02020603050405020304" pitchFamily="18" charset="0"/>
              </a:rPr>
              <a:t>isoform</a:t>
            </a:r>
            <a:r>
              <a:rPr lang="en-IN" b="0" i="0" u="none" strike="noStrike" dirty="0">
                <a:solidFill>
                  <a:srgbClr val="000000"/>
                </a:solidFill>
                <a:effectLst/>
                <a:latin typeface="Times New Roman" panose="02020603050405020304" pitchFamily="18" charset="0"/>
              </a:rPr>
              <a:t>, is a sarcolemmal membrane-bound enzyme that handles free calcium influx back in the sarcoplasmic reticulum in the post-systolic period.</a:t>
            </a: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endParaRPr lang="en-IN" dirty="0">
              <a:solidFill>
                <a:srgbClr val="000000"/>
              </a:solidFill>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 SERCA2a, via this mechanism, affects the mechanics of both diastole and systole and its expression is long known to be reduced in HF patients, leading to systolic impairment</a:t>
            </a:r>
            <a:endParaRPr lang="en-US" dirty="0"/>
          </a:p>
        </p:txBody>
      </p:sp>
    </p:spTree>
    <p:extLst>
      <p:ext uri="{BB962C8B-B14F-4D97-AF65-F5344CB8AC3E}">
        <p14:creationId xmlns:p14="http://schemas.microsoft.com/office/powerpoint/2010/main" val="587383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018B-F8BB-CDC0-4D4B-1EF383EAC026}"/>
              </a:ext>
            </a:extLst>
          </p:cNvPr>
          <p:cNvSpPr>
            <a:spLocks noGrp="1"/>
          </p:cNvSpPr>
          <p:nvPr>
            <p:ph type="title"/>
          </p:nvPr>
        </p:nvSpPr>
        <p:spPr/>
        <p:txBody>
          <a:bodyPr/>
          <a:lstStyle/>
          <a:p>
            <a:r>
              <a:rPr lang="en-IN" b="0" i="0" u="none" strike="noStrike">
                <a:solidFill>
                  <a:srgbClr val="814D31"/>
                </a:solidFill>
                <a:effectLst/>
                <a:latin typeface="Archivo Narrow"/>
              </a:rPr>
              <a:t>SERCA2a Gene Therapy</a:t>
            </a:r>
            <a:endParaRPr lang="en-US"/>
          </a:p>
        </p:txBody>
      </p:sp>
      <p:sp>
        <p:nvSpPr>
          <p:cNvPr id="3" name="Content Placeholder 2">
            <a:extLst>
              <a:ext uri="{FF2B5EF4-FFF2-40B4-BE49-F238E27FC236}">
                <a16:creationId xmlns:a16="http://schemas.microsoft.com/office/drawing/2014/main" id="{A119C2C0-8C0D-0C21-2D8D-2A48BADE6706}"/>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intracoronary administration of an adeno-associated virus type 1 encoding sarcoplasmic reticulum calcium ATPase </a:t>
            </a:r>
            <a:endParaRPr lang="en-US"/>
          </a:p>
        </p:txBody>
      </p:sp>
    </p:spTree>
    <p:extLst>
      <p:ext uri="{BB962C8B-B14F-4D97-AF65-F5344CB8AC3E}">
        <p14:creationId xmlns:p14="http://schemas.microsoft.com/office/powerpoint/2010/main" val="1149041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9859-454D-3D11-E5BA-8D147680F9D0}"/>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612A9941-3027-BB66-4C4F-D5A66237246D}"/>
              </a:ext>
            </a:extLst>
          </p:cNvPr>
          <p:cNvPicPr>
            <a:picLocks noGrp="1" noChangeAspect="1"/>
          </p:cNvPicPr>
          <p:nvPr>
            <p:ph idx="1"/>
          </p:nvPr>
        </p:nvPicPr>
        <p:blipFill>
          <a:blip r:embed="rId2"/>
          <a:stretch>
            <a:fillRect/>
          </a:stretch>
        </p:blipFill>
        <p:spPr>
          <a:xfrm>
            <a:off x="3435865" y="654396"/>
            <a:ext cx="5320270" cy="5838479"/>
          </a:xfrm>
          <a:prstGeom prst="rect">
            <a:avLst/>
          </a:prstGeom>
        </p:spPr>
      </p:pic>
    </p:spTree>
    <p:extLst>
      <p:ext uri="{BB962C8B-B14F-4D97-AF65-F5344CB8AC3E}">
        <p14:creationId xmlns:p14="http://schemas.microsoft.com/office/powerpoint/2010/main" val="669949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2BE32-6088-D7F1-345D-3E180E975DA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C15129A-7A50-691E-2259-F5EFBA6E1F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4595" y="961081"/>
            <a:ext cx="9061621" cy="5645043"/>
          </a:xfrm>
        </p:spPr>
      </p:pic>
    </p:spTree>
    <p:extLst>
      <p:ext uri="{BB962C8B-B14F-4D97-AF65-F5344CB8AC3E}">
        <p14:creationId xmlns:p14="http://schemas.microsoft.com/office/powerpoint/2010/main" val="3995662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213B5-BC29-9CC4-46DA-5077C3A85C9B}"/>
              </a:ext>
            </a:extLst>
          </p:cNvPr>
          <p:cNvSpPr>
            <a:spLocks noGrp="1"/>
          </p:cNvSpPr>
          <p:nvPr>
            <p:ph type="title"/>
          </p:nvPr>
        </p:nvSpPr>
        <p:spPr/>
        <p:txBody>
          <a:bodyPr/>
          <a:lstStyle/>
          <a:p>
            <a:r>
              <a:rPr lang="en-IN" dirty="0"/>
              <a:t>Optimum weaning </a:t>
            </a:r>
            <a:endParaRPr lang="en-US" dirty="0"/>
          </a:p>
        </p:txBody>
      </p:sp>
      <p:sp>
        <p:nvSpPr>
          <p:cNvPr id="3" name="Content Placeholder 2">
            <a:extLst>
              <a:ext uri="{FF2B5EF4-FFF2-40B4-BE49-F238E27FC236}">
                <a16:creationId xmlns:a16="http://schemas.microsoft.com/office/drawing/2014/main" id="{B2DAAD00-7CD3-BBA2-EA53-006AC11A38E8}"/>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As soon as congestion is alleviated and renal function improves, shown by an increase in urinary output and a decrease in blood urea nitrogen and creatinine levels, inotropic support should be tapered with the goal of complete weaning. </a:t>
            </a:r>
          </a:p>
          <a:p>
            <a:endParaRPr lang="en-IN" dirty="0">
              <a:solidFill>
                <a:srgbClr val="000000"/>
              </a:solidFill>
              <a:latin typeface="Times New Roman" panose="02020603050405020304" pitchFamily="18" charset="0"/>
            </a:endParaRPr>
          </a:p>
          <a:p>
            <a:r>
              <a:rPr lang="en-IN" b="0" i="0" u="none" strike="noStrike" dirty="0">
                <a:solidFill>
                  <a:srgbClr val="000000"/>
                </a:solidFill>
                <a:effectLst/>
                <a:latin typeface="Times New Roman" panose="02020603050405020304" pitchFamily="18" charset="0"/>
              </a:rPr>
              <a:t>During this time, standard oral HF treatment should be reinstated, and target doses should be reached after inotropic support is completely withdrawn.</a:t>
            </a:r>
            <a:endParaRPr lang="en-US" dirty="0"/>
          </a:p>
        </p:txBody>
      </p:sp>
    </p:spTree>
    <p:extLst>
      <p:ext uri="{BB962C8B-B14F-4D97-AF65-F5344CB8AC3E}">
        <p14:creationId xmlns:p14="http://schemas.microsoft.com/office/powerpoint/2010/main" val="475813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04578-0085-C96D-2447-EAC1A96A5CAF}"/>
              </a:ext>
            </a:extLst>
          </p:cNvPr>
          <p:cNvSpPr>
            <a:spLocks noGrp="1"/>
          </p:cNvSpPr>
          <p:nvPr>
            <p:ph type="title"/>
          </p:nvPr>
        </p:nvSpPr>
        <p:spPr/>
        <p:txBody>
          <a:bodyPr/>
          <a:lstStyle/>
          <a:p>
            <a:r>
              <a:rPr lang="en-IN" dirty="0" err="1"/>
              <a:t>Ionotrope</a:t>
            </a:r>
            <a:r>
              <a:rPr lang="en-IN" dirty="0"/>
              <a:t> dependence </a:t>
            </a:r>
            <a:endParaRPr lang="en-US" dirty="0"/>
          </a:p>
        </p:txBody>
      </p:sp>
      <p:sp>
        <p:nvSpPr>
          <p:cNvPr id="3" name="Content Placeholder 2">
            <a:extLst>
              <a:ext uri="{FF2B5EF4-FFF2-40B4-BE49-F238E27FC236}">
                <a16:creationId xmlns:a16="http://schemas.microsoft.com/office/drawing/2014/main" id="{6934BE04-C4A5-15E9-8DEA-5E8A927CB8AF}"/>
              </a:ext>
            </a:extLst>
          </p:cNvPr>
          <p:cNvSpPr>
            <a:spLocks noGrp="1"/>
          </p:cNvSpPr>
          <p:nvPr>
            <p:ph idx="1"/>
          </p:nvPr>
        </p:nvSpPr>
        <p:spPr/>
        <p:txBody>
          <a:bodyPr/>
          <a:lstStyle/>
          <a:p>
            <a:r>
              <a:rPr lang="en-IN" dirty="0"/>
              <a:t>Requires </a:t>
            </a:r>
            <a:r>
              <a:rPr lang="en-IN" dirty="0" err="1"/>
              <a:t>ionotropes</a:t>
            </a:r>
            <a:r>
              <a:rPr lang="en-IN" dirty="0"/>
              <a:t> for prolonged period </a:t>
            </a:r>
          </a:p>
          <a:p>
            <a:endParaRPr lang="en-IN" dirty="0"/>
          </a:p>
          <a:p>
            <a:r>
              <a:rPr lang="en-IN" dirty="0"/>
              <a:t>Usually bridged to transplantation or LVAD </a:t>
            </a:r>
            <a:endParaRPr lang="en-US" dirty="0"/>
          </a:p>
        </p:txBody>
      </p:sp>
    </p:spTree>
    <p:extLst>
      <p:ext uri="{BB962C8B-B14F-4D97-AF65-F5344CB8AC3E}">
        <p14:creationId xmlns:p14="http://schemas.microsoft.com/office/powerpoint/2010/main" val="81423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43E03-59FD-A3A2-9D04-D982B9E528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9EEFA9-7503-485C-9BD0-6FE95D0A66E8}"/>
              </a:ext>
            </a:extLst>
          </p:cNvPr>
          <p:cNvSpPr>
            <a:spLocks noGrp="1"/>
          </p:cNvSpPr>
          <p:nvPr>
            <p:ph idx="1"/>
          </p:nvPr>
        </p:nvSpPr>
        <p:spPr/>
        <p:txBody>
          <a:bodyPr/>
          <a:lstStyle/>
          <a:p>
            <a:r>
              <a:rPr lang="en-IN" b="0" i="0" u="none" strike="noStrike" dirty="0">
                <a:solidFill>
                  <a:srgbClr val="000000"/>
                </a:solidFill>
                <a:effectLst/>
                <a:latin typeface="Times New Roman" panose="02020603050405020304" pitchFamily="18" charset="0"/>
              </a:rPr>
              <a:t>In the case of primary renal failure, the choice of the appropriate inotropic agent is based primarily on its half-life. </a:t>
            </a:r>
          </a:p>
          <a:p>
            <a:endParaRPr lang="en-IN" dirty="0">
              <a:solidFill>
                <a:srgbClr val="000000"/>
              </a:solidFill>
              <a:latin typeface="Times New Roman" panose="02020603050405020304" pitchFamily="18" charset="0"/>
            </a:endParaRPr>
          </a:p>
          <a:p>
            <a:endParaRPr lang="en-IN" b="0" i="0" u="none" strike="noStrike" dirty="0">
              <a:solidFill>
                <a:srgbClr val="000000"/>
              </a:solidFill>
              <a:effectLst/>
              <a:latin typeface="Times New Roman" panose="02020603050405020304" pitchFamily="18" charset="0"/>
            </a:endParaRPr>
          </a:p>
          <a:p>
            <a:r>
              <a:rPr lang="en-IN" b="0" i="0" u="none" strike="noStrike" dirty="0" err="1">
                <a:solidFill>
                  <a:srgbClr val="000000"/>
                </a:solidFill>
                <a:effectLst/>
                <a:latin typeface="Times New Roman" panose="02020603050405020304" pitchFamily="18" charset="0"/>
              </a:rPr>
              <a:t>Dobutamine</a:t>
            </a:r>
            <a:r>
              <a:rPr lang="en-IN" b="0" i="0" u="none" strike="noStrike" dirty="0">
                <a:solidFill>
                  <a:srgbClr val="000000"/>
                </a:solidFill>
                <a:effectLst/>
                <a:latin typeface="Times New Roman" panose="02020603050405020304" pitchFamily="18" charset="0"/>
              </a:rPr>
              <a:t> is the agent with the shortest half-life (2 minutes), whereas </a:t>
            </a:r>
            <a:r>
              <a:rPr lang="en-IN" b="0" i="0" u="none" strike="noStrike" dirty="0" err="1">
                <a:solidFill>
                  <a:srgbClr val="000000"/>
                </a:solidFill>
                <a:effectLst/>
                <a:latin typeface="Times New Roman" panose="02020603050405020304" pitchFamily="18" charset="0"/>
              </a:rPr>
              <a:t>levosimendan</a:t>
            </a:r>
            <a:r>
              <a:rPr lang="en-IN" b="0" i="0" u="none" strike="noStrike" dirty="0">
                <a:solidFill>
                  <a:srgbClr val="000000"/>
                </a:solidFill>
                <a:effectLst/>
                <a:latin typeface="Times New Roman" panose="02020603050405020304" pitchFamily="18" charset="0"/>
              </a:rPr>
              <a:t> has an 80-hour half-life. Therefore, </a:t>
            </a:r>
            <a:r>
              <a:rPr lang="en-IN" b="0" i="0" u="none" strike="noStrike" dirty="0" err="1">
                <a:solidFill>
                  <a:srgbClr val="000000"/>
                </a:solidFill>
                <a:effectLst/>
                <a:latin typeface="Times New Roman" panose="02020603050405020304" pitchFamily="18" charset="0"/>
              </a:rPr>
              <a:t>dobutamine</a:t>
            </a:r>
            <a:r>
              <a:rPr lang="en-IN" b="0" i="0" u="none" strike="noStrike" dirty="0">
                <a:solidFill>
                  <a:srgbClr val="000000"/>
                </a:solidFill>
                <a:effectLst/>
                <a:latin typeface="Times New Roman" panose="02020603050405020304" pitchFamily="18" charset="0"/>
              </a:rPr>
              <a:t> is the agent of choice for these patients</a:t>
            </a:r>
            <a:endParaRPr lang="en-US" dirty="0"/>
          </a:p>
        </p:txBody>
      </p:sp>
    </p:spTree>
    <p:extLst>
      <p:ext uri="{BB962C8B-B14F-4D97-AF65-F5344CB8AC3E}">
        <p14:creationId xmlns:p14="http://schemas.microsoft.com/office/powerpoint/2010/main" val="2967075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12295-03FD-EA32-4E2B-8CA86D6E7E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2787D4-37A6-E603-B7F7-12F779E1DE4E}"/>
              </a:ext>
            </a:extLst>
          </p:cNvPr>
          <p:cNvSpPr>
            <a:spLocks noGrp="1"/>
          </p:cNvSpPr>
          <p:nvPr>
            <p:ph idx="1"/>
          </p:nvPr>
        </p:nvSpPr>
        <p:spPr/>
        <p:txBody>
          <a:bodyPr/>
          <a:lstStyle/>
          <a:p>
            <a:r>
              <a:rPr lang="en-IN" b="0" i="0" u="none" strike="noStrike">
                <a:solidFill>
                  <a:srgbClr val="000000"/>
                </a:solidFill>
                <a:effectLst/>
                <a:latin typeface="Times New Roman" panose="02020603050405020304" pitchFamily="18" charset="0"/>
              </a:rPr>
              <a:t>For patients undergoing coronary artery bypass graft (CABG), the most widely used inotrope is dobutamine, as it provides better coronary perfusion without serious metabolic adverse effects.</a:t>
            </a:r>
            <a:endParaRPr lang="en-US"/>
          </a:p>
        </p:txBody>
      </p:sp>
    </p:spTree>
    <p:extLst>
      <p:ext uri="{BB962C8B-B14F-4D97-AF65-F5344CB8AC3E}">
        <p14:creationId xmlns:p14="http://schemas.microsoft.com/office/powerpoint/2010/main" val="26143350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304C-CD00-1E1E-A6F5-AA5E278DF12C}"/>
              </a:ext>
            </a:extLst>
          </p:cNvPr>
          <p:cNvSpPr>
            <a:spLocks noGrp="1"/>
          </p:cNvSpPr>
          <p:nvPr>
            <p:ph type="title"/>
          </p:nvPr>
        </p:nvSpPr>
        <p:spPr/>
        <p:txBody>
          <a:bodyPr/>
          <a:lstStyle/>
          <a:p>
            <a:r>
              <a:rPr lang="en-IN" dirty="0"/>
              <a:t>Mechanical ventilation </a:t>
            </a:r>
            <a:endParaRPr lang="en-US" dirty="0"/>
          </a:p>
        </p:txBody>
      </p:sp>
      <p:sp>
        <p:nvSpPr>
          <p:cNvPr id="3" name="Content Placeholder 2">
            <a:extLst>
              <a:ext uri="{FF2B5EF4-FFF2-40B4-BE49-F238E27FC236}">
                <a16:creationId xmlns:a16="http://schemas.microsoft.com/office/drawing/2014/main" id="{831FAE66-E404-C5C1-A995-86F05BBF0B34}"/>
              </a:ext>
            </a:extLst>
          </p:cNvPr>
          <p:cNvSpPr>
            <a:spLocks noGrp="1"/>
          </p:cNvSpPr>
          <p:nvPr>
            <p:ph idx="1"/>
          </p:nvPr>
        </p:nvSpPr>
        <p:spPr/>
        <p:txBody>
          <a:bodyPr/>
          <a:lstStyle/>
          <a:p>
            <a:r>
              <a:rPr lang="en-IN" dirty="0"/>
              <a:t>Non invasive ventilation </a:t>
            </a:r>
          </a:p>
          <a:p>
            <a:r>
              <a:rPr lang="en-IN" dirty="0"/>
              <a:t>CPAP</a:t>
            </a:r>
          </a:p>
          <a:p>
            <a:r>
              <a:rPr lang="en-IN" dirty="0"/>
              <a:t>NIPSV</a:t>
            </a:r>
          </a:p>
          <a:p>
            <a:r>
              <a:rPr lang="en-IN" dirty="0"/>
              <a:t>HFNC</a:t>
            </a:r>
          </a:p>
          <a:p>
            <a:endParaRPr lang="en-US" dirty="0"/>
          </a:p>
        </p:txBody>
      </p:sp>
    </p:spTree>
    <p:extLst>
      <p:ext uri="{BB962C8B-B14F-4D97-AF65-F5344CB8AC3E}">
        <p14:creationId xmlns:p14="http://schemas.microsoft.com/office/powerpoint/2010/main" val="3283511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A2197-48E8-77A0-8B99-34499840128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5BEBC15-6E58-E220-C72A-7587536D82C8}"/>
              </a:ext>
            </a:extLst>
          </p:cNvPr>
          <p:cNvSpPr>
            <a:spLocks noGrp="1"/>
          </p:cNvSpPr>
          <p:nvPr>
            <p:ph idx="1"/>
          </p:nvPr>
        </p:nvSpPr>
        <p:spPr/>
        <p:txBody>
          <a:bodyPr/>
          <a:lstStyle/>
          <a:p>
            <a:r>
              <a:rPr lang="en-IN" b="0" i="0" u="none" strike="noStrike" dirty="0">
                <a:solidFill>
                  <a:srgbClr val="505050"/>
                </a:solidFill>
                <a:effectLst/>
                <a:latin typeface="helvetica" pitchFamily="2" charset="0"/>
              </a:rPr>
              <a:t>NIV augments the inspiratory flow, increases the tidal volume, and unloads the inspiratory muscles</a:t>
            </a:r>
          </a:p>
          <a:p>
            <a:endParaRPr lang="en-IN" dirty="0">
              <a:solidFill>
                <a:srgbClr val="505050"/>
              </a:solidFill>
              <a:latin typeface="helvetica" pitchFamily="2" charset="0"/>
            </a:endParaRPr>
          </a:p>
          <a:p>
            <a:r>
              <a:rPr lang="en-IN" b="0" i="0" u="none" strike="noStrike" dirty="0">
                <a:solidFill>
                  <a:srgbClr val="505050"/>
                </a:solidFill>
                <a:effectLst/>
                <a:latin typeface="helvetica" pitchFamily="2" charset="0"/>
              </a:rPr>
              <a:t> It improves alveolar ventilation, re-expands flooded alveoli and prevents </a:t>
            </a:r>
            <a:r>
              <a:rPr lang="en-IN" b="0" i="0" u="none" strike="noStrike" dirty="0" err="1">
                <a:solidFill>
                  <a:srgbClr val="505050"/>
                </a:solidFill>
                <a:effectLst/>
                <a:latin typeface="helvetica" pitchFamily="2" charset="0"/>
              </a:rPr>
              <a:t>microatelectasis</a:t>
            </a:r>
            <a:r>
              <a:rPr lang="en-IN" b="0" i="0" u="none" strike="noStrike" dirty="0">
                <a:solidFill>
                  <a:srgbClr val="505050"/>
                </a:solidFill>
                <a:effectLst/>
                <a:latin typeface="helvetica" pitchFamily="2" charset="0"/>
              </a:rPr>
              <a:t>. </a:t>
            </a:r>
          </a:p>
          <a:p>
            <a:endParaRPr lang="en-IN" dirty="0">
              <a:solidFill>
                <a:srgbClr val="505050"/>
              </a:solidFill>
              <a:latin typeface="helvetica" pitchFamily="2" charset="0"/>
            </a:endParaRPr>
          </a:p>
          <a:p>
            <a:r>
              <a:rPr lang="en-IN" b="0" i="0" u="none" strike="noStrike" dirty="0">
                <a:solidFill>
                  <a:srgbClr val="505050"/>
                </a:solidFill>
                <a:effectLst/>
                <a:latin typeface="helvetica" pitchFamily="2" charset="0"/>
              </a:rPr>
              <a:t> it decreases respiratory rate, and the work of breathing</a:t>
            </a:r>
            <a:endParaRPr lang="en-US" dirty="0"/>
          </a:p>
        </p:txBody>
      </p:sp>
    </p:spTree>
    <p:extLst>
      <p:ext uri="{BB962C8B-B14F-4D97-AF65-F5344CB8AC3E}">
        <p14:creationId xmlns:p14="http://schemas.microsoft.com/office/powerpoint/2010/main" val="3573302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4AC7-7B4F-73FE-D5DB-96B3C40F9A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D28F42-48CD-FB83-0877-9472E3BB53B3}"/>
              </a:ext>
            </a:extLst>
          </p:cNvPr>
          <p:cNvSpPr>
            <a:spLocks noGrp="1"/>
          </p:cNvSpPr>
          <p:nvPr>
            <p:ph idx="1"/>
          </p:nvPr>
        </p:nvSpPr>
        <p:spPr/>
        <p:txBody>
          <a:bodyPr/>
          <a:lstStyle/>
          <a:p>
            <a:r>
              <a:rPr lang="en-IN" b="0" i="0" u="none" strike="noStrike">
                <a:solidFill>
                  <a:srgbClr val="505050"/>
                </a:solidFill>
                <a:effectLst/>
                <a:latin typeface="helvetica" pitchFamily="2" charset="0"/>
              </a:rPr>
              <a:t>The effective filling and emptying of the heart is determined in part by cardiac transmural pressure (P</a:t>
            </a:r>
            <a:r>
              <a:rPr lang="en-IN" b="0" i="0" u="none" strike="noStrike" baseline="-25000">
                <a:solidFill>
                  <a:srgbClr val="505050"/>
                </a:solidFill>
                <a:effectLst/>
                <a:latin typeface="helvetica" pitchFamily="2" charset="0"/>
              </a:rPr>
              <a:t>TM</a:t>
            </a:r>
            <a:r>
              <a:rPr lang="en-IN" b="0" i="0" u="none" strike="noStrike">
                <a:solidFill>
                  <a:srgbClr val="505050"/>
                </a:solidFill>
                <a:effectLst/>
                <a:latin typeface="helvetica" pitchFamily="2" charset="0"/>
              </a:rPr>
              <a:t>), the pressure difference between the inside of the heart and the intrathoracic pressure</a:t>
            </a:r>
            <a:endParaRPr lang="en-US"/>
          </a:p>
        </p:txBody>
      </p:sp>
    </p:spTree>
    <p:extLst>
      <p:ext uri="{BB962C8B-B14F-4D97-AF65-F5344CB8AC3E}">
        <p14:creationId xmlns:p14="http://schemas.microsoft.com/office/powerpoint/2010/main" val="5939592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D2682-2815-9467-712B-E3438994AF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8440C4-7B9F-56AD-4A59-9EB156608181}"/>
              </a:ext>
            </a:extLst>
          </p:cNvPr>
          <p:cNvSpPr>
            <a:spLocks noGrp="1"/>
          </p:cNvSpPr>
          <p:nvPr>
            <p:ph idx="1"/>
          </p:nvPr>
        </p:nvSpPr>
        <p:spPr/>
        <p:txBody>
          <a:bodyPr/>
          <a:lstStyle/>
          <a:p>
            <a:r>
              <a:rPr lang="en-IN" dirty="0"/>
              <a:t>In patients with AHF, the amplitude of inspiratory swings is greater and results in higher P</a:t>
            </a:r>
            <a:r>
              <a:rPr lang="en-IN" baseline="-25000" dirty="0">
                <a:effectLst/>
              </a:rPr>
              <a:t>TM</a:t>
            </a:r>
            <a:r>
              <a:rPr lang="en-IN" dirty="0"/>
              <a:t>.</a:t>
            </a:r>
            <a:endParaRPr lang="en-IN" dirty="0">
              <a:effectLst/>
            </a:endParaRPr>
          </a:p>
        </p:txBody>
      </p:sp>
    </p:spTree>
    <p:extLst>
      <p:ext uri="{BB962C8B-B14F-4D97-AF65-F5344CB8AC3E}">
        <p14:creationId xmlns:p14="http://schemas.microsoft.com/office/powerpoint/2010/main" val="4032938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93E1-A79D-74FF-D4DC-9EBB9290D144}"/>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C5D0BA31-398C-2262-BEE3-8DCB045114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7297" y="1029730"/>
            <a:ext cx="9336217" cy="5148648"/>
          </a:xfrm>
        </p:spPr>
      </p:pic>
    </p:spTree>
    <p:extLst>
      <p:ext uri="{BB962C8B-B14F-4D97-AF65-F5344CB8AC3E}">
        <p14:creationId xmlns:p14="http://schemas.microsoft.com/office/powerpoint/2010/main" val="1009364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064FB-64C4-E69F-D0B3-051124F219F2}"/>
              </a:ext>
            </a:extLst>
          </p:cNvPr>
          <p:cNvSpPr>
            <a:spLocks noGrp="1"/>
          </p:cNvSpPr>
          <p:nvPr>
            <p:ph type="title"/>
          </p:nvPr>
        </p:nvSpPr>
        <p:spPr/>
        <p:txBody>
          <a:bodyPr/>
          <a:lstStyle/>
          <a:p>
            <a:endParaRPr lang="en-US"/>
          </a:p>
        </p:txBody>
      </p:sp>
      <p:pic>
        <p:nvPicPr>
          <p:cNvPr id="6" name="Picture 6">
            <a:extLst>
              <a:ext uri="{FF2B5EF4-FFF2-40B4-BE49-F238E27FC236}">
                <a16:creationId xmlns:a16="http://schemas.microsoft.com/office/drawing/2014/main" id="{0E9F45E1-94FD-825E-7B85-1AD894674E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6216" y="1690688"/>
            <a:ext cx="8272162" cy="4247420"/>
          </a:xfrm>
        </p:spPr>
      </p:pic>
    </p:spTree>
    <p:extLst>
      <p:ext uri="{BB962C8B-B14F-4D97-AF65-F5344CB8AC3E}">
        <p14:creationId xmlns:p14="http://schemas.microsoft.com/office/powerpoint/2010/main" val="3076874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11D8-88E2-7629-039B-2F5579559317}"/>
              </a:ext>
            </a:extLst>
          </p:cNvPr>
          <p:cNvSpPr>
            <a:spLocks noGrp="1"/>
          </p:cNvSpPr>
          <p:nvPr>
            <p:ph type="title"/>
          </p:nvPr>
        </p:nvSpPr>
        <p:spPr/>
        <p:txBody>
          <a:bodyPr/>
          <a:lstStyle/>
          <a:p>
            <a:endParaRPr lang="en-US"/>
          </a:p>
        </p:txBody>
      </p:sp>
      <p:pic>
        <p:nvPicPr>
          <p:cNvPr id="6" name="Picture 6">
            <a:extLst>
              <a:ext uri="{FF2B5EF4-FFF2-40B4-BE49-F238E27FC236}">
                <a16:creationId xmlns:a16="http://schemas.microsoft.com/office/drawing/2014/main" id="{5145F48C-EF14-2AD7-F442-B4A825F388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0270" y="1132704"/>
            <a:ext cx="5938108" cy="5288242"/>
          </a:xfrm>
        </p:spPr>
      </p:pic>
    </p:spTree>
    <p:extLst>
      <p:ext uri="{BB962C8B-B14F-4D97-AF65-F5344CB8AC3E}">
        <p14:creationId xmlns:p14="http://schemas.microsoft.com/office/powerpoint/2010/main" val="3249123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06B58-AF37-A5F3-EAAD-58CD11215E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BDBFF4-5EBB-2333-4FAD-83FCEBEFB87A}"/>
              </a:ext>
            </a:extLst>
          </p:cNvPr>
          <p:cNvSpPr>
            <a:spLocks noGrp="1"/>
          </p:cNvSpPr>
          <p:nvPr>
            <p:ph idx="1"/>
          </p:nvPr>
        </p:nvSpPr>
        <p:spPr/>
        <p:txBody>
          <a:bodyPr/>
          <a:lstStyle/>
          <a:p>
            <a:r>
              <a:rPr lang="en-IN" b="0" i="0" u="none" strike="noStrike">
                <a:solidFill>
                  <a:srgbClr val="505050"/>
                </a:solidFill>
                <a:effectLst/>
                <a:latin typeface="helvetica" pitchFamily="2" charset="0"/>
              </a:rPr>
              <a:t>NIV also causes a decrease in the heart rate secondary to lung inflation and resultant increased parasympathetic tone</a:t>
            </a:r>
            <a:endParaRPr lang="en-US"/>
          </a:p>
        </p:txBody>
      </p:sp>
    </p:spTree>
    <p:extLst>
      <p:ext uri="{BB962C8B-B14F-4D97-AF65-F5344CB8AC3E}">
        <p14:creationId xmlns:p14="http://schemas.microsoft.com/office/powerpoint/2010/main" val="1401094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A9D5-C317-F6ED-A187-F08EC3D43F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02AD24-8CAD-180D-7F2C-D23A9916D63E}"/>
              </a:ext>
            </a:extLst>
          </p:cNvPr>
          <p:cNvSpPr>
            <a:spLocks noGrp="1"/>
          </p:cNvSpPr>
          <p:nvPr>
            <p:ph idx="1"/>
          </p:nvPr>
        </p:nvSpPr>
        <p:spPr/>
        <p:txBody>
          <a:bodyPr/>
          <a:lstStyle/>
          <a:p>
            <a:r>
              <a:rPr lang="en-IN" b="0" i="0" u="none" strike="noStrike" dirty="0">
                <a:solidFill>
                  <a:srgbClr val="505050"/>
                </a:solidFill>
                <a:effectLst/>
                <a:latin typeface="helvetica" pitchFamily="2" charset="0"/>
              </a:rPr>
              <a:t>therapy with NIV in AHF is probably beneficial only in patients with systolic dysfunction. </a:t>
            </a:r>
            <a:endParaRPr lang="en-IN" dirty="0">
              <a:solidFill>
                <a:srgbClr val="505050"/>
              </a:solidFill>
              <a:latin typeface="helvetica" pitchFamily="2" charset="0"/>
            </a:endParaRPr>
          </a:p>
          <a:p>
            <a:endParaRPr lang="en-IN" b="0" i="0" u="none" strike="noStrike" dirty="0">
              <a:solidFill>
                <a:srgbClr val="505050"/>
              </a:solidFill>
              <a:effectLst/>
              <a:latin typeface="helvetica" pitchFamily="2" charset="0"/>
            </a:endParaRPr>
          </a:p>
          <a:p>
            <a:r>
              <a:rPr lang="en-IN" dirty="0">
                <a:solidFill>
                  <a:srgbClr val="505050"/>
                </a:solidFill>
                <a:latin typeface="helvetica" pitchFamily="2" charset="0"/>
              </a:rPr>
              <a:t>I</a:t>
            </a:r>
            <a:r>
              <a:rPr lang="en-IN" b="0" i="0" u="none" strike="noStrike" dirty="0">
                <a:solidFill>
                  <a:srgbClr val="505050"/>
                </a:solidFill>
                <a:effectLst/>
                <a:latin typeface="helvetica" pitchFamily="2" charset="0"/>
              </a:rPr>
              <a:t>n patients with predominantly diastolic dysfunction who require a relatively high filling pressure, the effects of positive pressure therapy can compromise venous return, resulting further in hypotension and </a:t>
            </a:r>
            <a:r>
              <a:rPr lang="en-IN" b="0" i="0" u="none" strike="noStrike" dirty="0" err="1">
                <a:solidFill>
                  <a:srgbClr val="505050"/>
                </a:solidFill>
                <a:effectLst/>
                <a:latin typeface="helvetica" pitchFamily="2" charset="0"/>
              </a:rPr>
              <a:t>prerenal</a:t>
            </a:r>
            <a:r>
              <a:rPr lang="en-IN" b="0" i="0" u="none" strike="noStrike" dirty="0">
                <a:solidFill>
                  <a:srgbClr val="505050"/>
                </a:solidFill>
                <a:effectLst/>
                <a:latin typeface="helvetica" pitchFamily="2" charset="0"/>
              </a:rPr>
              <a:t> </a:t>
            </a:r>
            <a:r>
              <a:rPr lang="en-IN" b="0" i="0" u="none" strike="noStrike" dirty="0" err="1">
                <a:solidFill>
                  <a:srgbClr val="505050"/>
                </a:solidFill>
                <a:effectLst/>
                <a:latin typeface="helvetica" pitchFamily="2" charset="0"/>
              </a:rPr>
              <a:t>azotemia</a:t>
            </a:r>
            <a:endParaRPr lang="en-US" dirty="0"/>
          </a:p>
        </p:txBody>
      </p:sp>
    </p:spTree>
    <p:extLst>
      <p:ext uri="{BB962C8B-B14F-4D97-AF65-F5344CB8AC3E}">
        <p14:creationId xmlns:p14="http://schemas.microsoft.com/office/powerpoint/2010/main" val="18554218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844A-AF69-01DE-ABED-2D71C1F381D3}"/>
              </a:ext>
            </a:extLst>
          </p:cNvPr>
          <p:cNvSpPr>
            <a:spLocks noGrp="1"/>
          </p:cNvSpPr>
          <p:nvPr>
            <p:ph type="title"/>
          </p:nvPr>
        </p:nvSpPr>
        <p:spPr/>
        <p:txBody>
          <a:bodyPr/>
          <a:lstStyle/>
          <a:p>
            <a:endParaRPr lang="en-US"/>
          </a:p>
        </p:txBody>
      </p:sp>
      <p:pic>
        <p:nvPicPr>
          <p:cNvPr id="6" name="Picture 6">
            <a:extLst>
              <a:ext uri="{FF2B5EF4-FFF2-40B4-BE49-F238E27FC236}">
                <a16:creationId xmlns:a16="http://schemas.microsoft.com/office/drawing/2014/main" id="{D2171B2E-4D7C-0C80-4C6F-D76EAFDA6D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2703" y="755135"/>
            <a:ext cx="9645135" cy="5421828"/>
          </a:xfrm>
        </p:spPr>
      </p:pic>
    </p:spTree>
    <p:extLst>
      <p:ext uri="{BB962C8B-B14F-4D97-AF65-F5344CB8AC3E}">
        <p14:creationId xmlns:p14="http://schemas.microsoft.com/office/powerpoint/2010/main" val="42933493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0BB84-6E0D-7DB7-62AA-7295382774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25E611-D000-3046-EA2F-E405006D03A0}"/>
              </a:ext>
            </a:extLst>
          </p:cNvPr>
          <p:cNvSpPr>
            <a:spLocks noGrp="1"/>
          </p:cNvSpPr>
          <p:nvPr>
            <p:ph idx="1"/>
          </p:nvPr>
        </p:nvSpPr>
        <p:spPr/>
        <p:txBody>
          <a:bodyPr/>
          <a:lstStyle/>
          <a:p>
            <a:r>
              <a:rPr lang="en-IN" b="0" i="0" u="none" strike="noStrike">
                <a:solidFill>
                  <a:srgbClr val="333333"/>
                </a:solidFill>
                <a:effectLst/>
                <a:latin typeface="Georgia" panose="02040502050405020303" pitchFamily="18" charset="0"/>
              </a:rPr>
              <a:t>although the indication of NIV remains limited in hypotensive patients, it may be cautiously considered in selected CS patients.</a:t>
            </a:r>
            <a:endParaRPr lang="en-US"/>
          </a:p>
        </p:txBody>
      </p:sp>
    </p:spTree>
    <p:extLst>
      <p:ext uri="{BB962C8B-B14F-4D97-AF65-F5344CB8AC3E}">
        <p14:creationId xmlns:p14="http://schemas.microsoft.com/office/powerpoint/2010/main" val="2456622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28B7F-27E3-0346-D794-9D82FCADCC34}"/>
              </a:ext>
            </a:extLst>
          </p:cNvPr>
          <p:cNvSpPr>
            <a:spLocks noGrp="1"/>
          </p:cNvSpPr>
          <p:nvPr>
            <p:ph type="title"/>
          </p:nvPr>
        </p:nvSpPr>
        <p:spPr/>
        <p:txBody>
          <a:bodyPr/>
          <a:lstStyle/>
          <a:p>
            <a:r>
              <a:rPr lang="en-IN" dirty="0"/>
              <a:t>Non pharmacological measures </a:t>
            </a:r>
            <a:endParaRPr lang="en-US" dirty="0"/>
          </a:p>
        </p:txBody>
      </p:sp>
      <p:sp>
        <p:nvSpPr>
          <p:cNvPr id="3" name="Content Placeholder 2">
            <a:extLst>
              <a:ext uri="{FF2B5EF4-FFF2-40B4-BE49-F238E27FC236}">
                <a16:creationId xmlns:a16="http://schemas.microsoft.com/office/drawing/2014/main" id="{F0FAA812-0ED3-D2B2-30F6-36FF3DE1AD16}"/>
              </a:ext>
            </a:extLst>
          </p:cNvPr>
          <p:cNvSpPr>
            <a:spLocks noGrp="1"/>
          </p:cNvSpPr>
          <p:nvPr>
            <p:ph idx="1"/>
          </p:nvPr>
        </p:nvSpPr>
        <p:spPr/>
        <p:txBody>
          <a:bodyPr/>
          <a:lstStyle/>
          <a:p>
            <a:r>
              <a:rPr lang="en-IN" dirty="0"/>
              <a:t>Coronary </a:t>
            </a:r>
            <a:r>
              <a:rPr lang="en-IN" dirty="0" err="1"/>
              <a:t>revascularisation</a:t>
            </a:r>
            <a:r>
              <a:rPr lang="en-IN" dirty="0"/>
              <a:t> </a:t>
            </a:r>
          </a:p>
          <a:p>
            <a:r>
              <a:rPr lang="en-IN" dirty="0"/>
              <a:t>Reduces </a:t>
            </a:r>
            <a:r>
              <a:rPr lang="en-IN" dirty="0" err="1"/>
              <a:t>ischemia</a:t>
            </a:r>
            <a:r>
              <a:rPr lang="en-IN" dirty="0"/>
              <a:t> </a:t>
            </a:r>
          </a:p>
          <a:p>
            <a:r>
              <a:rPr lang="en-IN" dirty="0"/>
              <a:t>May improve systolic function in some patients </a:t>
            </a:r>
          </a:p>
        </p:txBody>
      </p:sp>
    </p:spTree>
    <p:extLst>
      <p:ext uri="{BB962C8B-B14F-4D97-AF65-F5344CB8AC3E}">
        <p14:creationId xmlns:p14="http://schemas.microsoft.com/office/powerpoint/2010/main" val="27977211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D3A62-AB5C-BE24-AD1A-D310D0CE2164}"/>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2BC97DEB-BC4D-8CE0-35AE-A648775BEDA3}"/>
              </a:ext>
            </a:extLst>
          </p:cNvPr>
          <p:cNvPicPr>
            <a:picLocks noGrp="1" noChangeAspect="1"/>
          </p:cNvPicPr>
          <p:nvPr>
            <p:ph idx="1"/>
          </p:nvPr>
        </p:nvPicPr>
        <p:blipFill>
          <a:blip r:embed="rId2"/>
          <a:stretch>
            <a:fillRect/>
          </a:stretch>
        </p:blipFill>
        <p:spPr>
          <a:xfrm>
            <a:off x="3157839" y="388071"/>
            <a:ext cx="5800810" cy="6104803"/>
          </a:xfrm>
          <a:prstGeom prst="rect">
            <a:avLst/>
          </a:prstGeom>
        </p:spPr>
      </p:pic>
    </p:spTree>
    <p:extLst>
      <p:ext uri="{BB962C8B-B14F-4D97-AF65-F5344CB8AC3E}">
        <p14:creationId xmlns:p14="http://schemas.microsoft.com/office/powerpoint/2010/main" val="18203724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106BE-EFA5-1C57-D271-D7F39FC60A95}"/>
              </a:ext>
            </a:extLst>
          </p:cNvPr>
          <p:cNvSpPr>
            <a:spLocks noGrp="1"/>
          </p:cNvSpPr>
          <p:nvPr>
            <p:ph type="title"/>
          </p:nvPr>
        </p:nvSpPr>
        <p:spPr/>
        <p:txBody>
          <a:bodyPr/>
          <a:lstStyle/>
          <a:p>
            <a:r>
              <a:rPr lang="en-IN" dirty="0"/>
              <a:t>CRT or </a:t>
            </a:r>
            <a:r>
              <a:rPr lang="en-IN" dirty="0" err="1"/>
              <a:t>biventricular</a:t>
            </a:r>
            <a:r>
              <a:rPr lang="en-IN" dirty="0"/>
              <a:t> pacing </a:t>
            </a:r>
            <a:endParaRPr lang="en-US" dirty="0"/>
          </a:p>
        </p:txBody>
      </p:sp>
      <p:sp>
        <p:nvSpPr>
          <p:cNvPr id="3" name="Content Placeholder 2">
            <a:extLst>
              <a:ext uri="{FF2B5EF4-FFF2-40B4-BE49-F238E27FC236}">
                <a16:creationId xmlns:a16="http://schemas.microsoft.com/office/drawing/2014/main" id="{8E55986F-74BA-BE16-3743-904924FF118E}"/>
              </a:ext>
            </a:extLst>
          </p:cNvPr>
          <p:cNvSpPr>
            <a:spLocks noGrp="1"/>
          </p:cNvSpPr>
          <p:nvPr>
            <p:ph idx="1"/>
          </p:nvPr>
        </p:nvSpPr>
        <p:spPr/>
        <p:txBody>
          <a:bodyPr/>
          <a:lstStyle/>
          <a:p>
            <a:r>
              <a:rPr lang="en-US" dirty="0"/>
              <a:t>beneficial in some patients with an EF of </a:t>
            </a:r>
            <a:r>
              <a:rPr lang="en-IN" dirty="0"/>
              <a:t>less than 35</a:t>
            </a:r>
            <a:r>
              <a:rPr lang="en-US" dirty="0"/>
              <a:t>%, NYHA class III–IV HF, and conduction abnormalities (left bundle branch block and atrioventricular delay).  </a:t>
            </a:r>
          </a:p>
        </p:txBody>
      </p:sp>
    </p:spTree>
    <p:extLst>
      <p:ext uri="{BB962C8B-B14F-4D97-AF65-F5344CB8AC3E}">
        <p14:creationId xmlns:p14="http://schemas.microsoft.com/office/powerpoint/2010/main" val="19986748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6E36-10CB-2400-350F-956E6EF93DB0}"/>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7FAA8506-08F7-7701-EF1B-21B4B0556C63}"/>
              </a:ext>
            </a:extLst>
          </p:cNvPr>
          <p:cNvPicPr>
            <a:picLocks noGrp="1" noChangeAspect="1"/>
          </p:cNvPicPr>
          <p:nvPr>
            <p:ph idx="1"/>
          </p:nvPr>
        </p:nvPicPr>
        <p:blipFill>
          <a:blip r:embed="rId2"/>
          <a:stretch>
            <a:fillRect/>
          </a:stretch>
        </p:blipFill>
        <p:spPr>
          <a:xfrm>
            <a:off x="1578919" y="789459"/>
            <a:ext cx="8818645" cy="5703416"/>
          </a:xfrm>
          <a:prstGeom prst="rect">
            <a:avLst/>
          </a:prstGeom>
        </p:spPr>
      </p:pic>
    </p:spTree>
    <p:extLst>
      <p:ext uri="{BB962C8B-B14F-4D97-AF65-F5344CB8AC3E}">
        <p14:creationId xmlns:p14="http://schemas.microsoft.com/office/powerpoint/2010/main" val="884179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307C-0772-9557-0BAB-A3D5E2AD3E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28D59-FC0B-41DB-AE71-F0377600E4A0}"/>
              </a:ext>
            </a:extLst>
          </p:cNvPr>
          <p:cNvSpPr>
            <a:spLocks noGrp="1"/>
          </p:cNvSpPr>
          <p:nvPr>
            <p:ph idx="1"/>
          </p:nvPr>
        </p:nvSpPr>
        <p:spPr/>
        <p:txBody>
          <a:bodyPr/>
          <a:lstStyle/>
          <a:p>
            <a:r>
              <a:rPr lang="en-IN" b="0" i="0" u="none" strike="noStrike" dirty="0">
                <a:solidFill>
                  <a:srgbClr val="222328"/>
                </a:solidFill>
                <a:effectLst/>
              </a:rPr>
              <a:t>implanting a  </a:t>
            </a:r>
            <a:r>
              <a:rPr lang="en-IN" b="0" i="0" u="none" strike="noStrike" dirty="0">
                <a:solidFill>
                  <a:srgbClr val="334CD5"/>
                </a:solidFill>
                <a:effectLst/>
                <a:hlinkClick r:id="rId2"/>
              </a:rPr>
              <a:t>pacemaker</a:t>
            </a:r>
            <a:r>
              <a:rPr lang="en-IN" b="0" i="0" u="none" strike="noStrike" dirty="0">
                <a:solidFill>
                  <a:srgbClr val="222328"/>
                </a:solidFill>
                <a:effectLst/>
              </a:rPr>
              <a:t>, usually just below the clavicle. Three wires (leads) connected to the device monitor the heart rate to detect heart rate irregularities and emit tiny pulses of electricity to correct them. In effect, it is "</a:t>
            </a:r>
            <a:r>
              <a:rPr lang="en-IN" b="0" i="0" u="none" strike="noStrike" dirty="0" err="1">
                <a:solidFill>
                  <a:srgbClr val="222328"/>
                </a:solidFill>
                <a:effectLst/>
              </a:rPr>
              <a:t>resynchronizing</a:t>
            </a:r>
            <a:r>
              <a:rPr lang="en-IN" b="0" i="0" u="none" strike="noStrike" dirty="0">
                <a:solidFill>
                  <a:srgbClr val="222328"/>
                </a:solidFill>
                <a:effectLst/>
              </a:rPr>
              <a:t>" the heart.</a:t>
            </a:r>
            <a:endParaRPr lang="en-US" dirty="0"/>
          </a:p>
        </p:txBody>
      </p:sp>
    </p:spTree>
    <p:extLst>
      <p:ext uri="{BB962C8B-B14F-4D97-AF65-F5344CB8AC3E}">
        <p14:creationId xmlns:p14="http://schemas.microsoft.com/office/powerpoint/2010/main" val="1818742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93D8-0211-6035-4E64-4B88157DA3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C341ED-AAD3-E317-31CF-FC5FC7D8F6BF}"/>
              </a:ext>
            </a:extLst>
          </p:cNvPr>
          <p:cNvSpPr>
            <a:spLocks noGrp="1"/>
          </p:cNvSpPr>
          <p:nvPr>
            <p:ph idx="1"/>
          </p:nvPr>
        </p:nvSpPr>
        <p:spPr/>
        <p:txBody>
          <a:bodyPr>
            <a:normAutofit/>
          </a:bodyPr>
          <a:lstStyle/>
          <a:p>
            <a:r>
              <a:rPr lang="en-IN" b="1" i="0" u="none" strike="noStrike" dirty="0">
                <a:solidFill>
                  <a:srgbClr val="111111"/>
                </a:solidFill>
                <a:effectLst/>
              </a:rPr>
              <a:t>Cardiac </a:t>
            </a:r>
            <a:r>
              <a:rPr lang="en-IN" b="1" i="0" u="none" strike="noStrike" dirty="0" err="1">
                <a:solidFill>
                  <a:srgbClr val="111111"/>
                </a:solidFill>
                <a:effectLst/>
              </a:rPr>
              <a:t>resynchronization</a:t>
            </a:r>
            <a:r>
              <a:rPr lang="en-IN" b="1" i="0" u="none" strike="noStrike" dirty="0">
                <a:solidFill>
                  <a:srgbClr val="111111"/>
                </a:solidFill>
                <a:effectLst/>
              </a:rPr>
              <a:t> therapy with a pacemaker (CRT-P).</a:t>
            </a:r>
            <a:r>
              <a:rPr lang="en-IN" b="0" i="0" u="none" strike="noStrike" dirty="0">
                <a:solidFill>
                  <a:srgbClr val="111111"/>
                </a:solidFill>
                <a:effectLst/>
              </a:rPr>
              <a:t> The device used for cardiac </a:t>
            </a:r>
            <a:r>
              <a:rPr lang="en-IN" b="0" i="0" u="none" strike="noStrike" dirty="0" err="1">
                <a:solidFill>
                  <a:srgbClr val="111111"/>
                </a:solidFill>
                <a:effectLst/>
              </a:rPr>
              <a:t>resynchronization</a:t>
            </a:r>
            <a:r>
              <a:rPr lang="en-IN" b="0" i="0" u="none" strike="noStrike" dirty="0">
                <a:solidFill>
                  <a:srgbClr val="111111"/>
                </a:solidFill>
                <a:effectLst/>
              </a:rPr>
              <a:t> therapy has three leads that connect the pacemaker to the right upper chamber of the heart (right atria) and both lower chambers (ventricles).</a:t>
            </a:r>
          </a:p>
          <a:p>
            <a:endParaRPr lang="en-IN" b="0" i="0" u="none" strike="noStrike" dirty="0">
              <a:solidFill>
                <a:srgbClr val="111111"/>
              </a:solidFill>
              <a:effectLst/>
            </a:endParaRPr>
          </a:p>
        </p:txBody>
      </p:sp>
    </p:spTree>
    <p:extLst>
      <p:ext uri="{BB962C8B-B14F-4D97-AF65-F5344CB8AC3E}">
        <p14:creationId xmlns:p14="http://schemas.microsoft.com/office/powerpoint/2010/main" val="14884317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FD9B-69DC-1DD3-4901-C7F88CC8BAC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22D7E5-D402-2F64-52D3-F009DA6E85AE}"/>
              </a:ext>
            </a:extLst>
          </p:cNvPr>
          <p:cNvSpPr>
            <a:spLocks noGrp="1"/>
          </p:cNvSpPr>
          <p:nvPr>
            <p:ph idx="1"/>
          </p:nvPr>
        </p:nvSpPr>
        <p:spPr/>
        <p:txBody>
          <a:bodyPr/>
          <a:lstStyle/>
          <a:p>
            <a:r>
              <a:rPr lang="en-IN" b="1" i="0" u="none" strike="noStrike">
                <a:solidFill>
                  <a:srgbClr val="111111"/>
                </a:solidFill>
                <a:effectLst/>
              </a:rPr>
              <a:t>Cardiac resynchronization therapy with a pacemaker and an ICD (CRT-D).</a:t>
            </a:r>
            <a:r>
              <a:rPr lang="en-IN" b="0" i="0" u="none" strike="noStrike">
                <a:solidFill>
                  <a:srgbClr val="111111"/>
                </a:solidFill>
                <a:effectLst/>
              </a:rPr>
              <a:t> This device may be recommended for people with heart failure who also have a risk of sudden cardiac death. It can detect dangerous heart rhythms and deliver a stronger shock of energy than a pacemaker can deliver. This shock can reset the heartbeat.</a:t>
            </a:r>
            <a:endParaRPr lang="en-US"/>
          </a:p>
        </p:txBody>
      </p:sp>
    </p:spTree>
    <p:extLst>
      <p:ext uri="{BB962C8B-B14F-4D97-AF65-F5344CB8AC3E}">
        <p14:creationId xmlns:p14="http://schemas.microsoft.com/office/powerpoint/2010/main" val="20868046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01985-95BE-5CB4-0142-E82786F55B2D}"/>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9AE63F-5840-EE35-C273-963FB6DD2537}"/>
              </a:ext>
            </a:extLst>
          </p:cNvPr>
          <p:cNvPicPr>
            <a:picLocks noGrp="1" noChangeAspect="1"/>
          </p:cNvPicPr>
          <p:nvPr>
            <p:ph idx="1"/>
          </p:nvPr>
        </p:nvPicPr>
        <p:blipFill>
          <a:blip r:embed="rId2"/>
          <a:stretch>
            <a:fillRect/>
          </a:stretch>
        </p:blipFill>
        <p:spPr>
          <a:xfrm>
            <a:off x="1887839" y="876611"/>
            <a:ext cx="7173784" cy="5370416"/>
          </a:xfrm>
          <a:prstGeom prst="rect">
            <a:avLst/>
          </a:prstGeom>
        </p:spPr>
      </p:pic>
    </p:spTree>
    <p:extLst>
      <p:ext uri="{BB962C8B-B14F-4D97-AF65-F5344CB8AC3E}">
        <p14:creationId xmlns:p14="http://schemas.microsoft.com/office/powerpoint/2010/main" val="3252170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F3A8-4021-B497-3F7D-70F5869FB4A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CA80CBD-631F-833E-524E-1A9745A09BB7}"/>
              </a:ext>
            </a:extLst>
          </p:cNvPr>
          <p:cNvPicPr>
            <a:picLocks noGrp="1" noChangeAspect="1"/>
          </p:cNvPicPr>
          <p:nvPr>
            <p:ph idx="1"/>
          </p:nvPr>
        </p:nvPicPr>
        <p:blipFill>
          <a:blip r:embed="rId2"/>
          <a:stretch>
            <a:fillRect/>
          </a:stretch>
        </p:blipFill>
        <p:spPr>
          <a:xfrm>
            <a:off x="2368378" y="995405"/>
            <a:ext cx="7514042" cy="4908379"/>
          </a:xfrm>
          <a:prstGeom prst="rect">
            <a:avLst/>
          </a:prstGeom>
        </p:spPr>
      </p:pic>
    </p:spTree>
    <p:extLst>
      <p:ext uri="{BB962C8B-B14F-4D97-AF65-F5344CB8AC3E}">
        <p14:creationId xmlns:p14="http://schemas.microsoft.com/office/powerpoint/2010/main" val="12685604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0B9E-69D3-8ABB-B424-A3986972C219}"/>
              </a:ext>
            </a:extLst>
          </p:cNvPr>
          <p:cNvSpPr>
            <a:spLocks noGrp="1"/>
          </p:cNvSpPr>
          <p:nvPr>
            <p:ph type="title"/>
          </p:nvPr>
        </p:nvSpPr>
        <p:spPr/>
        <p:txBody>
          <a:bodyPr/>
          <a:lstStyle/>
          <a:p>
            <a:r>
              <a:rPr lang="en-IN" dirty="0"/>
              <a:t>ICD </a:t>
            </a:r>
            <a:endParaRPr lang="en-US" dirty="0"/>
          </a:p>
        </p:txBody>
      </p:sp>
      <p:sp>
        <p:nvSpPr>
          <p:cNvPr id="3" name="Content Placeholder 2">
            <a:extLst>
              <a:ext uri="{FF2B5EF4-FFF2-40B4-BE49-F238E27FC236}">
                <a16:creationId xmlns:a16="http://schemas.microsoft.com/office/drawing/2014/main" id="{318EDCD0-0DB8-A70E-A51D-65E3E60E7766}"/>
              </a:ext>
            </a:extLst>
          </p:cNvPr>
          <p:cNvSpPr>
            <a:spLocks noGrp="1"/>
          </p:cNvSpPr>
          <p:nvPr>
            <p:ph idx="1"/>
          </p:nvPr>
        </p:nvSpPr>
        <p:spPr>
          <a:xfrm>
            <a:off x="838200" y="1825625"/>
            <a:ext cx="10515600" cy="4667250"/>
          </a:xfrm>
        </p:spPr>
        <p:txBody>
          <a:bodyPr>
            <a:normAutofit/>
          </a:bodyPr>
          <a:lstStyle/>
          <a:p>
            <a:r>
              <a:rPr lang="en-US" dirty="0"/>
              <a:t>recommended for selected HF patients with an EF</a:t>
            </a:r>
            <a:r>
              <a:rPr lang="en-IN" dirty="0"/>
              <a:t> less than </a:t>
            </a:r>
            <a:r>
              <a:rPr lang="en-US" dirty="0"/>
              <a:t>35% for primary prevention of SCD.</a:t>
            </a:r>
            <a:endParaRPr lang="en-IN" dirty="0"/>
          </a:p>
          <a:p>
            <a:endParaRPr lang="en-IN" dirty="0"/>
          </a:p>
          <a:p>
            <a:r>
              <a:rPr lang="en-US" dirty="0"/>
              <a:t> Sudden death occurs six to nine times more often in patients with HF compared to the general population and is the leading cause of death in ambulatory HF patients</a:t>
            </a:r>
            <a:endParaRPr lang="en-IN" dirty="0"/>
          </a:p>
          <a:p>
            <a:endParaRPr lang="en-IN" dirty="0"/>
          </a:p>
          <a:p>
            <a:r>
              <a:rPr lang="en-US" dirty="0"/>
              <a:t>Patients should receive at least 3 months of optimal medical therapy prior </a:t>
            </a:r>
            <a:r>
              <a:rPr lang="en-IN" dirty="0"/>
              <a:t>to reassessment</a:t>
            </a:r>
            <a:r>
              <a:rPr lang="en-US" dirty="0"/>
              <a:t> of EF and implantation of an ICD. </a:t>
            </a:r>
          </a:p>
        </p:txBody>
      </p:sp>
    </p:spTree>
    <p:extLst>
      <p:ext uri="{BB962C8B-B14F-4D97-AF65-F5344CB8AC3E}">
        <p14:creationId xmlns:p14="http://schemas.microsoft.com/office/powerpoint/2010/main" val="33621643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FD22-922A-5481-AFBC-2E991957BC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670ED5-18CC-CBF6-1DBE-848ABDEC63F8}"/>
              </a:ext>
            </a:extLst>
          </p:cNvPr>
          <p:cNvSpPr>
            <a:spLocks noGrp="1"/>
          </p:cNvSpPr>
          <p:nvPr>
            <p:ph idx="1"/>
          </p:nvPr>
        </p:nvSpPr>
        <p:spPr/>
        <p:txBody>
          <a:bodyPr/>
          <a:lstStyle/>
          <a:p>
            <a:r>
              <a:rPr lang="en-US" dirty="0"/>
              <a:t>Following an acute MI or </a:t>
            </a:r>
            <a:r>
              <a:rPr lang="en-US" dirty="0" err="1"/>
              <a:t>revascularization</a:t>
            </a:r>
            <a:r>
              <a:rPr lang="en-US" dirty="0"/>
              <a:t>, EF should be assessed following40 days of optimal therapy prior to ICD implantation.</a:t>
            </a:r>
            <a:endParaRPr lang="en-IN" dirty="0"/>
          </a:p>
          <a:p>
            <a:endParaRPr lang="en-IN" dirty="0"/>
          </a:p>
          <a:p>
            <a:endParaRPr lang="en-IN" dirty="0"/>
          </a:p>
          <a:p>
            <a:r>
              <a:rPr lang="en-US" dirty="0"/>
              <a:t>ICD therapy should be deferred in patients with advanced age, life-shortening co-morbidities, and end-stage HF </a:t>
            </a:r>
            <a:r>
              <a:rPr lang="en-IN" dirty="0"/>
              <a:t>patients who are not candidates for transplantation </a:t>
            </a:r>
            <a:endParaRPr lang="en-US" dirty="0"/>
          </a:p>
        </p:txBody>
      </p:sp>
    </p:spTree>
    <p:extLst>
      <p:ext uri="{BB962C8B-B14F-4D97-AF65-F5344CB8AC3E}">
        <p14:creationId xmlns:p14="http://schemas.microsoft.com/office/powerpoint/2010/main" val="3162482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F5F2-E140-F927-6896-5986436EA03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8764D78D-D0C4-16A6-A4ED-7ED82E7E5ACD}"/>
              </a:ext>
            </a:extLst>
          </p:cNvPr>
          <p:cNvPicPr>
            <a:picLocks noGrp="1" noChangeAspect="1"/>
          </p:cNvPicPr>
          <p:nvPr>
            <p:ph idx="1"/>
          </p:nvPr>
        </p:nvPicPr>
        <p:blipFill>
          <a:blip r:embed="rId2"/>
          <a:stretch>
            <a:fillRect/>
          </a:stretch>
        </p:blipFill>
        <p:spPr>
          <a:xfrm>
            <a:off x="1887839" y="652162"/>
            <a:ext cx="8237838" cy="5521862"/>
          </a:xfrm>
          <a:prstGeom prst="rect">
            <a:avLst/>
          </a:prstGeom>
        </p:spPr>
      </p:pic>
    </p:spTree>
    <p:extLst>
      <p:ext uri="{BB962C8B-B14F-4D97-AF65-F5344CB8AC3E}">
        <p14:creationId xmlns:p14="http://schemas.microsoft.com/office/powerpoint/2010/main" val="42498172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DE69-1F67-AD05-C4F2-1A79DF59A368}"/>
              </a:ext>
            </a:extLst>
          </p:cNvPr>
          <p:cNvSpPr>
            <a:spLocks noGrp="1"/>
          </p:cNvSpPr>
          <p:nvPr>
            <p:ph type="title"/>
          </p:nvPr>
        </p:nvSpPr>
        <p:spPr/>
        <p:txBody>
          <a:bodyPr/>
          <a:lstStyle/>
          <a:p>
            <a:r>
              <a:rPr lang="en-IN" dirty="0"/>
              <a:t>IABP</a:t>
            </a:r>
            <a:endParaRPr lang="en-US" dirty="0"/>
          </a:p>
        </p:txBody>
      </p:sp>
      <p:sp>
        <p:nvSpPr>
          <p:cNvPr id="3" name="Content Placeholder 2">
            <a:extLst>
              <a:ext uri="{FF2B5EF4-FFF2-40B4-BE49-F238E27FC236}">
                <a16:creationId xmlns:a16="http://schemas.microsoft.com/office/drawing/2014/main" id="{7E779518-05DB-003E-DC2E-3FFA5898A950}"/>
              </a:ext>
            </a:extLst>
          </p:cNvPr>
          <p:cNvSpPr>
            <a:spLocks noGrp="1"/>
          </p:cNvSpPr>
          <p:nvPr>
            <p:ph idx="1"/>
          </p:nvPr>
        </p:nvSpPr>
        <p:spPr/>
        <p:txBody>
          <a:bodyPr/>
          <a:lstStyle/>
          <a:p>
            <a:r>
              <a:rPr lang="en-US" dirty="0"/>
              <a:t>considered for patients who have failed other therapies, have transient myocardial dysfunction, or are awaiting a definitive procedure such as left ventricular assist device (LVAD) or transplantation.</a:t>
            </a:r>
            <a:endParaRPr lang="en-IN" dirty="0"/>
          </a:p>
          <a:p>
            <a:endParaRPr lang="en-IN" dirty="0"/>
          </a:p>
          <a:p>
            <a:r>
              <a:rPr lang="en-US" dirty="0"/>
              <a:t> Severe </a:t>
            </a:r>
            <a:r>
              <a:rPr lang="en-US" dirty="0" err="1"/>
              <a:t>aortoiliac</a:t>
            </a:r>
            <a:r>
              <a:rPr lang="en-US" dirty="0"/>
              <a:t> atherosclerosis and moderate-to-severe aortic valve insufficiency are contraindications to IABP placement</a:t>
            </a:r>
          </a:p>
        </p:txBody>
      </p:sp>
    </p:spTree>
    <p:extLst>
      <p:ext uri="{BB962C8B-B14F-4D97-AF65-F5344CB8AC3E}">
        <p14:creationId xmlns:p14="http://schemas.microsoft.com/office/powerpoint/2010/main" val="15840347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0D7D5-2160-7076-F06D-09A6D6C19E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A5521B-7784-47FC-A289-9D213E820EF7}"/>
              </a:ext>
            </a:extLst>
          </p:cNvPr>
          <p:cNvSpPr>
            <a:spLocks noGrp="1"/>
          </p:cNvSpPr>
          <p:nvPr>
            <p:ph idx="1"/>
          </p:nvPr>
        </p:nvSpPr>
        <p:spPr/>
        <p:txBody>
          <a:bodyPr/>
          <a:lstStyle/>
          <a:p>
            <a:r>
              <a:rPr lang="en-IN" b="0" i="0" u="none" strike="noStrike" dirty="0">
                <a:solidFill>
                  <a:srgbClr val="000000"/>
                </a:solidFill>
                <a:effectLst/>
                <a:latin typeface="-webkit-standard"/>
              </a:rPr>
              <a:t>The IABP consists of a long polyurethane type catheter with a 10-15cm balloon at the end. </a:t>
            </a:r>
          </a:p>
          <a:p>
            <a:endParaRPr lang="en-IN" dirty="0">
              <a:solidFill>
                <a:srgbClr val="000000"/>
              </a:solidFill>
              <a:latin typeface="-webkit-standard"/>
            </a:endParaRPr>
          </a:p>
          <a:p>
            <a:r>
              <a:rPr lang="en-IN" b="0" i="0" u="none" strike="noStrike" dirty="0">
                <a:solidFill>
                  <a:srgbClr val="000000"/>
                </a:solidFill>
                <a:effectLst/>
                <a:latin typeface="-webkit-standard"/>
              </a:rPr>
              <a:t>This catheter is normally inserted via the femoral artery and passed into the descending thoracic aorta until the tip is positioned 2cm just below the left subclavian artery and the lower end of the balloon just above the renal arteries. </a:t>
            </a:r>
            <a:endParaRPr lang="en-US" dirty="0"/>
          </a:p>
        </p:txBody>
      </p:sp>
    </p:spTree>
    <p:extLst>
      <p:ext uri="{BB962C8B-B14F-4D97-AF65-F5344CB8AC3E}">
        <p14:creationId xmlns:p14="http://schemas.microsoft.com/office/powerpoint/2010/main" val="25992582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4AEA-C286-1367-852A-3B537EE786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4E72A9-8AAB-D0B8-566D-9D0A28E3AB71}"/>
              </a:ext>
            </a:extLst>
          </p:cNvPr>
          <p:cNvSpPr>
            <a:spLocks noGrp="1"/>
          </p:cNvSpPr>
          <p:nvPr>
            <p:ph idx="1"/>
          </p:nvPr>
        </p:nvSpPr>
        <p:spPr/>
        <p:txBody>
          <a:bodyPr/>
          <a:lstStyle/>
          <a:p>
            <a:r>
              <a:rPr lang="en-IN" b="0" i="0" u="none" strike="noStrike">
                <a:solidFill>
                  <a:srgbClr val="000000"/>
                </a:solidFill>
                <a:effectLst/>
                <a:latin typeface="-webkit-standard"/>
              </a:rPr>
              <a:t>The catheter attaches to a pressurised flush system, similar to that of an arterial line, and also to the pump itself where helium is shuttled in and out of the catheter so that the balloon can inflate and deflate</a:t>
            </a:r>
            <a:endParaRPr lang="en-US"/>
          </a:p>
        </p:txBody>
      </p:sp>
    </p:spTree>
    <p:extLst>
      <p:ext uri="{BB962C8B-B14F-4D97-AF65-F5344CB8AC3E}">
        <p14:creationId xmlns:p14="http://schemas.microsoft.com/office/powerpoint/2010/main" val="29040826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BF85A-10E8-3547-6678-538A2F534CF5}"/>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6F25EDB2-0BE0-07F9-FFCD-8DE683019F68}"/>
              </a:ext>
            </a:extLst>
          </p:cNvPr>
          <p:cNvPicPr>
            <a:picLocks noGrp="1" noChangeAspect="1"/>
          </p:cNvPicPr>
          <p:nvPr>
            <p:ph idx="1"/>
          </p:nvPr>
        </p:nvPicPr>
        <p:blipFill>
          <a:blip r:embed="rId2"/>
          <a:stretch>
            <a:fillRect/>
          </a:stretch>
        </p:blipFill>
        <p:spPr>
          <a:xfrm>
            <a:off x="2642973" y="1372973"/>
            <a:ext cx="7002161" cy="5196127"/>
          </a:xfrm>
          <a:prstGeom prst="rect">
            <a:avLst/>
          </a:prstGeom>
        </p:spPr>
      </p:pic>
    </p:spTree>
    <p:extLst>
      <p:ext uri="{BB962C8B-B14F-4D97-AF65-F5344CB8AC3E}">
        <p14:creationId xmlns:p14="http://schemas.microsoft.com/office/powerpoint/2010/main" val="20081134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95677-9917-083B-6E9E-D179C0D9549C}"/>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CA3C0655-4861-B3FE-5E71-D4221D7A0D4D}"/>
              </a:ext>
            </a:extLst>
          </p:cNvPr>
          <p:cNvPicPr>
            <a:picLocks noGrp="1" noChangeAspect="1"/>
          </p:cNvPicPr>
          <p:nvPr>
            <p:ph idx="1"/>
          </p:nvPr>
        </p:nvPicPr>
        <p:blipFill>
          <a:blip r:embed="rId2"/>
          <a:stretch>
            <a:fillRect/>
          </a:stretch>
        </p:blipFill>
        <p:spPr>
          <a:xfrm>
            <a:off x="2265405" y="0"/>
            <a:ext cx="7311081" cy="6492875"/>
          </a:xfrm>
          <a:prstGeom prst="rect">
            <a:avLst/>
          </a:prstGeom>
        </p:spPr>
      </p:pic>
    </p:spTree>
    <p:extLst>
      <p:ext uri="{BB962C8B-B14F-4D97-AF65-F5344CB8AC3E}">
        <p14:creationId xmlns:p14="http://schemas.microsoft.com/office/powerpoint/2010/main" val="27942772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16DB-F6AF-0059-BBEE-46249BA333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3F0696-AE3D-BFFC-D4B4-C09385A7B71C}"/>
              </a:ext>
            </a:extLst>
          </p:cNvPr>
          <p:cNvSpPr>
            <a:spLocks noGrp="1"/>
          </p:cNvSpPr>
          <p:nvPr>
            <p:ph idx="1"/>
          </p:nvPr>
        </p:nvSpPr>
        <p:spPr/>
        <p:txBody>
          <a:bodyPr/>
          <a:lstStyle/>
          <a:p>
            <a:r>
              <a:rPr lang="en-IN" b="0" i="0" u="none" strike="noStrike">
                <a:solidFill>
                  <a:srgbClr val="404040"/>
                </a:solidFill>
                <a:effectLst/>
                <a:latin typeface="Arial" panose="020B0604020202020204" pitchFamily="34" charset="0"/>
              </a:rPr>
              <a:t>Inflation of the balloon during diastole just after aortic valve closure, and deflation just prior to ventricular systole reduces the pressure workload of the left ventricle and lessens oxygen demand and consumption by the myocardium</a:t>
            </a:r>
            <a:endParaRPr lang="en-US"/>
          </a:p>
        </p:txBody>
      </p:sp>
    </p:spTree>
    <p:extLst>
      <p:ext uri="{BB962C8B-B14F-4D97-AF65-F5344CB8AC3E}">
        <p14:creationId xmlns:p14="http://schemas.microsoft.com/office/powerpoint/2010/main" val="4320425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9163-7D48-4900-5C96-6CF83106B5AC}"/>
              </a:ext>
            </a:extLst>
          </p:cNvPr>
          <p:cNvSpPr>
            <a:spLocks noGrp="1"/>
          </p:cNvSpPr>
          <p:nvPr>
            <p:ph type="title"/>
          </p:nvPr>
        </p:nvSpPr>
        <p:spPr/>
        <p:txBody>
          <a:bodyPr/>
          <a:lstStyle/>
          <a:p>
            <a:r>
              <a:rPr lang="en-IN" dirty="0"/>
              <a:t>LVAD </a:t>
            </a:r>
            <a:endParaRPr lang="en-US" dirty="0"/>
          </a:p>
        </p:txBody>
      </p:sp>
      <p:sp>
        <p:nvSpPr>
          <p:cNvPr id="3" name="Content Placeholder 2">
            <a:extLst>
              <a:ext uri="{FF2B5EF4-FFF2-40B4-BE49-F238E27FC236}">
                <a16:creationId xmlns:a16="http://schemas.microsoft.com/office/drawing/2014/main" id="{9F3F6C1D-B6A0-3DC1-0684-D7E619AAE898}"/>
              </a:ext>
            </a:extLst>
          </p:cNvPr>
          <p:cNvSpPr>
            <a:spLocks noGrp="1"/>
          </p:cNvSpPr>
          <p:nvPr>
            <p:ph idx="1"/>
          </p:nvPr>
        </p:nvSpPr>
        <p:spPr/>
        <p:txBody>
          <a:bodyPr/>
          <a:lstStyle/>
          <a:p>
            <a:r>
              <a:rPr lang="en-US" dirty="0"/>
              <a:t>Percutaneous LVADs are now available to provide short-term support for patients in </a:t>
            </a:r>
            <a:r>
              <a:rPr lang="en-US" dirty="0" err="1"/>
              <a:t>cardiogenic</a:t>
            </a:r>
            <a:r>
              <a:rPr lang="en-US" dirty="0"/>
              <a:t> shock and have been shown to have superior hemodynamic effects compared to the IABP</a:t>
            </a:r>
          </a:p>
        </p:txBody>
      </p:sp>
    </p:spTree>
    <p:extLst>
      <p:ext uri="{BB962C8B-B14F-4D97-AF65-F5344CB8AC3E}">
        <p14:creationId xmlns:p14="http://schemas.microsoft.com/office/powerpoint/2010/main" val="2471497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A5DB-2641-3C3B-A5BC-E01C0164BAB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38F6BAFF-45AD-CEE8-3535-8C01506B2C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8379" y="1098378"/>
            <a:ext cx="7482702" cy="4680916"/>
          </a:xfrm>
        </p:spPr>
      </p:pic>
    </p:spTree>
    <p:extLst>
      <p:ext uri="{BB962C8B-B14F-4D97-AF65-F5344CB8AC3E}">
        <p14:creationId xmlns:p14="http://schemas.microsoft.com/office/powerpoint/2010/main" val="28804123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5A995-B1D0-F1EA-5D64-CDF482B0F96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B9982202-C1D0-0864-633E-78F50F41010A}"/>
              </a:ext>
            </a:extLst>
          </p:cNvPr>
          <p:cNvPicPr>
            <a:picLocks noGrp="1" noChangeAspect="1"/>
          </p:cNvPicPr>
          <p:nvPr>
            <p:ph idx="1"/>
          </p:nvPr>
        </p:nvPicPr>
        <p:blipFill>
          <a:blip r:embed="rId2"/>
          <a:stretch>
            <a:fillRect/>
          </a:stretch>
        </p:blipFill>
        <p:spPr>
          <a:xfrm>
            <a:off x="3363784" y="274655"/>
            <a:ext cx="4915211" cy="6218220"/>
          </a:xfrm>
          <a:prstGeom prst="rect">
            <a:avLst/>
          </a:prstGeom>
        </p:spPr>
      </p:pic>
    </p:spTree>
    <p:extLst>
      <p:ext uri="{BB962C8B-B14F-4D97-AF65-F5344CB8AC3E}">
        <p14:creationId xmlns:p14="http://schemas.microsoft.com/office/powerpoint/2010/main" val="14321210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F9C02-B4B0-3235-EF1B-C06BAF05D5C8}"/>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6F3A0548-A09F-89AC-D9A1-EACD6B15A41E}"/>
              </a:ext>
            </a:extLst>
          </p:cNvPr>
          <p:cNvPicPr>
            <a:picLocks noGrp="1" noChangeAspect="1"/>
          </p:cNvPicPr>
          <p:nvPr>
            <p:ph idx="1"/>
          </p:nvPr>
        </p:nvPicPr>
        <p:blipFill>
          <a:blip r:embed="rId2"/>
          <a:stretch>
            <a:fillRect/>
          </a:stretch>
        </p:blipFill>
        <p:spPr>
          <a:xfrm>
            <a:off x="3329459" y="1029730"/>
            <a:ext cx="5835135" cy="5028791"/>
          </a:xfrm>
          <a:prstGeom prst="rect">
            <a:avLst/>
          </a:prstGeom>
        </p:spPr>
      </p:pic>
    </p:spTree>
    <p:extLst>
      <p:ext uri="{BB962C8B-B14F-4D97-AF65-F5344CB8AC3E}">
        <p14:creationId xmlns:p14="http://schemas.microsoft.com/office/powerpoint/2010/main" val="30574248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11E8-C8C3-4547-DF3D-FC17D7399D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F0CBB8-FBA3-EAA1-D998-BECB711A2BD0}"/>
              </a:ext>
            </a:extLst>
          </p:cNvPr>
          <p:cNvSpPr>
            <a:spLocks noGrp="1"/>
          </p:cNvSpPr>
          <p:nvPr>
            <p:ph idx="1"/>
          </p:nvPr>
        </p:nvSpPr>
        <p:spPr/>
        <p:txBody>
          <a:bodyPr/>
          <a:lstStyle/>
          <a:p>
            <a:r>
              <a:rPr lang="en-IN" b="0" i="0" u="none" strike="noStrike" dirty="0">
                <a:solidFill>
                  <a:srgbClr val="000000"/>
                </a:solidFill>
                <a:effectLst/>
                <a:latin typeface="FSBrabo"/>
              </a:rPr>
              <a:t>VADs support the failing heart by unloading the ventricle and generating flow to the systemic and/or pulmonary circulation. </a:t>
            </a:r>
          </a:p>
          <a:p>
            <a:endParaRPr lang="en-IN" dirty="0">
              <a:solidFill>
                <a:srgbClr val="000000"/>
              </a:solidFill>
              <a:latin typeface="FSBrabo"/>
            </a:endParaRPr>
          </a:p>
          <a:p>
            <a:r>
              <a:rPr lang="en-IN" b="0" i="0" u="none" strike="noStrike" dirty="0">
                <a:solidFill>
                  <a:srgbClr val="000000"/>
                </a:solidFill>
                <a:effectLst/>
                <a:latin typeface="FSBrabo"/>
              </a:rPr>
              <a:t>They can be used to support the left ventricle, right ventricle or both the ventricles. </a:t>
            </a:r>
          </a:p>
          <a:p>
            <a:endParaRPr lang="en-IN" dirty="0">
              <a:solidFill>
                <a:srgbClr val="000000"/>
              </a:solidFill>
              <a:latin typeface="FSBrabo"/>
            </a:endParaRPr>
          </a:p>
          <a:p>
            <a:r>
              <a:rPr lang="en-IN" b="0" i="0" u="none" strike="noStrike" dirty="0">
                <a:solidFill>
                  <a:srgbClr val="000000"/>
                </a:solidFill>
                <a:effectLst/>
                <a:latin typeface="FSBrabo"/>
              </a:rPr>
              <a:t>LVAD is the main assist device used in clinical practice</a:t>
            </a:r>
            <a:endParaRPr lang="en-US" dirty="0"/>
          </a:p>
        </p:txBody>
      </p:sp>
    </p:spTree>
    <p:extLst>
      <p:ext uri="{BB962C8B-B14F-4D97-AF65-F5344CB8AC3E}">
        <p14:creationId xmlns:p14="http://schemas.microsoft.com/office/powerpoint/2010/main" val="14633273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93A38-3E7F-7310-A32B-368B013FA5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C868E87-E833-A297-8118-5FF486321849}"/>
              </a:ext>
            </a:extLst>
          </p:cNvPr>
          <p:cNvSpPr>
            <a:spLocks noGrp="1"/>
          </p:cNvSpPr>
          <p:nvPr>
            <p:ph idx="1"/>
          </p:nvPr>
        </p:nvSpPr>
        <p:spPr/>
        <p:txBody>
          <a:bodyPr/>
          <a:lstStyle/>
          <a:p>
            <a:r>
              <a:rPr lang="en-IN" b="0" i="0" u="none" strike="noStrike" dirty="0">
                <a:solidFill>
                  <a:srgbClr val="000000"/>
                </a:solidFill>
                <a:effectLst/>
                <a:latin typeface="FSBrabo"/>
              </a:rPr>
              <a:t>VAD typically has an inflow cannula, an outflow cannula, a pumping chamber, per-cutaneous driveline, a controller and power supply</a:t>
            </a:r>
          </a:p>
          <a:p>
            <a:endParaRPr lang="en-IN" dirty="0">
              <a:solidFill>
                <a:srgbClr val="000000"/>
              </a:solidFill>
              <a:latin typeface="FSBrabo"/>
            </a:endParaRPr>
          </a:p>
          <a:p>
            <a:r>
              <a:rPr lang="en-IN" b="0" i="0" u="none" strike="noStrike" dirty="0">
                <a:solidFill>
                  <a:srgbClr val="000000"/>
                </a:solidFill>
                <a:effectLst/>
                <a:latin typeface="FSBrabo"/>
              </a:rPr>
              <a:t> VADs are usually implanted through a median </a:t>
            </a:r>
            <a:r>
              <a:rPr lang="en-IN" b="0" i="0" u="none" strike="noStrike" dirty="0" err="1">
                <a:solidFill>
                  <a:srgbClr val="000000"/>
                </a:solidFill>
                <a:effectLst/>
                <a:latin typeface="FSBrabo"/>
              </a:rPr>
              <a:t>sternotomy</a:t>
            </a:r>
            <a:r>
              <a:rPr lang="en-IN" b="0" i="0" u="none" strike="noStrike" dirty="0">
                <a:solidFill>
                  <a:srgbClr val="000000"/>
                </a:solidFill>
                <a:effectLst/>
                <a:latin typeface="FSBrabo"/>
              </a:rPr>
              <a:t>. </a:t>
            </a:r>
          </a:p>
          <a:p>
            <a:endParaRPr lang="en-IN" dirty="0">
              <a:solidFill>
                <a:srgbClr val="000000"/>
              </a:solidFill>
              <a:latin typeface="FSBrabo"/>
            </a:endParaRPr>
          </a:p>
          <a:p>
            <a:endParaRPr lang="en-IN" b="0" i="0" u="none" strike="noStrike" dirty="0">
              <a:solidFill>
                <a:srgbClr val="000000"/>
              </a:solidFill>
              <a:effectLst/>
              <a:latin typeface="FSBrabo"/>
            </a:endParaRPr>
          </a:p>
          <a:p>
            <a:r>
              <a:rPr lang="en-IN" b="0" i="0" u="none" strike="noStrike" dirty="0">
                <a:solidFill>
                  <a:srgbClr val="000000"/>
                </a:solidFill>
                <a:effectLst/>
                <a:latin typeface="FSBrabo"/>
              </a:rPr>
              <a:t>The inflow cannula is connected to the heart and it decompresses the ventricular cavity and an outflow cannula returns blood to either the ascending aorta or the main pulmonary artery. </a:t>
            </a:r>
            <a:endParaRPr lang="en-US" dirty="0"/>
          </a:p>
        </p:txBody>
      </p:sp>
    </p:spTree>
    <p:extLst>
      <p:ext uri="{BB962C8B-B14F-4D97-AF65-F5344CB8AC3E}">
        <p14:creationId xmlns:p14="http://schemas.microsoft.com/office/powerpoint/2010/main" val="5186070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660DC-2BE5-3601-24EC-6467882EF5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BE46648-9116-45A9-B7E0-59BCA7F8CCFF}"/>
              </a:ext>
            </a:extLst>
          </p:cNvPr>
          <p:cNvSpPr>
            <a:spLocks noGrp="1"/>
          </p:cNvSpPr>
          <p:nvPr>
            <p:ph idx="1"/>
          </p:nvPr>
        </p:nvSpPr>
        <p:spPr/>
        <p:txBody>
          <a:bodyPr/>
          <a:lstStyle/>
          <a:p>
            <a:r>
              <a:rPr lang="en-IN" b="0" i="0" u="none" strike="noStrike">
                <a:solidFill>
                  <a:srgbClr val="000000"/>
                </a:solidFill>
                <a:effectLst/>
                <a:latin typeface="FSBrabo"/>
              </a:rPr>
              <a:t>The pumping chamber of the VAD is implanted sub-diaphragmatically to a pre-peritoneal or intra-abdominal position or may be situated in a para-corporeal position outside the body</a:t>
            </a:r>
            <a:endParaRPr lang="en-US"/>
          </a:p>
        </p:txBody>
      </p:sp>
    </p:spTree>
    <p:extLst>
      <p:ext uri="{BB962C8B-B14F-4D97-AF65-F5344CB8AC3E}">
        <p14:creationId xmlns:p14="http://schemas.microsoft.com/office/powerpoint/2010/main" val="11651435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C0082-7C18-80A6-DA90-2CFDF6F338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361BBD-E05C-2E03-2BEF-96262A3C2EA8}"/>
              </a:ext>
            </a:extLst>
          </p:cNvPr>
          <p:cNvSpPr>
            <a:spLocks noGrp="1"/>
          </p:cNvSpPr>
          <p:nvPr>
            <p:ph idx="1"/>
          </p:nvPr>
        </p:nvSpPr>
        <p:spPr/>
        <p:txBody>
          <a:bodyPr/>
          <a:lstStyle/>
          <a:p>
            <a:r>
              <a:rPr lang="en-IN" b="0" i="0" u="none" strike="noStrike" dirty="0">
                <a:solidFill>
                  <a:srgbClr val="000000"/>
                </a:solidFill>
                <a:effectLst/>
                <a:latin typeface="FSBrabo"/>
              </a:rPr>
              <a:t>A percutaneous driveline, containing the control and power wires, is tunnelled through the skin of the abdominal wall. </a:t>
            </a:r>
          </a:p>
          <a:p>
            <a:endParaRPr lang="en-IN" dirty="0">
              <a:solidFill>
                <a:srgbClr val="000000"/>
              </a:solidFill>
              <a:latin typeface="FSBrabo"/>
            </a:endParaRPr>
          </a:p>
          <a:p>
            <a:r>
              <a:rPr lang="en-IN" b="0" i="0" u="none" strike="noStrike" dirty="0">
                <a:solidFill>
                  <a:srgbClr val="000000"/>
                </a:solidFill>
                <a:effectLst/>
                <a:latin typeface="FSBrabo"/>
              </a:rPr>
              <a:t>It connects the device to an external portable driver consisting of an electronic or pneumatic controller and a power supply that may be worn around the waist, carried in a shoulder bag, or contained within a small bedside monitor</a:t>
            </a:r>
            <a:endParaRPr lang="en-US" dirty="0"/>
          </a:p>
        </p:txBody>
      </p:sp>
    </p:spTree>
    <p:extLst>
      <p:ext uri="{BB962C8B-B14F-4D97-AF65-F5344CB8AC3E}">
        <p14:creationId xmlns:p14="http://schemas.microsoft.com/office/powerpoint/2010/main" val="8120380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07BC-A1A2-C783-4411-125E1C26C655}"/>
              </a:ext>
            </a:extLst>
          </p:cNvPr>
          <p:cNvSpPr>
            <a:spLocks noGrp="1"/>
          </p:cNvSpPr>
          <p:nvPr>
            <p:ph type="title"/>
          </p:nvPr>
        </p:nvSpPr>
        <p:spPr/>
        <p:txBody>
          <a:bodyPr/>
          <a:lstStyle/>
          <a:p>
            <a:r>
              <a:rPr lang="en-IN" dirty="0"/>
              <a:t>Cardiac transplantation </a:t>
            </a:r>
            <a:endParaRPr lang="en-US" dirty="0"/>
          </a:p>
        </p:txBody>
      </p:sp>
      <p:sp>
        <p:nvSpPr>
          <p:cNvPr id="5" name="Content Placeholder 4">
            <a:extLst>
              <a:ext uri="{FF2B5EF4-FFF2-40B4-BE49-F238E27FC236}">
                <a16:creationId xmlns:a16="http://schemas.microsoft.com/office/drawing/2014/main" id="{F11D627C-798C-7EFE-F5CC-9167C8B1D6A4}"/>
              </a:ext>
            </a:extLst>
          </p:cNvPr>
          <p:cNvSpPr>
            <a:spLocks noGrp="1"/>
          </p:cNvSpPr>
          <p:nvPr>
            <p:ph idx="1"/>
          </p:nvPr>
        </p:nvSpPr>
        <p:spPr/>
        <p:txBody>
          <a:bodyPr>
            <a:normAutofit fontScale="92500"/>
          </a:bodyPr>
          <a:lstStyle/>
          <a:p>
            <a:r>
              <a:rPr lang="en-US" dirty="0"/>
              <a:t>age65 years (although selected older patients may also benefit)</a:t>
            </a:r>
            <a:endParaRPr lang="en-IN" dirty="0"/>
          </a:p>
          <a:p>
            <a:r>
              <a:rPr lang="en-US" dirty="0"/>
              <a:t>have advanced HF(NYHA class III–IV)</a:t>
            </a:r>
            <a:endParaRPr lang="en-IN" dirty="0"/>
          </a:p>
          <a:p>
            <a:endParaRPr lang="en-IN" dirty="0"/>
          </a:p>
          <a:p>
            <a:r>
              <a:rPr lang="en-US" dirty="0"/>
              <a:t>strong psychosocial support system</a:t>
            </a:r>
            <a:endParaRPr lang="en-IN" dirty="0"/>
          </a:p>
          <a:p>
            <a:endParaRPr lang="en-IN" dirty="0"/>
          </a:p>
          <a:p>
            <a:r>
              <a:rPr lang="en-US" dirty="0"/>
              <a:t>Exhausted</a:t>
            </a:r>
            <a:r>
              <a:rPr lang="en-IN" dirty="0"/>
              <a:t> all</a:t>
            </a:r>
            <a:r>
              <a:rPr lang="en-US" dirty="0"/>
              <a:t> other therapeutic options</a:t>
            </a:r>
            <a:endParaRPr lang="en-IN" dirty="0"/>
          </a:p>
          <a:p>
            <a:endParaRPr lang="en-IN" dirty="0"/>
          </a:p>
          <a:p>
            <a:r>
              <a:rPr lang="en-US" dirty="0"/>
              <a:t>free of irreversible </a:t>
            </a:r>
            <a:r>
              <a:rPr lang="en-IN" dirty="0"/>
              <a:t>extra cardiac</a:t>
            </a:r>
            <a:r>
              <a:rPr lang="en-US" dirty="0"/>
              <a:t> organ </a:t>
            </a:r>
            <a:r>
              <a:rPr lang="en-IN" dirty="0"/>
              <a:t>dysfunction</a:t>
            </a:r>
            <a:r>
              <a:rPr lang="en-US" dirty="0"/>
              <a:t> that would limit functional recovery or predispose them to </a:t>
            </a:r>
            <a:r>
              <a:rPr lang="en-IN" dirty="0"/>
              <a:t>post-transplant  complications</a:t>
            </a:r>
            <a:endParaRPr lang="en-US" dirty="0"/>
          </a:p>
        </p:txBody>
      </p:sp>
    </p:spTree>
    <p:extLst>
      <p:ext uri="{BB962C8B-B14F-4D97-AF65-F5344CB8AC3E}">
        <p14:creationId xmlns:p14="http://schemas.microsoft.com/office/powerpoint/2010/main" val="2648237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1536-9B03-778D-9D80-5E7381AAB0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CDDAAF-A4F0-DA3D-72DB-206BD0FE539A}"/>
              </a:ext>
            </a:extLst>
          </p:cNvPr>
          <p:cNvSpPr>
            <a:spLocks noGrp="1"/>
          </p:cNvSpPr>
          <p:nvPr>
            <p:ph idx="1"/>
          </p:nvPr>
        </p:nvSpPr>
        <p:spPr/>
        <p:txBody>
          <a:bodyPr/>
          <a:lstStyle/>
          <a:p>
            <a:r>
              <a:rPr lang="en-IN" dirty="0"/>
              <a:t>Post transplant</a:t>
            </a:r>
            <a:r>
              <a:rPr lang="en-US" dirty="0"/>
              <a:t> complications include acute and chronic rejection, typical </a:t>
            </a:r>
            <a:r>
              <a:rPr lang="en-IN" dirty="0"/>
              <a:t>and atypical</a:t>
            </a:r>
            <a:r>
              <a:rPr lang="en-US" dirty="0"/>
              <a:t> infections, and adverse effects of immunosuppressive agents.</a:t>
            </a:r>
            <a:endParaRPr lang="en-IN" dirty="0"/>
          </a:p>
          <a:p>
            <a:endParaRPr lang="en-IN" dirty="0"/>
          </a:p>
          <a:p>
            <a:endParaRPr lang="en-IN" dirty="0"/>
          </a:p>
          <a:p>
            <a:r>
              <a:rPr lang="en-US" dirty="0"/>
              <a:t> </a:t>
            </a:r>
            <a:r>
              <a:rPr lang="en-IN" dirty="0"/>
              <a:t>Cardiac allograft</a:t>
            </a:r>
            <a:r>
              <a:rPr lang="en-US" dirty="0"/>
              <a:t> </a:t>
            </a:r>
            <a:r>
              <a:rPr lang="en-US" dirty="0" err="1"/>
              <a:t>vasculopathy</a:t>
            </a:r>
            <a:r>
              <a:rPr lang="en-US" dirty="0"/>
              <a:t> (CAD/chronic rejection) and malignancy are the </a:t>
            </a:r>
            <a:r>
              <a:rPr lang="en-IN" dirty="0"/>
              <a:t>leading causes </a:t>
            </a:r>
            <a:r>
              <a:rPr lang="en-US" dirty="0"/>
              <a:t>of death after the first </a:t>
            </a:r>
            <a:r>
              <a:rPr lang="en-IN" dirty="0"/>
              <a:t>post-transplant</a:t>
            </a:r>
            <a:r>
              <a:rPr lang="en-US" dirty="0"/>
              <a:t> year</a:t>
            </a:r>
          </a:p>
        </p:txBody>
      </p:sp>
    </p:spTree>
    <p:extLst>
      <p:ext uri="{BB962C8B-B14F-4D97-AF65-F5344CB8AC3E}">
        <p14:creationId xmlns:p14="http://schemas.microsoft.com/office/powerpoint/2010/main" val="30948438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F6F3-39A7-031D-174A-84DF26A5633C}"/>
              </a:ext>
            </a:extLst>
          </p:cNvPr>
          <p:cNvSpPr>
            <a:spLocks noGrp="1"/>
          </p:cNvSpPr>
          <p:nvPr>
            <p:ph type="title"/>
          </p:nvPr>
        </p:nvSpPr>
        <p:spPr/>
        <p:txBody>
          <a:bodyPr/>
          <a:lstStyle/>
          <a:p>
            <a:r>
              <a:rPr lang="en-IN" dirty="0" err="1"/>
              <a:t>Thankyou</a:t>
            </a:r>
            <a:r>
              <a:rPr lang="en-IN" dirty="0"/>
              <a:t> </a:t>
            </a:r>
            <a:endParaRPr lang="en-US" dirty="0"/>
          </a:p>
        </p:txBody>
      </p:sp>
      <p:sp>
        <p:nvSpPr>
          <p:cNvPr id="3" name="Content Placeholder 2">
            <a:extLst>
              <a:ext uri="{FF2B5EF4-FFF2-40B4-BE49-F238E27FC236}">
                <a16:creationId xmlns:a16="http://schemas.microsoft.com/office/drawing/2014/main" id="{3270A1FF-340F-1E22-0C8D-F5489FB481A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27146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82</Slides>
  <Notes>0</Notes>
  <HiddenSlides>0</HiddenSlide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Office Theme</vt:lpstr>
      <vt:lpstr>An overlooked  death trap</vt:lpstr>
      <vt:lpstr>PowerPoint Presentation</vt:lpstr>
      <vt:lpstr>PowerPoint Presentation</vt:lpstr>
      <vt:lpstr>Past history </vt:lpstr>
      <vt:lpstr>On examination </vt:lpstr>
      <vt:lpstr>PowerPoint Presentation</vt:lpstr>
      <vt:lpstr>PowerPoint Presentation</vt:lpstr>
      <vt:lpstr>Scope of discussion </vt:lpstr>
      <vt:lpstr>PowerPoint Presentation</vt:lpstr>
      <vt:lpstr>SYMPATHOMIMETIC AGENTS </vt:lpstr>
      <vt:lpstr>PowerPoint Presentation</vt:lpstr>
      <vt:lpstr>PowerPoint Presentation</vt:lpstr>
      <vt:lpstr>Dopamine </vt:lpstr>
      <vt:lpstr>PowerPoint Presentation</vt:lpstr>
      <vt:lpstr>PowerPoint Presentation</vt:lpstr>
      <vt:lpstr>PowerPoint Presentation</vt:lpstr>
      <vt:lpstr>PowerPoint Presentation</vt:lpstr>
      <vt:lpstr>PowerPoint Presentation</vt:lpstr>
      <vt:lpstr>Dobutamine</vt:lpstr>
      <vt:lpstr>PowerPoint Presentation</vt:lpstr>
      <vt:lpstr>PowerPoint Presentation</vt:lpstr>
      <vt:lpstr>PowerPoint Presentation</vt:lpstr>
      <vt:lpstr>PowerPoint Presentation</vt:lpstr>
      <vt:lpstr>Norepinephrine </vt:lpstr>
      <vt:lpstr>PowerPoint Presentation</vt:lpstr>
      <vt:lpstr>PowerPoint Presentation</vt:lpstr>
      <vt:lpstr>PowerPoint Presentation</vt:lpstr>
      <vt:lpstr>Milrinone</vt:lpstr>
      <vt:lpstr>PowerPoint Presentation</vt:lpstr>
      <vt:lpstr>Levosimendan</vt:lpstr>
      <vt:lpstr>PowerPoint Presentation</vt:lpstr>
      <vt:lpstr>Omecamtiv mecarbil</vt:lpstr>
      <vt:lpstr>PowerPoint Presentation</vt:lpstr>
      <vt:lpstr>PowerPoint Presentation</vt:lpstr>
      <vt:lpstr>SERCA2a modulation</vt:lpstr>
      <vt:lpstr>SERCA2a Gene Therapy</vt:lpstr>
      <vt:lpstr>PowerPoint Presentation</vt:lpstr>
      <vt:lpstr>PowerPoint Presentation</vt:lpstr>
      <vt:lpstr>Optimum weaning </vt:lpstr>
      <vt:lpstr>Ionotrope dependence </vt:lpstr>
      <vt:lpstr>PowerPoint Presentation</vt:lpstr>
      <vt:lpstr>PowerPoint Presentation</vt:lpstr>
      <vt:lpstr>Mechanical ventilation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Non pharmacological measures </vt:lpstr>
      <vt:lpstr>PowerPoint Presentation</vt:lpstr>
      <vt:lpstr>CRT or biventricular pacing </vt:lpstr>
      <vt:lpstr>PowerPoint Presentation</vt:lpstr>
      <vt:lpstr>PowerPoint Presentation</vt:lpstr>
      <vt:lpstr>PowerPoint Presentation</vt:lpstr>
      <vt:lpstr>PowerPoint Presentation</vt:lpstr>
      <vt:lpstr>PowerPoint Presentation</vt:lpstr>
      <vt:lpstr>PowerPoint Presentation</vt:lpstr>
      <vt:lpstr>ICD </vt:lpstr>
      <vt:lpstr>PowerPoint Presentation</vt:lpstr>
      <vt:lpstr>PowerPoint Presentation</vt:lpstr>
      <vt:lpstr>IABP</vt:lpstr>
      <vt:lpstr>PowerPoint Presentation</vt:lpstr>
      <vt:lpstr>PowerPoint Presentation</vt:lpstr>
      <vt:lpstr>PowerPoint Presentation</vt:lpstr>
      <vt:lpstr>PowerPoint Presentation</vt:lpstr>
      <vt:lpstr>PowerPoint Presentation</vt:lpstr>
      <vt:lpstr>LVAD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Cardiac transplantation </vt:lpstr>
      <vt:lpstr>PowerPoint Presentation</vt:lpstr>
      <vt:lpstr>Thankyou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akhil suresh</dc:creator>
  <cp:lastModifiedBy>akhil suresh</cp:lastModifiedBy>
  <cp:revision>2</cp:revision>
  <dcterms:created xsi:type="dcterms:W3CDTF">2022-12-18T12:05:28Z</dcterms:created>
  <dcterms:modified xsi:type="dcterms:W3CDTF">2022-12-18T18:15:23Z</dcterms:modified>
</cp:coreProperties>
</file>