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2" r:id="rId4"/>
    <p:sldId id="289" r:id="rId5"/>
    <p:sldId id="258" r:id="rId6"/>
    <p:sldId id="284" r:id="rId7"/>
    <p:sldId id="259" r:id="rId8"/>
    <p:sldId id="290" r:id="rId9"/>
    <p:sldId id="262" r:id="rId10"/>
    <p:sldId id="263" r:id="rId11"/>
    <p:sldId id="291" r:id="rId12"/>
    <p:sldId id="292" r:id="rId13"/>
    <p:sldId id="264" r:id="rId14"/>
    <p:sldId id="293" r:id="rId15"/>
    <p:sldId id="265" r:id="rId16"/>
    <p:sldId id="294" r:id="rId17"/>
    <p:sldId id="266" r:id="rId18"/>
    <p:sldId id="295" r:id="rId19"/>
    <p:sldId id="268" r:id="rId20"/>
    <p:sldId id="269" r:id="rId21"/>
    <p:sldId id="270" r:id="rId22"/>
    <p:sldId id="271" r:id="rId23"/>
    <p:sldId id="296" r:id="rId24"/>
    <p:sldId id="272" r:id="rId25"/>
    <p:sldId id="297" r:id="rId26"/>
    <p:sldId id="273" r:id="rId27"/>
    <p:sldId id="274" r:id="rId28"/>
    <p:sldId id="275" r:id="rId29"/>
    <p:sldId id="298" r:id="rId30"/>
    <p:sldId id="276" r:id="rId31"/>
    <p:sldId id="278" r:id="rId32"/>
    <p:sldId id="281" r:id="rId33"/>
    <p:sldId id="285" r:id="rId34"/>
    <p:sldId id="286" r:id="rId35"/>
    <p:sldId id="283" r:id="rId36"/>
    <p:sldId id="287" r:id="rId37"/>
    <p:sldId id="28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8" d="100"/>
          <a:sy n="78" d="100"/>
        </p:scale>
        <p:origin x="-42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D9E7C3-A54D-48C8-B062-AE3E7BA191B4}" type="doc">
      <dgm:prSet loTypeId="urn:microsoft.com/office/officeart/2005/8/layout/chevron2" loCatId="process" qsTypeId="urn:microsoft.com/office/officeart/2005/8/quickstyle/simple5" qsCatId="simple" csTypeId="urn:microsoft.com/office/officeart/2005/8/colors/accent1_2" csCatId="accent1" phldr="1"/>
      <dgm:spPr/>
      <dgm:t>
        <a:bodyPr/>
        <a:lstStyle/>
        <a:p>
          <a:endParaRPr lang="en-IN"/>
        </a:p>
      </dgm:t>
    </dgm:pt>
    <dgm:pt modelId="{D7B5B572-BB7A-4FC4-83DB-94A669CC6BB6}">
      <dgm:prSet/>
      <dgm:spPr/>
      <dgm:t>
        <a:bodyPr/>
        <a:lstStyle/>
        <a:p>
          <a:pPr rtl="0"/>
          <a:r>
            <a:rPr lang="en-US" dirty="0" smtClean="0"/>
            <a:t>The primary efficacy analysis </a:t>
          </a:r>
          <a:endParaRPr lang="en-IN" dirty="0"/>
        </a:p>
      </dgm:t>
    </dgm:pt>
    <dgm:pt modelId="{8B8BFBA0-CD12-447F-A8D5-98005BE5373A}" type="parTrans" cxnId="{8710886F-85C1-4F7E-856F-ED50C91D96FD}">
      <dgm:prSet/>
      <dgm:spPr/>
      <dgm:t>
        <a:bodyPr/>
        <a:lstStyle/>
        <a:p>
          <a:endParaRPr lang="en-IN"/>
        </a:p>
      </dgm:t>
    </dgm:pt>
    <dgm:pt modelId="{861385A7-1E5A-41C7-8D80-6C09A5A7A0BA}" type="sibTrans" cxnId="{8710886F-85C1-4F7E-856F-ED50C91D96FD}">
      <dgm:prSet/>
      <dgm:spPr/>
      <dgm:t>
        <a:bodyPr/>
        <a:lstStyle/>
        <a:p>
          <a:endParaRPr lang="en-IN"/>
        </a:p>
      </dgm:t>
    </dgm:pt>
    <dgm:pt modelId="{E56AD40F-40FD-407F-8227-C5F8E1EA0859}">
      <dgm:prSet custT="1"/>
      <dgm:spPr/>
      <dgm:t>
        <a:bodyPr/>
        <a:lstStyle/>
        <a:p>
          <a:pPr rtl="0"/>
          <a:r>
            <a:rPr lang="en-US" sz="2300" dirty="0" smtClean="0"/>
            <a:t>Compared </a:t>
          </a:r>
          <a:r>
            <a:rPr lang="en-US" sz="2400" i="1" dirty="0" smtClean="0">
              <a:solidFill>
                <a:srgbClr val="002060"/>
              </a:solidFill>
            </a:rPr>
            <a:t>the change in the mean seated systolic blood pressure from baseline to the end of the treatment period</a:t>
          </a:r>
          <a:endParaRPr lang="en-IN" sz="1800" dirty="0">
            <a:solidFill>
              <a:schemeClr val="accent1">
                <a:lumMod val="50000"/>
              </a:schemeClr>
            </a:solidFill>
          </a:endParaRPr>
        </a:p>
      </dgm:t>
    </dgm:pt>
    <dgm:pt modelId="{243150C4-21F6-4C73-A206-D7B11A12FA3E}" type="parTrans" cxnId="{59199FC1-D2B8-4098-8FD6-5DB4226961ED}">
      <dgm:prSet/>
      <dgm:spPr/>
      <dgm:t>
        <a:bodyPr/>
        <a:lstStyle/>
        <a:p>
          <a:endParaRPr lang="en-IN"/>
        </a:p>
      </dgm:t>
    </dgm:pt>
    <dgm:pt modelId="{CD82021F-A5F2-4674-B69E-DDA16869E642}" type="sibTrans" cxnId="{59199FC1-D2B8-4098-8FD6-5DB4226961ED}">
      <dgm:prSet/>
      <dgm:spPr/>
      <dgm:t>
        <a:bodyPr/>
        <a:lstStyle/>
        <a:p>
          <a:endParaRPr lang="en-IN"/>
        </a:p>
      </dgm:t>
    </dgm:pt>
    <dgm:pt modelId="{72CDF13B-4A7C-4ADC-9B3C-2A64D142C9BB}">
      <dgm:prSet custT="1"/>
      <dgm:spPr/>
      <dgm:t>
        <a:bodyPr/>
        <a:lstStyle/>
        <a:p>
          <a:pPr rtl="0"/>
          <a:r>
            <a:rPr lang="en-US" sz="2400" i="1" dirty="0" smtClean="0">
              <a:solidFill>
                <a:srgbClr val="002060"/>
              </a:solidFill>
            </a:rPr>
            <a:t> </a:t>
          </a:r>
          <a:r>
            <a:rPr lang="en-US" sz="2300" dirty="0" smtClean="0"/>
            <a:t>Between each </a:t>
          </a:r>
          <a:r>
            <a:rPr lang="en-US" sz="2300" dirty="0" err="1" smtClean="0"/>
            <a:t>baxdrostat</a:t>
          </a:r>
          <a:r>
            <a:rPr lang="en-US" sz="2300" dirty="0" smtClean="0"/>
            <a:t> group and the placebo group in the modified intention-to-treat population </a:t>
          </a:r>
          <a:r>
            <a:rPr lang="en-US" sz="1800" dirty="0" smtClean="0">
              <a:solidFill>
                <a:schemeClr val="accent1">
                  <a:lumMod val="50000"/>
                </a:schemeClr>
              </a:solidFill>
            </a:rPr>
            <a:t>(patients who received at least one dose of </a:t>
          </a:r>
          <a:r>
            <a:rPr lang="en-US" sz="1800" dirty="0" err="1" smtClean="0">
              <a:solidFill>
                <a:schemeClr val="accent1">
                  <a:lumMod val="50000"/>
                </a:schemeClr>
              </a:solidFill>
            </a:rPr>
            <a:t>baxdrostat</a:t>
          </a:r>
          <a:r>
            <a:rPr lang="en-US" sz="1800" dirty="0" smtClean="0">
              <a:solidFill>
                <a:schemeClr val="accent1">
                  <a:lumMod val="50000"/>
                </a:schemeClr>
              </a:solidFill>
            </a:rPr>
            <a:t> or placebo and had a baseline value for the systolic blood-pressure assessment). </a:t>
          </a:r>
          <a:endParaRPr lang="en-IN" sz="1800" dirty="0">
            <a:solidFill>
              <a:schemeClr val="accent1">
                <a:lumMod val="50000"/>
              </a:schemeClr>
            </a:solidFill>
          </a:endParaRPr>
        </a:p>
      </dgm:t>
    </dgm:pt>
    <dgm:pt modelId="{3A4F1A46-E465-4E63-A83B-EDD545BAA53B}" type="parTrans" cxnId="{66C9BB43-CD48-467F-B740-3A4D77B906B5}">
      <dgm:prSet/>
      <dgm:spPr/>
      <dgm:t>
        <a:bodyPr/>
        <a:lstStyle/>
        <a:p>
          <a:endParaRPr lang="en-IN"/>
        </a:p>
      </dgm:t>
    </dgm:pt>
    <dgm:pt modelId="{09FC0A72-60E8-403E-853F-4D2298D7DF47}" type="sibTrans" cxnId="{66C9BB43-CD48-467F-B740-3A4D77B906B5}">
      <dgm:prSet/>
      <dgm:spPr/>
      <dgm:t>
        <a:bodyPr/>
        <a:lstStyle/>
        <a:p>
          <a:endParaRPr lang="en-IN"/>
        </a:p>
      </dgm:t>
    </dgm:pt>
    <dgm:pt modelId="{DFB6A18E-6976-4321-8430-42422ACD3BED}" type="pres">
      <dgm:prSet presAssocID="{B5D9E7C3-A54D-48C8-B062-AE3E7BA191B4}" presName="linearFlow" presStyleCnt="0">
        <dgm:presLayoutVars>
          <dgm:dir/>
          <dgm:animLvl val="lvl"/>
          <dgm:resizeHandles val="exact"/>
        </dgm:presLayoutVars>
      </dgm:prSet>
      <dgm:spPr/>
    </dgm:pt>
    <dgm:pt modelId="{AB70BB46-2BB5-4DC2-B454-999CECFCE218}" type="pres">
      <dgm:prSet presAssocID="{D7B5B572-BB7A-4FC4-83DB-94A669CC6BB6}" presName="composite" presStyleCnt="0"/>
      <dgm:spPr/>
    </dgm:pt>
    <dgm:pt modelId="{AE2E12B3-8BB3-4ECD-92C1-3345AD29B867}" type="pres">
      <dgm:prSet presAssocID="{D7B5B572-BB7A-4FC4-83DB-94A669CC6BB6}" presName="parentText" presStyleLbl="alignNode1" presStyleIdx="0" presStyleCnt="1">
        <dgm:presLayoutVars>
          <dgm:chMax val="1"/>
          <dgm:bulletEnabled val="1"/>
        </dgm:presLayoutVars>
      </dgm:prSet>
      <dgm:spPr/>
      <dgm:t>
        <a:bodyPr/>
        <a:lstStyle/>
        <a:p>
          <a:endParaRPr lang="en-IN"/>
        </a:p>
      </dgm:t>
    </dgm:pt>
    <dgm:pt modelId="{A007A7B0-EF7B-4EFC-A0A5-7510D6F54AD7}" type="pres">
      <dgm:prSet presAssocID="{D7B5B572-BB7A-4FC4-83DB-94A669CC6BB6}" presName="descendantText" presStyleLbl="alignAcc1" presStyleIdx="0" presStyleCnt="1" custLinFactNeighborX="5895" custLinFactNeighborY="2246">
        <dgm:presLayoutVars>
          <dgm:bulletEnabled val="1"/>
        </dgm:presLayoutVars>
      </dgm:prSet>
      <dgm:spPr/>
      <dgm:t>
        <a:bodyPr/>
        <a:lstStyle/>
        <a:p>
          <a:endParaRPr lang="en-IN"/>
        </a:p>
      </dgm:t>
    </dgm:pt>
  </dgm:ptLst>
  <dgm:cxnLst>
    <dgm:cxn modelId="{7B186D8C-DF96-4765-BC63-A91BD0808CED}" type="presOf" srcId="{B5D9E7C3-A54D-48C8-B062-AE3E7BA191B4}" destId="{DFB6A18E-6976-4321-8430-42422ACD3BED}" srcOrd="0" destOrd="0" presId="urn:microsoft.com/office/officeart/2005/8/layout/chevron2"/>
    <dgm:cxn modelId="{B74F3C3A-3F83-480E-BCA4-E7B2BA19E645}" type="presOf" srcId="{E56AD40F-40FD-407F-8227-C5F8E1EA0859}" destId="{A007A7B0-EF7B-4EFC-A0A5-7510D6F54AD7}" srcOrd="0" destOrd="0" presId="urn:microsoft.com/office/officeart/2005/8/layout/chevron2"/>
    <dgm:cxn modelId="{905EA048-8D7D-4522-AC5F-F32925F7F970}" type="presOf" srcId="{D7B5B572-BB7A-4FC4-83DB-94A669CC6BB6}" destId="{AE2E12B3-8BB3-4ECD-92C1-3345AD29B867}" srcOrd="0" destOrd="0" presId="urn:microsoft.com/office/officeart/2005/8/layout/chevron2"/>
    <dgm:cxn modelId="{8710886F-85C1-4F7E-856F-ED50C91D96FD}" srcId="{B5D9E7C3-A54D-48C8-B062-AE3E7BA191B4}" destId="{D7B5B572-BB7A-4FC4-83DB-94A669CC6BB6}" srcOrd="0" destOrd="0" parTransId="{8B8BFBA0-CD12-447F-A8D5-98005BE5373A}" sibTransId="{861385A7-1E5A-41C7-8D80-6C09A5A7A0BA}"/>
    <dgm:cxn modelId="{8E41DD13-2788-42E2-8519-00DBBEC5CF59}" type="presOf" srcId="{72CDF13B-4A7C-4ADC-9B3C-2A64D142C9BB}" destId="{A007A7B0-EF7B-4EFC-A0A5-7510D6F54AD7}" srcOrd="0" destOrd="1" presId="urn:microsoft.com/office/officeart/2005/8/layout/chevron2"/>
    <dgm:cxn modelId="{59199FC1-D2B8-4098-8FD6-5DB4226961ED}" srcId="{D7B5B572-BB7A-4FC4-83DB-94A669CC6BB6}" destId="{E56AD40F-40FD-407F-8227-C5F8E1EA0859}" srcOrd="0" destOrd="0" parTransId="{243150C4-21F6-4C73-A206-D7B11A12FA3E}" sibTransId="{CD82021F-A5F2-4674-B69E-DDA16869E642}"/>
    <dgm:cxn modelId="{66C9BB43-CD48-467F-B740-3A4D77B906B5}" srcId="{D7B5B572-BB7A-4FC4-83DB-94A669CC6BB6}" destId="{72CDF13B-4A7C-4ADC-9B3C-2A64D142C9BB}" srcOrd="1" destOrd="0" parTransId="{3A4F1A46-E465-4E63-A83B-EDD545BAA53B}" sibTransId="{09FC0A72-60E8-403E-853F-4D2298D7DF47}"/>
    <dgm:cxn modelId="{411AB71F-48CE-4E03-B87D-C4E7B12E78ED}" type="presParOf" srcId="{DFB6A18E-6976-4321-8430-42422ACD3BED}" destId="{AB70BB46-2BB5-4DC2-B454-999CECFCE218}" srcOrd="0" destOrd="0" presId="urn:microsoft.com/office/officeart/2005/8/layout/chevron2"/>
    <dgm:cxn modelId="{A45957EF-701E-4625-B8F0-E900E5C7560E}" type="presParOf" srcId="{AB70BB46-2BB5-4DC2-B454-999CECFCE218}" destId="{AE2E12B3-8BB3-4ECD-92C1-3345AD29B867}" srcOrd="0" destOrd="0" presId="urn:microsoft.com/office/officeart/2005/8/layout/chevron2"/>
    <dgm:cxn modelId="{E1B3F7D4-D4EF-4EAC-AAAA-DBE25495296A}" type="presParOf" srcId="{AB70BB46-2BB5-4DC2-B454-999CECFCE218}" destId="{A007A7B0-EF7B-4EFC-A0A5-7510D6F54AD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D9E7C3-A54D-48C8-B062-AE3E7BA191B4}" type="doc">
      <dgm:prSet loTypeId="urn:microsoft.com/office/officeart/2005/8/layout/chevron2" loCatId="process" qsTypeId="urn:microsoft.com/office/officeart/2005/8/quickstyle/simple5" qsCatId="simple" csTypeId="urn:microsoft.com/office/officeart/2005/8/colors/accent1_2" csCatId="accent1" phldr="1"/>
      <dgm:spPr/>
      <dgm:t>
        <a:bodyPr/>
        <a:lstStyle/>
        <a:p>
          <a:endParaRPr lang="en-IN"/>
        </a:p>
      </dgm:t>
    </dgm:pt>
    <dgm:pt modelId="{D7B5B572-BB7A-4FC4-83DB-94A669CC6BB6}">
      <dgm:prSet/>
      <dgm:spPr/>
      <dgm:t>
        <a:bodyPr/>
        <a:lstStyle/>
        <a:p>
          <a:pPr rtl="0"/>
          <a:r>
            <a:rPr lang="en-US" dirty="0" smtClean="0"/>
            <a:t>The secondary efficacy end </a:t>
          </a:r>
          <a:r>
            <a:rPr lang="en-US" dirty="0" err="1" smtClean="0"/>
            <a:t>pointanalysis</a:t>
          </a:r>
          <a:r>
            <a:rPr lang="en-US" dirty="0" smtClean="0"/>
            <a:t> </a:t>
          </a:r>
          <a:endParaRPr lang="en-IN" dirty="0"/>
        </a:p>
      </dgm:t>
    </dgm:pt>
    <dgm:pt modelId="{8B8BFBA0-CD12-447F-A8D5-98005BE5373A}" type="parTrans" cxnId="{8710886F-85C1-4F7E-856F-ED50C91D96FD}">
      <dgm:prSet/>
      <dgm:spPr/>
      <dgm:t>
        <a:bodyPr/>
        <a:lstStyle/>
        <a:p>
          <a:endParaRPr lang="en-IN"/>
        </a:p>
      </dgm:t>
    </dgm:pt>
    <dgm:pt modelId="{861385A7-1E5A-41C7-8D80-6C09A5A7A0BA}" type="sibTrans" cxnId="{8710886F-85C1-4F7E-856F-ED50C91D96FD}">
      <dgm:prSet/>
      <dgm:spPr/>
      <dgm:t>
        <a:bodyPr/>
        <a:lstStyle/>
        <a:p>
          <a:endParaRPr lang="en-IN"/>
        </a:p>
      </dgm:t>
    </dgm:pt>
    <dgm:pt modelId="{E56AD40F-40FD-407F-8227-C5F8E1EA0859}">
      <dgm:prSet custT="1"/>
      <dgm:spPr/>
      <dgm:t>
        <a:bodyPr/>
        <a:lstStyle/>
        <a:p>
          <a:pPr rtl="0"/>
          <a:r>
            <a:rPr lang="en-US" sz="2300" dirty="0" smtClean="0"/>
            <a:t>change from baseline in diastolic blood pressure was analyzed with the use of linear regression</a:t>
          </a:r>
          <a:endParaRPr lang="en-IN" sz="1800" dirty="0">
            <a:solidFill>
              <a:schemeClr val="accent1">
                <a:lumMod val="50000"/>
              </a:schemeClr>
            </a:solidFill>
          </a:endParaRPr>
        </a:p>
      </dgm:t>
    </dgm:pt>
    <dgm:pt modelId="{243150C4-21F6-4C73-A206-D7B11A12FA3E}" type="parTrans" cxnId="{59199FC1-D2B8-4098-8FD6-5DB4226961ED}">
      <dgm:prSet/>
      <dgm:spPr/>
      <dgm:t>
        <a:bodyPr/>
        <a:lstStyle/>
        <a:p>
          <a:endParaRPr lang="en-IN"/>
        </a:p>
      </dgm:t>
    </dgm:pt>
    <dgm:pt modelId="{CD82021F-A5F2-4674-B69E-DDA16869E642}" type="sibTrans" cxnId="{59199FC1-D2B8-4098-8FD6-5DB4226961ED}">
      <dgm:prSet/>
      <dgm:spPr/>
      <dgm:t>
        <a:bodyPr/>
        <a:lstStyle/>
        <a:p>
          <a:endParaRPr lang="en-IN"/>
        </a:p>
      </dgm:t>
    </dgm:pt>
    <dgm:pt modelId="{B358F15A-00D4-4585-BE3A-4B6AC87CC16E}">
      <dgm:prSet custT="1"/>
      <dgm:spPr/>
      <dgm:t>
        <a:bodyPr/>
        <a:lstStyle/>
        <a:p>
          <a:pPr rtl="0"/>
          <a:r>
            <a:rPr lang="en-US" sz="2300" dirty="0" smtClean="0"/>
            <a:t>A sensitivity analysis was performed for missing data for the primary end point</a:t>
          </a:r>
          <a:endParaRPr lang="en-IN" sz="1800" dirty="0">
            <a:solidFill>
              <a:schemeClr val="accent1">
                <a:lumMod val="50000"/>
              </a:schemeClr>
            </a:solidFill>
          </a:endParaRPr>
        </a:p>
      </dgm:t>
    </dgm:pt>
    <dgm:pt modelId="{BECC6919-AD5A-4E65-BB52-9A330EBEC199}" type="parTrans" cxnId="{495A08D4-E872-4FC2-BFF7-7D4958DED750}">
      <dgm:prSet/>
      <dgm:spPr/>
      <dgm:t>
        <a:bodyPr/>
        <a:lstStyle/>
        <a:p>
          <a:endParaRPr lang="en-IN"/>
        </a:p>
      </dgm:t>
    </dgm:pt>
    <dgm:pt modelId="{3AD9295C-AECB-4A55-A448-BD4EAF1AD084}" type="sibTrans" cxnId="{495A08D4-E872-4FC2-BFF7-7D4958DED750}">
      <dgm:prSet/>
      <dgm:spPr/>
      <dgm:t>
        <a:bodyPr/>
        <a:lstStyle/>
        <a:p>
          <a:endParaRPr lang="en-IN"/>
        </a:p>
      </dgm:t>
    </dgm:pt>
    <dgm:pt modelId="{F32B9A61-17DC-4C30-B190-4462FF3E3253}">
      <dgm:prSet custT="1"/>
      <dgm:spPr/>
      <dgm:t>
        <a:bodyPr/>
        <a:lstStyle/>
        <a:p>
          <a:pPr rtl="0"/>
          <a:endParaRPr lang="en-IN" sz="1800" dirty="0">
            <a:solidFill>
              <a:schemeClr val="accent1">
                <a:lumMod val="50000"/>
              </a:schemeClr>
            </a:solidFill>
          </a:endParaRPr>
        </a:p>
      </dgm:t>
    </dgm:pt>
    <dgm:pt modelId="{11938EE1-E242-4E24-9049-4CDC9B2F599C}" type="parTrans" cxnId="{69E91753-2CC3-45DE-95BD-20A85B9A9C88}">
      <dgm:prSet/>
      <dgm:spPr/>
      <dgm:t>
        <a:bodyPr/>
        <a:lstStyle/>
        <a:p>
          <a:endParaRPr lang="en-IN"/>
        </a:p>
      </dgm:t>
    </dgm:pt>
    <dgm:pt modelId="{47513A7E-73D2-4035-AF7E-E2E2D4914A3C}" type="sibTrans" cxnId="{69E91753-2CC3-45DE-95BD-20A85B9A9C88}">
      <dgm:prSet/>
      <dgm:spPr/>
      <dgm:t>
        <a:bodyPr/>
        <a:lstStyle/>
        <a:p>
          <a:endParaRPr lang="en-IN"/>
        </a:p>
      </dgm:t>
    </dgm:pt>
    <dgm:pt modelId="{DFB6A18E-6976-4321-8430-42422ACD3BED}" type="pres">
      <dgm:prSet presAssocID="{B5D9E7C3-A54D-48C8-B062-AE3E7BA191B4}" presName="linearFlow" presStyleCnt="0">
        <dgm:presLayoutVars>
          <dgm:dir/>
          <dgm:animLvl val="lvl"/>
          <dgm:resizeHandles val="exact"/>
        </dgm:presLayoutVars>
      </dgm:prSet>
      <dgm:spPr/>
    </dgm:pt>
    <dgm:pt modelId="{AB70BB46-2BB5-4DC2-B454-999CECFCE218}" type="pres">
      <dgm:prSet presAssocID="{D7B5B572-BB7A-4FC4-83DB-94A669CC6BB6}" presName="composite" presStyleCnt="0"/>
      <dgm:spPr/>
    </dgm:pt>
    <dgm:pt modelId="{AE2E12B3-8BB3-4ECD-92C1-3345AD29B867}" type="pres">
      <dgm:prSet presAssocID="{D7B5B572-BB7A-4FC4-83DB-94A669CC6BB6}" presName="parentText" presStyleLbl="alignNode1" presStyleIdx="0" presStyleCnt="1">
        <dgm:presLayoutVars>
          <dgm:chMax val="1"/>
          <dgm:bulletEnabled val="1"/>
        </dgm:presLayoutVars>
      </dgm:prSet>
      <dgm:spPr/>
      <dgm:t>
        <a:bodyPr/>
        <a:lstStyle/>
        <a:p>
          <a:endParaRPr lang="en-IN"/>
        </a:p>
      </dgm:t>
    </dgm:pt>
    <dgm:pt modelId="{A007A7B0-EF7B-4EFC-A0A5-7510D6F54AD7}" type="pres">
      <dgm:prSet presAssocID="{D7B5B572-BB7A-4FC4-83DB-94A669CC6BB6}" presName="descendantText" presStyleLbl="alignAcc1" presStyleIdx="0" presStyleCnt="1" custLinFactNeighborX="5895" custLinFactNeighborY="2246">
        <dgm:presLayoutVars>
          <dgm:bulletEnabled val="1"/>
        </dgm:presLayoutVars>
      </dgm:prSet>
      <dgm:spPr/>
      <dgm:t>
        <a:bodyPr/>
        <a:lstStyle/>
        <a:p>
          <a:endParaRPr lang="en-IN"/>
        </a:p>
      </dgm:t>
    </dgm:pt>
  </dgm:ptLst>
  <dgm:cxnLst>
    <dgm:cxn modelId="{495A08D4-E872-4FC2-BFF7-7D4958DED750}" srcId="{D7B5B572-BB7A-4FC4-83DB-94A669CC6BB6}" destId="{B358F15A-00D4-4585-BE3A-4B6AC87CC16E}" srcOrd="2" destOrd="0" parTransId="{BECC6919-AD5A-4E65-BB52-9A330EBEC199}" sibTransId="{3AD9295C-AECB-4A55-A448-BD4EAF1AD084}"/>
    <dgm:cxn modelId="{688D153E-B1D1-4785-A2E0-070F7E4057A2}" type="presOf" srcId="{B358F15A-00D4-4585-BE3A-4B6AC87CC16E}" destId="{A007A7B0-EF7B-4EFC-A0A5-7510D6F54AD7}" srcOrd="0" destOrd="2" presId="urn:microsoft.com/office/officeart/2005/8/layout/chevron2"/>
    <dgm:cxn modelId="{34933FF3-596A-4472-B084-9432D8E71098}" type="presOf" srcId="{E56AD40F-40FD-407F-8227-C5F8E1EA0859}" destId="{A007A7B0-EF7B-4EFC-A0A5-7510D6F54AD7}" srcOrd="0" destOrd="0" presId="urn:microsoft.com/office/officeart/2005/8/layout/chevron2"/>
    <dgm:cxn modelId="{59199FC1-D2B8-4098-8FD6-5DB4226961ED}" srcId="{D7B5B572-BB7A-4FC4-83DB-94A669CC6BB6}" destId="{E56AD40F-40FD-407F-8227-C5F8E1EA0859}" srcOrd="0" destOrd="0" parTransId="{243150C4-21F6-4C73-A206-D7B11A12FA3E}" sibTransId="{CD82021F-A5F2-4674-B69E-DDA16869E642}"/>
    <dgm:cxn modelId="{8710886F-85C1-4F7E-856F-ED50C91D96FD}" srcId="{B5D9E7C3-A54D-48C8-B062-AE3E7BA191B4}" destId="{D7B5B572-BB7A-4FC4-83DB-94A669CC6BB6}" srcOrd="0" destOrd="0" parTransId="{8B8BFBA0-CD12-447F-A8D5-98005BE5373A}" sibTransId="{861385A7-1E5A-41C7-8D80-6C09A5A7A0BA}"/>
    <dgm:cxn modelId="{42D45912-6A06-4790-BB46-83B0F8479D68}" type="presOf" srcId="{F32B9A61-17DC-4C30-B190-4462FF3E3253}" destId="{A007A7B0-EF7B-4EFC-A0A5-7510D6F54AD7}" srcOrd="0" destOrd="1" presId="urn:microsoft.com/office/officeart/2005/8/layout/chevron2"/>
    <dgm:cxn modelId="{61936E76-5380-4113-9E57-F552DD20CA48}" type="presOf" srcId="{B5D9E7C3-A54D-48C8-B062-AE3E7BA191B4}" destId="{DFB6A18E-6976-4321-8430-42422ACD3BED}" srcOrd="0" destOrd="0" presId="urn:microsoft.com/office/officeart/2005/8/layout/chevron2"/>
    <dgm:cxn modelId="{69E91753-2CC3-45DE-95BD-20A85B9A9C88}" srcId="{D7B5B572-BB7A-4FC4-83DB-94A669CC6BB6}" destId="{F32B9A61-17DC-4C30-B190-4462FF3E3253}" srcOrd="1" destOrd="0" parTransId="{11938EE1-E242-4E24-9049-4CDC9B2F599C}" sibTransId="{47513A7E-73D2-4035-AF7E-E2E2D4914A3C}"/>
    <dgm:cxn modelId="{0313DF73-677B-4E47-A7D2-6EBBB15AD63B}" type="presOf" srcId="{D7B5B572-BB7A-4FC4-83DB-94A669CC6BB6}" destId="{AE2E12B3-8BB3-4ECD-92C1-3345AD29B867}" srcOrd="0" destOrd="0" presId="urn:microsoft.com/office/officeart/2005/8/layout/chevron2"/>
    <dgm:cxn modelId="{BA4FF32C-CE66-4D29-815A-0EC205CB342F}" type="presParOf" srcId="{DFB6A18E-6976-4321-8430-42422ACD3BED}" destId="{AB70BB46-2BB5-4DC2-B454-999CECFCE218}" srcOrd="0" destOrd="0" presId="urn:microsoft.com/office/officeart/2005/8/layout/chevron2"/>
    <dgm:cxn modelId="{D76FCEAD-75D8-482A-B52B-EB3AFB7C8A45}" type="presParOf" srcId="{AB70BB46-2BB5-4DC2-B454-999CECFCE218}" destId="{AE2E12B3-8BB3-4ECD-92C1-3345AD29B867}" srcOrd="0" destOrd="0" presId="urn:microsoft.com/office/officeart/2005/8/layout/chevron2"/>
    <dgm:cxn modelId="{A22334A7-3FEE-4DD8-BA71-1D17988E541E}" type="presParOf" srcId="{AB70BB46-2BB5-4DC2-B454-999CECFCE218}" destId="{A007A7B0-EF7B-4EFC-A0A5-7510D6F54AD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E12B3-8BB3-4ECD-92C1-3345AD29B867}">
      <dsp:nvSpPr>
        <dsp:cNvPr id="0" name=""/>
        <dsp:cNvSpPr/>
      </dsp:nvSpPr>
      <dsp:spPr>
        <a:xfrm rot="5400000">
          <a:off x="-751636" y="751636"/>
          <a:ext cx="5010912" cy="3507638"/>
        </a:xfrm>
        <a:prstGeom prst="chevron">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w="12700" cap="flat" cmpd="sng" algn="ctr">
          <a:solidFill>
            <a:schemeClr val="accent1">
              <a:hueOff val="0"/>
              <a:satOff val="0"/>
              <a:lumOff val="0"/>
              <a:alphaOff val="0"/>
            </a:schemeClr>
          </a:solidFill>
          <a:prstDash val="solid"/>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1">
          <a:scrgbClr r="0" g="0" b="0"/>
        </a:lnRef>
        <a:fillRef idx="3">
          <a:scrgbClr r="0" g="0" b="0"/>
        </a:fillRef>
        <a:effectRef idx="3">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0">
            <a:lnSpc>
              <a:spcPct val="90000"/>
            </a:lnSpc>
            <a:spcBef>
              <a:spcPct val="0"/>
            </a:spcBef>
            <a:spcAft>
              <a:spcPct val="35000"/>
            </a:spcAft>
          </a:pPr>
          <a:r>
            <a:rPr lang="en-US" sz="3400" kern="1200" dirty="0" smtClean="0"/>
            <a:t>The primary efficacy analysis </a:t>
          </a:r>
          <a:endParaRPr lang="en-IN" sz="3400" kern="1200" dirty="0"/>
        </a:p>
      </dsp:txBody>
      <dsp:txXfrm rot="-5400000">
        <a:off x="1" y="1753818"/>
        <a:ext cx="3507638" cy="1503274"/>
      </dsp:txXfrm>
    </dsp:sp>
    <dsp:sp modelId="{A007A7B0-EF7B-4EFC-A0A5-7510D6F54AD7}">
      <dsp:nvSpPr>
        <dsp:cNvPr id="0" name=""/>
        <dsp:cNvSpPr/>
      </dsp:nvSpPr>
      <dsp:spPr>
        <a:xfrm rot="5400000">
          <a:off x="5911915" y="-2331122"/>
          <a:ext cx="3257092" cy="80656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1">
          <a:scrgbClr r="0" g="0" b="0"/>
        </a:lnRef>
        <a:fillRef idx="1">
          <a:scrgbClr r="0" g="0" b="0"/>
        </a:fillRef>
        <a:effectRef idx="2">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smtClean="0"/>
            <a:t>Compared </a:t>
          </a:r>
          <a:r>
            <a:rPr lang="en-US" sz="2400" i="1" kern="1200" dirty="0" smtClean="0">
              <a:solidFill>
                <a:srgbClr val="002060"/>
              </a:solidFill>
            </a:rPr>
            <a:t>the change in the mean seated systolic blood pressure from baseline to the end of the treatment period</a:t>
          </a:r>
          <a:endParaRPr lang="en-IN" sz="1800" kern="1200" dirty="0">
            <a:solidFill>
              <a:schemeClr val="accent1">
                <a:lumMod val="50000"/>
              </a:schemeClr>
            </a:solidFill>
          </a:endParaRPr>
        </a:p>
        <a:p>
          <a:pPr marL="228600" lvl="1" indent="-228600" algn="l" defTabSz="1066800" rtl="0">
            <a:lnSpc>
              <a:spcPct val="90000"/>
            </a:lnSpc>
            <a:spcBef>
              <a:spcPct val="0"/>
            </a:spcBef>
            <a:spcAft>
              <a:spcPct val="15000"/>
            </a:spcAft>
            <a:buChar char="••"/>
          </a:pPr>
          <a:r>
            <a:rPr lang="en-US" sz="2400" i="1" kern="1200" dirty="0" smtClean="0">
              <a:solidFill>
                <a:srgbClr val="002060"/>
              </a:solidFill>
            </a:rPr>
            <a:t> </a:t>
          </a:r>
          <a:r>
            <a:rPr lang="en-US" sz="2300" kern="1200" dirty="0" smtClean="0"/>
            <a:t>Between each </a:t>
          </a:r>
          <a:r>
            <a:rPr lang="en-US" sz="2300" kern="1200" dirty="0" err="1" smtClean="0"/>
            <a:t>baxdrostat</a:t>
          </a:r>
          <a:r>
            <a:rPr lang="en-US" sz="2300" kern="1200" dirty="0" smtClean="0"/>
            <a:t> group and the placebo group in the modified intention-to-treat population </a:t>
          </a:r>
          <a:r>
            <a:rPr lang="en-US" sz="1800" kern="1200" dirty="0" smtClean="0">
              <a:solidFill>
                <a:schemeClr val="accent1">
                  <a:lumMod val="50000"/>
                </a:schemeClr>
              </a:solidFill>
            </a:rPr>
            <a:t>(patients who received at least one dose of </a:t>
          </a:r>
          <a:r>
            <a:rPr lang="en-US" sz="1800" kern="1200" dirty="0" err="1" smtClean="0">
              <a:solidFill>
                <a:schemeClr val="accent1">
                  <a:lumMod val="50000"/>
                </a:schemeClr>
              </a:solidFill>
            </a:rPr>
            <a:t>baxdrostat</a:t>
          </a:r>
          <a:r>
            <a:rPr lang="en-US" sz="1800" kern="1200" dirty="0" smtClean="0">
              <a:solidFill>
                <a:schemeClr val="accent1">
                  <a:lumMod val="50000"/>
                </a:schemeClr>
              </a:solidFill>
            </a:rPr>
            <a:t> or placebo and had a baseline value for the systolic blood-pressure assessment). </a:t>
          </a:r>
          <a:endParaRPr lang="en-IN" sz="1800" kern="1200" dirty="0">
            <a:solidFill>
              <a:schemeClr val="accent1">
                <a:lumMod val="50000"/>
              </a:schemeClr>
            </a:solidFill>
          </a:endParaRPr>
        </a:p>
      </dsp:txBody>
      <dsp:txXfrm rot="-5400000">
        <a:off x="3507638" y="232153"/>
        <a:ext cx="7906648" cy="29390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E12B3-8BB3-4ECD-92C1-3345AD29B867}">
      <dsp:nvSpPr>
        <dsp:cNvPr id="0" name=""/>
        <dsp:cNvSpPr/>
      </dsp:nvSpPr>
      <dsp:spPr>
        <a:xfrm rot="5400000">
          <a:off x="-751636" y="751636"/>
          <a:ext cx="5010912" cy="3507638"/>
        </a:xfrm>
        <a:prstGeom prst="chevron">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w="12700" cap="flat" cmpd="sng" algn="ctr">
          <a:solidFill>
            <a:schemeClr val="accent1">
              <a:hueOff val="0"/>
              <a:satOff val="0"/>
              <a:lumOff val="0"/>
              <a:alphaOff val="0"/>
            </a:schemeClr>
          </a:solidFill>
          <a:prstDash val="solid"/>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1">
          <a:scrgbClr r="0" g="0" b="0"/>
        </a:lnRef>
        <a:fillRef idx="3">
          <a:scrgbClr r="0" g="0" b="0"/>
        </a:fillRef>
        <a:effectRef idx="3">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0">
            <a:lnSpc>
              <a:spcPct val="90000"/>
            </a:lnSpc>
            <a:spcBef>
              <a:spcPct val="0"/>
            </a:spcBef>
            <a:spcAft>
              <a:spcPct val="35000"/>
            </a:spcAft>
          </a:pPr>
          <a:r>
            <a:rPr lang="en-US" sz="3400" kern="1200" dirty="0" smtClean="0"/>
            <a:t>The secondary efficacy end </a:t>
          </a:r>
          <a:r>
            <a:rPr lang="en-US" sz="3400" kern="1200" dirty="0" err="1" smtClean="0"/>
            <a:t>pointanalysis</a:t>
          </a:r>
          <a:r>
            <a:rPr lang="en-US" sz="3400" kern="1200" dirty="0" smtClean="0"/>
            <a:t> </a:t>
          </a:r>
          <a:endParaRPr lang="en-IN" sz="3400" kern="1200" dirty="0"/>
        </a:p>
      </dsp:txBody>
      <dsp:txXfrm rot="-5400000">
        <a:off x="1" y="1753818"/>
        <a:ext cx="3507638" cy="1503274"/>
      </dsp:txXfrm>
    </dsp:sp>
    <dsp:sp modelId="{A007A7B0-EF7B-4EFC-A0A5-7510D6F54AD7}">
      <dsp:nvSpPr>
        <dsp:cNvPr id="0" name=""/>
        <dsp:cNvSpPr/>
      </dsp:nvSpPr>
      <dsp:spPr>
        <a:xfrm rot="5400000">
          <a:off x="5911915" y="-2331122"/>
          <a:ext cx="3257092" cy="80656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1">
          <a:scrgbClr r="0" g="0" b="0"/>
        </a:lnRef>
        <a:fillRef idx="1">
          <a:scrgbClr r="0" g="0" b="0"/>
        </a:fillRef>
        <a:effectRef idx="2">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smtClean="0"/>
            <a:t>change from baseline in diastolic blood pressure was analyzed with the use of linear regression</a:t>
          </a:r>
          <a:endParaRPr lang="en-IN" sz="1800" kern="1200" dirty="0">
            <a:solidFill>
              <a:schemeClr val="accent1">
                <a:lumMod val="50000"/>
              </a:schemeClr>
            </a:solidFill>
          </a:endParaRPr>
        </a:p>
        <a:p>
          <a:pPr marL="171450" lvl="1" indent="-171450" algn="l" defTabSz="800100" rtl="0">
            <a:lnSpc>
              <a:spcPct val="90000"/>
            </a:lnSpc>
            <a:spcBef>
              <a:spcPct val="0"/>
            </a:spcBef>
            <a:spcAft>
              <a:spcPct val="15000"/>
            </a:spcAft>
            <a:buChar char="••"/>
          </a:pPr>
          <a:endParaRPr lang="en-IN" sz="1800" kern="1200" dirty="0">
            <a:solidFill>
              <a:schemeClr val="accent1">
                <a:lumMod val="50000"/>
              </a:schemeClr>
            </a:solidFill>
          </a:endParaRPr>
        </a:p>
        <a:p>
          <a:pPr marL="228600" lvl="1" indent="-228600" algn="l" defTabSz="1022350" rtl="0">
            <a:lnSpc>
              <a:spcPct val="90000"/>
            </a:lnSpc>
            <a:spcBef>
              <a:spcPct val="0"/>
            </a:spcBef>
            <a:spcAft>
              <a:spcPct val="15000"/>
            </a:spcAft>
            <a:buChar char="••"/>
          </a:pPr>
          <a:r>
            <a:rPr lang="en-US" sz="2300" kern="1200" dirty="0" smtClean="0"/>
            <a:t>A sensitivity analysis was performed for missing data for the primary end point</a:t>
          </a:r>
          <a:endParaRPr lang="en-IN" sz="1800" kern="1200" dirty="0">
            <a:solidFill>
              <a:schemeClr val="accent1">
                <a:lumMod val="50000"/>
              </a:schemeClr>
            </a:solidFill>
          </a:endParaRPr>
        </a:p>
      </dsp:txBody>
      <dsp:txXfrm rot="-5400000">
        <a:off x="3507638" y="232153"/>
        <a:ext cx="7906648" cy="293909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1939EA-2C73-4E8A-AEBB-82F1BD039BB2}" type="datetimeFigureOut">
              <a:rPr lang="en-IN" smtClean="0"/>
              <a:t>10-01-2023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1431070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1939EA-2C73-4E8A-AEBB-82F1BD039BB2}" type="datetimeFigureOut">
              <a:rPr lang="en-IN" smtClean="0"/>
              <a:t>10-01-2023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3801744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1939EA-2C73-4E8A-AEBB-82F1BD039BB2}" type="datetimeFigureOut">
              <a:rPr lang="en-IN" smtClean="0"/>
              <a:t>10-01-2023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2413521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1939EA-2C73-4E8A-AEBB-82F1BD039BB2}" type="datetimeFigureOut">
              <a:rPr lang="en-IN" smtClean="0"/>
              <a:t>10-01-2023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261031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1939EA-2C73-4E8A-AEBB-82F1BD039BB2}" type="datetimeFigureOut">
              <a:rPr lang="en-IN" smtClean="0"/>
              <a:t>10-01-2023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3086338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1939EA-2C73-4E8A-AEBB-82F1BD039BB2}" type="datetimeFigureOut">
              <a:rPr lang="en-IN" smtClean="0"/>
              <a:t>10-01-2023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2142214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1939EA-2C73-4E8A-AEBB-82F1BD039BB2}" type="datetimeFigureOut">
              <a:rPr lang="en-IN" smtClean="0"/>
              <a:t>10-01-2023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79787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1939EA-2C73-4E8A-AEBB-82F1BD039BB2}" type="datetimeFigureOut">
              <a:rPr lang="en-IN" smtClean="0"/>
              <a:t>10-01-2023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295387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61939EA-2C73-4E8A-AEBB-82F1BD039BB2}" type="datetimeFigureOut">
              <a:rPr lang="en-IN" smtClean="0"/>
              <a:t>10-01-2023</a:t>
            </a:fld>
            <a:endParaRPr lang="en-IN"/>
          </a:p>
        </p:txBody>
      </p:sp>
      <p:sp>
        <p:nvSpPr>
          <p:cNvPr id="6" name="Footer Placeholder 5"/>
          <p:cNvSpPr>
            <a:spLocks noGrp="1"/>
          </p:cNvSpPr>
          <p:nvPr>
            <p:ph type="ftr" sz="quarter" idx="11"/>
          </p:nvPr>
        </p:nvSpPr>
        <p:spPr>
          <a:xfrm>
            <a:off x="590396" y="6041362"/>
            <a:ext cx="3295413" cy="365125"/>
          </a:xfrm>
        </p:spPr>
        <p:txBody>
          <a:bodyPr/>
          <a:lstStyle/>
          <a:p>
            <a:endParaRPr lang="en-IN"/>
          </a:p>
        </p:txBody>
      </p:sp>
      <p:sp>
        <p:nvSpPr>
          <p:cNvPr id="7" name="Slide Number Placeholder 6"/>
          <p:cNvSpPr>
            <a:spLocks noGrp="1"/>
          </p:cNvSpPr>
          <p:nvPr>
            <p:ph type="sldNum" sz="quarter" idx="12"/>
          </p:nvPr>
        </p:nvSpPr>
        <p:spPr>
          <a:xfrm>
            <a:off x="4862689" y="5915888"/>
            <a:ext cx="1062155" cy="490599"/>
          </a:xfrm>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1493704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1939EA-2C73-4E8A-AEBB-82F1BD039BB2}" type="datetimeFigureOut">
              <a:rPr lang="en-IN" smtClean="0"/>
              <a:t>10-01-2023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1911408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161939EA-2C73-4E8A-AEBB-82F1BD039BB2}" type="datetimeFigureOut">
              <a:rPr lang="en-IN" smtClean="0"/>
              <a:t>10-01-2023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2192793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161939EA-2C73-4E8A-AEBB-82F1BD039BB2}" type="datetimeFigureOut">
              <a:rPr lang="en-IN" smtClean="0"/>
              <a:t>10-01-2023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638913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1939EA-2C73-4E8A-AEBB-82F1BD039BB2}" type="datetimeFigureOut">
              <a:rPr lang="en-IN" smtClean="0"/>
              <a:t>10-01-2023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1006306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1939EA-2C73-4E8A-AEBB-82F1BD039BB2}" type="datetimeFigureOut">
              <a:rPr lang="en-IN" smtClean="0"/>
              <a:t>10-01-2023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B1FCA00-DDD8-4A31-8416-6E3245424617}" type="slidenum">
              <a:rPr lang="en-IN" smtClean="0"/>
              <a:t>‹#›</a:t>
            </a:fld>
            <a:endParaRPr lang="en-IN"/>
          </a:p>
        </p:txBody>
      </p:sp>
    </p:spTree>
    <p:extLst>
      <p:ext uri="{BB962C8B-B14F-4D97-AF65-F5344CB8AC3E}">
        <p14:creationId xmlns:p14="http://schemas.microsoft.com/office/powerpoint/2010/main" val="1007239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IN"/>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161939EA-2C73-4E8A-AEBB-82F1BD039BB2}" type="datetimeFigureOut">
              <a:rPr lang="en-IN" smtClean="0"/>
              <a:t>10-01-2023</a:t>
            </a:fld>
            <a:endParaRPr lang="en-IN"/>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FB1FCA00-DDD8-4A31-8416-6E3245424617}" type="slidenum">
              <a:rPr lang="en-IN" smtClean="0"/>
              <a:t>‹#›</a:t>
            </a:fld>
            <a:endParaRPr lang="en-IN"/>
          </a:p>
        </p:txBody>
      </p:sp>
    </p:spTree>
    <p:extLst>
      <p:ext uri="{BB962C8B-B14F-4D97-AF65-F5344CB8AC3E}">
        <p14:creationId xmlns:p14="http://schemas.microsoft.com/office/powerpoint/2010/main" val="13417345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ACF8E8-F840-8994-787A-9CDE8E530B75}"/>
              </a:ext>
            </a:extLst>
          </p:cNvPr>
          <p:cNvSpPr>
            <a:spLocks noGrp="1"/>
          </p:cNvSpPr>
          <p:nvPr>
            <p:ph type="ctrTitle"/>
          </p:nvPr>
        </p:nvSpPr>
        <p:spPr>
          <a:xfrm>
            <a:off x="968497" y="1193115"/>
            <a:ext cx="10572000" cy="2971051"/>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2">
            <a:schemeClr val="accent1"/>
          </a:fillRef>
          <a:effectRef idx="1">
            <a:schemeClr val="accent1"/>
          </a:effectRef>
          <a:fontRef idx="minor">
            <a:schemeClr val="dk1"/>
          </a:fontRef>
        </p:style>
        <p:txBody>
          <a:bodyPr>
            <a:normAutofit/>
          </a:bodyPr>
          <a:lstStyle/>
          <a:p>
            <a:r>
              <a:rPr lang="en-US" dirty="0">
                <a:latin typeface="Adobe Gothic Std B" pitchFamily="34" charset="-128"/>
                <a:ea typeface="Adobe Gothic Std B" pitchFamily="34" charset="-128"/>
              </a:rPr>
              <a:t>Phase 2 Trial of </a:t>
            </a:r>
            <a:r>
              <a:rPr lang="en-US" dirty="0" err="1">
                <a:latin typeface="Adobe Gothic Std B" pitchFamily="34" charset="-128"/>
                <a:ea typeface="Adobe Gothic Std B" pitchFamily="34" charset="-128"/>
              </a:rPr>
              <a:t>Baxdrostat</a:t>
            </a:r>
            <a:r>
              <a:rPr lang="en-US" dirty="0">
                <a:latin typeface="Adobe Gothic Std B" pitchFamily="34" charset="-128"/>
                <a:ea typeface="Adobe Gothic Std B" pitchFamily="34" charset="-128"/>
              </a:rPr>
              <a:t> for Treatment-Resistant Hypertension</a:t>
            </a:r>
            <a:endParaRPr lang="en-IN" dirty="0">
              <a:latin typeface="Adobe Gothic Std B" pitchFamily="34" charset="-128"/>
              <a:ea typeface="Adobe Gothic Std B" pitchFamily="34" charset="-128"/>
            </a:endParaRPr>
          </a:p>
        </p:txBody>
      </p:sp>
      <p:sp>
        <p:nvSpPr>
          <p:cNvPr id="3" name="Subtitle 2">
            <a:extLst>
              <a:ext uri="{FF2B5EF4-FFF2-40B4-BE49-F238E27FC236}">
                <a16:creationId xmlns:a16="http://schemas.microsoft.com/office/drawing/2014/main" xmlns="" id="{E5579B48-8E62-E615-D558-78A337EEA3F4}"/>
              </a:ext>
            </a:extLst>
          </p:cNvPr>
          <p:cNvSpPr>
            <a:spLocks noGrp="1"/>
          </p:cNvSpPr>
          <p:nvPr>
            <p:ph type="subTitle" idx="1"/>
          </p:nvPr>
        </p:nvSpPr>
        <p:spPr>
          <a:xfrm>
            <a:off x="9217152" y="5280846"/>
            <a:ext cx="2426207" cy="900497"/>
          </a:xfrm>
        </p:spPr>
        <p:txBody>
          <a:bodyPr>
            <a:normAutofit/>
          </a:bodyPr>
          <a:lstStyle/>
          <a:p>
            <a:r>
              <a:rPr lang="en-IN" dirty="0" smtClean="0"/>
              <a:t>DR AKSHAY RAJU</a:t>
            </a:r>
          </a:p>
          <a:p>
            <a:r>
              <a:rPr lang="en-IN" dirty="0" smtClean="0"/>
              <a:t>JR3 MEDICINE </a:t>
            </a:r>
            <a:endParaRPr lang="en-IN" dirty="0"/>
          </a:p>
        </p:txBody>
      </p:sp>
    </p:spTree>
    <p:extLst>
      <p:ext uri="{BB962C8B-B14F-4D97-AF65-F5344CB8AC3E}">
        <p14:creationId xmlns:p14="http://schemas.microsoft.com/office/powerpoint/2010/main" val="2107100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5885"/>
          <a:stretch/>
        </p:blipFill>
        <p:spPr bwMode="auto">
          <a:xfrm>
            <a:off x="4267200" y="4189827"/>
            <a:ext cx="7766304" cy="2572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xmlns="" id="{66B34E43-F661-CAB2-1A9F-7F30A3F036B7}"/>
              </a:ext>
            </a:extLst>
          </p:cNvPr>
          <p:cNvSpPr>
            <a:spLocks noGrp="1"/>
          </p:cNvSpPr>
          <p:nvPr>
            <p:ph type="title"/>
          </p:nvPr>
        </p:nvSpPr>
        <p:spPr>
          <a:xfrm>
            <a:off x="761232" y="524256"/>
            <a:ext cx="10571998" cy="1353312"/>
          </a:xfrm>
        </p:spPr>
        <p:txBody>
          <a:bodyPr/>
          <a:lstStyle/>
          <a:p>
            <a:r>
              <a:rPr lang="en-IN" cap="all" dirty="0">
                <a:solidFill>
                  <a:schemeClr val="tx1"/>
                </a:solidFill>
                <a:latin typeface="ff-scala-sans-pro"/>
              </a:rPr>
              <a:t>BACKGROUND</a:t>
            </a:r>
            <a:r>
              <a:rPr lang="en-IN" cap="all" dirty="0">
                <a:solidFill>
                  <a:schemeClr val="accent4">
                    <a:lumMod val="75000"/>
                  </a:schemeClr>
                </a:solidFill>
                <a:latin typeface="ff-scala-sans-pro"/>
              </a:rPr>
              <a:t/>
            </a:r>
            <a:br>
              <a:rPr lang="en-IN" cap="all" dirty="0">
                <a:solidFill>
                  <a:schemeClr val="accent4">
                    <a:lumMod val="75000"/>
                  </a:schemeClr>
                </a:solidFill>
                <a:latin typeface="ff-scala-sans-pro"/>
              </a:rPr>
            </a:br>
            <a:endParaRPr lang="en-IN" dirty="0"/>
          </a:p>
        </p:txBody>
      </p:sp>
      <p:sp>
        <p:nvSpPr>
          <p:cNvPr id="3" name="Content Placeholder 2">
            <a:extLst>
              <a:ext uri="{FF2B5EF4-FFF2-40B4-BE49-F238E27FC236}">
                <a16:creationId xmlns:a16="http://schemas.microsoft.com/office/drawing/2014/main" xmlns="" id="{FDD97FF5-41D2-3BC4-C182-6A7AB018D061}"/>
              </a:ext>
            </a:extLst>
          </p:cNvPr>
          <p:cNvSpPr>
            <a:spLocks noGrp="1"/>
          </p:cNvSpPr>
          <p:nvPr>
            <p:ph idx="1"/>
          </p:nvPr>
        </p:nvSpPr>
        <p:spPr>
          <a:xfrm>
            <a:off x="245688" y="1839486"/>
            <a:ext cx="10554574" cy="3636511"/>
          </a:xfrm>
        </p:spPr>
        <p:txBody>
          <a:bodyPr/>
          <a:lstStyle/>
          <a:p>
            <a:pPr algn="l" fontAlgn="base"/>
            <a:r>
              <a:rPr lang="en-IN" sz="2000" i="0" dirty="0" smtClean="0">
                <a:solidFill>
                  <a:schemeClr val="accent3">
                    <a:lumMod val="75000"/>
                  </a:schemeClr>
                </a:solidFill>
                <a:effectLst/>
                <a:latin typeface="Arial Unicode MS" pitchFamily="34" charset="-128"/>
                <a:ea typeface="Arial Unicode MS" pitchFamily="34" charset="-128"/>
                <a:cs typeface="Arial Unicode MS" pitchFamily="34" charset="-128"/>
              </a:rPr>
              <a:t>Aldosterone synthase </a:t>
            </a:r>
            <a:r>
              <a:rPr lang="en-IN" sz="2000" i="0" dirty="0" smtClean="0">
                <a:effectLst/>
                <a:latin typeface="Arial Unicode MS" pitchFamily="34" charset="-128"/>
                <a:ea typeface="Arial Unicode MS" pitchFamily="34" charset="-128"/>
                <a:cs typeface="Arial Unicode MS" pitchFamily="34" charset="-128"/>
              </a:rPr>
              <a:t>controls the synthesis of aldosterone</a:t>
            </a:r>
          </a:p>
          <a:p>
            <a:pPr lvl="1" fontAlgn="base"/>
            <a:r>
              <a:rPr lang="en-IN" sz="1800" i="0" dirty="0" smtClean="0">
                <a:effectLst/>
                <a:latin typeface="Arial Unicode MS" pitchFamily="34" charset="-128"/>
                <a:ea typeface="Arial Unicode MS" pitchFamily="34" charset="-128"/>
                <a:cs typeface="Arial Unicode MS" pitchFamily="34" charset="-128"/>
              </a:rPr>
              <a:t>pharmacologic target for the treatment of hypertension for several decades. </a:t>
            </a:r>
          </a:p>
          <a:p>
            <a:pPr algn="l" fontAlgn="base"/>
            <a:r>
              <a:rPr lang="en-IN" sz="2000" i="0" dirty="0" smtClean="0">
                <a:effectLst/>
                <a:latin typeface="Arial Unicode MS" pitchFamily="34" charset="-128"/>
                <a:ea typeface="Arial Unicode MS" pitchFamily="34" charset="-128"/>
                <a:cs typeface="Arial Unicode MS" pitchFamily="34" charset="-128"/>
              </a:rPr>
              <a:t>Selective </a:t>
            </a:r>
            <a:r>
              <a:rPr lang="en-IN" sz="2000" i="0" dirty="0">
                <a:effectLst/>
                <a:latin typeface="Arial Unicode MS" pitchFamily="34" charset="-128"/>
                <a:ea typeface="Arial Unicode MS" pitchFamily="34" charset="-128"/>
                <a:cs typeface="Arial Unicode MS" pitchFamily="34" charset="-128"/>
              </a:rPr>
              <a:t>inhibition of aldosterone synthase is essential </a:t>
            </a:r>
            <a:endParaRPr lang="en-IN" sz="2000" i="0" dirty="0" smtClean="0">
              <a:effectLst/>
              <a:latin typeface="Arial Unicode MS" pitchFamily="34" charset="-128"/>
              <a:ea typeface="Arial Unicode MS" pitchFamily="34" charset="-128"/>
              <a:cs typeface="Arial Unicode MS" pitchFamily="34" charset="-128"/>
            </a:endParaRPr>
          </a:p>
          <a:p>
            <a:pPr lvl="1" fontAlgn="base"/>
            <a:r>
              <a:rPr lang="en-IN" sz="1800" i="0" dirty="0" smtClean="0">
                <a:effectLst/>
                <a:latin typeface="Arial Unicode MS" pitchFamily="34" charset="-128"/>
                <a:ea typeface="Arial Unicode MS" pitchFamily="34" charset="-128"/>
                <a:cs typeface="Arial Unicode MS" pitchFamily="34" charset="-128"/>
              </a:rPr>
              <a:t>difficult </a:t>
            </a:r>
            <a:r>
              <a:rPr lang="en-IN" sz="1800" i="0" dirty="0">
                <a:effectLst/>
                <a:latin typeface="Arial Unicode MS" pitchFamily="34" charset="-128"/>
                <a:ea typeface="Arial Unicode MS" pitchFamily="34" charset="-128"/>
                <a:cs typeface="Arial Unicode MS" pitchFamily="34" charset="-128"/>
              </a:rPr>
              <a:t>to achieve </a:t>
            </a:r>
            <a:endParaRPr lang="en-IN" sz="1800" i="0" dirty="0" smtClean="0">
              <a:effectLst/>
              <a:latin typeface="Arial Unicode MS" pitchFamily="34" charset="-128"/>
              <a:ea typeface="Arial Unicode MS" pitchFamily="34" charset="-128"/>
              <a:cs typeface="Arial Unicode MS" pitchFamily="34" charset="-128"/>
            </a:endParaRPr>
          </a:p>
          <a:p>
            <a:pPr lvl="1" fontAlgn="base"/>
            <a:r>
              <a:rPr lang="en-IN" sz="1800" i="0" dirty="0" smtClean="0">
                <a:effectLst/>
                <a:latin typeface="Arial Unicode MS" pitchFamily="34" charset="-128"/>
                <a:ea typeface="Arial Unicode MS" pitchFamily="34" charset="-128"/>
                <a:cs typeface="Arial Unicode MS" pitchFamily="34" charset="-128"/>
              </a:rPr>
              <a:t>because </a:t>
            </a:r>
            <a:r>
              <a:rPr lang="en-IN" sz="1800" i="0" dirty="0">
                <a:effectLst/>
                <a:latin typeface="Arial Unicode MS" pitchFamily="34" charset="-128"/>
                <a:ea typeface="Arial Unicode MS" pitchFamily="34" charset="-128"/>
                <a:cs typeface="Arial Unicode MS" pitchFamily="34" charset="-128"/>
              </a:rPr>
              <a:t>cortisol synthesis is </a:t>
            </a:r>
            <a:r>
              <a:rPr lang="en-IN" sz="1800" i="0" dirty="0" err="1">
                <a:effectLst/>
                <a:latin typeface="Arial Unicode MS" pitchFamily="34" charset="-128"/>
                <a:ea typeface="Arial Unicode MS" pitchFamily="34" charset="-128"/>
                <a:cs typeface="Arial Unicode MS" pitchFamily="34" charset="-128"/>
              </a:rPr>
              <a:t>catalyzed</a:t>
            </a:r>
            <a:r>
              <a:rPr lang="en-IN" sz="1800" i="0" dirty="0">
                <a:effectLst/>
                <a:latin typeface="Arial Unicode MS" pitchFamily="34" charset="-128"/>
                <a:ea typeface="Arial Unicode MS" pitchFamily="34" charset="-128"/>
                <a:cs typeface="Arial Unicode MS" pitchFamily="34" charset="-128"/>
              </a:rPr>
              <a:t> by another enzyme that shares 93% sequence similarity with aldosterone synthase. </a:t>
            </a:r>
          </a:p>
          <a:p>
            <a:endParaRPr lang="en-IN"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863551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CAE71F-BB42-58A9-546E-0E5F0A9A8FF7}"/>
              </a:ext>
            </a:extLst>
          </p:cNvPr>
          <p:cNvSpPr>
            <a:spLocks noGrp="1"/>
          </p:cNvSpPr>
          <p:nvPr>
            <p:ph type="title"/>
          </p:nvPr>
        </p:nvSpPr>
        <p:spPr/>
        <p:txBody>
          <a:bodyPr/>
          <a:lstStyle/>
          <a:p>
            <a:endParaRPr lang="en-IN"/>
          </a:p>
        </p:txBody>
      </p:sp>
      <p:sp>
        <p:nvSpPr>
          <p:cNvPr id="4" name="TextBox 3">
            <a:extLst>
              <a:ext uri="{FF2B5EF4-FFF2-40B4-BE49-F238E27FC236}">
                <a16:creationId xmlns:a16="http://schemas.microsoft.com/office/drawing/2014/main" xmlns="" id="{93BE8F08-4990-FB82-C442-BAF947AA73F4}"/>
              </a:ext>
            </a:extLst>
          </p:cNvPr>
          <p:cNvSpPr txBox="1"/>
          <p:nvPr/>
        </p:nvSpPr>
        <p:spPr>
          <a:xfrm>
            <a:off x="532660" y="2191934"/>
            <a:ext cx="11354540" cy="4093428"/>
          </a:xfrm>
          <a:prstGeom prst="rect">
            <a:avLst/>
          </a:prstGeom>
          <a:noFill/>
        </p:spPr>
        <p:txBody>
          <a:bodyPr wrap="square">
            <a:spAutoFit/>
          </a:bodyPr>
          <a:lstStyle/>
          <a:p>
            <a:pPr marL="342900" indent="-342900">
              <a:buFont typeface="Arial" pitchFamily="34" charset="0"/>
              <a:buChar char="•"/>
            </a:pPr>
            <a:r>
              <a:rPr lang="en-US" sz="2000" dirty="0">
                <a:latin typeface="Arial Unicode MS" pitchFamily="34" charset="-128"/>
                <a:ea typeface="Arial Unicode MS" pitchFamily="34" charset="-128"/>
                <a:cs typeface="Arial Unicode MS" pitchFamily="34" charset="-128"/>
              </a:rPr>
              <a:t>The main limitations of spironolactone with respect to side effects — </a:t>
            </a:r>
            <a:endParaRPr lang="en-US" sz="2000" dirty="0" smtClean="0">
              <a:latin typeface="Arial Unicode MS" pitchFamily="34" charset="-128"/>
              <a:ea typeface="Arial Unicode MS" pitchFamily="34" charset="-128"/>
              <a:cs typeface="Arial Unicode MS" pitchFamily="34" charset="-128"/>
            </a:endParaRPr>
          </a:p>
          <a:p>
            <a:pPr marL="1200150" lvl="2" indent="-285750">
              <a:buFont typeface="Arial" pitchFamily="34" charset="0"/>
              <a:buChar char="•"/>
            </a:pPr>
            <a:r>
              <a:rPr lang="en-US" sz="2000" dirty="0" err="1" smtClean="0">
                <a:latin typeface="Adobe Devanagari" pitchFamily="18" charset="0"/>
                <a:ea typeface="Arial Unicode MS" pitchFamily="34" charset="-128"/>
                <a:cs typeface="Adobe Devanagari" pitchFamily="18" charset="0"/>
              </a:rPr>
              <a:t>gynecomastia</a:t>
            </a:r>
            <a:r>
              <a:rPr lang="en-US" sz="2000" dirty="0" smtClean="0">
                <a:latin typeface="Adobe Devanagari" pitchFamily="18" charset="0"/>
                <a:ea typeface="Arial Unicode MS" pitchFamily="34" charset="-128"/>
                <a:cs typeface="Adobe Devanagari" pitchFamily="18" charset="0"/>
              </a:rPr>
              <a:t> </a:t>
            </a:r>
            <a:r>
              <a:rPr lang="en-US" sz="2000" dirty="0">
                <a:latin typeface="Adobe Devanagari" pitchFamily="18" charset="0"/>
                <a:ea typeface="Arial Unicode MS" pitchFamily="34" charset="-128"/>
                <a:cs typeface="Adobe Devanagari" pitchFamily="18" charset="0"/>
              </a:rPr>
              <a:t>in men and </a:t>
            </a:r>
            <a:endParaRPr lang="en-US" sz="2000" dirty="0" smtClean="0">
              <a:latin typeface="Adobe Devanagari" pitchFamily="18" charset="0"/>
              <a:ea typeface="Arial Unicode MS" pitchFamily="34" charset="-128"/>
              <a:cs typeface="Adobe Devanagari" pitchFamily="18" charset="0"/>
            </a:endParaRPr>
          </a:p>
          <a:p>
            <a:pPr marL="1200150" lvl="2" indent="-285750">
              <a:buFont typeface="Arial" pitchFamily="34" charset="0"/>
              <a:buChar char="•"/>
            </a:pPr>
            <a:r>
              <a:rPr lang="en-US" sz="2000" dirty="0" smtClean="0">
                <a:latin typeface="Adobe Devanagari" pitchFamily="18" charset="0"/>
                <a:ea typeface="Arial Unicode MS" pitchFamily="34" charset="-128"/>
                <a:cs typeface="Adobe Devanagari" pitchFamily="18" charset="0"/>
              </a:rPr>
              <a:t>menstrual </a:t>
            </a:r>
            <a:r>
              <a:rPr lang="en-US" sz="2000" dirty="0">
                <a:latin typeface="Adobe Devanagari" pitchFamily="18" charset="0"/>
                <a:ea typeface="Arial Unicode MS" pitchFamily="34" charset="-128"/>
                <a:cs typeface="Adobe Devanagari" pitchFamily="18" charset="0"/>
              </a:rPr>
              <a:t>irregularities and postmenopausal bleeding in women </a:t>
            </a:r>
            <a:endParaRPr lang="en-US" sz="2000" dirty="0" smtClean="0">
              <a:latin typeface="Adobe Devanagari" pitchFamily="18" charset="0"/>
              <a:ea typeface="Arial Unicode MS" pitchFamily="34" charset="-128"/>
              <a:cs typeface="Adobe Devanagari" pitchFamily="18" charset="0"/>
            </a:endParaRPr>
          </a:p>
          <a:p>
            <a:r>
              <a:rPr lang="en-US" sz="2000" dirty="0">
                <a:latin typeface="Arial Unicode MS" pitchFamily="34" charset="-128"/>
                <a:ea typeface="Arial Unicode MS" pitchFamily="34" charset="-128"/>
                <a:cs typeface="Arial Unicode MS" pitchFamily="34" charset="-128"/>
              </a:rPr>
              <a:t>	</a:t>
            </a:r>
            <a:r>
              <a:rPr lang="en-US" sz="2000" dirty="0" smtClean="0">
                <a:latin typeface="Arial Unicode MS" pitchFamily="34" charset="-128"/>
                <a:ea typeface="Arial Unicode MS" pitchFamily="34" charset="-128"/>
                <a:cs typeface="Arial Unicode MS" pitchFamily="34" charset="-128"/>
              </a:rPr>
              <a:t>— </a:t>
            </a:r>
            <a:r>
              <a:rPr lang="en-US" sz="2000" dirty="0">
                <a:latin typeface="Arial Unicode MS" pitchFamily="34" charset="-128"/>
                <a:ea typeface="Arial Unicode MS" pitchFamily="34" charset="-128"/>
                <a:cs typeface="Arial Unicode MS" pitchFamily="34" charset="-128"/>
              </a:rPr>
              <a:t>are due to the off-target blockade of multiple steroid hormone receptors by spironolactone. </a:t>
            </a:r>
            <a:endParaRPr lang="en-US" sz="2000" dirty="0" smtClean="0">
              <a:latin typeface="Arial Unicode MS" pitchFamily="34" charset="-128"/>
              <a:ea typeface="Arial Unicode MS" pitchFamily="34" charset="-128"/>
              <a:cs typeface="Arial Unicode MS" pitchFamily="34" charset="-128"/>
            </a:endParaRPr>
          </a:p>
          <a:p>
            <a:pPr marL="342900" indent="-342900">
              <a:buFont typeface="Arial" pitchFamily="34" charset="0"/>
              <a:buChar char="•"/>
            </a:pPr>
            <a:endParaRPr lang="en-US" sz="2000" dirty="0">
              <a:latin typeface="Arial Unicode MS" pitchFamily="34" charset="-128"/>
              <a:ea typeface="Arial Unicode MS" pitchFamily="34" charset="-128"/>
              <a:cs typeface="Arial Unicode MS" pitchFamily="34" charset="-128"/>
            </a:endParaRPr>
          </a:p>
          <a:p>
            <a:pPr marL="800100" lvl="1" indent="-342900">
              <a:buFont typeface="Arial" pitchFamily="34" charset="0"/>
              <a:buChar char="•"/>
            </a:pPr>
            <a:r>
              <a:rPr lang="en-US" sz="2000" dirty="0" smtClean="0">
                <a:latin typeface="Adobe Devanagari" pitchFamily="18" charset="0"/>
                <a:ea typeface="Arial Unicode MS" pitchFamily="34" charset="-128"/>
                <a:cs typeface="Adobe Devanagari" pitchFamily="18" charset="0"/>
              </a:rPr>
              <a:t>In addition : risk </a:t>
            </a:r>
            <a:r>
              <a:rPr lang="en-US" sz="2000" dirty="0">
                <a:latin typeface="Adobe Devanagari" pitchFamily="18" charset="0"/>
                <a:ea typeface="Arial Unicode MS" pitchFamily="34" charset="-128"/>
                <a:cs typeface="Adobe Devanagari" pitchFamily="18" charset="0"/>
              </a:rPr>
              <a:t>of inducing hyperkalemia with </a:t>
            </a:r>
            <a:r>
              <a:rPr lang="en-US" sz="2000" dirty="0" smtClean="0">
                <a:latin typeface="Adobe Devanagari" pitchFamily="18" charset="0"/>
                <a:ea typeface="Arial Unicode MS" pitchFamily="34" charset="-128"/>
                <a:cs typeface="Adobe Devanagari" pitchFamily="18" charset="0"/>
              </a:rPr>
              <a:t>spironolactone</a:t>
            </a:r>
            <a:endParaRPr lang="en-US" sz="2000" dirty="0">
              <a:latin typeface="Adobe Devanagari" pitchFamily="18" charset="0"/>
              <a:ea typeface="Arial Unicode MS" pitchFamily="34" charset="-128"/>
              <a:cs typeface="Adobe Devanagari" pitchFamily="18" charset="0"/>
            </a:endParaRPr>
          </a:p>
          <a:p>
            <a:pPr marL="800100" lvl="1" indent="-342900">
              <a:buFont typeface="Arial" pitchFamily="34" charset="0"/>
              <a:buChar char="•"/>
            </a:pPr>
            <a:endParaRPr lang="en-US" sz="2000" dirty="0">
              <a:latin typeface="Arial Unicode MS" pitchFamily="34" charset="-128"/>
              <a:ea typeface="Arial Unicode MS" pitchFamily="34" charset="-128"/>
              <a:cs typeface="Arial Unicode MS" pitchFamily="34" charset="-128"/>
            </a:endParaRPr>
          </a:p>
          <a:p>
            <a:pPr marL="342900" indent="-342900">
              <a:buFont typeface="Arial" pitchFamily="34" charset="0"/>
              <a:buChar char="•"/>
            </a:pPr>
            <a:r>
              <a:rPr lang="en-US" sz="2000" dirty="0">
                <a:latin typeface="Arial Unicode MS" pitchFamily="34" charset="-128"/>
                <a:ea typeface="Arial Unicode MS" pitchFamily="34" charset="-128"/>
                <a:cs typeface="Arial Unicode MS" pitchFamily="34" charset="-128"/>
              </a:rPr>
              <a:t>An alternative strategy to mineralocorticoid receptor blockade is to lower aldosterone levels through inhibition of aldosterone synthase. </a:t>
            </a:r>
            <a:endParaRPr lang="en-US" sz="2000" dirty="0" smtClean="0">
              <a:latin typeface="Arial Unicode MS" pitchFamily="34" charset="-128"/>
              <a:ea typeface="Arial Unicode MS" pitchFamily="34" charset="-128"/>
              <a:cs typeface="Arial Unicode MS" pitchFamily="34" charset="-128"/>
            </a:endParaRPr>
          </a:p>
          <a:p>
            <a:pPr marL="342900" indent="-342900">
              <a:buFont typeface="Arial" pitchFamily="34" charset="0"/>
              <a:buChar char="•"/>
            </a:pPr>
            <a:endParaRPr lang="en-US" sz="2000" dirty="0" smtClean="0">
              <a:latin typeface="Arial Unicode MS" pitchFamily="34" charset="-128"/>
              <a:ea typeface="Arial Unicode MS" pitchFamily="34" charset="-128"/>
              <a:cs typeface="Arial Unicode MS" pitchFamily="34" charset="-128"/>
            </a:endParaRPr>
          </a:p>
          <a:p>
            <a:pPr marL="342900" indent="-342900">
              <a:buFont typeface="Arial" pitchFamily="34" charset="0"/>
              <a:buChar char="•"/>
            </a:pPr>
            <a:r>
              <a:rPr lang="en-US" sz="2000" dirty="0" smtClean="0">
                <a:latin typeface="Arial Unicode MS" pitchFamily="34" charset="-128"/>
                <a:ea typeface="Arial Unicode MS" pitchFamily="34" charset="-128"/>
                <a:cs typeface="Arial Unicode MS" pitchFamily="34" charset="-128"/>
              </a:rPr>
              <a:t>However</a:t>
            </a:r>
            <a:r>
              <a:rPr lang="en-US" sz="2000" dirty="0">
                <a:latin typeface="Arial Unicode MS" pitchFamily="34" charset="-128"/>
                <a:ea typeface="Arial Unicode MS" pitchFamily="34" charset="-128"/>
                <a:cs typeface="Arial Unicode MS" pitchFamily="34" charset="-128"/>
              </a:rPr>
              <a:t>, the development of such a drug has been thwarted by the 93% sequence similarity between aldosterone synthase and the final enzyme required for cortisol synthesis, 11β-hydroxylase.</a:t>
            </a:r>
          </a:p>
        </p:txBody>
      </p:sp>
    </p:spTree>
    <p:extLst>
      <p:ext uri="{BB962C8B-B14F-4D97-AF65-F5344CB8AC3E}">
        <p14:creationId xmlns:p14="http://schemas.microsoft.com/office/powerpoint/2010/main" val="1903811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560" y="1127760"/>
            <a:ext cx="4180008" cy="5115086"/>
          </a:xfrm>
        </p:spPr>
        <p:style>
          <a:lnRef idx="1">
            <a:schemeClr val="accent1"/>
          </a:lnRef>
          <a:fillRef idx="2">
            <a:schemeClr val="accent1"/>
          </a:fillRef>
          <a:effectRef idx="1">
            <a:schemeClr val="accent1"/>
          </a:effectRef>
          <a:fontRef idx="minor">
            <a:schemeClr val="dk1"/>
          </a:fontRef>
        </p:style>
        <p:txBody>
          <a:bodyPr/>
          <a:lstStyle/>
          <a:p>
            <a:r>
              <a:rPr lang="en-IN" b="1" i="1" u="sng" dirty="0">
                <a:latin typeface="Arial Unicode MS" pitchFamily="34" charset="-128"/>
                <a:ea typeface="Arial Unicode MS" pitchFamily="34" charset="-128"/>
                <a:cs typeface="Arial Unicode MS" pitchFamily="34" charset="-128"/>
              </a:rPr>
              <a:t>In preclinical and phase 1 studies, </a:t>
            </a:r>
            <a:endParaRPr lang="en-IN" b="1" i="1" u="sng" dirty="0" smtClean="0">
              <a:latin typeface="Arial Unicode MS" pitchFamily="34" charset="-128"/>
              <a:ea typeface="Arial Unicode MS" pitchFamily="34" charset="-128"/>
              <a:cs typeface="Arial Unicode MS" pitchFamily="34" charset="-128"/>
            </a:endParaRPr>
          </a:p>
          <a:p>
            <a:pPr lvl="1">
              <a:lnSpc>
                <a:spcPct val="150000"/>
              </a:lnSpc>
            </a:pPr>
            <a:r>
              <a:rPr lang="en-IN" sz="1800" dirty="0" err="1" smtClean="0">
                <a:latin typeface="+mj-lt"/>
                <a:ea typeface="Arial Unicode MS" pitchFamily="34" charset="-128"/>
                <a:cs typeface="Arial Unicode MS" pitchFamily="34" charset="-128"/>
              </a:rPr>
              <a:t>Baxdrostat</a:t>
            </a:r>
            <a:r>
              <a:rPr lang="en-IN" sz="1800" dirty="0" smtClean="0">
                <a:latin typeface="+mj-lt"/>
                <a:ea typeface="Arial Unicode MS" pitchFamily="34" charset="-128"/>
                <a:cs typeface="Arial Unicode MS" pitchFamily="34" charset="-128"/>
              </a:rPr>
              <a:t> had 100:1 selectivity for enzyme inhibition</a:t>
            </a:r>
          </a:p>
          <a:p>
            <a:pPr lvl="1">
              <a:lnSpc>
                <a:spcPct val="150000"/>
              </a:lnSpc>
            </a:pPr>
            <a:r>
              <a:rPr lang="en-IN" sz="1800" dirty="0" err="1" smtClean="0">
                <a:latin typeface="+mj-lt"/>
                <a:ea typeface="Arial Unicode MS" pitchFamily="34" charset="-128"/>
                <a:cs typeface="Arial Unicode MS" pitchFamily="34" charset="-128"/>
              </a:rPr>
              <a:t>Baxdrostat</a:t>
            </a:r>
            <a:r>
              <a:rPr lang="en-IN" sz="1800" dirty="0" smtClean="0">
                <a:latin typeface="+mj-lt"/>
                <a:ea typeface="Arial Unicode MS" pitchFamily="34" charset="-128"/>
                <a:cs typeface="Arial Unicode MS" pitchFamily="34" charset="-128"/>
              </a:rPr>
              <a:t> at several dose levels reduced plasma aldosterone levels but not cortisol levels.</a:t>
            </a:r>
          </a:p>
          <a:p>
            <a:pPr>
              <a:lnSpc>
                <a:spcPct val="150000"/>
              </a:lnSpc>
            </a:pPr>
            <a:endParaRPr lang="en-IN"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9814" y="1049655"/>
            <a:ext cx="6134100" cy="5124450"/>
          </a:xfrm>
          <a:prstGeom prst="rect">
            <a:avLst/>
          </a:prstGeom>
          <a:ln/>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396623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3CCD18-B542-4649-3B16-77A39CF06726}"/>
              </a:ext>
            </a:extLst>
          </p:cNvPr>
          <p:cNvSpPr>
            <a:spLocks noGrp="1"/>
          </p:cNvSpPr>
          <p:nvPr>
            <p:ph type="title"/>
          </p:nvPr>
        </p:nvSpPr>
        <p:spPr/>
        <p:txBody>
          <a:bodyPr/>
          <a:lstStyle/>
          <a:p>
            <a:r>
              <a:rPr lang="en-IN" dirty="0" smtClean="0"/>
              <a:t>HYPERTENSION</a:t>
            </a:r>
            <a:endParaRPr lang="en-IN" dirty="0"/>
          </a:p>
        </p:txBody>
      </p:sp>
      <p:sp>
        <p:nvSpPr>
          <p:cNvPr id="3" name="Content Placeholder 2">
            <a:extLst>
              <a:ext uri="{FF2B5EF4-FFF2-40B4-BE49-F238E27FC236}">
                <a16:creationId xmlns:a16="http://schemas.microsoft.com/office/drawing/2014/main" xmlns="" id="{E9D5BF2A-8BE3-C6FD-296D-4B57BB5E33BB}"/>
              </a:ext>
            </a:extLst>
          </p:cNvPr>
          <p:cNvSpPr>
            <a:spLocks noGrp="1"/>
          </p:cNvSpPr>
          <p:nvPr>
            <p:ph idx="1"/>
          </p:nvPr>
        </p:nvSpPr>
        <p:spPr>
          <a:xfrm>
            <a:off x="577049" y="2036064"/>
            <a:ext cx="11398928" cy="4693210"/>
          </a:xfrm>
        </p:spPr>
        <p:txBody>
          <a:bodyPr>
            <a:noAutofit/>
          </a:bodyPr>
          <a:lstStyle/>
          <a:p>
            <a:pPr marL="0" indent="0">
              <a:buNone/>
            </a:pPr>
            <a:endParaRPr lang="en-US" sz="2400" dirty="0"/>
          </a:p>
          <a:p>
            <a:endParaRPr lang="en-US" sz="2400" dirty="0"/>
          </a:p>
          <a:p>
            <a:r>
              <a:rPr lang="en-US" sz="2400" dirty="0" smtClean="0">
                <a:latin typeface="Arial Unicode MS" pitchFamily="34" charset="-128"/>
                <a:ea typeface="Arial Unicode MS" pitchFamily="34" charset="-128"/>
                <a:cs typeface="Arial Unicode MS" pitchFamily="34" charset="-128"/>
              </a:rPr>
              <a:t>Leading global risk factor for cardiovascular disease, stroke, disability, and death</a:t>
            </a:r>
          </a:p>
          <a:p>
            <a:r>
              <a:rPr lang="en-US" sz="2400" dirty="0" smtClean="0">
                <a:latin typeface="Arial Unicode MS" pitchFamily="34" charset="-128"/>
                <a:ea typeface="Arial Unicode MS" pitchFamily="34" charset="-128"/>
                <a:cs typeface="Arial Unicode MS" pitchFamily="34" charset="-128"/>
              </a:rPr>
              <a:t>Affects  ~ 1.4 billion persons worldwide</a:t>
            </a:r>
          </a:p>
          <a:p>
            <a:r>
              <a:rPr lang="en-US" sz="2400" dirty="0" smtClean="0">
                <a:latin typeface="Arial Unicode MS" pitchFamily="34" charset="-128"/>
                <a:ea typeface="Arial Unicode MS" pitchFamily="34" charset="-128"/>
                <a:cs typeface="Arial Unicode MS" pitchFamily="34" charset="-128"/>
              </a:rPr>
              <a:t>Approximately 10% of persons with hypertension (10 to 12 million persons) </a:t>
            </a:r>
            <a:r>
              <a:rPr lang="en-US" sz="2400" dirty="0" smtClean="0">
                <a:latin typeface="Arial Unicode MS" pitchFamily="34" charset="-128"/>
                <a:ea typeface="Arial Unicode MS" pitchFamily="34" charset="-128"/>
                <a:cs typeface="Arial Unicode MS" pitchFamily="34" charset="-128"/>
              </a:rPr>
              <a:t>:</a:t>
            </a:r>
            <a:r>
              <a:rPr lang="en-US" sz="2400" dirty="0" smtClean="0">
                <a:latin typeface="Arial Unicode MS" pitchFamily="34" charset="-128"/>
                <a:ea typeface="Arial Unicode MS" pitchFamily="34" charset="-128"/>
                <a:cs typeface="Arial Unicode MS" pitchFamily="34" charset="-128"/>
              </a:rPr>
              <a:t> </a:t>
            </a:r>
            <a:r>
              <a:rPr lang="en-US" sz="2400" b="1" i="1" dirty="0" smtClean="0">
                <a:solidFill>
                  <a:schemeClr val="accent6">
                    <a:lumMod val="50000"/>
                  </a:schemeClr>
                </a:solidFill>
                <a:latin typeface="Arial Unicode MS" pitchFamily="34" charset="-128"/>
                <a:ea typeface="Arial Unicode MS" pitchFamily="34" charset="-128"/>
                <a:cs typeface="Arial Unicode MS" pitchFamily="34" charset="-128"/>
              </a:rPr>
              <a:t>treatment-resistant hypertension</a:t>
            </a:r>
          </a:p>
          <a:p>
            <a:pPr lvl="1"/>
            <a:r>
              <a:rPr lang="en-US" sz="2400" dirty="0" smtClean="0">
                <a:solidFill>
                  <a:srgbClr val="002060"/>
                </a:solidFill>
                <a:latin typeface="Arial Unicode MS" pitchFamily="34" charset="-128"/>
                <a:ea typeface="Arial Unicode MS" pitchFamily="34" charset="-128"/>
                <a:cs typeface="Arial Unicode MS" pitchFamily="34" charset="-128"/>
              </a:rPr>
              <a:t>“elevated </a:t>
            </a:r>
            <a:r>
              <a:rPr lang="en-US" sz="2400" dirty="0">
                <a:solidFill>
                  <a:srgbClr val="002060"/>
                </a:solidFill>
                <a:latin typeface="Arial Unicode MS" pitchFamily="34" charset="-128"/>
                <a:ea typeface="Arial Unicode MS" pitchFamily="34" charset="-128"/>
                <a:cs typeface="Arial Unicode MS" pitchFamily="34" charset="-128"/>
              </a:rPr>
              <a:t>blood pressure despite concurrent use of at least three antihypertensive drugs of different classes, including a </a:t>
            </a:r>
            <a:r>
              <a:rPr lang="en-US" sz="2400" dirty="0" smtClean="0">
                <a:solidFill>
                  <a:srgbClr val="002060"/>
                </a:solidFill>
                <a:latin typeface="Arial Unicode MS" pitchFamily="34" charset="-128"/>
                <a:ea typeface="Arial Unicode MS" pitchFamily="34" charset="-128"/>
                <a:cs typeface="Arial Unicode MS" pitchFamily="34" charset="-128"/>
              </a:rPr>
              <a:t>diuretic”</a:t>
            </a:r>
          </a:p>
          <a:p>
            <a:pPr lvl="1"/>
            <a:r>
              <a:rPr lang="en-US" sz="2000" dirty="0" smtClean="0">
                <a:latin typeface="Arial Unicode MS" pitchFamily="34" charset="-128"/>
                <a:ea typeface="Arial Unicode MS" pitchFamily="34" charset="-128"/>
                <a:cs typeface="Arial Unicode MS" pitchFamily="34" charset="-128"/>
              </a:rPr>
              <a:t>Treatment-resistant </a:t>
            </a:r>
            <a:r>
              <a:rPr lang="en-US" sz="2000" dirty="0">
                <a:latin typeface="Arial Unicode MS" pitchFamily="34" charset="-128"/>
                <a:ea typeface="Arial Unicode MS" pitchFamily="34" charset="-128"/>
                <a:cs typeface="Arial Unicode MS" pitchFamily="34" charset="-128"/>
              </a:rPr>
              <a:t>hypertension </a:t>
            </a:r>
            <a:r>
              <a:rPr lang="en-US" sz="2000" dirty="0" smtClean="0">
                <a:latin typeface="Arial Unicode MS" pitchFamily="34" charset="-128"/>
                <a:ea typeface="Arial Unicode MS" pitchFamily="34" charset="-128"/>
                <a:cs typeface="Arial Unicode MS" pitchFamily="34" charset="-128"/>
              </a:rPr>
              <a:t>: substantially </a:t>
            </a:r>
            <a:r>
              <a:rPr lang="en-US" sz="2000" dirty="0">
                <a:latin typeface="Arial Unicode MS" pitchFamily="34" charset="-128"/>
                <a:ea typeface="Arial Unicode MS" pitchFamily="34" charset="-128"/>
                <a:cs typeface="Arial Unicode MS" pitchFamily="34" charset="-128"/>
              </a:rPr>
              <a:t>increased risk of cardiovascular and renal adverse events.</a:t>
            </a:r>
          </a:p>
          <a:p>
            <a:endParaRPr lang="en-US" sz="2400" dirty="0"/>
          </a:p>
          <a:p>
            <a:endParaRPr lang="en-US" sz="2400" dirty="0"/>
          </a:p>
        </p:txBody>
      </p:sp>
    </p:spTree>
    <p:extLst>
      <p:ext uri="{BB962C8B-B14F-4D97-AF65-F5344CB8AC3E}">
        <p14:creationId xmlns:p14="http://schemas.microsoft.com/office/powerpoint/2010/main" val="23565575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66DE5D-B0A0-FBCA-F279-594C9105AC55}"/>
              </a:ext>
            </a:extLst>
          </p:cNvPr>
          <p:cNvSpPr>
            <a:spLocks noGrp="1"/>
          </p:cNvSpPr>
          <p:nvPr>
            <p:ph type="title"/>
          </p:nvPr>
        </p:nvSpPr>
        <p:spPr/>
        <p:txBody>
          <a:bodyPr/>
          <a:lstStyle/>
          <a:p>
            <a:r>
              <a:rPr lang="en-IN" dirty="0" smtClean="0"/>
              <a:t>CURRENT MANAGEMENT</a:t>
            </a:r>
            <a:endParaRPr lang="en-IN" dirty="0"/>
          </a:p>
        </p:txBody>
      </p:sp>
      <p:sp>
        <p:nvSpPr>
          <p:cNvPr id="3" name="Content Placeholder 2">
            <a:extLst>
              <a:ext uri="{FF2B5EF4-FFF2-40B4-BE49-F238E27FC236}">
                <a16:creationId xmlns:a16="http://schemas.microsoft.com/office/drawing/2014/main" xmlns="" id="{70025C81-9CB9-7435-C195-489C5AC09C82}"/>
              </a:ext>
            </a:extLst>
          </p:cNvPr>
          <p:cNvSpPr>
            <a:spLocks noGrp="1"/>
          </p:cNvSpPr>
          <p:nvPr>
            <p:ph idx="1"/>
          </p:nvPr>
        </p:nvSpPr>
        <p:spPr>
          <a:xfrm>
            <a:off x="623640" y="2502703"/>
            <a:ext cx="10554574" cy="3636511"/>
          </a:xfrm>
        </p:spPr>
        <p:txBody>
          <a:bodyPr/>
          <a:lstStyle/>
          <a:p>
            <a:r>
              <a:rPr lang="en-US" sz="2000" dirty="0"/>
              <a:t>Patients with treatment-resistant hypertension are often prescribed at least four antihypertensive </a:t>
            </a:r>
            <a:r>
              <a:rPr lang="en-US" sz="2000" dirty="0" smtClean="0"/>
              <a:t>agents</a:t>
            </a:r>
          </a:p>
          <a:p>
            <a:pPr lvl="1"/>
            <a:r>
              <a:rPr lang="en-US" sz="1800" dirty="0"/>
              <a:t>G</a:t>
            </a:r>
            <a:r>
              <a:rPr lang="en-US" sz="1800" dirty="0" smtClean="0"/>
              <a:t>oal : in-office </a:t>
            </a:r>
            <a:r>
              <a:rPr lang="en-US" sz="1800" dirty="0"/>
              <a:t>systolic blood pressure of less than </a:t>
            </a:r>
            <a:r>
              <a:rPr lang="en-US" sz="1800" dirty="0">
                <a:solidFill>
                  <a:schemeClr val="accent3">
                    <a:lumMod val="75000"/>
                  </a:schemeClr>
                </a:solidFill>
              </a:rPr>
              <a:t>130 mm Hg </a:t>
            </a:r>
            <a:r>
              <a:rPr lang="en-US" sz="1800" dirty="0"/>
              <a:t>and diastolic blood pressure of </a:t>
            </a:r>
            <a:r>
              <a:rPr lang="en-US" sz="1800" dirty="0">
                <a:solidFill>
                  <a:schemeClr val="accent3">
                    <a:lumMod val="75000"/>
                  </a:schemeClr>
                </a:solidFill>
              </a:rPr>
              <a:t>80 mm Hg or less.</a:t>
            </a:r>
          </a:p>
          <a:p>
            <a:r>
              <a:rPr lang="en-US" sz="2000" dirty="0"/>
              <a:t>Current </a:t>
            </a:r>
            <a:r>
              <a:rPr lang="en-US" sz="2000" dirty="0" smtClean="0"/>
              <a:t>guidelines : </a:t>
            </a:r>
            <a:r>
              <a:rPr lang="en-US" sz="2000" dirty="0"/>
              <a:t>recommend </a:t>
            </a:r>
            <a:r>
              <a:rPr lang="en-US" sz="2000" dirty="0" smtClean="0"/>
              <a:t>addition </a:t>
            </a:r>
            <a:r>
              <a:rPr lang="en-US" sz="2000" dirty="0"/>
              <a:t>of spironolactone, </a:t>
            </a:r>
            <a:r>
              <a:rPr lang="en-US" sz="2000" dirty="0" smtClean="0"/>
              <a:t>as </a:t>
            </a:r>
            <a:r>
              <a:rPr lang="en-US" sz="2000" dirty="0"/>
              <a:t>a fourth-line agent </a:t>
            </a:r>
            <a:endParaRPr lang="en-US" sz="2000" dirty="0" smtClean="0"/>
          </a:p>
          <a:p>
            <a:r>
              <a:rPr lang="en-US" sz="2000" dirty="0" smtClean="0"/>
              <a:t>A </a:t>
            </a:r>
            <a:r>
              <a:rPr lang="en-US" sz="2000" dirty="0"/>
              <a:t>total of 40 to 50% of patients with hypertension </a:t>
            </a:r>
            <a:r>
              <a:rPr lang="en-US" sz="2000" dirty="0" smtClean="0"/>
              <a:t>STILL remain </a:t>
            </a:r>
            <a:r>
              <a:rPr lang="en-US" sz="2000" dirty="0"/>
              <a:t>inadequately </a:t>
            </a:r>
            <a:r>
              <a:rPr lang="en-US" sz="2000" dirty="0" smtClean="0"/>
              <a:t>treated. </a:t>
            </a:r>
          </a:p>
          <a:p>
            <a:r>
              <a:rPr lang="en-US" sz="2000" b="1" dirty="0" smtClean="0"/>
              <a:t>No new class of antihypertensive medication has been approved since 2007</a:t>
            </a:r>
          </a:p>
          <a:p>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1297" y="192215"/>
            <a:ext cx="2881503" cy="1730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8710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1CBCAF-DFF9-2B15-89A5-0B22F91B5483}"/>
              </a:ext>
            </a:extLst>
          </p:cNvPr>
          <p:cNvSpPr>
            <a:spLocks noGrp="1"/>
          </p:cNvSpPr>
          <p:nvPr>
            <p:ph type="title"/>
          </p:nvPr>
        </p:nvSpPr>
        <p:spPr/>
        <p:txBody>
          <a:bodyPr/>
          <a:lstStyle/>
          <a:p>
            <a:r>
              <a:rPr lang="en-US" dirty="0"/>
              <a:t>Aldosterone synthase inhibitors</a:t>
            </a:r>
            <a:endParaRPr lang="en-IN" dirty="0"/>
          </a:p>
        </p:txBody>
      </p:sp>
      <p:sp>
        <p:nvSpPr>
          <p:cNvPr id="3" name="Content Placeholder 2">
            <a:extLst>
              <a:ext uri="{FF2B5EF4-FFF2-40B4-BE49-F238E27FC236}">
                <a16:creationId xmlns:a16="http://schemas.microsoft.com/office/drawing/2014/main" xmlns="" id="{3585AE91-FA3D-F7FF-3C2C-8E1D948785B6}"/>
              </a:ext>
            </a:extLst>
          </p:cNvPr>
          <p:cNvSpPr>
            <a:spLocks noGrp="1"/>
          </p:cNvSpPr>
          <p:nvPr>
            <p:ph idx="1"/>
          </p:nvPr>
        </p:nvSpPr>
        <p:spPr>
          <a:xfrm>
            <a:off x="818712" y="2222287"/>
            <a:ext cx="10554574" cy="4337009"/>
          </a:xfrm>
        </p:spPr>
        <p:txBody>
          <a:bodyPr>
            <a:noAutofit/>
          </a:bodyPr>
          <a:lstStyle/>
          <a:p>
            <a:r>
              <a:rPr lang="en-US" sz="2000" dirty="0"/>
              <a:t>Aldosterone synthase inhibitors target a likely cause of treatment </a:t>
            </a:r>
            <a:r>
              <a:rPr lang="en-US" sz="2000" dirty="0" smtClean="0"/>
              <a:t>resistance</a:t>
            </a:r>
          </a:p>
          <a:p>
            <a:pPr lvl="1"/>
            <a:r>
              <a:rPr lang="en-US" dirty="0" smtClean="0"/>
              <a:t>by </a:t>
            </a:r>
            <a:r>
              <a:rPr lang="en-US" dirty="0"/>
              <a:t>suppressing hormone synthesis rather than by blocking the mineralocorticoid </a:t>
            </a:r>
            <a:r>
              <a:rPr lang="en-US" dirty="0" smtClean="0"/>
              <a:t>receptor</a:t>
            </a:r>
            <a:endParaRPr lang="en-US" dirty="0"/>
          </a:p>
          <a:p>
            <a:pPr marL="457200" lvl="1" indent="0">
              <a:buNone/>
            </a:pPr>
            <a:endParaRPr lang="en-US" dirty="0" smtClean="0"/>
          </a:p>
          <a:p>
            <a:r>
              <a:rPr lang="en-US" sz="2000" dirty="0" smtClean="0"/>
              <a:t> Data from preclinical </a:t>
            </a:r>
            <a:r>
              <a:rPr lang="en-US" sz="2000" dirty="0"/>
              <a:t>and phase 1 </a:t>
            </a:r>
            <a:r>
              <a:rPr lang="en-US" sz="2000" dirty="0" smtClean="0"/>
              <a:t>studies :</a:t>
            </a:r>
          </a:p>
          <a:p>
            <a:pPr lvl="1"/>
            <a:r>
              <a:rPr lang="en-US" sz="1800" dirty="0" err="1" smtClean="0"/>
              <a:t>baxdrostat</a:t>
            </a:r>
            <a:r>
              <a:rPr lang="en-US" sz="1800" dirty="0" smtClean="0"/>
              <a:t> </a:t>
            </a:r>
            <a:r>
              <a:rPr lang="en-US" sz="1800" dirty="0"/>
              <a:t>has </a:t>
            </a:r>
            <a:r>
              <a:rPr lang="en-US" sz="1800" b="1" dirty="0">
                <a:solidFill>
                  <a:schemeClr val="accent3">
                    <a:lumMod val="75000"/>
                  </a:schemeClr>
                </a:solidFill>
              </a:rPr>
              <a:t>high selectivity </a:t>
            </a:r>
            <a:r>
              <a:rPr lang="en-US" sz="1800" dirty="0"/>
              <a:t>(selectivity ratio, 100:1) for </a:t>
            </a:r>
            <a:r>
              <a:rPr lang="en-US" sz="1800" dirty="0">
                <a:solidFill>
                  <a:schemeClr val="accent3">
                    <a:lumMod val="75000"/>
                  </a:schemeClr>
                </a:solidFill>
              </a:rPr>
              <a:t>aldosterone synthase </a:t>
            </a:r>
            <a:r>
              <a:rPr lang="en-US" sz="1800" dirty="0"/>
              <a:t>as compared with </a:t>
            </a:r>
            <a:r>
              <a:rPr lang="en-US" sz="1800" dirty="0" smtClean="0"/>
              <a:t>11β-hydroxylase INSPITE  OF SEQUENCE SIMILARITY</a:t>
            </a:r>
          </a:p>
          <a:p>
            <a:pPr lvl="1"/>
            <a:endParaRPr lang="en-US" sz="1800" dirty="0" smtClean="0"/>
          </a:p>
          <a:p>
            <a:pPr marL="342900" lvl="1" indent="-342900"/>
            <a:r>
              <a:rPr lang="en-US" sz="2000" b="1" i="1" dirty="0"/>
              <a:t>In the current trial, they examined the efficacy and safety of </a:t>
            </a:r>
            <a:r>
              <a:rPr lang="en-US" sz="2000" b="1" i="1" dirty="0" err="1"/>
              <a:t>baxdrostat</a:t>
            </a:r>
            <a:r>
              <a:rPr lang="en-US" sz="2000" b="1" i="1" dirty="0"/>
              <a:t> in patients with treatment-resistant hypertension.</a:t>
            </a:r>
          </a:p>
          <a:p>
            <a:endParaRPr lang="en-IN" sz="2000" dirty="0"/>
          </a:p>
        </p:txBody>
      </p:sp>
    </p:spTree>
    <p:extLst>
      <p:ext uri="{BB962C8B-B14F-4D97-AF65-F5344CB8AC3E}">
        <p14:creationId xmlns:p14="http://schemas.microsoft.com/office/powerpoint/2010/main" val="1503497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5132" y="2667191"/>
            <a:ext cx="2921508" cy="391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xmlns="" id="{A21CBCAF-DFF9-2B15-89A5-0B22F91B5483}"/>
              </a:ext>
            </a:extLst>
          </p:cNvPr>
          <p:cNvSpPr>
            <a:spLocks noGrp="1"/>
          </p:cNvSpPr>
          <p:nvPr>
            <p:ph type="title"/>
          </p:nvPr>
        </p:nvSpPr>
        <p:spPr/>
        <p:txBody>
          <a:bodyPr/>
          <a:lstStyle/>
          <a:p>
            <a:r>
              <a:rPr lang="en-US" dirty="0"/>
              <a:t>TRIAL DESIGN AND POPULATION</a:t>
            </a:r>
            <a:endParaRPr lang="en-US" dirty="0"/>
          </a:p>
        </p:txBody>
      </p:sp>
      <p:sp>
        <p:nvSpPr>
          <p:cNvPr id="3" name="Content Placeholder 2">
            <a:extLst>
              <a:ext uri="{FF2B5EF4-FFF2-40B4-BE49-F238E27FC236}">
                <a16:creationId xmlns:a16="http://schemas.microsoft.com/office/drawing/2014/main" xmlns="" id="{3585AE91-FA3D-F7FF-3C2C-8E1D948785B6}"/>
              </a:ext>
            </a:extLst>
          </p:cNvPr>
          <p:cNvSpPr>
            <a:spLocks noGrp="1"/>
          </p:cNvSpPr>
          <p:nvPr>
            <p:ph idx="1"/>
          </p:nvPr>
        </p:nvSpPr>
        <p:spPr>
          <a:xfrm>
            <a:off x="818712" y="2222287"/>
            <a:ext cx="10554574" cy="4337009"/>
          </a:xfrm>
        </p:spPr>
        <p:txBody>
          <a:bodyPr>
            <a:noAutofit/>
          </a:bodyPr>
          <a:lstStyle/>
          <a:p>
            <a:r>
              <a:rPr lang="en-US" sz="2800" dirty="0" err="1" smtClean="0">
                <a:solidFill>
                  <a:schemeClr val="accent4">
                    <a:lumMod val="75000"/>
                  </a:schemeClr>
                </a:solidFill>
              </a:rPr>
              <a:t>BrigHTN</a:t>
            </a:r>
            <a:r>
              <a:rPr lang="en-US" sz="2800" dirty="0" smtClean="0"/>
              <a:t> : </a:t>
            </a:r>
            <a:r>
              <a:rPr lang="en-US" sz="2800" dirty="0"/>
              <a:t>had an adaptive design. </a:t>
            </a:r>
            <a:endParaRPr lang="en-US" sz="2800" dirty="0" smtClean="0"/>
          </a:p>
          <a:p>
            <a:pPr lvl="1">
              <a:buFont typeface="Wingdings" pitchFamily="2" charset="2"/>
              <a:buChar char="Ø"/>
            </a:pPr>
            <a:r>
              <a:rPr lang="en-US" sz="2000" dirty="0" smtClean="0"/>
              <a:t>multicenter,</a:t>
            </a:r>
          </a:p>
          <a:p>
            <a:pPr lvl="1">
              <a:buFont typeface="Wingdings" pitchFamily="2" charset="2"/>
              <a:buChar char="Ø"/>
            </a:pPr>
            <a:r>
              <a:rPr lang="en-US" sz="2000" dirty="0" smtClean="0"/>
              <a:t>randomized</a:t>
            </a:r>
            <a:r>
              <a:rPr lang="en-US" sz="2000" dirty="0"/>
              <a:t>, </a:t>
            </a:r>
            <a:endParaRPr lang="en-US" sz="2000" dirty="0" smtClean="0"/>
          </a:p>
          <a:p>
            <a:pPr lvl="1">
              <a:buFont typeface="Wingdings" pitchFamily="2" charset="2"/>
              <a:buChar char="Ø"/>
            </a:pPr>
            <a:r>
              <a:rPr lang="en-US" sz="2000" dirty="0" smtClean="0"/>
              <a:t>double-blind</a:t>
            </a:r>
            <a:r>
              <a:rPr lang="en-US" sz="2000" dirty="0"/>
              <a:t>, </a:t>
            </a:r>
            <a:endParaRPr lang="en-US" sz="2000" dirty="0" smtClean="0"/>
          </a:p>
          <a:p>
            <a:pPr lvl="1">
              <a:buFont typeface="Wingdings" pitchFamily="2" charset="2"/>
              <a:buChar char="Ø"/>
            </a:pPr>
            <a:r>
              <a:rPr lang="en-US" sz="2000" dirty="0" smtClean="0"/>
              <a:t>placebo-controlled</a:t>
            </a:r>
            <a:r>
              <a:rPr lang="en-US" sz="2000" dirty="0"/>
              <a:t>, </a:t>
            </a:r>
            <a:endParaRPr lang="en-US" sz="2000" dirty="0" smtClean="0"/>
          </a:p>
          <a:p>
            <a:pPr lvl="1">
              <a:buFont typeface="Wingdings" pitchFamily="2" charset="2"/>
              <a:buChar char="Ø"/>
            </a:pPr>
            <a:r>
              <a:rPr lang="en-US" sz="2000" dirty="0" smtClean="0"/>
              <a:t>parallel-group</a:t>
            </a:r>
            <a:r>
              <a:rPr lang="en-US" sz="2000" dirty="0"/>
              <a:t>, </a:t>
            </a:r>
            <a:endParaRPr lang="en-US" sz="2000" dirty="0" smtClean="0"/>
          </a:p>
          <a:p>
            <a:pPr lvl="1">
              <a:buFont typeface="Wingdings" pitchFamily="2" charset="2"/>
              <a:buChar char="Ø"/>
            </a:pPr>
            <a:r>
              <a:rPr lang="en-US" sz="2000" dirty="0" smtClean="0"/>
              <a:t>dose-ranging </a:t>
            </a:r>
            <a:r>
              <a:rPr lang="en-US" sz="2000" dirty="0"/>
              <a:t>trial, </a:t>
            </a:r>
          </a:p>
          <a:p>
            <a:endParaRPr lang="en-US" sz="2000" dirty="0"/>
          </a:p>
        </p:txBody>
      </p:sp>
    </p:spTree>
    <p:extLst>
      <p:ext uri="{BB962C8B-B14F-4D97-AF65-F5344CB8AC3E}">
        <p14:creationId xmlns:p14="http://schemas.microsoft.com/office/powerpoint/2010/main" val="1079492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5088" y="987553"/>
            <a:ext cx="10119360" cy="550920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800" i="1" u="sng" dirty="0">
                <a:latin typeface="Arial Unicode MS" pitchFamily="34" charset="-128"/>
                <a:ea typeface="Arial Unicode MS" pitchFamily="34" charset="-128"/>
                <a:cs typeface="Arial Unicode MS" pitchFamily="34" charset="-128"/>
              </a:rPr>
              <a:t>The trial </a:t>
            </a:r>
            <a:r>
              <a:rPr lang="en-US" sz="2800" i="1" u="sng" dirty="0" smtClean="0">
                <a:latin typeface="Arial Unicode MS" pitchFamily="34" charset="-128"/>
                <a:ea typeface="Arial Unicode MS" pitchFamily="34" charset="-128"/>
                <a:cs typeface="Arial Unicode MS" pitchFamily="34" charset="-128"/>
              </a:rPr>
              <a:t>enrolled men </a:t>
            </a:r>
            <a:r>
              <a:rPr lang="en-US" sz="2800" i="1" u="sng" dirty="0">
                <a:latin typeface="Arial Unicode MS" pitchFamily="34" charset="-128"/>
                <a:ea typeface="Arial Unicode MS" pitchFamily="34" charset="-128"/>
                <a:cs typeface="Arial Unicode MS" pitchFamily="34" charset="-128"/>
              </a:rPr>
              <a:t>and women who were </a:t>
            </a:r>
            <a:r>
              <a:rPr lang="en-US" sz="2800" i="1" u="sng" dirty="0" smtClean="0">
                <a:latin typeface="Arial Unicode MS" pitchFamily="34" charset="-128"/>
                <a:ea typeface="Arial Unicode MS" pitchFamily="34" charset="-128"/>
                <a:cs typeface="Arial Unicode MS" pitchFamily="34" charset="-128"/>
              </a:rPr>
              <a:t>:</a:t>
            </a:r>
          </a:p>
          <a:p>
            <a:endParaRPr lang="en-US" sz="2800" i="1" u="sng" dirty="0" smtClean="0">
              <a:latin typeface="Adobe Devanagari" pitchFamily="18" charset="0"/>
              <a:ea typeface="Arial Unicode MS" pitchFamily="34" charset="-128"/>
              <a:cs typeface="Adobe Devanagari" pitchFamily="18" charset="0"/>
            </a:endParaRPr>
          </a:p>
          <a:p>
            <a:pPr marL="285750" indent="-285750">
              <a:buFont typeface="Arial" pitchFamily="34" charset="0"/>
              <a:buChar char="•"/>
            </a:pPr>
            <a:r>
              <a:rPr lang="en-US" sz="2800" dirty="0" smtClean="0">
                <a:latin typeface="Adobe Devanagari" pitchFamily="18" charset="0"/>
                <a:ea typeface="Arial Unicode MS" pitchFamily="34" charset="-128"/>
                <a:cs typeface="Adobe Devanagari" pitchFamily="18" charset="0"/>
              </a:rPr>
              <a:t>18 years of age or older,</a:t>
            </a:r>
          </a:p>
          <a:p>
            <a:pPr marL="285750" indent="-285750">
              <a:buFont typeface="Arial" pitchFamily="34" charset="0"/>
              <a:buChar char="•"/>
            </a:pPr>
            <a:endParaRPr lang="en-US" sz="2800" dirty="0" smtClean="0">
              <a:latin typeface="Adobe Devanagari" pitchFamily="18" charset="0"/>
              <a:ea typeface="Arial Unicode MS" pitchFamily="34" charset="-128"/>
              <a:cs typeface="Adobe Devanagari" pitchFamily="18" charset="0"/>
            </a:endParaRPr>
          </a:p>
          <a:p>
            <a:pPr marL="285750" indent="-285750">
              <a:buFont typeface="Arial" pitchFamily="34" charset="0"/>
              <a:buChar char="•"/>
            </a:pPr>
            <a:r>
              <a:rPr lang="en-US" sz="2800" dirty="0" smtClean="0">
                <a:latin typeface="Adobe Devanagari" pitchFamily="18" charset="0"/>
                <a:ea typeface="Arial Unicode MS" pitchFamily="34" charset="-128"/>
                <a:cs typeface="Adobe Devanagari" pitchFamily="18" charset="0"/>
              </a:rPr>
              <a:t>Receiving stable doses of at least three antihypertensive medications (one of which was a diuretic),</a:t>
            </a:r>
          </a:p>
          <a:p>
            <a:pPr marL="285750" indent="-285750">
              <a:buFont typeface="Arial" pitchFamily="34" charset="0"/>
              <a:buChar char="•"/>
            </a:pPr>
            <a:endParaRPr lang="en-US" sz="2800" dirty="0" smtClean="0">
              <a:latin typeface="Adobe Devanagari" pitchFamily="18" charset="0"/>
              <a:ea typeface="Arial Unicode MS" pitchFamily="34" charset="-128"/>
              <a:cs typeface="Adobe Devanagari" pitchFamily="18" charset="0"/>
            </a:endParaRPr>
          </a:p>
          <a:p>
            <a:pPr marL="285750" indent="-285750">
              <a:buFont typeface="Arial" pitchFamily="34" charset="0"/>
              <a:buChar char="•"/>
            </a:pPr>
            <a:r>
              <a:rPr lang="en-US" sz="2800" dirty="0" smtClean="0">
                <a:latin typeface="Adobe Devanagari" pitchFamily="18" charset="0"/>
                <a:ea typeface="Arial Unicode MS" pitchFamily="34" charset="-128"/>
                <a:cs typeface="Adobe Devanagari" pitchFamily="18" charset="0"/>
              </a:rPr>
              <a:t>Mean blood pressure of at least 130/80 mm hg while seated </a:t>
            </a:r>
          </a:p>
          <a:p>
            <a:pPr marL="285750" indent="-285750">
              <a:buFont typeface="Arial" pitchFamily="34" charset="0"/>
              <a:buChar char="•"/>
            </a:pPr>
            <a:endParaRPr lang="en-US" sz="2800" dirty="0" smtClean="0">
              <a:latin typeface="Arial Unicode MS" pitchFamily="34" charset="-128"/>
              <a:ea typeface="Arial Unicode MS" pitchFamily="34" charset="-128"/>
              <a:cs typeface="Arial Unicode MS" pitchFamily="34" charset="-128"/>
            </a:endParaRPr>
          </a:p>
          <a:p>
            <a:endParaRPr lang="en-US" sz="2800" dirty="0">
              <a:latin typeface="Arial Unicode MS" pitchFamily="34" charset="-128"/>
              <a:ea typeface="Arial Unicode MS" pitchFamily="34" charset="-128"/>
              <a:cs typeface="Arial Unicode MS" pitchFamily="34" charset="-128"/>
            </a:endParaRPr>
          </a:p>
          <a:p>
            <a:r>
              <a:rPr lang="en-US" sz="2400" i="1" dirty="0">
                <a:solidFill>
                  <a:srgbClr val="002060"/>
                </a:solidFill>
                <a:latin typeface="Adobe Fan Heiti Std B" pitchFamily="34" charset="-128"/>
                <a:ea typeface="Adobe Fan Heiti Std B" pitchFamily="34" charset="-128"/>
                <a:cs typeface="Arial Unicode MS" pitchFamily="34" charset="-128"/>
              </a:rPr>
              <a:t>Blood pressure was determined as the average of three measurements obtained with the use of an automated in-office blood-pressure monitor</a:t>
            </a:r>
            <a:endParaRPr lang="en-IN" sz="2400" i="1" dirty="0">
              <a:solidFill>
                <a:srgbClr val="002060"/>
              </a:solidFill>
              <a:latin typeface="Adobe Fan Heiti Std B" pitchFamily="34" charset="-128"/>
              <a:ea typeface="Adobe Fan Heiti Std B" pitchFamily="34" charset="-128"/>
              <a:cs typeface="Arial Unicode MS" pitchFamily="34" charset="-128"/>
            </a:endParaRPr>
          </a:p>
        </p:txBody>
      </p:sp>
      <p:sp>
        <p:nvSpPr>
          <p:cNvPr id="4" name="TextBox 3"/>
          <p:cNvSpPr txBox="1"/>
          <p:nvPr/>
        </p:nvSpPr>
        <p:spPr>
          <a:xfrm>
            <a:off x="1828800" y="301228"/>
            <a:ext cx="2424062"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IN" dirty="0" smtClean="0"/>
              <a:t>INCLUSION CRITERIA</a:t>
            </a:r>
            <a:endParaRPr lang="en-IN" dirty="0"/>
          </a:p>
        </p:txBody>
      </p:sp>
    </p:spTree>
    <p:extLst>
      <p:ext uri="{BB962C8B-B14F-4D97-AF65-F5344CB8AC3E}">
        <p14:creationId xmlns:p14="http://schemas.microsoft.com/office/powerpoint/2010/main" val="1896864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79E0FBA-12DF-228A-5F4C-CF3CCF52FDD1}"/>
              </a:ext>
            </a:extLst>
          </p:cNvPr>
          <p:cNvSpPr txBox="1"/>
          <p:nvPr/>
        </p:nvSpPr>
        <p:spPr>
          <a:xfrm>
            <a:off x="597408" y="901379"/>
            <a:ext cx="11029498" cy="563231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i="1" u="sng" dirty="0">
                <a:latin typeface="Arial Unicode MS" pitchFamily="34" charset="-128"/>
                <a:ea typeface="Arial Unicode MS" pitchFamily="34" charset="-128"/>
                <a:cs typeface="Arial Unicode MS" pitchFamily="34" charset="-128"/>
              </a:rPr>
              <a:t>Key exclusion criteria were </a:t>
            </a:r>
            <a:r>
              <a:rPr lang="en-US" sz="2400" i="1" u="sng" dirty="0" smtClean="0">
                <a:latin typeface="Arial Unicode MS" pitchFamily="34" charset="-128"/>
                <a:ea typeface="Arial Unicode MS" pitchFamily="34" charset="-128"/>
                <a:cs typeface="Arial Unicode MS" pitchFamily="34" charset="-128"/>
              </a:rPr>
              <a:t>:</a:t>
            </a:r>
          </a:p>
          <a:p>
            <a:endParaRPr lang="en-US" sz="2400" i="1" u="sng" dirty="0" smtClean="0">
              <a:latin typeface="Arial Unicode MS" pitchFamily="34" charset="-128"/>
              <a:ea typeface="Arial Unicode MS" pitchFamily="34" charset="-128"/>
              <a:cs typeface="Arial Unicode MS" pitchFamily="34" charset="-128"/>
            </a:endParaRPr>
          </a:p>
          <a:p>
            <a:pPr marL="285750" indent="-285750">
              <a:buFont typeface="Arial" pitchFamily="34" charset="0"/>
              <a:buChar char="•"/>
            </a:pPr>
            <a:r>
              <a:rPr lang="en-US" sz="2400" dirty="0" smtClean="0">
                <a:latin typeface="Adobe Devanagari" pitchFamily="18" charset="0"/>
                <a:ea typeface="Arial Unicode MS" pitchFamily="34" charset="-128"/>
                <a:cs typeface="Adobe Devanagari" pitchFamily="18" charset="0"/>
              </a:rPr>
              <a:t>Mean seated systolic blood pressure of at least 180 mm hg or a diastolic blood pressure of at least 110 mm hg</a:t>
            </a:r>
          </a:p>
          <a:p>
            <a:pPr marL="285750" indent="-285750">
              <a:buFont typeface="Arial" pitchFamily="34" charset="0"/>
              <a:buChar char="•"/>
            </a:pPr>
            <a:endParaRPr lang="en-US" sz="2400" dirty="0" smtClean="0">
              <a:latin typeface="Adobe Devanagari" pitchFamily="18" charset="0"/>
              <a:ea typeface="Arial Unicode MS" pitchFamily="34" charset="-128"/>
              <a:cs typeface="Adobe Devanagari" pitchFamily="18" charset="0"/>
            </a:endParaRPr>
          </a:p>
          <a:p>
            <a:pPr marL="285750" indent="-285750">
              <a:buFont typeface="Arial" pitchFamily="34" charset="0"/>
              <a:buChar char="•"/>
            </a:pPr>
            <a:r>
              <a:rPr lang="en-US" sz="2400" dirty="0" smtClean="0">
                <a:latin typeface="Adobe Devanagari" pitchFamily="18" charset="0"/>
                <a:ea typeface="Arial Unicode MS" pitchFamily="34" charset="-128"/>
                <a:cs typeface="Adobe Devanagari" pitchFamily="18" charset="0"/>
              </a:rPr>
              <a:t>Estimated glomerular filtration rate (GFR) of less than 45 ml per minute per 1.73 m2 of body-surface area</a:t>
            </a:r>
          </a:p>
          <a:p>
            <a:pPr marL="285750" indent="-285750">
              <a:buFont typeface="Arial" pitchFamily="34" charset="0"/>
              <a:buChar char="•"/>
            </a:pPr>
            <a:endParaRPr lang="en-US" sz="2400" dirty="0" smtClean="0">
              <a:latin typeface="Adobe Devanagari" pitchFamily="18" charset="0"/>
              <a:ea typeface="Arial Unicode MS" pitchFamily="34" charset="-128"/>
              <a:cs typeface="Adobe Devanagari" pitchFamily="18" charset="0"/>
            </a:endParaRPr>
          </a:p>
          <a:p>
            <a:pPr marL="285750" indent="-285750">
              <a:buFont typeface="Arial" pitchFamily="34" charset="0"/>
              <a:buChar char="•"/>
            </a:pPr>
            <a:r>
              <a:rPr lang="en-US" sz="2400" dirty="0" smtClean="0">
                <a:latin typeface="Adobe Devanagari" pitchFamily="18" charset="0"/>
                <a:ea typeface="Arial Unicode MS" pitchFamily="34" charset="-128"/>
                <a:cs typeface="Adobe Devanagari" pitchFamily="18" charset="0"/>
              </a:rPr>
              <a:t>Uncontrolled diabetes. </a:t>
            </a:r>
          </a:p>
          <a:p>
            <a:endParaRPr lang="en-US" sz="2400" dirty="0">
              <a:latin typeface="Arial Unicode MS" pitchFamily="34" charset="-128"/>
              <a:ea typeface="Arial Unicode MS" pitchFamily="34" charset="-128"/>
              <a:cs typeface="Arial Unicode MS" pitchFamily="34" charset="-128"/>
            </a:endParaRPr>
          </a:p>
          <a:p>
            <a:endParaRPr lang="en-US" sz="2400" dirty="0" smtClean="0">
              <a:latin typeface="Arial Unicode MS" pitchFamily="34" charset="-128"/>
              <a:ea typeface="Arial Unicode MS" pitchFamily="34" charset="-128"/>
              <a:cs typeface="Arial Unicode MS" pitchFamily="34" charset="-128"/>
            </a:endParaRPr>
          </a:p>
          <a:p>
            <a:r>
              <a:rPr lang="en-US" sz="2400" dirty="0" smtClean="0">
                <a:latin typeface="Arial Unicode MS" pitchFamily="34" charset="-128"/>
                <a:ea typeface="Arial Unicode MS" pitchFamily="34" charset="-128"/>
                <a:cs typeface="Arial Unicode MS" pitchFamily="34" charset="-128"/>
              </a:rPr>
              <a:t>To </a:t>
            </a:r>
            <a:r>
              <a:rPr lang="en-US" sz="2400" dirty="0">
                <a:latin typeface="Arial Unicode MS" pitchFamily="34" charset="-128"/>
                <a:ea typeface="Arial Unicode MS" pitchFamily="34" charset="-128"/>
                <a:cs typeface="Arial Unicode MS" pitchFamily="34" charset="-128"/>
              </a:rPr>
              <a:t>be eligible for the trial, patients who had been receiving a </a:t>
            </a:r>
            <a:r>
              <a:rPr lang="en-US" sz="2400" b="1" dirty="0">
                <a:latin typeface="Arial Unicode MS" pitchFamily="34" charset="-128"/>
                <a:ea typeface="Arial Unicode MS" pitchFamily="34" charset="-128"/>
                <a:cs typeface="Arial Unicode MS" pitchFamily="34" charset="-128"/>
              </a:rPr>
              <a:t>mineralocorticoid receptor antagonist or a potassium-sparing diuretic</a:t>
            </a:r>
            <a:r>
              <a:rPr lang="en-US" sz="2400" dirty="0">
                <a:latin typeface="Arial Unicode MS" pitchFamily="34" charset="-128"/>
                <a:ea typeface="Arial Unicode MS" pitchFamily="34" charset="-128"/>
                <a:cs typeface="Arial Unicode MS" pitchFamily="34" charset="-128"/>
              </a:rPr>
              <a:t> were required to </a:t>
            </a:r>
            <a:r>
              <a:rPr lang="en-US" sz="2400" b="1" dirty="0">
                <a:latin typeface="Arial Unicode MS" pitchFamily="34" charset="-128"/>
                <a:ea typeface="Arial Unicode MS" pitchFamily="34" charset="-128"/>
                <a:cs typeface="Arial Unicode MS" pitchFamily="34" charset="-128"/>
              </a:rPr>
              <a:t>discontinue these agents for a total of 4 weeks before </a:t>
            </a:r>
            <a:r>
              <a:rPr lang="en-US" sz="2400" b="1" dirty="0" smtClean="0">
                <a:latin typeface="Arial Unicode MS" pitchFamily="34" charset="-128"/>
                <a:ea typeface="Arial Unicode MS" pitchFamily="34" charset="-128"/>
                <a:cs typeface="Arial Unicode MS" pitchFamily="34" charset="-128"/>
              </a:rPr>
              <a:t>randomization</a:t>
            </a:r>
            <a:endParaRPr lang="en-US" sz="2400" dirty="0">
              <a:latin typeface="Arial Unicode MS" pitchFamily="34" charset="-128"/>
              <a:ea typeface="Arial Unicode MS" pitchFamily="34" charset="-128"/>
              <a:cs typeface="Arial Unicode MS" pitchFamily="34" charset="-128"/>
            </a:endParaRPr>
          </a:p>
          <a:p>
            <a:r>
              <a:rPr lang="en-US" sz="2400" dirty="0">
                <a:latin typeface="Arial Unicode MS" pitchFamily="34" charset="-128"/>
                <a:ea typeface="Arial Unicode MS" pitchFamily="34" charset="-128"/>
                <a:cs typeface="Arial Unicode MS" pitchFamily="34" charset="-128"/>
              </a:rPr>
              <a:t> </a:t>
            </a:r>
            <a:endParaRPr lang="en-IN" sz="2400" dirty="0">
              <a:latin typeface="Arial Unicode MS" pitchFamily="34" charset="-128"/>
              <a:ea typeface="Arial Unicode MS" pitchFamily="34" charset="-128"/>
              <a:cs typeface="Arial Unicode MS" pitchFamily="34" charset="-128"/>
            </a:endParaRPr>
          </a:p>
        </p:txBody>
      </p:sp>
      <p:sp>
        <p:nvSpPr>
          <p:cNvPr id="4" name="TextBox 3"/>
          <p:cNvSpPr txBox="1"/>
          <p:nvPr/>
        </p:nvSpPr>
        <p:spPr>
          <a:xfrm>
            <a:off x="1828800" y="301228"/>
            <a:ext cx="2464136"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IN" dirty="0" smtClean="0"/>
              <a:t>EXCLUSION CRITERIA</a:t>
            </a:r>
            <a:endParaRPr lang="en-IN" dirty="0"/>
          </a:p>
        </p:txBody>
      </p:sp>
    </p:spTree>
    <p:extLst>
      <p:ext uri="{BB962C8B-B14F-4D97-AF65-F5344CB8AC3E}">
        <p14:creationId xmlns:p14="http://schemas.microsoft.com/office/powerpoint/2010/main" val="3320994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184" y="2134339"/>
            <a:ext cx="11606784" cy="5139869"/>
          </a:xfrm>
          <a:prstGeom prst="rect">
            <a:avLst/>
          </a:prstGeom>
        </p:spPr>
        <p:txBody>
          <a:bodyPr wrap="square">
            <a:spAutoFit/>
          </a:bodyPr>
          <a:lstStyle/>
          <a:p>
            <a:pPr marL="285750" indent="-285750">
              <a:buFont typeface="Arial" pitchFamily="34" charset="0"/>
              <a:buChar char="•"/>
            </a:pPr>
            <a:r>
              <a:rPr lang="en-US" sz="2400" b="1" i="1" dirty="0">
                <a:latin typeface="Adobe Devanagari" pitchFamily="18" charset="0"/>
                <a:ea typeface="Arial Unicode MS" pitchFamily="34" charset="-128"/>
                <a:cs typeface="Adobe Devanagari" pitchFamily="18" charset="0"/>
              </a:rPr>
              <a:t>After a screening period of up to 8 weeks</a:t>
            </a:r>
            <a:r>
              <a:rPr lang="en-US" sz="2400" dirty="0">
                <a:latin typeface="Adobe Devanagari" pitchFamily="18" charset="0"/>
                <a:ea typeface="Arial Unicode MS" pitchFamily="34" charset="-128"/>
                <a:cs typeface="Adobe Devanagari" pitchFamily="18" charset="0"/>
              </a:rPr>
              <a:t>, </a:t>
            </a:r>
            <a:endParaRPr lang="en-US" sz="2400" dirty="0" smtClean="0">
              <a:latin typeface="Adobe Devanagari" pitchFamily="18" charset="0"/>
              <a:ea typeface="Arial Unicode MS" pitchFamily="34" charset="-128"/>
              <a:cs typeface="Adobe Devanagari" pitchFamily="18" charset="0"/>
            </a:endParaRPr>
          </a:p>
          <a:p>
            <a:pPr marL="742950" lvl="1" indent="-285750">
              <a:buFont typeface="Arial" pitchFamily="34" charset="0"/>
              <a:buChar char="•"/>
            </a:pPr>
            <a:r>
              <a:rPr lang="en-US" sz="2400" dirty="0" smtClean="0">
                <a:latin typeface="Adobe Devanagari" pitchFamily="18" charset="0"/>
                <a:ea typeface="Arial Unicode MS" pitchFamily="34" charset="-128"/>
                <a:cs typeface="Adobe Devanagari" pitchFamily="18" charset="0"/>
              </a:rPr>
              <a:t>eligible </a:t>
            </a:r>
            <a:r>
              <a:rPr lang="en-US" sz="2400" dirty="0">
                <a:latin typeface="Adobe Devanagari" pitchFamily="18" charset="0"/>
                <a:ea typeface="Arial Unicode MS" pitchFamily="34" charset="-128"/>
                <a:cs typeface="Adobe Devanagari" pitchFamily="18" charset="0"/>
              </a:rPr>
              <a:t>patients entered a 2-week, single-blind run-in period </a:t>
            </a:r>
            <a:endParaRPr lang="en-US" sz="2400" dirty="0" smtClean="0">
              <a:latin typeface="Adobe Devanagari" pitchFamily="18" charset="0"/>
              <a:ea typeface="Arial Unicode MS" pitchFamily="34" charset="-128"/>
              <a:cs typeface="Adobe Devanagari" pitchFamily="18" charset="0"/>
            </a:endParaRPr>
          </a:p>
          <a:p>
            <a:pPr marL="742950" lvl="1" indent="-285750">
              <a:buFont typeface="Arial" pitchFamily="34" charset="0"/>
              <a:buChar char="•"/>
            </a:pPr>
            <a:r>
              <a:rPr lang="en-US" sz="2400" dirty="0" smtClean="0">
                <a:latin typeface="Adobe Devanagari" pitchFamily="18" charset="0"/>
                <a:ea typeface="Arial Unicode MS" pitchFamily="34" charset="-128"/>
                <a:cs typeface="Adobe Devanagari" pitchFamily="18" charset="0"/>
              </a:rPr>
              <a:t>to </a:t>
            </a:r>
            <a:r>
              <a:rPr lang="en-US" sz="2400" dirty="0">
                <a:latin typeface="Adobe Devanagari" pitchFamily="18" charset="0"/>
                <a:ea typeface="Arial Unicode MS" pitchFamily="34" charset="-128"/>
                <a:cs typeface="Adobe Devanagari" pitchFamily="18" charset="0"/>
              </a:rPr>
              <a:t>determine whether medication adherence was a factor in not attaining their blood-pressure goal. </a:t>
            </a:r>
          </a:p>
          <a:p>
            <a:pPr marL="285750" indent="-285750">
              <a:buFont typeface="Arial" pitchFamily="34" charset="0"/>
              <a:buChar char="•"/>
            </a:pPr>
            <a:r>
              <a:rPr lang="en-US" sz="2400" b="1" i="1" dirty="0" smtClean="0">
                <a:latin typeface="Adobe Devanagari" pitchFamily="18" charset="0"/>
                <a:ea typeface="Arial Unicode MS" pitchFamily="34" charset="-128"/>
                <a:cs typeface="Adobe Devanagari" pitchFamily="18" charset="0"/>
              </a:rPr>
              <a:t>Patients </a:t>
            </a:r>
            <a:r>
              <a:rPr lang="en-US" sz="2400" b="1" i="1" dirty="0">
                <a:latin typeface="Adobe Devanagari" pitchFamily="18" charset="0"/>
                <a:ea typeface="Arial Unicode MS" pitchFamily="34" charset="-128"/>
                <a:cs typeface="Adobe Devanagari" pitchFamily="18" charset="0"/>
              </a:rPr>
              <a:t>with at least 70% adherence </a:t>
            </a:r>
            <a:r>
              <a:rPr lang="en-US" sz="2400" dirty="0">
                <a:latin typeface="Adobe Devanagari" pitchFamily="18" charset="0"/>
                <a:ea typeface="Arial Unicode MS" pitchFamily="34" charset="-128"/>
                <a:cs typeface="Adobe Devanagari" pitchFamily="18" charset="0"/>
              </a:rPr>
              <a:t>(determined on the basis of pill counts) to each antihypertensive medication and placebo during the run-in period and a seated blood pressure of at least </a:t>
            </a:r>
            <a:r>
              <a:rPr lang="en-US" sz="2400" b="1" i="1" dirty="0">
                <a:latin typeface="Adobe Devanagari" pitchFamily="18" charset="0"/>
                <a:ea typeface="Arial Unicode MS" pitchFamily="34" charset="-128"/>
                <a:cs typeface="Adobe Devanagari" pitchFamily="18" charset="0"/>
              </a:rPr>
              <a:t>130/80 mm Hg </a:t>
            </a:r>
            <a:endParaRPr lang="en-US" sz="2400" b="1" i="1" dirty="0" smtClean="0">
              <a:latin typeface="Adobe Devanagari" pitchFamily="18" charset="0"/>
              <a:ea typeface="Arial Unicode MS" pitchFamily="34" charset="-128"/>
              <a:cs typeface="Adobe Devanagari" pitchFamily="18" charset="0"/>
            </a:endParaRPr>
          </a:p>
          <a:p>
            <a:pPr marL="742950" lvl="1" indent="-285750">
              <a:buFont typeface="Arial" pitchFamily="34" charset="0"/>
              <a:buChar char="•"/>
            </a:pPr>
            <a:r>
              <a:rPr lang="en-US" sz="2400" dirty="0" smtClean="0">
                <a:latin typeface="Adobe Devanagari" pitchFamily="18" charset="0"/>
                <a:ea typeface="Arial Unicode MS" pitchFamily="34" charset="-128"/>
                <a:cs typeface="Adobe Devanagari" pitchFamily="18" charset="0"/>
              </a:rPr>
              <a:t>were </a:t>
            </a:r>
            <a:r>
              <a:rPr lang="en-US" sz="2400" dirty="0">
                <a:latin typeface="Adobe Devanagari" pitchFamily="18" charset="0"/>
                <a:ea typeface="Arial Unicode MS" pitchFamily="34" charset="-128"/>
                <a:cs typeface="Adobe Devanagari" pitchFamily="18" charset="0"/>
              </a:rPr>
              <a:t>randomly assigned to receive either 0.5 mg, 1 mg, or 2 mg of </a:t>
            </a:r>
            <a:r>
              <a:rPr lang="en-US" sz="2400" dirty="0" err="1">
                <a:latin typeface="Adobe Devanagari" pitchFamily="18" charset="0"/>
                <a:ea typeface="Arial Unicode MS" pitchFamily="34" charset="-128"/>
                <a:cs typeface="Adobe Devanagari" pitchFamily="18" charset="0"/>
              </a:rPr>
              <a:t>baxdrostat</a:t>
            </a:r>
            <a:r>
              <a:rPr lang="en-US" sz="2400" dirty="0">
                <a:latin typeface="Adobe Devanagari" pitchFamily="18" charset="0"/>
                <a:ea typeface="Arial Unicode MS" pitchFamily="34" charset="-128"/>
                <a:cs typeface="Adobe Devanagari" pitchFamily="18" charset="0"/>
              </a:rPr>
              <a:t> or matching placebo. </a:t>
            </a:r>
          </a:p>
          <a:p>
            <a:pPr marL="742950" lvl="1" indent="-285750">
              <a:buFont typeface="Arial" pitchFamily="34" charset="0"/>
              <a:buChar char="•"/>
            </a:pPr>
            <a:endParaRPr lang="en-US" sz="2400" dirty="0">
              <a:latin typeface="Adobe Devanagari" pitchFamily="18" charset="0"/>
              <a:ea typeface="Arial Unicode MS" pitchFamily="34" charset="-128"/>
              <a:cs typeface="Adobe Devanagari" pitchFamily="18" charset="0"/>
            </a:endParaRPr>
          </a:p>
          <a:p>
            <a:pPr marL="285750" indent="-285750">
              <a:buFont typeface="Arial" pitchFamily="34" charset="0"/>
              <a:buChar char="•"/>
            </a:pPr>
            <a:r>
              <a:rPr lang="en-US" sz="2400" dirty="0" smtClean="0">
                <a:latin typeface="Adobe Devanagari" pitchFamily="18" charset="0"/>
                <a:ea typeface="Arial Unicode MS" pitchFamily="34" charset="-128"/>
                <a:cs typeface="Adobe Devanagari" pitchFamily="18" charset="0"/>
              </a:rPr>
              <a:t>The </a:t>
            </a:r>
            <a:r>
              <a:rPr lang="en-US" sz="2400" dirty="0">
                <a:latin typeface="Adobe Devanagari" pitchFamily="18" charset="0"/>
                <a:ea typeface="Arial Unicode MS" pitchFamily="34" charset="-128"/>
                <a:cs typeface="Adobe Devanagari" pitchFamily="18" charset="0"/>
              </a:rPr>
              <a:t>doses of </a:t>
            </a:r>
            <a:r>
              <a:rPr lang="en-US" sz="2400" dirty="0" err="1">
                <a:latin typeface="Adobe Devanagari" pitchFamily="18" charset="0"/>
                <a:ea typeface="Arial Unicode MS" pitchFamily="34" charset="-128"/>
                <a:cs typeface="Adobe Devanagari" pitchFamily="18" charset="0"/>
              </a:rPr>
              <a:t>baxdrostat</a:t>
            </a:r>
            <a:r>
              <a:rPr lang="en-US" sz="2400" dirty="0">
                <a:latin typeface="Adobe Devanagari" pitchFamily="18" charset="0"/>
                <a:ea typeface="Arial Unicode MS" pitchFamily="34" charset="-128"/>
                <a:cs typeface="Adobe Devanagari" pitchFamily="18" charset="0"/>
              </a:rPr>
              <a:t> were selected on the basis of decreases in aldosterone levels that had been measured in </a:t>
            </a:r>
            <a:r>
              <a:rPr lang="en-US" sz="2400" dirty="0" smtClean="0">
                <a:latin typeface="Adobe Devanagari" pitchFamily="18" charset="0"/>
                <a:ea typeface="Arial Unicode MS" pitchFamily="34" charset="-128"/>
                <a:cs typeface="Adobe Devanagari" pitchFamily="18" charset="0"/>
              </a:rPr>
              <a:t>previous </a:t>
            </a:r>
            <a:r>
              <a:rPr lang="en-US" sz="2400" dirty="0">
                <a:latin typeface="Adobe Devanagari" pitchFamily="18" charset="0"/>
                <a:ea typeface="Arial Unicode MS" pitchFamily="34" charset="-128"/>
                <a:cs typeface="Adobe Devanagari" pitchFamily="18" charset="0"/>
              </a:rPr>
              <a:t>multiple-ascending-dose study</a:t>
            </a:r>
            <a:r>
              <a:rPr lang="en-US" sz="2400" dirty="0" smtClean="0">
                <a:latin typeface="Adobe Devanagari" pitchFamily="18" charset="0"/>
                <a:ea typeface="Arial Unicode MS" pitchFamily="34" charset="-128"/>
                <a:cs typeface="Adobe Devanagari" pitchFamily="18" charset="0"/>
              </a:rPr>
              <a:t>.</a:t>
            </a:r>
          </a:p>
          <a:p>
            <a:endParaRPr lang="en-US" sz="2000" dirty="0">
              <a:latin typeface="Adobe Devanagari" pitchFamily="18" charset="0"/>
              <a:cs typeface="Adobe Devanagari" pitchFamily="18" charset="0"/>
            </a:endParaRPr>
          </a:p>
          <a:p>
            <a:r>
              <a:rPr lang="en-US" sz="2000" dirty="0" smtClean="0">
                <a:latin typeface="Adobe Devanagari" pitchFamily="18" charset="0"/>
                <a:cs typeface="Adobe Devanagari" pitchFamily="18" charset="0"/>
              </a:rPr>
              <a:t> </a:t>
            </a:r>
            <a:endParaRPr lang="en-IN" sz="2000" dirty="0">
              <a:latin typeface="Adobe Devanagari" pitchFamily="18" charset="0"/>
              <a:cs typeface="Adobe Devanagari" pitchFamily="18" charset="0"/>
            </a:endParaRPr>
          </a:p>
        </p:txBody>
      </p:sp>
      <p:sp>
        <p:nvSpPr>
          <p:cNvPr id="5" name="Title 4"/>
          <p:cNvSpPr>
            <a:spLocks noGrp="1"/>
          </p:cNvSpPr>
          <p:nvPr>
            <p:ph type="title"/>
          </p:nvPr>
        </p:nvSpPr>
        <p:spPr/>
        <p:txBody>
          <a:bodyPr/>
          <a:lstStyle/>
          <a:p>
            <a:r>
              <a:rPr lang="en-IN" dirty="0" smtClean="0"/>
              <a:t>TRIAL PROCEDURE</a:t>
            </a:r>
            <a:endParaRPr lang="en-IN" dirty="0"/>
          </a:p>
        </p:txBody>
      </p:sp>
    </p:spTree>
    <p:extLst>
      <p:ext uri="{BB962C8B-B14F-4D97-AF65-F5344CB8AC3E}">
        <p14:creationId xmlns:p14="http://schemas.microsoft.com/office/powerpoint/2010/main" val="26319351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FOLLOWUP</a:t>
            </a:r>
            <a:endParaRPr lang="en-IN" dirty="0"/>
          </a:p>
        </p:txBody>
      </p:sp>
      <p:sp>
        <p:nvSpPr>
          <p:cNvPr id="3" name="Rectangle 2"/>
          <p:cNvSpPr/>
          <p:nvPr/>
        </p:nvSpPr>
        <p:spPr>
          <a:xfrm>
            <a:off x="975360" y="2551836"/>
            <a:ext cx="10107168" cy="2308324"/>
          </a:xfrm>
          <a:prstGeom prst="rect">
            <a:avLst/>
          </a:prstGeom>
        </p:spPr>
        <p:txBody>
          <a:bodyPr wrap="square">
            <a:spAutoFit/>
          </a:bodyPr>
          <a:lstStyle/>
          <a:p>
            <a:r>
              <a:rPr lang="en-US" sz="2400" dirty="0" smtClean="0"/>
              <a:t>After randomization, </a:t>
            </a:r>
          </a:p>
          <a:p>
            <a:endParaRPr lang="en-US" sz="2400" dirty="0" smtClean="0"/>
          </a:p>
          <a:p>
            <a:pPr marL="285750" indent="-285750">
              <a:buFont typeface="Arial" pitchFamily="34" charset="0"/>
              <a:buChar char="•"/>
            </a:pPr>
            <a:r>
              <a:rPr lang="en-US" sz="2400" dirty="0" smtClean="0"/>
              <a:t>Clinical visits were conducted on days 3, 8, 15, 22, 43, 64, and 85 (the last day of the treatment period)</a:t>
            </a:r>
          </a:p>
          <a:p>
            <a:pPr marL="285750" indent="-285750">
              <a:buFont typeface="Arial" pitchFamily="34" charset="0"/>
              <a:buChar char="•"/>
            </a:pPr>
            <a:endParaRPr lang="en-US" sz="2400" dirty="0" smtClean="0"/>
          </a:p>
          <a:p>
            <a:pPr marL="285750" indent="-285750">
              <a:buFont typeface="Arial" pitchFamily="34" charset="0"/>
              <a:buChar char="•"/>
            </a:pPr>
            <a:r>
              <a:rPr lang="en-US" sz="2400" dirty="0" smtClean="0"/>
              <a:t>Follow-up telephone call occurred 1 week after the last dose</a:t>
            </a:r>
            <a:endParaRPr lang="en-IN"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9840" y="4860160"/>
            <a:ext cx="1865376" cy="1865376"/>
          </a:xfrm>
          <a:prstGeom prst="rect">
            <a:avLst/>
          </a:prstGeom>
        </p:spPr>
      </p:pic>
    </p:spTree>
    <p:extLst>
      <p:ext uri="{BB962C8B-B14F-4D97-AF65-F5344CB8AC3E}">
        <p14:creationId xmlns:p14="http://schemas.microsoft.com/office/powerpoint/2010/main" val="61406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1571957-A31F-C537-2668-0E0EBC94BD55}"/>
              </a:ext>
            </a:extLst>
          </p:cNvPr>
          <p:cNvSpPr txBox="1"/>
          <p:nvPr/>
        </p:nvSpPr>
        <p:spPr>
          <a:xfrm>
            <a:off x="970862" y="1707214"/>
            <a:ext cx="10253709" cy="480131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285750" indent="-285750">
              <a:buFont typeface="Arial" pitchFamily="34" charset="0"/>
              <a:buChar char="•"/>
            </a:pPr>
            <a:r>
              <a:rPr lang="en-US" dirty="0"/>
              <a:t>BrigHTN was conducted </a:t>
            </a:r>
            <a:r>
              <a:rPr lang="en-US" dirty="0">
                <a:solidFill>
                  <a:schemeClr val="accent4">
                    <a:lumMod val="75000"/>
                  </a:schemeClr>
                </a:solidFill>
              </a:rPr>
              <a:t>primarily at community-based practices in the United States</a:t>
            </a:r>
            <a:r>
              <a:rPr lang="en-US" dirty="0"/>
              <a:t>, as well as at a small number of academic hospital–based practices.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The </a:t>
            </a:r>
            <a:r>
              <a:rPr lang="en-US" dirty="0"/>
              <a:t>trial was designed by </a:t>
            </a:r>
            <a:r>
              <a:rPr lang="en-US" dirty="0" err="1"/>
              <a:t>CinCor</a:t>
            </a:r>
            <a:r>
              <a:rPr lang="en-US" dirty="0"/>
              <a:t> Pharma, </a:t>
            </a:r>
            <a:r>
              <a:rPr lang="en-US" dirty="0" err="1"/>
              <a:t>CinRx</a:t>
            </a:r>
            <a:r>
              <a:rPr lang="en-US" dirty="0"/>
              <a:t> Pharma, and external scientific advisers and funded by </a:t>
            </a:r>
            <a:r>
              <a:rPr lang="en-US" dirty="0" err="1"/>
              <a:t>CinCor</a:t>
            </a:r>
            <a:r>
              <a:rPr lang="en-US" dirty="0"/>
              <a:t> Pharma. </a:t>
            </a:r>
          </a:p>
          <a:p>
            <a:pPr marL="285750" indent="-285750">
              <a:buFont typeface="Arial" pitchFamily="34" charset="0"/>
              <a:buChar char="•"/>
            </a:pPr>
            <a:endParaRPr lang="en-US" dirty="0"/>
          </a:p>
          <a:p>
            <a:pPr marL="285750" indent="-285750">
              <a:buFont typeface="Arial" pitchFamily="34" charset="0"/>
              <a:buChar char="•"/>
            </a:pPr>
            <a:r>
              <a:rPr lang="en-US" dirty="0"/>
              <a:t>The trial was conducted in accordance with the principles of the Declaration of Helsinki and the Good Clinical Practice guidelines of the International Council for </a:t>
            </a:r>
            <a:r>
              <a:rPr lang="en-US" dirty="0" err="1"/>
              <a:t>Harmonisation</a:t>
            </a:r>
            <a:r>
              <a:rPr lang="en-US" dirty="0" smtClean="0"/>
              <a:t>.</a:t>
            </a:r>
          </a:p>
          <a:p>
            <a:pPr marL="285750" indent="-285750">
              <a:buFont typeface="Arial" pitchFamily="34" charset="0"/>
              <a:buChar char="•"/>
            </a:pPr>
            <a:endParaRPr lang="en-US" dirty="0"/>
          </a:p>
          <a:p>
            <a:pPr marL="285750" indent="-285750">
              <a:buFont typeface="Arial" pitchFamily="34" charset="0"/>
              <a:buChar char="•"/>
            </a:pPr>
            <a:r>
              <a:rPr lang="en-US" dirty="0" smtClean="0"/>
              <a:t>All </a:t>
            </a:r>
            <a:r>
              <a:rPr lang="en-US" dirty="0"/>
              <a:t>the clinical sites that participated in the trial obtained approval from an institutional review board at the site that was authorized to approve studies involving humans, and all patients provided written informed consent before enrollment in the trial.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An </a:t>
            </a:r>
            <a:r>
              <a:rPr lang="en-US" dirty="0"/>
              <a:t>independent data monitoring committee performed a formal unblinded interim analysis when approximately 200 patients had completed the 12-week treatment period. </a:t>
            </a:r>
            <a:endParaRPr lang="en-IN" dirty="0"/>
          </a:p>
        </p:txBody>
      </p:sp>
      <p:sp>
        <p:nvSpPr>
          <p:cNvPr id="4" name="TextBox 3"/>
          <p:cNvSpPr txBox="1"/>
          <p:nvPr/>
        </p:nvSpPr>
        <p:spPr>
          <a:xfrm>
            <a:off x="2840736" y="731520"/>
            <a:ext cx="5644896" cy="58477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IN" sz="3200" i="1" dirty="0" smtClean="0"/>
              <a:t>ETHICAL CONSIDERATIONS </a:t>
            </a:r>
            <a:endParaRPr lang="en-IN" sz="3200" i="1" dirty="0"/>
          </a:p>
        </p:txBody>
      </p:sp>
    </p:spTree>
    <p:extLst>
      <p:ext uri="{BB962C8B-B14F-4D97-AF65-F5344CB8AC3E}">
        <p14:creationId xmlns:p14="http://schemas.microsoft.com/office/powerpoint/2010/main" val="17398619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POINTS</a:t>
            </a:r>
            <a:endParaRPr lang="en-US" dirty="0"/>
          </a:p>
        </p:txBody>
      </p:sp>
      <p:sp>
        <p:nvSpPr>
          <p:cNvPr id="3" name="Rectangle 2"/>
          <p:cNvSpPr/>
          <p:nvPr/>
        </p:nvSpPr>
        <p:spPr>
          <a:xfrm>
            <a:off x="975360" y="2649372"/>
            <a:ext cx="10107168" cy="3754874"/>
          </a:xfrm>
          <a:prstGeom prst="rect">
            <a:avLst/>
          </a:prstGeom>
        </p:spPr>
        <p:txBody>
          <a:bodyPr wrap="square">
            <a:spAutoFit/>
          </a:bodyPr>
          <a:lstStyle/>
          <a:p>
            <a:pPr marL="285750" indent="-285750">
              <a:buFont typeface="Arial" pitchFamily="34" charset="0"/>
              <a:buChar char="•"/>
            </a:pPr>
            <a:r>
              <a:rPr lang="en-US" sz="2000" u="sng" dirty="0" smtClean="0">
                <a:latin typeface="Adobe Gothic Std B" pitchFamily="34" charset="-128"/>
                <a:ea typeface="Adobe Gothic Std B" pitchFamily="34" charset="-128"/>
              </a:rPr>
              <a:t>The primary efficacy end point : </a:t>
            </a:r>
          </a:p>
          <a:p>
            <a:pPr marL="285750" indent="-285750">
              <a:buFont typeface="Arial" pitchFamily="34" charset="0"/>
              <a:buChar char="•"/>
            </a:pPr>
            <a:endParaRPr lang="en-US" sz="2000" u="sng" dirty="0" smtClean="0">
              <a:latin typeface="Adobe Gothic Std B" pitchFamily="34" charset="-128"/>
              <a:ea typeface="Adobe Gothic Std B" pitchFamily="34" charset="-128"/>
            </a:endParaRPr>
          </a:p>
          <a:p>
            <a:pPr marL="742950" lvl="1" indent="-285750">
              <a:buFont typeface="Arial" pitchFamily="34" charset="0"/>
              <a:buChar char="•"/>
            </a:pPr>
            <a:r>
              <a:rPr lang="en-US" sz="2000" b="1" dirty="0" smtClean="0"/>
              <a:t>Change in the mean seated systolic blood pressure from baseline to the end of the 12-week treatment period </a:t>
            </a:r>
          </a:p>
          <a:p>
            <a:pPr marL="742950" lvl="1" indent="-285750">
              <a:buFont typeface="Arial" pitchFamily="34" charset="0"/>
              <a:buChar char="•"/>
            </a:pPr>
            <a:r>
              <a:rPr lang="en-US" sz="2000" dirty="0" smtClean="0"/>
              <a:t>In each </a:t>
            </a:r>
            <a:r>
              <a:rPr lang="en-US" sz="2000" dirty="0" err="1" smtClean="0"/>
              <a:t>baxdrostat</a:t>
            </a:r>
            <a:r>
              <a:rPr lang="en-US" sz="2000" dirty="0" smtClean="0"/>
              <a:t> group as compared with the placebo group. </a:t>
            </a:r>
          </a:p>
          <a:p>
            <a:pPr marL="285750" indent="-285750">
              <a:buFont typeface="Arial" pitchFamily="34" charset="0"/>
              <a:buChar char="•"/>
            </a:pPr>
            <a:endParaRPr lang="en-US" sz="2000" dirty="0" smtClean="0"/>
          </a:p>
          <a:p>
            <a:pPr marL="285750" indent="-285750">
              <a:buFont typeface="Arial" pitchFamily="34" charset="0"/>
              <a:buChar char="•"/>
            </a:pPr>
            <a:r>
              <a:rPr lang="en-US" sz="2000" u="sng" dirty="0" smtClean="0">
                <a:latin typeface="Adobe Gothic Std B" pitchFamily="34" charset="-128"/>
                <a:ea typeface="Adobe Gothic Std B" pitchFamily="34" charset="-128"/>
              </a:rPr>
              <a:t>The secondary end points : </a:t>
            </a:r>
          </a:p>
          <a:p>
            <a:pPr marL="285750" indent="-285750">
              <a:buFont typeface="Arial" pitchFamily="34" charset="0"/>
              <a:buChar char="•"/>
            </a:pPr>
            <a:endParaRPr lang="en-US" sz="2000" u="sng" dirty="0" smtClean="0">
              <a:latin typeface="Adobe Gothic Std B" pitchFamily="34" charset="-128"/>
              <a:ea typeface="Adobe Gothic Std B" pitchFamily="34" charset="-128"/>
            </a:endParaRPr>
          </a:p>
          <a:p>
            <a:pPr marL="742950" lvl="1" indent="-285750">
              <a:buFont typeface="Arial" pitchFamily="34" charset="0"/>
              <a:buChar char="•"/>
            </a:pPr>
            <a:r>
              <a:rPr lang="en-US" sz="2000" dirty="0" smtClean="0"/>
              <a:t>Change from baseline in the mean seated diastolic blood pressure and </a:t>
            </a:r>
          </a:p>
          <a:p>
            <a:pPr marL="742950" lvl="1" indent="-285750">
              <a:buFont typeface="Arial" pitchFamily="34" charset="0"/>
              <a:buChar char="•"/>
            </a:pPr>
            <a:r>
              <a:rPr lang="en-US" sz="2000" dirty="0" smtClean="0"/>
              <a:t>Percentage of patients with a seated blood pressure of less than 130/80 mm hg at the end of the 12-week treatment period. </a:t>
            </a:r>
          </a:p>
          <a:p>
            <a:pPr lvl="1"/>
            <a:endParaRPr lang="en-US" dirty="0" smtClean="0"/>
          </a:p>
        </p:txBody>
      </p:sp>
    </p:spTree>
    <p:extLst>
      <p:ext uri="{BB962C8B-B14F-4D97-AF65-F5344CB8AC3E}">
        <p14:creationId xmlns:p14="http://schemas.microsoft.com/office/powerpoint/2010/main" val="3123712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2317F66-E98E-518E-5050-2E61308511F4}"/>
              </a:ext>
            </a:extLst>
          </p:cNvPr>
          <p:cNvSpPr txBox="1"/>
          <p:nvPr/>
        </p:nvSpPr>
        <p:spPr>
          <a:xfrm>
            <a:off x="754602" y="680466"/>
            <a:ext cx="10333608"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buFont typeface="Arial" pitchFamily="34" charset="0"/>
              <a:buChar char="•"/>
            </a:pPr>
            <a:endParaRPr lang="en-US" sz="2000" dirty="0"/>
          </a:p>
          <a:p>
            <a:pPr marL="285750" indent="-285750">
              <a:buFont typeface="Arial" pitchFamily="34" charset="0"/>
              <a:buChar char="•"/>
            </a:pPr>
            <a:r>
              <a:rPr lang="en-US" sz="2000" b="1" dirty="0"/>
              <a:t>The safety end points included </a:t>
            </a:r>
            <a:r>
              <a:rPr lang="en-US" sz="2000" b="1" dirty="0" smtClean="0"/>
              <a:t>adverse </a:t>
            </a:r>
            <a:r>
              <a:rPr lang="en-US" sz="2000" b="1" dirty="0"/>
              <a:t>events, </a:t>
            </a:r>
            <a:r>
              <a:rPr lang="en-US" sz="2000" b="1" dirty="0" smtClean="0"/>
              <a:t>vital </a:t>
            </a:r>
            <a:r>
              <a:rPr lang="en-US" sz="2000" b="1" dirty="0"/>
              <a:t>signs, and the results of laboratory tests, electrocardiography, and physical examinations. </a:t>
            </a:r>
            <a:endParaRPr lang="en-US" sz="2000" b="1" dirty="0" smtClean="0"/>
          </a:p>
          <a:p>
            <a:pPr marL="285750" indent="-285750">
              <a:buFont typeface="Arial" pitchFamily="34" charset="0"/>
              <a:buChar char="•"/>
            </a:pPr>
            <a:endParaRPr lang="en-US" sz="2000" dirty="0"/>
          </a:p>
          <a:p>
            <a:pPr marL="285750" indent="-285750">
              <a:buFont typeface="Arial" pitchFamily="34" charset="0"/>
              <a:buChar char="•"/>
            </a:pPr>
            <a:r>
              <a:rPr lang="en-US" sz="2000" dirty="0" err="1" smtClean="0"/>
              <a:t>Prespecified</a:t>
            </a:r>
            <a:r>
              <a:rPr lang="en-US" sz="2000" dirty="0" smtClean="0"/>
              <a:t> </a:t>
            </a:r>
            <a:r>
              <a:rPr lang="en-US" sz="2000" dirty="0"/>
              <a:t>adverse events of special interest were </a:t>
            </a:r>
            <a:r>
              <a:rPr lang="en-US" sz="2000" b="1" dirty="0"/>
              <a:t>hyperkalemia, hyponatremia, and hypotension warranting clinical intervention. </a:t>
            </a:r>
            <a:endParaRPr lang="en-US" sz="2000" b="1" dirty="0" smtClean="0"/>
          </a:p>
          <a:p>
            <a:pPr marL="285750" indent="-285750">
              <a:buFont typeface="Arial" pitchFamily="34" charset="0"/>
              <a:buChar char="•"/>
            </a:pPr>
            <a:endParaRPr lang="en-US" sz="2000" dirty="0"/>
          </a:p>
          <a:p>
            <a:pPr marL="285750" indent="-285750">
              <a:buFont typeface="Arial" pitchFamily="34" charset="0"/>
              <a:buChar char="•"/>
            </a:pPr>
            <a:r>
              <a:rPr lang="en-US" sz="2000" dirty="0" smtClean="0"/>
              <a:t>Patients </a:t>
            </a:r>
            <a:r>
              <a:rPr lang="en-US" sz="2000" dirty="0"/>
              <a:t>with </a:t>
            </a:r>
            <a:r>
              <a:rPr lang="en-US" sz="2000" b="1" i="1" dirty="0"/>
              <a:t>potassium levels between 5.5 and 5.9</a:t>
            </a:r>
            <a:r>
              <a:rPr lang="en-US" sz="2000" dirty="0"/>
              <a:t> mmol per liter were contacted and asked to return for a </a:t>
            </a:r>
            <a:r>
              <a:rPr lang="en-US" sz="2000" b="1" i="1" dirty="0"/>
              <a:t>repeat electrolyte measurement </a:t>
            </a:r>
            <a:r>
              <a:rPr lang="en-US" sz="2000" dirty="0"/>
              <a:t>as soon as feasible, but they </a:t>
            </a:r>
            <a:r>
              <a:rPr lang="en-US" sz="2000" b="1" i="1" dirty="0"/>
              <a:t>continued</a:t>
            </a:r>
            <a:r>
              <a:rPr lang="en-US" sz="2000" dirty="0"/>
              <a:t> to receive </a:t>
            </a:r>
            <a:r>
              <a:rPr lang="en-US" sz="2000" dirty="0" err="1"/>
              <a:t>baxdrostat</a:t>
            </a:r>
            <a:r>
              <a:rPr lang="en-US" sz="2000" dirty="0"/>
              <a:t> or placebo. </a:t>
            </a:r>
            <a:endParaRPr lang="en-US" sz="2000" dirty="0" smtClean="0"/>
          </a:p>
          <a:p>
            <a:pPr marL="285750" indent="-285750">
              <a:buFont typeface="Arial" pitchFamily="34" charset="0"/>
              <a:buChar char="•"/>
            </a:pPr>
            <a:endParaRPr lang="en-US" sz="2000" dirty="0"/>
          </a:p>
          <a:p>
            <a:pPr marL="285750" indent="-285750">
              <a:buFont typeface="Arial" pitchFamily="34" charset="0"/>
              <a:buChar char="•"/>
            </a:pPr>
            <a:r>
              <a:rPr lang="en-US" sz="2000" dirty="0" smtClean="0"/>
              <a:t>In </a:t>
            </a:r>
            <a:r>
              <a:rPr lang="en-US" sz="2000" dirty="0"/>
              <a:t>contrast, patients with </a:t>
            </a:r>
            <a:r>
              <a:rPr lang="en-US" sz="2000" b="1" i="1" dirty="0"/>
              <a:t>potassium levels between 6.0 and 6.4 mmol </a:t>
            </a:r>
            <a:r>
              <a:rPr lang="en-US" sz="2000" dirty="0"/>
              <a:t>per liter were directed to </a:t>
            </a:r>
            <a:r>
              <a:rPr lang="en-US" sz="2000" b="1" i="1" dirty="0"/>
              <a:t>discontinue</a:t>
            </a:r>
            <a:r>
              <a:rPr lang="en-US" sz="2000" dirty="0"/>
              <a:t> </a:t>
            </a:r>
            <a:r>
              <a:rPr lang="en-US" sz="2000" dirty="0" err="1"/>
              <a:t>baxdrostat</a:t>
            </a:r>
            <a:r>
              <a:rPr lang="en-US" sz="2000" dirty="0"/>
              <a:t> or placebo and </a:t>
            </a:r>
            <a:r>
              <a:rPr lang="en-US" sz="2000" b="1" i="1" dirty="0"/>
              <a:t>return for reevaluation </a:t>
            </a:r>
            <a:r>
              <a:rPr lang="en-US" sz="2000" dirty="0"/>
              <a:t>as soon as feasible.</a:t>
            </a:r>
          </a:p>
          <a:p>
            <a:pPr marL="285750" indent="-285750">
              <a:buFont typeface="Arial" pitchFamily="34" charset="0"/>
              <a:buChar char="•"/>
            </a:pPr>
            <a:endParaRPr lang="en-US" sz="2000" dirty="0"/>
          </a:p>
          <a:p>
            <a:pPr marL="285750" indent="-285750">
              <a:buFont typeface="Arial" pitchFamily="34" charset="0"/>
              <a:buChar char="•"/>
            </a:pPr>
            <a:r>
              <a:rPr lang="en-US" sz="2000" dirty="0"/>
              <a:t>Exploratory </a:t>
            </a:r>
            <a:r>
              <a:rPr lang="en-US" sz="2000" b="1" dirty="0"/>
              <a:t>pharmacokinetic and pharmacodynamic analyses </a:t>
            </a:r>
            <a:r>
              <a:rPr lang="en-US" sz="2000" dirty="0"/>
              <a:t>were performed to assess the levels of plasma </a:t>
            </a:r>
            <a:r>
              <a:rPr lang="en-US" sz="2000" dirty="0" err="1"/>
              <a:t>baxdrostat</a:t>
            </a:r>
            <a:r>
              <a:rPr lang="en-US" sz="2000" dirty="0"/>
              <a:t>, serum and urinary aldosterone, and serum cortisol as well as plasma renin activity. </a:t>
            </a:r>
            <a:endParaRPr lang="en-IN" sz="2000" dirty="0"/>
          </a:p>
        </p:txBody>
      </p:sp>
    </p:spTree>
    <p:extLst>
      <p:ext uri="{BB962C8B-B14F-4D97-AF65-F5344CB8AC3E}">
        <p14:creationId xmlns:p14="http://schemas.microsoft.com/office/powerpoint/2010/main" val="2665747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ANALYSIS</a:t>
            </a:r>
          </a:p>
        </p:txBody>
      </p:sp>
      <p:sp>
        <p:nvSpPr>
          <p:cNvPr id="3" name="Rectangle 2"/>
          <p:cNvSpPr/>
          <p:nvPr/>
        </p:nvSpPr>
        <p:spPr>
          <a:xfrm>
            <a:off x="975360" y="2270939"/>
            <a:ext cx="10107168" cy="4093428"/>
          </a:xfrm>
          <a:prstGeom prst="rect">
            <a:avLst/>
          </a:prstGeom>
        </p:spPr>
        <p:txBody>
          <a:bodyPr wrap="square">
            <a:spAutoFit/>
          </a:bodyPr>
          <a:lstStyle/>
          <a:p>
            <a:pPr marL="342900" indent="-342900">
              <a:buFont typeface="Courier New" pitchFamily="49" charset="0"/>
              <a:buChar char="o"/>
            </a:pPr>
            <a:r>
              <a:rPr lang="en-US" sz="2000" dirty="0" smtClean="0"/>
              <a:t>Estimated sample size of 77 patients in each group : 80% power </a:t>
            </a:r>
          </a:p>
          <a:p>
            <a:pPr marL="342900" indent="-342900">
              <a:buFont typeface="Courier New" pitchFamily="49" charset="0"/>
              <a:buChar char="o"/>
            </a:pPr>
            <a:endParaRPr lang="en-US" sz="2000" dirty="0" smtClean="0"/>
          </a:p>
          <a:p>
            <a:pPr marL="342900" indent="-342900">
              <a:buFont typeface="Courier New" pitchFamily="49" charset="0"/>
              <a:buChar char="o"/>
            </a:pPr>
            <a:r>
              <a:rPr lang="en-US" sz="2000" dirty="0" smtClean="0"/>
              <a:t>Difference in the mean (±SD) seated systolic blood pressure of 5±11 mm hg after the 12-week treatment period between each of the three </a:t>
            </a:r>
            <a:r>
              <a:rPr lang="en-US" sz="2000" dirty="0" err="1" smtClean="0"/>
              <a:t>baxdrostat</a:t>
            </a:r>
            <a:r>
              <a:rPr lang="en-US" sz="2000" dirty="0" smtClean="0"/>
              <a:t> groups and the placebo group</a:t>
            </a:r>
          </a:p>
          <a:p>
            <a:endParaRPr lang="en-US" sz="2000" dirty="0" smtClean="0"/>
          </a:p>
          <a:p>
            <a:pPr marL="342900" indent="-342900">
              <a:buFont typeface="Courier New" pitchFamily="49" charset="0"/>
              <a:buChar char="o"/>
            </a:pPr>
            <a:r>
              <a:rPr lang="en-US" sz="2000" dirty="0" smtClean="0"/>
              <a:t>Initial enrollment of 348 patients (87 per trial group) was planned  : </a:t>
            </a:r>
          </a:p>
          <a:p>
            <a:pPr marL="800100" lvl="1" indent="-342900">
              <a:buFont typeface="Courier New" pitchFamily="49" charset="0"/>
              <a:buChar char="o"/>
            </a:pPr>
            <a:r>
              <a:rPr lang="en-US" sz="2000" dirty="0" smtClean="0"/>
              <a:t>Based on the assumption of a 13% early withdrawal rate</a:t>
            </a:r>
          </a:p>
          <a:p>
            <a:pPr marL="800100" lvl="1" indent="-342900">
              <a:buFont typeface="Courier New" pitchFamily="49" charset="0"/>
              <a:buChar char="o"/>
            </a:pPr>
            <a:endParaRPr lang="en-US" sz="2000" dirty="0" smtClean="0"/>
          </a:p>
          <a:p>
            <a:pPr marL="342900" indent="-342900">
              <a:buFont typeface="Courier New" pitchFamily="49" charset="0"/>
              <a:buChar char="o"/>
            </a:pPr>
            <a:r>
              <a:rPr lang="en-US" sz="2000" dirty="0" smtClean="0"/>
              <a:t>Patients were stratified according to their :</a:t>
            </a:r>
          </a:p>
          <a:p>
            <a:pPr marL="800100" lvl="1" indent="-342900">
              <a:buFont typeface="Courier New" pitchFamily="49" charset="0"/>
              <a:buChar char="o"/>
            </a:pPr>
            <a:r>
              <a:rPr lang="en-US" sz="2000" dirty="0" smtClean="0"/>
              <a:t>Baseline systolic blood pressure (&lt;145 mm hg or ≥145 mm hg) and </a:t>
            </a:r>
          </a:p>
          <a:p>
            <a:pPr marL="800100" lvl="1" indent="-342900">
              <a:buFont typeface="Courier New" pitchFamily="49" charset="0"/>
              <a:buChar char="o"/>
            </a:pPr>
            <a:r>
              <a:rPr lang="en-US" sz="2000" dirty="0" smtClean="0"/>
              <a:t>Baseline estimated </a:t>
            </a:r>
            <a:r>
              <a:rPr lang="en-US" sz="2000" dirty="0" err="1" smtClean="0"/>
              <a:t>gfr</a:t>
            </a:r>
            <a:r>
              <a:rPr lang="en-US" sz="2000" dirty="0" smtClean="0"/>
              <a:t> (&lt;60 ml per minute per 1.73 m2 or ≥60 ml per minute per 1.73 m2).</a:t>
            </a:r>
            <a:endParaRPr lang="en-US" sz="2000" dirty="0"/>
          </a:p>
        </p:txBody>
      </p:sp>
    </p:spTree>
    <p:extLst>
      <p:ext uri="{BB962C8B-B14F-4D97-AF65-F5344CB8AC3E}">
        <p14:creationId xmlns:p14="http://schemas.microsoft.com/office/powerpoint/2010/main" val="2415602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53914590"/>
              </p:ext>
            </p:extLst>
          </p:nvPr>
        </p:nvGraphicFramePr>
        <p:xfrm>
          <a:off x="143227" y="731521"/>
          <a:ext cx="11573285" cy="5010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0382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960739792"/>
              </p:ext>
            </p:extLst>
          </p:nvPr>
        </p:nvGraphicFramePr>
        <p:xfrm>
          <a:off x="143227" y="731521"/>
          <a:ext cx="11573285" cy="5010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8864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64A91EB-9D4C-CC3A-8F6F-E407F2BE93BA}"/>
              </a:ext>
            </a:extLst>
          </p:cNvPr>
          <p:cNvSpPr txBox="1"/>
          <p:nvPr/>
        </p:nvSpPr>
        <p:spPr>
          <a:xfrm>
            <a:off x="3047260" y="1169062"/>
            <a:ext cx="6094520" cy="4524315"/>
          </a:xfrm>
          <a:prstGeom prst="rect">
            <a:avLst/>
          </a:prstGeom>
          <a:noFill/>
        </p:spPr>
        <p:txBody>
          <a:bodyPr wrap="square">
            <a:spAutoFit/>
          </a:bodyPr>
          <a:lstStyle/>
          <a:p>
            <a:r>
              <a:rPr lang="en-US" dirty="0"/>
              <a:t>A total of 779 patients underwent screening, and 360 were included in the placebo run-in period. A total of 275 patients were randomly assigned to receive once-daily </a:t>
            </a:r>
            <a:r>
              <a:rPr lang="en-US" dirty="0" err="1"/>
              <a:t>baxdrostat</a:t>
            </a:r>
            <a:r>
              <a:rPr lang="en-US" dirty="0"/>
              <a:t> at a dose of 0.5 mg (69 patients), 1 mg (70 patients), or 2 mg (67 patients), or placebo (69 patients). One patient who was randomly assigned to receive </a:t>
            </a:r>
            <a:r>
              <a:rPr lang="en-US" dirty="0" err="1"/>
              <a:t>baxdrostat</a:t>
            </a:r>
            <a:r>
              <a:rPr lang="en-US" dirty="0"/>
              <a:t> in the 1-mg group never received the drug, so the modified intention-to-treat population included 274 patients (Figure 1). The trial groups were similar with respect to demographic and clinical characteristics at baseline. The trial population was predominantly White (70%). Black patients constituted a higher percentage of patients in the trial (28%) than their proportionate representation in the U.S. population (Table S1). The trial included a sizable percentage of patients who identified as Hispanic (43%) and a small percentage who identified as Asian (2%)</a:t>
            </a:r>
            <a:endParaRPr lang="en-IN" dirty="0"/>
          </a:p>
        </p:txBody>
      </p:sp>
    </p:spTree>
    <p:extLst>
      <p:ext uri="{BB962C8B-B14F-4D97-AF65-F5344CB8AC3E}">
        <p14:creationId xmlns:p14="http://schemas.microsoft.com/office/powerpoint/2010/main" val="31144578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4B879E13-0864-9055-E686-316E35CDA506}"/>
              </a:ext>
            </a:extLst>
          </p:cNvPr>
          <p:cNvPicPr>
            <a:picLocks noChangeAspect="1"/>
          </p:cNvPicPr>
          <p:nvPr/>
        </p:nvPicPr>
        <p:blipFill>
          <a:blip r:embed="rId2"/>
          <a:stretch>
            <a:fillRect/>
          </a:stretch>
        </p:blipFill>
        <p:spPr>
          <a:xfrm>
            <a:off x="2432973" y="0"/>
            <a:ext cx="7326053" cy="6858000"/>
          </a:xfrm>
          <a:prstGeom prst="rect">
            <a:avLst/>
          </a:prstGeom>
        </p:spPr>
      </p:pic>
    </p:spTree>
    <p:extLst>
      <p:ext uri="{BB962C8B-B14F-4D97-AF65-F5344CB8AC3E}">
        <p14:creationId xmlns:p14="http://schemas.microsoft.com/office/powerpoint/2010/main" val="795660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E7F30E27-EED9-EBD4-CB88-AAA00432A4C9}"/>
              </a:ext>
            </a:extLst>
          </p:cNvPr>
          <p:cNvPicPr>
            <a:picLocks noChangeAspect="1"/>
          </p:cNvPicPr>
          <p:nvPr/>
        </p:nvPicPr>
        <p:blipFill>
          <a:blip r:embed="rId2"/>
          <a:stretch>
            <a:fillRect/>
          </a:stretch>
        </p:blipFill>
        <p:spPr>
          <a:xfrm>
            <a:off x="3123952" y="0"/>
            <a:ext cx="5944095" cy="6858000"/>
          </a:xfrm>
          <a:prstGeom prst="rect">
            <a:avLst/>
          </a:prstGeom>
        </p:spPr>
      </p:pic>
    </p:spTree>
    <p:extLst>
      <p:ext uri="{BB962C8B-B14F-4D97-AF65-F5344CB8AC3E}">
        <p14:creationId xmlns:p14="http://schemas.microsoft.com/office/powerpoint/2010/main" val="677678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0E907F4-CC69-89AE-1822-844C92CF8F9F}"/>
              </a:ext>
            </a:extLst>
          </p:cNvPr>
          <p:cNvSpPr txBox="1"/>
          <p:nvPr/>
        </p:nvSpPr>
        <p:spPr>
          <a:xfrm>
            <a:off x="1219200" y="485339"/>
            <a:ext cx="9753600" cy="5632311"/>
          </a:xfrm>
          <a:prstGeom prst="rect">
            <a:avLst/>
          </a:prstGeom>
          <a:noFill/>
        </p:spPr>
        <p:txBody>
          <a:bodyPr wrap="square">
            <a:spAutoFit/>
          </a:bodyPr>
          <a:lstStyle/>
          <a:p>
            <a:pPr marL="285750" indent="-285750">
              <a:buFont typeface="Arial" pitchFamily="34" charset="0"/>
              <a:buChar char="•"/>
            </a:pPr>
            <a:r>
              <a:rPr lang="en-US" dirty="0">
                <a:latin typeface="Arial Unicode MS" pitchFamily="34" charset="-128"/>
                <a:ea typeface="Arial Unicode MS" pitchFamily="34" charset="-128"/>
                <a:cs typeface="Arial Unicode MS" pitchFamily="34" charset="-128"/>
              </a:rPr>
              <a:t>The first patient underwent screening on J</a:t>
            </a:r>
            <a:r>
              <a:rPr lang="en-US" dirty="0">
                <a:solidFill>
                  <a:schemeClr val="accent4">
                    <a:lumMod val="75000"/>
                  </a:schemeClr>
                </a:solidFill>
                <a:latin typeface="Arial Unicode MS" pitchFamily="34" charset="-128"/>
                <a:ea typeface="Arial Unicode MS" pitchFamily="34" charset="-128"/>
                <a:cs typeface="Arial Unicode MS" pitchFamily="34" charset="-128"/>
              </a:rPr>
              <a:t>uly 30, 2020, and the last patient visit occurred on June 14, 2022</a:t>
            </a:r>
            <a:r>
              <a:rPr lang="en-US" dirty="0">
                <a:latin typeface="Arial Unicode MS" pitchFamily="34" charset="-128"/>
                <a:ea typeface="Arial Unicode MS" pitchFamily="34" charset="-128"/>
                <a:cs typeface="Arial Unicode MS" pitchFamily="34" charset="-128"/>
              </a:rPr>
              <a:t>. </a:t>
            </a:r>
            <a:endParaRPr lang="en-US" dirty="0" smtClean="0">
              <a:latin typeface="Arial Unicode MS" pitchFamily="34" charset="-128"/>
              <a:ea typeface="Arial Unicode MS" pitchFamily="34" charset="-128"/>
              <a:cs typeface="Arial Unicode MS" pitchFamily="34" charset="-128"/>
            </a:endParaRPr>
          </a:p>
          <a:p>
            <a:pPr marL="285750" indent="-285750">
              <a:buFont typeface="Arial" pitchFamily="34" charset="0"/>
              <a:buChar char="•"/>
            </a:pPr>
            <a:endParaRPr lang="en-US" dirty="0" smtClean="0">
              <a:latin typeface="Arial Unicode MS" pitchFamily="34" charset="-128"/>
              <a:ea typeface="Arial Unicode MS" pitchFamily="34" charset="-128"/>
              <a:cs typeface="Arial Unicode MS" pitchFamily="34" charset="-128"/>
            </a:endParaRPr>
          </a:p>
          <a:p>
            <a:pPr marL="285750" indent="-285750">
              <a:buFont typeface="Arial" pitchFamily="34" charset="0"/>
              <a:buChar char="•"/>
            </a:pPr>
            <a:r>
              <a:rPr lang="en-US" dirty="0" smtClean="0">
                <a:latin typeface="Arial Unicode MS" pitchFamily="34" charset="-128"/>
                <a:ea typeface="Arial Unicode MS" pitchFamily="34" charset="-128"/>
                <a:cs typeface="Arial Unicode MS" pitchFamily="34" charset="-128"/>
              </a:rPr>
              <a:t>A </a:t>
            </a:r>
            <a:r>
              <a:rPr lang="en-US" dirty="0">
                <a:latin typeface="Arial Unicode MS" pitchFamily="34" charset="-128"/>
                <a:ea typeface="Arial Unicode MS" pitchFamily="34" charset="-128"/>
                <a:cs typeface="Arial Unicode MS" pitchFamily="34" charset="-128"/>
              </a:rPr>
              <a:t>total of 248 patients (90%) completed the 12-week treatment period </a:t>
            </a:r>
            <a:endParaRPr lang="en-US" dirty="0">
              <a:latin typeface="Arial Unicode MS" pitchFamily="34" charset="-128"/>
              <a:ea typeface="Arial Unicode MS" pitchFamily="34" charset="-128"/>
              <a:cs typeface="Arial Unicode MS" pitchFamily="34" charset="-128"/>
            </a:endParaRPr>
          </a:p>
          <a:p>
            <a:pPr marL="285750" indent="-285750">
              <a:buFont typeface="Arial" pitchFamily="34" charset="0"/>
              <a:buChar char="•"/>
            </a:pPr>
            <a:endParaRPr lang="en-US" dirty="0" smtClean="0">
              <a:latin typeface="Arial Unicode MS" pitchFamily="34" charset="-128"/>
              <a:ea typeface="Arial Unicode MS" pitchFamily="34" charset="-128"/>
              <a:cs typeface="Arial Unicode MS" pitchFamily="34" charset="-128"/>
            </a:endParaRPr>
          </a:p>
          <a:p>
            <a:pPr marL="285750" indent="-285750">
              <a:buFont typeface="Arial" pitchFamily="34" charset="0"/>
              <a:buChar char="•"/>
            </a:pPr>
            <a:r>
              <a:rPr lang="en-US" dirty="0" smtClean="0">
                <a:latin typeface="Arial Unicode MS" pitchFamily="34" charset="-128"/>
                <a:ea typeface="Arial Unicode MS" pitchFamily="34" charset="-128"/>
                <a:cs typeface="Arial Unicode MS" pitchFamily="34" charset="-128"/>
              </a:rPr>
              <a:t>The </a:t>
            </a:r>
            <a:r>
              <a:rPr lang="en-US" dirty="0">
                <a:latin typeface="Arial Unicode MS" pitchFamily="34" charset="-128"/>
                <a:ea typeface="Arial Unicode MS" pitchFamily="34" charset="-128"/>
                <a:cs typeface="Arial Unicode MS" pitchFamily="34" charset="-128"/>
              </a:rPr>
              <a:t>most common reasons for trial discontinuation were withdrawal of consent (7 patients) and loss to follow-up (8 patients). </a:t>
            </a:r>
            <a:endParaRPr lang="en-US" dirty="0" smtClean="0">
              <a:latin typeface="Arial Unicode MS" pitchFamily="34" charset="-128"/>
              <a:ea typeface="Arial Unicode MS" pitchFamily="34" charset="-128"/>
              <a:cs typeface="Arial Unicode MS" pitchFamily="34" charset="-128"/>
            </a:endParaRPr>
          </a:p>
          <a:p>
            <a:pPr marL="285750" indent="-285750">
              <a:buFont typeface="Arial" pitchFamily="34" charset="0"/>
              <a:buChar char="•"/>
            </a:pPr>
            <a:endParaRPr lang="en-US" dirty="0">
              <a:latin typeface="Arial Unicode MS" pitchFamily="34" charset="-128"/>
              <a:ea typeface="Arial Unicode MS" pitchFamily="34" charset="-128"/>
              <a:cs typeface="Arial Unicode MS" pitchFamily="34" charset="-128"/>
            </a:endParaRPr>
          </a:p>
          <a:p>
            <a:pPr marL="285750" indent="-285750">
              <a:buFont typeface="Arial" pitchFamily="34" charset="0"/>
              <a:buChar char="•"/>
            </a:pPr>
            <a:r>
              <a:rPr lang="en-US" dirty="0" smtClean="0">
                <a:latin typeface="Arial Unicode MS" pitchFamily="34" charset="-128"/>
                <a:ea typeface="Arial Unicode MS" pitchFamily="34" charset="-128"/>
                <a:cs typeface="Arial Unicode MS" pitchFamily="34" charset="-128"/>
              </a:rPr>
              <a:t>Although </a:t>
            </a:r>
            <a:r>
              <a:rPr lang="en-US" dirty="0">
                <a:latin typeface="Arial Unicode MS" pitchFamily="34" charset="-128"/>
                <a:ea typeface="Arial Unicode MS" pitchFamily="34" charset="-128"/>
                <a:cs typeface="Arial Unicode MS" pitchFamily="34" charset="-128"/>
              </a:rPr>
              <a:t>discontinuations were not shown to be related to adverse events, adverse events initially occurred at a higher frequency in the 1-mg and 2-mg dose groups than in the 0.5-mg and placebo groups </a:t>
            </a:r>
            <a:endParaRPr lang="en-US" dirty="0" smtClean="0">
              <a:latin typeface="Arial Unicode MS" pitchFamily="34" charset="-128"/>
              <a:ea typeface="Arial Unicode MS" pitchFamily="34" charset="-128"/>
              <a:cs typeface="Arial Unicode MS" pitchFamily="34" charset="-128"/>
            </a:endParaRPr>
          </a:p>
          <a:p>
            <a:pPr marL="285750" indent="-285750">
              <a:buFont typeface="Arial" pitchFamily="34" charset="0"/>
              <a:buChar char="•"/>
            </a:pPr>
            <a:endParaRPr lang="en-US" dirty="0">
              <a:latin typeface="Arial Unicode MS" pitchFamily="34" charset="-128"/>
              <a:ea typeface="Arial Unicode MS" pitchFamily="34" charset="-128"/>
              <a:cs typeface="Arial Unicode MS" pitchFamily="34" charset="-128"/>
            </a:endParaRPr>
          </a:p>
          <a:p>
            <a:pPr marL="285750" indent="-285750">
              <a:buFont typeface="Arial" pitchFamily="34" charset="0"/>
              <a:buChar char="•"/>
            </a:pPr>
            <a:r>
              <a:rPr lang="en-US" dirty="0" smtClean="0">
                <a:latin typeface="Arial Unicode MS" pitchFamily="34" charset="-128"/>
                <a:ea typeface="Arial Unicode MS" pitchFamily="34" charset="-128"/>
                <a:cs typeface="Arial Unicode MS" pitchFamily="34" charset="-128"/>
              </a:rPr>
              <a:t>Fewer </a:t>
            </a:r>
            <a:r>
              <a:rPr lang="en-US" dirty="0">
                <a:latin typeface="Arial Unicode MS" pitchFamily="34" charset="-128"/>
                <a:ea typeface="Arial Unicode MS" pitchFamily="34" charset="-128"/>
                <a:cs typeface="Arial Unicode MS" pitchFamily="34" charset="-128"/>
              </a:rPr>
              <a:t>losses to follow-up occurred in the latter half of the trial, potentially because of improved coronavirus disease 2019 protocols and immunization, and these losses were evenly distributed among the trial </a:t>
            </a:r>
            <a:r>
              <a:rPr lang="en-US" dirty="0" smtClean="0">
                <a:latin typeface="Arial Unicode MS" pitchFamily="34" charset="-128"/>
                <a:ea typeface="Arial Unicode MS" pitchFamily="34" charset="-128"/>
                <a:cs typeface="Arial Unicode MS" pitchFamily="34" charset="-128"/>
              </a:rPr>
              <a:t>groups</a:t>
            </a:r>
            <a:endParaRPr lang="en-US" dirty="0">
              <a:latin typeface="Arial Unicode MS" pitchFamily="34" charset="-128"/>
              <a:ea typeface="Arial Unicode MS" pitchFamily="34" charset="-128"/>
              <a:cs typeface="Arial Unicode MS" pitchFamily="34" charset="-128"/>
            </a:endParaRPr>
          </a:p>
          <a:p>
            <a:pPr marL="285750" indent="-285750">
              <a:buFont typeface="Arial" pitchFamily="34" charset="0"/>
              <a:buChar char="•"/>
            </a:pPr>
            <a:endParaRPr lang="en-US" dirty="0">
              <a:latin typeface="Arial Unicode MS" pitchFamily="34" charset="-128"/>
              <a:ea typeface="Arial Unicode MS" pitchFamily="34" charset="-128"/>
              <a:cs typeface="Arial Unicode MS" pitchFamily="34" charset="-128"/>
            </a:endParaRPr>
          </a:p>
          <a:p>
            <a:pPr marL="285750" indent="-285750">
              <a:buFont typeface="Arial" pitchFamily="34" charset="0"/>
              <a:buChar char="•"/>
            </a:pPr>
            <a:r>
              <a:rPr lang="en-US" dirty="0">
                <a:latin typeface="Arial Unicode MS" pitchFamily="34" charset="-128"/>
                <a:ea typeface="Arial Unicode MS" pitchFamily="34" charset="-128"/>
                <a:cs typeface="Arial Unicode MS" pitchFamily="34" charset="-128"/>
              </a:rPr>
              <a:t>The use of background medication was similar among the trial groups. </a:t>
            </a:r>
            <a:endParaRPr lang="en-US" dirty="0" smtClean="0">
              <a:latin typeface="Arial Unicode MS" pitchFamily="34" charset="-128"/>
              <a:ea typeface="Arial Unicode MS" pitchFamily="34" charset="-128"/>
              <a:cs typeface="Arial Unicode MS" pitchFamily="34" charset="-128"/>
            </a:endParaRPr>
          </a:p>
          <a:p>
            <a:pPr marL="742950" lvl="1" indent="-285750">
              <a:buFont typeface="Arial" pitchFamily="34" charset="0"/>
              <a:buChar char="•"/>
            </a:pPr>
            <a:r>
              <a:rPr lang="en-US" dirty="0" smtClean="0">
                <a:latin typeface="Arial Unicode MS" pitchFamily="34" charset="-128"/>
                <a:ea typeface="Arial Unicode MS" pitchFamily="34" charset="-128"/>
                <a:cs typeface="Arial Unicode MS" pitchFamily="34" charset="-128"/>
              </a:rPr>
              <a:t>All </a:t>
            </a:r>
            <a:r>
              <a:rPr lang="en-US" dirty="0">
                <a:latin typeface="Arial Unicode MS" pitchFamily="34" charset="-128"/>
                <a:ea typeface="Arial Unicode MS" pitchFamily="34" charset="-128"/>
                <a:cs typeface="Arial Unicode MS" pitchFamily="34" charset="-128"/>
              </a:rPr>
              <a:t>the patients received a diuretic, 91 to 96% received an angiotensin-converting–enzyme inhibitor or angiotensin-receptor blocker, and 64 to 70% received a calcium-channel blocker</a:t>
            </a:r>
            <a:endParaRPr lang="en-IN"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4414641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576" y="459380"/>
            <a:ext cx="10571998" cy="970450"/>
          </a:xfrm>
        </p:spPr>
        <p:txBody>
          <a:bodyPr/>
          <a:lstStyle/>
          <a:p>
            <a:r>
              <a:rPr lang="en-US" dirty="0" smtClean="0"/>
              <a:t>OUTCOMES</a:t>
            </a:r>
            <a:endParaRPr lang="en-US" dirty="0"/>
          </a:p>
        </p:txBody>
      </p:sp>
      <p:sp>
        <p:nvSpPr>
          <p:cNvPr id="3" name="Rectangle 2"/>
          <p:cNvSpPr/>
          <p:nvPr/>
        </p:nvSpPr>
        <p:spPr>
          <a:xfrm>
            <a:off x="975360" y="2270939"/>
            <a:ext cx="10107168" cy="4093428"/>
          </a:xfrm>
          <a:prstGeom prst="rect">
            <a:avLst/>
          </a:prstGeom>
        </p:spPr>
        <p:txBody>
          <a:bodyPr wrap="square">
            <a:spAutoFit/>
          </a:bodyPr>
          <a:lstStyle/>
          <a:p>
            <a:pPr marL="342900" indent="-342900">
              <a:buFont typeface="Courier New" pitchFamily="49" charset="0"/>
              <a:buChar char="o"/>
            </a:pPr>
            <a:r>
              <a:rPr lang="en-US" sz="2000" dirty="0" smtClean="0"/>
              <a:t>Estimated sample size of 77 patients in each group : 80% power </a:t>
            </a:r>
          </a:p>
          <a:p>
            <a:pPr marL="342900" indent="-342900">
              <a:buFont typeface="Courier New" pitchFamily="49" charset="0"/>
              <a:buChar char="o"/>
            </a:pPr>
            <a:endParaRPr lang="en-US" sz="2000" dirty="0" smtClean="0"/>
          </a:p>
          <a:p>
            <a:pPr marL="342900" indent="-342900">
              <a:buFont typeface="Courier New" pitchFamily="49" charset="0"/>
              <a:buChar char="o"/>
            </a:pPr>
            <a:r>
              <a:rPr lang="en-US" sz="2000" dirty="0" smtClean="0"/>
              <a:t>Difference in the mean (±SD) seated systolic blood pressure of 5±11 mm hg after the 12-week treatment period between each of the three </a:t>
            </a:r>
            <a:r>
              <a:rPr lang="en-US" sz="2000" dirty="0" err="1" smtClean="0"/>
              <a:t>baxdrostat</a:t>
            </a:r>
            <a:r>
              <a:rPr lang="en-US" sz="2000" dirty="0" smtClean="0"/>
              <a:t> groups and the placebo group</a:t>
            </a:r>
          </a:p>
          <a:p>
            <a:endParaRPr lang="en-US" sz="2000" dirty="0" smtClean="0"/>
          </a:p>
          <a:p>
            <a:pPr marL="342900" indent="-342900">
              <a:buFont typeface="Courier New" pitchFamily="49" charset="0"/>
              <a:buChar char="o"/>
            </a:pPr>
            <a:r>
              <a:rPr lang="en-US" sz="2000" dirty="0" smtClean="0"/>
              <a:t>Initial enrollment of 348 patients (87 per trial group) was planned  : </a:t>
            </a:r>
          </a:p>
          <a:p>
            <a:pPr marL="800100" lvl="1" indent="-342900">
              <a:buFont typeface="Courier New" pitchFamily="49" charset="0"/>
              <a:buChar char="o"/>
            </a:pPr>
            <a:r>
              <a:rPr lang="en-US" sz="2000" dirty="0" smtClean="0"/>
              <a:t>Based on the assumption of a 13% early withdrawal rate</a:t>
            </a:r>
          </a:p>
          <a:p>
            <a:pPr marL="800100" lvl="1" indent="-342900">
              <a:buFont typeface="Courier New" pitchFamily="49" charset="0"/>
              <a:buChar char="o"/>
            </a:pPr>
            <a:endParaRPr lang="en-US" sz="2000" dirty="0" smtClean="0"/>
          </a:p>
          <a:p>
            <a:pPr marL="342900" indent="-342900">
              <a:buFont typeface="Courier New" pitchFamily="49" charset="0"/>
              <a:buChar char="o"/>
            </a:pPr>
            <a:r>
              <a:rPr lang="en-US" sz="2000" dirty="0" smtClean="0"/>
              <a:t>Patients were stratified according to their :</a:t>
            </a:r>
          </a:p>
          <a:p>
            <a:pPr marL="800100" lvl="1" indent="-342900">
              <a:buFont typeface="Courier New" pitchFamily="49" charset="0"/>
              <a:buChar char="o"/>
            </a:pPr>
            <a:r>
              <a:rPr lang="en-US" sz="2000" dirty="0" smtClean="0"/>
              <a:t>Baseline systolic blood pressure (&lt;145 mm hg or ≥145 mm hg) and </a:t>
            </a:r>
          </a:p>
          <a:p>
            <a:pPr marL="800100" lvl="1" indent="-342900">
              <a:buFont typeface="Courier New" pitchFamily="49" charset="0"/>
              <a:buChar char="o"/>
            </a:pPr>
            <a:r>
              <a:rPr lang="en-US" sz="2000" dirty="0" smtClean="0"/>
              <a:t>Baseline estimated </a:t>
            </a:r>
            <a:r>
              <a:rPr lang="en-US" sz="2000" dirty="0" err="1" smtClean="0"/>
              <a:t>gfr</a:t>
            </a:r>
            <a:r>
              <a:rPr lang="en-US" sz="2000" dirty="0" smtClean="0"/>
              <a:t> (&lt;60 ml per minute per 1.73 m2 or ≥60 ml per minute per 1.73 m2).</a:t>
            </a:r>
            <a:endParaRPr lang="en-US" sz="2000" dirty="0"/>
          </a:p>
        </p:txBody>
      </p:sp>
    </p:spTree>
    <p:extLst>
      <p:ext uri="{BB962C8B-B14F-4D97-AF65-F5344CB8AC3E}">
        <p14:creationId xmlns:p14="http://schemas.microsoft.com/office/powerpoint/2010/main" val="28070498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A1302A5-0AAE-0F80-B656-9C4C9701189F}"/>
              </a:ext>
            </a:extLst>
          </p:cNvPr>
          <p:cNvSpPr txBox="1"/>
          <p:nvPr/>
        </p:nvSpPr>
        <p:spPr>
          <a:xfrm>
            <a:off x="792480" y="983954"/>
            <a:ext cx="10436352"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u="sng" dirty="0"/>
              <a:t>PRIMARY END POINT</a:t>
            </a:r>
          </a:p>
          <a:p>
            <a:endParaRPr lang="en-US" dirty="0"/>
          </a:p>
          <a:p>
            <a:pPr marL="285750" indent="-285750">
              <a:buFont typeface="Arial" pitchFamily="34" charset="0"/>
              <a:buChar char="•"/>
            </a:pPr>
            <a:r>
              <a:rPr lang="en-US" b="1" dirty="0">
                <a:solidFill>
                  <a:srgbClr val="00B050"/>
                </a:solidFill>
              </a:rPr>
              <a:t>After the prespecified interim analysis, the trial was stopped early because the independent data monitoring committee concluded that the trial had met the criteria for overwhelming efficacy. </a:t>
            </a:r>
            <a:endParaRPr lang="en-US" b="1" dirty="0" smtClean="0">
              <a:solidFill>
                <a:srgbClr val="00B050"/>
              </a:solidFill>
            </a:endParaRPr>
          </a:p>
          <a:p>
            <a:pPr marL="285750" indent="-285750">
              <a:buFont typeface="Arial" pitchFamily="34" charset="0"/>
              <a:buChar char="•"/>
            </a:pPr>
            <a:endParaRPr lang="en-US" dirty="0"/>
          </a:p>
        </p:txBody>
      </p:sp>
    </p:spTree>
    <p:extLst>
      <p:ext uri="{BB962C8B-B14F-4D97-AF65-F5344CB8AC3E}">
        <p14:creationId xmlns:p14="http://schemas.microsoft.com/office/powerpoint/2010/main" val="10779590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2064" y="428624"/>
            <a:ext cx="6096000" cy="590931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285750" indent="-285750">
              <a:buFont typeface="Arial" pitchFamily="34" charset="0"/>
              <a:buChar char="•"/>
            </a:pPr>
            <a:r>
              <a:rPr lang="en-US" dirty="0"/>
              <a:t>At week 12, </a:t>
            </a:r>
            <a:r>
              <a:rPr lang="en-US" b="1" i="1" dirty="0" err="1"/>
              <a:t>baxdrostat</a:t>
            </a:r>
            <a:r>
              <a:rPr lang="en-US" b="1" i="1" dirty="0"/>
              <a:t> was associated with dose-dependent changes</a:t>
            </a:r>
            <a:r>
              <a:rPr lang="en-US" dirty="0"/>
              <a:t> in the least-squares mean (±SE) systolic blood pressure of </a:t>
            </a:r>
            <a:r>
              <a:rPr lang="en-US" dirty="0">
                <a:solidFill>
                  <a:schemeClr val="accent4">
                    <a:lumMod val="75000"/>
                  </a:schemeClr>
                </a:solidFill>
              </a:rPr>
              <a:t>−20.3±2.1 mm Hg, −17.5±2.0 mm Hg, and −12.1±1.9 mm Hg at the 2-mg, 1-mg, and 0.5-mg doses, respectively</a:t>
            </a:r>
            <a:r>
              <a:rPr lang="en-US" dirty="0"/>
              <a:t> </a:t>
            </a:r>
          </a:p>
          <a:p>
            <a:pPr marL="285750" indent="-285750">
              <a:buFont typeface="Arial" pitchFamily="34" charset="0"/>
              <a:buChar char="•"/>
            </a:pPr>
            <a:endParaRPr lang="en-US" dirty="0"/>
          </a:p>
          <a:p>
            <a:pPr marL="285750" indent="-285750">
              <a:buFont typeface="Arial" pitchFamily="34" charset="0"/>
              <a:buChar char="•"/>
            </a:pPr>
            <a:r>
              <a:rPr lang="en-US" dirty="0"/>
              <a:t>As compared with the change in systolic blood pressure of −9.4 mm Hg in the placebo group, </a:t>
            </a:r>
            <a:endParaRPr lang="en-US" dirty="0" smtClean="0"/>
          </a:p>
          <a:p>
            <a:pPr marL="742950" lvl="1" indent="-285750">
              <a:buFont typeface="Arial" pitchFamily="34" charset="0"/>
              <a:buChar char="•"/>
            </a:pPr>
            <a:r>
              <a:rPr lang="en-US" b="1" i="1" dirty="0" smtClean="0"/>
              <a:t>significantly </a:t>
            </a:r>
            <a:r>
              <a:rPr lang="en-US" b="1" i="1" dirty="0"/>
              <a:t>greater decreases in systolic blood pressure in the 2-mg </a:t>
            </a:r>
            <a:r>
              <a:rPr lang="en-US" b="1" i="1" dirty="0" err="1"/>
              <a:t>baxdrostat</a:t>
            </a:r>
            <a:r>
              <a:rPr lang="en-US" b="1" i="1" dirty="0"/>
              <a:t> group </a:t>
            </a:r>
            <a:endParaRPr lang="en-US" b="1" i="1" dirty="0" smtClean="0"/>
          </a:p>
          <a:p>
            <a:pPr marL="742950" lvl="1" indent="-285750">
              <a:buFont typeface="Arial" pitchFamily="34" charset="0"/>
              <a:buChar char="•"/>
            </a:pPr>
            <a:r>
              <a:rPr lang="en-US" dirty="0" smtClean="0"/>
              <a:t>(</a:t>
            </a:r>
            <a:r>
              <a:rPr lang="en-US" dirty="0"/>
              <a:t>difference between the 2-mg group and the placebo group, −11.0 mm Hg; 95% confidence interval [CI], −16.4 to −5.5; P&lt;0.001) </a:t>
            </a:r>
            <a:endParaRPr lang="en-US" dirty="0" smtClean="0"/>
          </a:p>
          <a:p>
            <a:pPr marL="742950" lvl="1" indent="-285750">
              <a:buFont typeface="Arial" pitchFamily="34" charset="0"/>
              <a:buChar char="•"/>
            </a:pPr>
            <a:r>
              <a:rPr lang="en-US" b="1" i="1" dirty="0" smtClean="0"/>
              <a:t>significant decrease </a:t>
            </a:r>
            <a:r>
              <a:rPr lang="en-US" b="1" i="1" dirty="0"/>
              <a:t>in systolic blood pressure </a:t>
            </a:r>
            <a:r>
              <a:rPr lang="en-US" b="1" i="1" dirty="0" smtClean="0"/>
              <a:t>1-mg </a:t>
            </a:r>
            <a:r>
              <a:rPr lang="en-US" b="1" i="1" dirty="0" err="1"/>
              <a:t>baxdrostat</a:t>
            </a:r>
            <a:r>
              <a:rPr lang="en-US" b="1" i="1" dirty="0"/>
              <a:t> group</a:t>
            </a:r>
            <a:r>
              <a:rPr lang="en-US" dirty="0"/>
              <a:t> (difference between the 1-mg group and the placebo group, −8.1 mm Hg; 95% CI, −13.5 to −2.8; P=0.003), </a:t>
            </a:r>
            <a:endParaRPr lang="en-US" dirty="0" smtClean="0"/>
          </a:p>
          <a:p>
            <a:pPr marL="742950" lvl="1" indent="-285750">
              <a:buFont typeface="Arial" pitchFamily="34" charset="0"/>
              <a:buChar char="•"/>
            </a:pPr>
            <a:r>
              <a:rPr lang="en-US" b="1" dirty="0" smtClean="0"/>
              <a:t>but </a:t>
            </a:r>
            <a:r>
              <a:rPr lang="en-US" b="1" dirty="0"/>
              <a:t>these decreases </a:t>
            </a:r>
            <a:r>
              <a:rPr lang="en-US" b="1" dirty="0" smtClean="0"/>
              <a:t>in </a:t>
            </a:r>
            <a:r>
              <a:rPr lang="en-US" b="1" i="1" dirty="0"/>
              <a:t>1-mg </a:t>
            </a:r>
            <a:r>
              <a:rPr lang="en-US" b="1" i="1" dirty="0" err="1"/>
              <a:t>baxdrostat</a:t>
            </a:r>
            <a:r>
              <a:rPr lang="en-US" b="1" i="1" dirty="0"/>
              <a:t> group</a:t>
            </a:r>
            <a:r>
              <a:rPr lang="en-US" dirty="0"/>
              <a:t> </a:t>
            </a:r>
            <a:r>
              <a:rPr lang="en-US" b="1" dirty="0" smtClean="0"/>
              <a:t>were </a:t>
            </a:r>
            <a:r>
              <a:rPr lang="en-US" b="1" dirty="0"/>
              <a:t>not significantly greater with the 0.5-mg dose. </a:t>
            </a:r>
            <a:endParaRPr lang="en-IN" b="1" dirty="0"/>
          </a:p>
        </p:txBody>
      </p:sp>
      <p:pic>
        <p:nvPicPr>
          <p:cNvPr id="3" name="Picture 2">
            <a:extLst>
              <a:ext uri="{FF2B5EF4-FFF2-40B4-BE49-F238E27FC236}">
                <a16:creationId xmlns:a16="http://schemas.microsoft.com/office/drawing/2014/main" xmlns="" id="{B19A25A0-7035-1901-6849-0FFEF6BDE4E8}"/>
              </a:ext>
            </a:extLst>
          </p:cNvPr>
          <p:cNvPicPr>
            <a:picLocks noChangeAspect="1"/>
          </p:cNvPicPr>
          <p:nvPr/>
        </p:nvPicPr>
        <p:blipFill rotWithShape="1">
          <a:blip r:embed="rId2"/>
          <a:srcRect r="50000"/>
          <a:stretch/>
        </p:blipFill>
        <p:spPr>
          <a:xfrm>
            <a:off x="6803136" y="52401"/>
            <a:ext cx="4656121" cy="6661757"/>
          </a:xfrm>
          <a:prstGeom prst="rect">
            <a:avLst/>
          </a:prstGeom>
        </p:spPr>
      </p:pic>
    </p:spTree>
    <p:extLst>
      <p:ext uri="{BB962C8B-B14F-4D97-AF65-F5344CB8AC3E}">
        <p14:creationId xmlns:p14="http://schemas.microsoft.com/office/powerpoint/2010/main" val="38468040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19A25A0-7035-1901-6849-0FFEF6BDE4E8}"/>
              </a:ext>
            </a:extLst>
          </p:cNvPr>
          <p:cNvPicPr>
            <a:picLocks noChangeAspect="1"/>
          </p:cNvPicPr>
          <p:nvPr/>
        </p:nvPicPr>
        <p:blipFill>
          <a:blip r:embed="rId2"/>
          <a:stretch>
            <a:fillRect/>
          </a:stretch>
        </p:blipFill>
        <p:spPr>
          <a:xfrm>
            <a:off x="1706880" y="52401"/>
            <a:ext cx="9312242" cy="6661757"/>
          </a:xfrm>
          <a:prstGeom prst="rect">
            <a:avLst/>
          </a:prstGeom>
        </p:spPr>
      </p:pic>
    </p:spTree>
    <p:extLst>
      <p:ext uri="{BB962C8B-B14F-4D97-AF65-F5344CB8AC3E}">
        <p14:creationId xmlns:p14="http://schemas.microsoft.com/office/powerpoint/2010/main" val="987442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7CC2E76-5335-2F77-1E67-E84E297FF64B}"/>
              </a:ext>
            </a:extLst>
          </p:cNvPr>
          <p:cNvSpPr txBox="1"/>
          <p:nvPr/>
        </p:nvSpPr>
        <p:spPr>
          <a:xfrm>
            <a:off x="510954" y="1790347"/>
            <a:ext cx="5072612" cy="313932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u="sng" dirty="0"/>
              <a:t>SECONDARY END </a:t>
            </a:r>
            <a:r>
              <a:rPr lang="en-US" b="1" u="sng" dirty="0" smtClean="0"/>
              <a:t>POINTS</a:t>
            </a:r>
          </a:p>
          <a:p>
            <a:endParaRPr lang="en-US" b="1" u="sng" dirty="0"/>
          </a:p>
          <a:p>
            <a:pPr marL="285750" indent="-285750">
              <a:buFont typeface="Arial" pitchFamily="34" charset="0"/>
              <a:buChar char="•"/>
            </a:pPr>
            <a:endParaRPr lang="en-US" b="1" u="sng" dirty="0"/>
          </a:p>
          <a:p>
            <a:pPr marL="285750" indent="-285750">
              <a:buFont typeface="Arial" pitchFamily="34" charset="0"/>
              <a:buChar char="•"/>
            </a:pPr>
            <a:r>
              <a:rPr lang="en-US" dirty="0"/>
              <a:t>At the 2-mg dose, </a:t>
            </a:r>
            <a:r>
              <a:rPr lang="en-US" dirty="0" err="1"/>
              <a:t>baxdrostat</a:t>
            </a:r>
            <a:r>
              <a:rPr lang="en-US" dirty="0"/>
              <a:t> reduced diastolic blood pressure by 14.3±1.31 mm Hg.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The </a:t>
            </a:r>
            <a:r>
              <a:rPr lang="en-US" dirty="0"/>
              <a:t>difference in the change in diastolic blood pressure between the </a:t>
            </a:r>
            <a:r>
              <a:rPr lang="en-US" dirty="0" err="1"/>
              <a:t>baxdrostat</a:t>
            </a:r>
            <a:r>
              <a:rPr lang="en-US" dirty="0"/>
              <a:t> 2-mg group and the placebo group </a:t>
            </a:r>
            <a:r>
              <a:rPr lang="en-US" dirty="0" smtClean="0"/>
              <a:t>was −</a:t>
            </a:r>
            <a:r>
              <a:rPr lang="en-US" dirty="0"/>
              <a:t>5.2 mm Hg (95% CI, −8.7 to −1.6) </a:t>
            </a:r>
            <a:endParaRPr lang="en-IN" dirty="0"/>
          </a:p>
        </p:txBody>
      </p:sp>
      <p:pic>
        <p:nvPicPr>
          <p:cNvPr id="4" name="Picture 3">
            <a:extLst>
              <a:ext uri="{FF2B5EF4-FFF2-40B4-BE49-F238E27FC236}">
                <a16:creationId xmlns:a16="http://schemas.microsoft.com/office/drawing/2014/main" xmlns="" id="{B19A25A0-7035-1901-6849-0FFEF6BDE4E8}"/>
              </a:ext>
            </a:extLst>
          </p:cNvPr>
          <p:cNvPicPr>
            <a:picLocks noChangeAspect="1"/>
          </p:cNvPicPr>
          <p:nvPr/>
        </p:nvPicPr>
        <p:blipFill rotWithShape="1">
          <a:blip r:embed="rId2"/>
          <a:srcRect l="50000"/>
          <a:stretch/>
        </p:blipFill>
        <p:spPr>
          <a:xfrm>
            <a:off x="6363000" y="52401"/>
            <a:ext cx="4656121" cy="6661757"/>
          </a:xfrm>
          <a:prstGeom prst="rect">
            <a:avLst/>
          </a:prstGeom>
        </p:spPr>
      </p:pic>
    </p:spTree>
    <p:extLst>
      <p:ext uri="{BB962C8B-B14F-4D97-AF65-F5344CB8AC3E}">
        <p14:creationId xmlns:p14="http://schemas.microsoft.com/office/powerpoint/2010/main" val="2555817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D041567-FC20-235E-6F32-695E958D7923}"/>
              </a:ext>
            </a:extLst>
          </p:cNvPr>
          <p:cNvSpPr txBox="1"/>
          <p:nvPr/>
        </p:nvSpPr>
        <p:spPr>
          <a:xfrm>
            <a:off x="348597" y="579440"/>
            <a:ext cx="11567603" cy="2862322"/>
          </a:xfrm>
          <a:prstGeom prst="rect">
            <a:avLst/>
          </a:prstGeom>
          <a:noFill/>
        </p:spPr>
        <p:txBody>
          <a:bodyPr wrap="square">
            <a:spAutoFit/>
          </a:bodyPr>
          <a:lstStyle/>
          <a:p>
            <a:endParaRPr lang="en-US" dirty="0"/>
          </a:p>
          <a:p>
            <a:r>
              <a:rPr lang="en-US" b="1" u="sng" dirty="0"/>
              <a:t>Effects of </a:t>
            </a:r>
            <a:r>
              <a:rPr lang="en-US" b="1" u="sng" dirty="0" err="1"/>
              <a:t>Baxdrostat</a:t>
            </a:r>
            <a:r>
              <a:rPr lang="en-US" b="1" u="sng" dirty="0"/>
              <a:t> on Pharmacodynamic Measures</a:t>
            </a:r>
            <a:r>
              <a:rPr lang="en-US" b="1" u="sng" dirty="0" smtClean="0"/>
              <a:t>.</a:t>
            </a:r>
          </a:p>
          <a:p>
            <a:endParaRPr lang="en-US" dirty="0"/>
          </a:p>
          <a:p>
            <a:r>
              <a:rPr lang="en-US" dirty="0"/>
              <a:t>The use of </a:t>
            </a:r>
            <a:r>
              <a:rPr lang="en-US" dirty="0" err="1"/>
              <a:t>baxdrostat</a:t>
            </a:r>
            <a:r>
              <a:rPr lang="en-US" dirty="0"/>
              <a:t> led to a </a:t>
            </a:r>
            <a:r>
              <a:rPr lang="en-US" b="1" dirty="0">
                <a:solidFill>
                  <a:schemeClr val="accent4">
                    <a:lumMod val="75000"/>
                  </a:schemeClr>
                </a:solidFill>
              </a:rPr>
              <a:t>sustained dose-dependent decrease in serum aldosterone levels</a:t>
            </a:r>
            <a:r>
              <a:rPr lang="en-US" b="1" dirty="0"/>
              <a:t> </a:t>
            </a:r>
            <a:endParaRPr lang="en-US" b="1" dirty="0" smtClean="0"/>
          </a:p>
          <a:p>
            <a:endParaRPr lang="en-US" dirty="0"/>
          </a:p>
          <a:p>
            <a:r>
              <a:rPr lang="en-US" dirty="0" smtClean="0"/>
              <a:t>The </a:t>
            </a:r>
            <a:r>
              <a:rPr lang="en-US" dirty="0"/>
              <a:t>least-squares mean differences in changes in aldosterone levels at the end of the trial between the </a:t>
            </a:r>
            <a:r>
              <a:rPr lang="en-US" dirty="0" err="1"/>
              <a:t>baxdrostat</a:t>
            </a:r>
            <a:r>
              <a:rPr lang="en-US" dirty="0"/>
              <a:t> groups and the placebo group ranged from </a:t>
            </a:r>
            <a:r>
              <a:rPr lang="en-US" dirty="0" smtClean="0"/>
              <a:t>:</a:t>
            </a:r>
          </a:p>
          <a:p>
            <a:pPr marL="742950" lvl="1" indent="-285750">
              <a:buFont typeface="Arial" pitchFamily="34" charset="0"/>
              <a:buChar char="•"/>
            </a:pPr>
            <a:r>
              <a:rPr lang="en-US" dirty="0" smtClean="0"/>
              <a:t>−</a:t>
            </a:r>
            <a:r>
              <a:rPr lang="en-US" dirty="0"/>
              <a:t>3.0 ng per deciliter </a:t>
            </a:r>
            <a:r>
              <a:rPr lang="en-US" sz="1200" dirty="0"/>
              <a:t>(95% CI, −4.3 to −1.7) (−83.2 </a:t>
            </a:r>
            <a:r>
              <a:rPr lang="en-US" sz="1200" dirty="0" err="1"/>
              <a:t>pmol</a:t>
            </a:r>
            <a:r>
              <a:rPr lang="en-US" sz="1200" dirty="0"/>
              <a:t> per liter; 95% CI, −119.3 to −47.2) </a:t>
            </a:r>
            <a:r>
              <a:rPr lang="en-US" dirty="0"/>
              <a:t>at the 0.5-mg dose </a:t>
            </a:r>
            <a:endParaRPr lang="en-US" dirty="0" smtClean="0"/>
          </a:p>
          <a:p>
            <a:pPr marL="742950" lvl="1" indent="-285750">
              <a:buFont typeface="Arial" pitchFamily="34" charset="0"/>
              <a:buChar char="•"/>
            </a:pPr>
            <a:r>
              <a:rPr lang="en-US" dirty="0" smtClean="0"/>
              <a:t>−</a:t>
            </a:r>
            <a:r>
              <a:rPr lang="en-US" dirty="0"/>
              <a:t>4.9 ng per deciliter (</a:t>
            </a:r>
            <a:r>
              <a:rPr lang="en-US" sz="1200" dirty="0"/>
              <a:t>95% CI, −6.3 to −3.5) (−135.9 </a:t>
            </a:r>
            <a:r>
              <a:rPr lang="en-US" sz="1200" dirty="0" err="1"/>
              <a:t>pmol</a:t>
            </a:r>
            <a:r>
              <a:rPr lang="en-US" sz="1200" dirty="0"/>
              <a:t> per liter; 95% CI, −174.8 to −97.1) </a:t>
            </a:r>
            <a:r>
              <a:rPr lang="en-US" dirty="0"/>
              <a:t>at </a:t>
            </a:r>
            <a:r>
              <a:rPr lang="en-US" dirty="0" smtClean="0"/>
              <a:t>the 2-mg dose. </a:t>
            </a:r>
          </a:p>
          <a:p>
            <a:endParaRPr lang="en-US" dirty="0" smtClean="0"/>
          </a:p>
        </p:txBody>
      </p:sp>
      <p:pic>
        <p:nvPicPr>
          <p:cNvPr id="4" name="Picture 3">
            <a:extLst>
              <a:ext uri="{FF2B5EF4-FFF2-40B4-BE49-F238E27FC236}">
                <a16:creationId xmlns:a16="http://schemas.microsoft.com/office/drawing/2014/main" xmlns="" id="{BF25A173-25E6-5F87-58A1-1B5D463CB31F}"/>
              </a:ext>
            </a:extLst>
          </p:cNvPr>
          <p:cNvPicPr>
            <a:picLocks noChangeAspect="1"/>
          </p:cNvPicPr>
          <p:nvPr/>
        </p:nvPicPr>
        <p:blipFill rotWithShape="1">
          <a:blip r:embed="rId2"/>
          <a:srcRect t="25067" b="50222"/>
          <a:stretch/>
        </p:blipFill>
        <p:spPr>
          <a:xfrm>
            <a:off x="1792224" y="3355858"/>
            <a:ext cx="9069633" cy="3314185"/>
          </a:xfrm>
          <a:prstGeom prst="rect">
            <a:avLst/>
          </a:prstGeom>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p14="http://schemas.microsoft.com/office/powerpoint/2010/main" val="2753881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39" y="208919"/>
            <a:ext cx="10733701" cy="3693319"/>
          </a:xfrm>
          <a:prstGeom prst="rect">
            <a:avLst/>
          </a:prstGeom>
        </p:spPr>
        <p:txBody>
          <a:bodyPr wrap="square">
            <a:spAutoFit/>
          </a:bodyPr>
          <a:lstStyle/>
          <a:p>
            <a:pPr marL="285750" indent="-285750">
              <a:buFont typeface="Wingdings" pitchFamily="2" charset="2"/>
              <a:buChar char="q"/>
            </a:pPr>
            <a:r>
              <a:rPr lang="en-US" dirty="0" smtClean="0"/>
              <a:t>The 24-hour urinary aldosterone levels decreased with all three dose levels of </a:t>
            </a:r>
            <a:r>
              <a:rPr lang="en-US" dirty="0" err="1" smtClean="0"/>
              <a:t>baxdrostat</a:t>
            </a:r>
            <a:r>
              <a:rPr lang="en-US" dirty="0" smtClean="0"/>
              <a:t> </a:t>
            </a:r>
          </a:p>
          <a:p>
            <a:pPr marL="285750" indent="-285750">
              <a:buFont typeface="Wingdings" pitchFamily="2" charset="2"/>
              <a:buChar char="q"/>
            </a:pPr>
            <a:endParaRPr lang="en-US" dirty="0" smtClean="0"/>
          </a:p>
          <a:p>
            <a:pPr marL="285750" indent="-285750">
              <a:buFont typeface="Wingdings" pitchFamily="2" charset="2"/>
              <a:buChar char="q"/>
            </a:pPr>
            <a:r>
              <a:rPr lang="en-US" dirty="0" smtClean="0"/>
              <a:t>The changes in the urinary aldosterone level (normalized for urinary </a:t>
            </a:r>
            <a:r>
              <a:rPr lang="en-US" dirty="0" err="1" smtClean="0"/>
              <a:t>creatinine</a:t>
            </a:r>
            <a:r>
              <a:rPr lang="en-US" dirty="0" smtClean="0"/>
              <a:t> excretion) from baseline to the end of the trial were :</a:t>
            </a:r>
          </a:p>
          <a:p>
            <a:pPr marL="742950" lvl="1" indent="-285750">
              <a:buFont typeface="Arial" pitchFamily="34" charset="0"/>
              <a:buChar char="•"/>
            </a:pPr>
            <a:r>
              <a:rPr lang="en-US" dirty="0" smtClean="0"/>
              <a:t>−187 </a:t>
            </a:r>
            <a:r>
              <a:rPr lang="en-US" dirty="0" err="1" smtClean="0"/>
              <a:t>ng</a:t>
            </a:r>
            <a:r>
              <a:rPr lang="en-US" dirty="0" smtClean="0"/>
              <a:t> of aldosterone (95% CI, −254 to −119) per gram of </a:t>
            </a:r>
            <a:r>
              <a:rPr lang="en-US" dirty="0" err="1" smtClean="0"/>
              <a:t>creatinine</a:t>
            </a:r>
            <a:r>
              <a:rPr lang="en-US" dirty="0" smtClean="0"/>
              <a:t> with the 0.5-mg dose, </a:t>
            </a:r>
          </a:p>
          <a:p>
            <a:pPr marL="742950" lvl="1" indent="-285750">
              <a:buFont typeface="Arial" pitchFamily="34" charset="0"/>
              <a:buChar char="•"/>
            </a:pPr>
            <a:r>
              <a:rPr lang="en-US" dirty="0" smtClean="0"/>
              <a:t>−180 </a:t>
            </a:r>
            <a:r>
              <a:rPr lang="en-US" dirty="0" err="1" smtClean="0"/>
              <a:t>ng</a:t>
            </a:r>
            <a:r>
              <a:rPr lang="en-US" dirty="0" smtClean="0"/>
              <a:t> of aldosterone (95% CI, −250 to −110) per gram of </a:t>
            </a:r>
            <a:r>
              <a:rPr lang="en-US" dirty="0" err="1" smtClean="0"/>
              <a:t>creatinine</a:t>
            </a:r>
            <a:r>
              <a:rPr lang="en-US" dirty="0" smtClean="0"/>
              <a:t> with the 1-mg dose, and </a:t>
            </a:r>
          </a:p>
          <a:p>
            <a:pPr marL="742950" lvl="1" indent="-285750">
              <a:buFont typeface="Arial" pitchFamily="34" charset="0"/>
              <a:buChar char="•"/>
            </a:pPr>
            <a:r>
              <a:rPr lang="en-US" dirty="0" smtClean="0"/>
              <a:t>−273 </a:t>
            </a:r>
            <a:r>
              <a:rPr lang="en-US" dirty="0" err="1" smtClean="0"/>
              <a:t>ng</a:t>
            </a:r>
            <a:r>
              <a:rPr lang="en-US" dirty="0" smtClean="0"/>
              <a:t> of aldosterone (95% CI, −342 to −204) per gram of </a:t>
            </a:r>
            <a:r>
              <a:rPr lang="en-US" dirty="0" err="1" smtClean="0"/>
              <a:t>creatinine</a:t>
            </a:r>
            <a:r>
              <a:rPr lang="en-US" dirty="0" smtClean="0"/>
              <a:t> with the 2-mg dose. </a:t>
            </a:r>
          </a:p>
          <a:p>
            <a:pPr marL="285750" indent="-285750">
              <a:buFont typeface="Wingdings" pitchFamily="2" charset="2"/>
              <a:buChar char="q"/>
            </a:pPr>
            <a:r>
              <a:rPr lang="en-US" dirty="0" smtClean="0"/>
              <a:t>In patients in the placebo group, the urinary aldosterone level increased by 6 </a:t>
            </a:r>
            <a:r>
              <a:rPr lang="en-US" dirty="0" err="1" smtClean="0"/>
              <a:t>ng</a:t>
            </a:r>
            <a:r>
              <a:rPr lang="en-US" dirty="0" smtClean="0"/>
              <a:t> of aldosterone (95% ci, −55 to 67) per gram of </a:t>
            </a:r>
            <a:r>
              <a:rPr lang="en-US" dirty="0" err="1" smtClean="0"/>
              <a:t>creatinine</a:t>
            </a:r>
            <a:r>
              <a:rPr lang="en-US" dirty="0" smtClean="0"/>
              <a:t>.</a:t>
            </a:r>
          </a:p>
          <a:p>
            <a:endParaRPr lang="en-US" dirty="0"/>
          </a:p>
        </p:txBody>
      </p:sp>
      <p:pic>
        <p:nvPicPr>
          <p:cNvPr id="4" name="Picture 3">
            <a:extLst>
              <a:ext uri="{FF2B5EF4-FFF2-40B4-BE49-F238E27FC236}">
                <a16:creationId xmlns:a16="http://schemas.microsoft.com/office/drawing/2014/main" xmlns="" id="{BF25A173-25E6-5F87-58A1-1B5D463CB31F}"/>
              </a:ext>
            </a:extLst>
          </p:cNvPr>
          <p:cNvPicPr>
            <a:picLocks noChangeAspect="1"/>
          </p:cNvPicPr>
          <p:nvPr/>
        </p:nvPicPr>
        <p:blipFill rotWithShape="1">
          <a:blip r:embed="rId2"/>
          <a:srcRect b="74755"/>
          <a:stretch/>
        </p:blipFill>
        <p:spPr>
          <a:xfrm>
            <a:off x="1572766" y="3706368"/>
            <a:ext cx="9136549" cy="3151632"/>
          </a:xfrm>
          <a:prstGeom prst="rect">
            <a:avLst/>
          </a:prstGeom>
        </p:spPr>
      </p:pic>
    </p:spTree>
    <p:extLst>
      <p:ext uri="{BB962C8B-B14F-4D97-AF65-F5344CB8AC3E}">
        <p14:creationId xmlns:p14="http://schemas.microsoft.com/office/powerpoint/2010/main" val="23617744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3A45A54-60F6-9D9D-F2B1-29638C6EBF37}"/>
              </a:ext>
            </a:extLst>
          </p:cNvPr>
          <p:cNvSpPr txBox="1"/>
          <p:nvPr/>
        </p:nvSpPr>
        <p:spPr>
          <a:xfrm>
            <a:off x="280416" y="1503603"/>
            <a:ext cx="6364224"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dirty="0"/>
              <a:t>The least-squares mean change in plasma renin activity from baseline to the end of the trial was higher by 13.8 ng per milliliter per hour (95% CI, 9.6 to 17.9) in the 2-mg </a:t>
            </a:r>
            <a:r>
              <a:rPr lang="en-US" dirty="0" err="1"/>
              <a:t>baxdrostat</a:t>
            </a:r>
            <a:r>
              <a:rPr lang="en-US" dirty="0"/>
              <a:t> group than in the placebo </a:t>
            </a:r>
            <a:r>
              <a:rPr lang="en-US" dirty="0" smtClean="0"/>
              <a:t>group. </a:t>
            </a:r>
          </a:p>
          <a:p>
            <a:endParaRPr lang="en-US" dirty="0"/>
          </a:p>
          <a:p>
            <a:r>
              <a:rPr lang="en-US" dirty="0" smtClean="0"/>
              <a:t>Serum </a:t>
            </a:r>
            <a:r>
              <a:rPr lang="en-US" dirty="0"/>
              <a:t>cortisol levels were not reduced in any of the </a:t>
            </a:r>
            <a:r>
              <a:rPr lang="en-US" dirty="0" err="1"/>
              <a:t>baxdrostat</a:t>
            </a:r>
            <a:r>
              <a:rPr lang="en-US" dirty="0"/>
              <a:t> groups throughout the trial, and there were no significant differences between the </a:t>
            </a:r>
            <a:r>
              <a:rPr lang="en-US" dirty="0" err="1"/>
              <a:t>baxdrostat</a:t>
            </a:r>
            <a:r>
              <a:rPr lang="en-US" dirty="0"/>
              <a:t> groups and the placebo group in the least-squares mean change in these levels at week 12. </a:t>
            </a:r>
            <a:endParaRPr lang="en-US" dirty="0" smtClean="0"/>
          </a:p>
          <a:p>
            <a:endParaRPr lang="en-US" dirty="0"/>
          </a:p>
          <a:p>
            <a:r>
              <a:rPr lang="en-US" dirty="0" smtClean="0"/>
              <a:t>At </a:t>
            </a:r>
            <a:r>
              <a:rPr lang="en-US" dirty="0"/>
              <a:t>the highest dose level of </a:t>
            </a:r>
            <a:r>
              <a:rPr lang="en-US" dirty="0" err="1"/>
              <a:t>baxdrostat</a:t>
            </a:r>
            <a:r>
              <a:rPr lang="en-US" dirty="0"/>
              <a:t>, the least-squares mean change in the serum cortisol level from baseline to the end of the trial was 1.91 </a:t>
            </a:r>
            <a:r>
              <a:rPr lang="en-US" dirty="0" err="1"/>
              <a:t>μg</a:t>
            </a:r>
            <a:r>
              <a:rPr lang="en-US" dirty="0"/>
              <a:t> per deciliter (95% CI, 0.70 to 3.12) (52.7 nmol per liter; 95% CI, 19.3 to 86.1)</a:t>
            </a:r>
          </a:p>
        </p:txBody>
      </p:sp>
      <p:pic>
        <p:nvPicPr>
          <p:cNvPr id="4" name="Picture 3">
            <a:extLst>
              <a:ext uri="{FF2B5EF4-FFF2-40B4-BE49-F238E27FC236}">
                <a16:creationId xmlns:a16="http://schemas.microsoft.com/office/drawing/2014/main" xmlns="" id="{BF25A173-25E6-5F87-58A1-1B5D463CB31F}"/>
              </a:ext>
            </a:extLst>
          </p:cNvPr>
          <p:cNvPicPr>
            <a:picLocks noChangeAspect="1"/>
          </p:cNvPicPr>
          <p:nvPr/>
        </p:nvPicPr>
        <p:blipFill rotWithShape="1">
          <a:blip r:embed="rId2"/>
          <a:srcRect t="50000"/>
          <a:stretch/>
        </p:blipFill>
        <p:spPr>
          <a:xfrm>
            <a:off x="6833274" y="1850561"/>
            <a:ext cx="5180588" cy="3830397"/>
          </a:xfrm>
          <a:prstGeom prst="rect">
            <a:avLst/>
          </a:prstGeom>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p14="http://schemas.microsoft.com/office/powerpoint/2010/main" val="19804349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51D8B0-4B7C-1C61-38B2-3C82AE090B02}"/>
              </a:ext>
            </a:extLst>
          </p:cNvPr>
          <p:cNvSpPr txBox="1"/>
          <p:nvPr/>
        </p:nvSpPr>
        <p:spPr>
          <a:xfrm>
            <a:off x="331906" y="433046"/>
            <a:ext cx="11665258" cy="6186309"/>
          </a:xfrm>
          <a:prstGeom prst="rect">
            <a:avLst/>
          </a:prstGeom>
          <a:noFill/>
        </p:spPr>
        <p:txBody>
          <a:bodyPr wrap="square">
            <a:spAutoFit/>
          </a:bodyPr>
          <a:lstStyle/>
          <a:p>
            <a:endParaRPr lang="en-US" dirty="0"/>
          </a:p>
          <a:p>
            <a:r>
              <a:rPr lang="en-US" b="1" u="sng" dirty="0"/>
              <a:t>Adverse Events That Occurred during the Treatment Period</a:t>
            </a:r>
            <a:r>
              <a:rPr lang="en-US" b="1" u="sng" dirty="0" smtClean="0"/>
              <a:t>.</a:t>
            </a:r>
          </a:p>
          <a:p>
            <a:endParaRPr lang="en-US" dirty="0"/>
          </a:p>
          <a:p>
            <a:pPr marL="285750" indent="-285750">
              <a:buFont typeface="Arial" pitchFamily="34" charset="0"/>
              <a:buChar char="•"/>
            </a:pPr>
            <a:r>
              <a:rPr lang="en-US" dirty="0"/>
              <a:t>No deaths occurred during the </a:t>
            </a:r>
            <a:r>
              <a:rPr lang="en-US" dirty="0" smtClean="0"/>
              <a:t>trial</a:t>
            </a:r>
          </a:p>
          <a:p>
            <a:pPr marL="285750" indent="-285750">
              <a:buFont typeface="Arial" pitchFamily="34" charset="0"/>
              <a:buChar char="•"/>
            </a:pPr>
            <a:r>
              <a:rPr lang="en-US" dirty="0" err="1" smtClean="0"/>
              <a:t>baxdrostat</a:t>
            </a:r>
            <a:r>
              <a:rPr lang="en-US" dirty="0" smtClean="0"/>
              <a:t> </a:t>
            </a:r>
            <a:r>
              <a:rPr lang="en-US" dirty="0"/>
              <a:t>had an </a:t>
            </a:r>
            <a:r>
              <a:rPr lang="en-US" dirty="0" smtClean="0"/>
              <a:t>overall </a:t>
            </a:r>
            <a:r>
              <a:rPr lang="en-US" dirty="0" smtClean="0"/>
              <a:t>acceptable </a:t>
            </a:r>
            <a:r>
              <a:rPr lang="en-US" dirty="0"/>
              <a:t>side-effect </a:t>
            </a:r>
            <a:r>
              <a:rPr lang="en-US" dirty="0" smtClean="0"/>
              <a:t>profile</a:t>
            </a:r>
          </a:p>
          <a:p>
            <a:pPr marL="285750" indent="-285750">
              <a:buFont typeface="Arial" pitchFamily="34" charset="0"/>
              <a:buChar char="•"/>
            </a:pPr>
            <a:endParaRPr lang="en-US" dirty="0"/>
          </a:p>
          <a:p>
            <a:pPr marL="285750" indent="-285750">
              <a:buFont typeface="Arial" pitchFamily="34" charset="0"/>
              <a:buChar char="•"/>
            </a:pPr>
            <a:r>
              <a:rPr lang="en-US" dirty="0" smtClean="0"/>
              <a:t>A </a:t>
            </a:r>
            <a:r>
              <a:rPr lang="en-US" dirty="0"/>
              <a:t>total of 232 adverse events occurred during the treatment period in 120 patients (44%) </a:t>
            </a:r>
            <a:endParaRPr lang="en-US" dirty="0" smtClean="0"/>
          </a:p>
          <a:p>
            <a:pPr marL="285750" indent="-285750">
              <a:buFont typeface="Arial" pitchFamily="34" charset="0"/>
              <a:buChar char="•"/>
            </a:pPr>
            <a:endParaRPr lang="en-US" dirty="0" smtClean="0"/>
          </a:p>
          <a:p>
            <a:pPr marL="285750" indent="-285750">
              <a:buFont typeface="Arial" pitchFamily="34" charset="0"/>
              <a:buChar char="•"/>
            </a:pPr>
            <a:r>
              <a:rPr lang="en-US" dirty="0" smtClean="0"/>
              <a:t>A </a:t>
            </a:r>
            <a:r>
              <a:rPr lang="en-US" dirty="0"/>
              <a:t>higher percentage of patients in the 1-mg group (52%) and 2-mg group (48%) had adverse events than those in the 0.5-mg group (35%) or the placebo group (41%). </a:t>
            </a:r>
            <a:endParaRPr lang="en-US" dirty="0" smtClean="0"/>
          </a:p>
          <a:p>
            <a:pPr marL="285750" indent="-285750">
              <a:buFont typeface="Arial" pitchFamily="34" charset="0"/>
              <a:buChar char="•"/>
            </a:pPr>
            <a:endParaRPr lang="en-US" dirty="0">
              <a:solidFill>
                <a:schemeClr val="accent4">
                  <a:lumMod val="75000"/>
                </a:schemeClr>
              </a:solidFill>
            </a:endParaRPr>
          </a:p>
          <a:p>
            <a:pPr marL="285750" indent="-285750">
              <a:buFont typeface="Arial" pitchFamily="34" charset="0"/>
              <a:buChar char="•"/>
            </a:pPr>
            <a:r>
              <a:rPr lang="en-US" b="1" dirty="0" smtClean="0">
                <a:solidFill>
                  <a:srgbClr val="C00000"/>
                </a:solidFill>
              </a:rPr>
              <a:t>Adverse </a:t>
            </a:r>
            <a:r>
              <a:rPr lang="en-US" b="1" dirty="0">
                <a:solidFill>
                  <a:srgbClr val="C00000"/>
                </a:solidFill>
              </a:rPr>
              <a:t>events that occurred in 5% or more patients in any of the trial groups were urinary tract infections, hyperkalemia, headache, and fatigue. </a:t>
            </a:r>
            <a:endParaRPr lang="en-US" b="1" dirty="0" smtClean="0">
              <a:solidFill>
                <a:srgbClr val="C00000"/>
              </a:solidFill>
            </a:endParaRPr>
          </a:p>
          <a:p>
            <a:pPr marL="285750" indent="-285750">
              <a:buFont typeface="Arial" pitchFamily="34" charset="0"/>
              <a:buChar char="•"/>
            </a:pPr>
            <a:endParaRPr lang="en-US" b="1" dirty="0" smtClean="0">
              <a:solidFill>
                <a:srgbClr val="C00000"/>
              </a:solidFill>
            </a:endParaRPr>
          </a:p>
          <a:p>
            <a:pPr marL="285750" indent="-285750">
              <a:buFont typeface="Arial" pitchFamily="34" charset="0"/>
              <a:buChar char="•"/>
            </a:pPr>
            <a:r>
              <a:rPr lang="en-US" b="1" dirty="0" smtClean="0">
                <a:solidFill>
                  <a:srgbClr val="C00000"/>
                </a:solidFill>
              </a:rPr>
              <a:t>Most </a:t>
            </a:r>
            <a:r>
              <a:rPr lang="en-US" b="1" dirty="0">
                <a:solidFill>
                  <a:srgbClr val="C00000"/>
                </a:solidFill>
              </a:rPr>
              <a:t>adverse events (62%) were mild, and 89% were deemed by the investigators to be unrelated to </a:t>
            </a:r>
            <a:r>
              <a:rPr lang="en-US" b="1" dirty="0" err="1">
                <a:solidFill>
                  <a:srgbClr val="C00000"/>
                </a:solidFill>
              </a:rPr>
              <a:t>baxdrostat</a:t>
            </a:r>
            <a:r>
              <a:rPr lang="en-US" b="1" dirty="0">
                <a:solidFill>
                  <a:srgbClr val="C00000"/>
                </a:solidFill>
              </a:rPr>
              <a:t> or placebo. </a:t>
            </a:r>
            <a:endParaRPr lang="en-US" b="1" dirty="0" smtClean="0">
              <a:solidFill>
                <a:srgbClr val="C00000"/>
              </a:solidFill>
            </a:endParaRPr>
          </a:p>
          <a:p>
            <a:pPr marL="285750" indent="-285750">
              <a:buFont typeface="Arial" pitchFamily="34" charset="0"/>
              <a:buChar char="•"/>
            </a:pPr>
            <a:endParaRPr lang="en-US" dirty="0"/>
          </a:p>
          <a:p>
            <a:pPr marL="285750" indent="-285750">
              <a:buFont typeface="Arial" pitchFamily="34" charset="0"/>
              <a:buChar char="•"/>
            </a:pPr>
            <a:r>
              <a:rPr lang="en-US" dirty="0" smtClean="0"/>
              <a:t>None </a:t>
            </a:r>
            <a:r>
              <a:rPr lang="en-US" dirty="0"/>
              <a:t>of the serious adverse events were deemed by the investigators to be related to </a:t>
            </a:r>
            <a:r>
              <a:rPr lang="en-US" dirty="0" err="1"/>
              <a:t>baxdrostat</a:t>
            </a:r>
            <a:r>
              <a:rPr lang="en-US" dirty="0"/>
              <a:t> or placebo. </a:t>
            </a:r>
            <a:endParaRPr lang="en-US" dirty="0" smtClean="0"/>
          </a:p>
          <a:p>
            <a:pPr marL="285750" indent="-285750">
              <a:buFont typeface="Arial" pitchFamily="34" charset="0"/>
              <a:buChar char="•"/>
            </a:pPr>
            <a:endParaRPr lang="en-US" dirty="0" smtClean="0"/>
          </a:p>
          <a:p>
            <a:pPr marL="285750" indent="-285750">
              <a:buFont typeface="Arial" pitchFamily="34" charset="0"/>
              <a:buChar char="•"/>
            </a:pPr>
            <a:r>
              <a:rPr lang="en-US" dirty="0" smtClean="0"/>
              <a:t>There </a:t>
            </a:r>
            <a:r>
              <a:rPr lang="en-US" dirty="0"/>
              <a:t>were no instances of adrenocortical insufficiency.</a:t>
            </a:r>
          </a:p>
          <a:p>
            <a:endParaRPr lang="en-US" dirty="0"/>
          </a:p>
        </p:txBody>
      </p:sp>
    </p:spTree>
    <p:extLst>
      <p:ext uri="{BB962C8B-B14F-4D97-AF65-F5344CB8AC3E}">
        <p14:creationId xmlns:p14="http://schemas.microsoft.com/office/powerpoint/2010/main" val="3017083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4D6187-069C-65DB-45D9-F266E8EB54DD}"/>
              </a:ext>
            </a:extLst>
          </p:cNvPr>
          <p:cNvSpPr>
            <a:spLocks noGrp="1"/>
          </p:cNvSpPr>
          <p:nvPr>
            <p:ph type="title"/>
          </p:nvPr>
        </p:nvSpPr>
        <p:spPr/>
        <p:txBody>
          <a:bodyPr/>
          <a:lstStyle/>
          <a:p>
            <a:r>
              <a:rPr lang="en-US" dirty="0"/>
              <a:t>DISCUSSION</a:t>
            </a:r>
            <a:endParaRPr lang="en-IN" dirty="0"/>
          </a:p>
        </p:txBody>
      </p:sp>
      <p:sp>
        <p:nvSpPr>
          <p:cNvPr id="4" name="TextBox 3">
            <a:extLst>
              <a:ext uri="{FF2B5EF4-FFF2-40B4-BE49-F238E27FC236}">
                <a16:creationId xmlns:a16="http://schemas.microsoft.com/office/drawing/2014/main" xmlns="" id="{F1DA7E65-0DAD-0BCC-72A0-89E9CD020960}"/>
              </a:ext>
            </a:extLst>
          </p:cNvPr>
          <p:cNvSpPr txBox="1"/>
          <p:nvPr/>
        </p:nvSpPr>
        <p:spPr>
          <a:xfrm>
            <a:off x="451104" y="2599968"/>
            <a:ext cx="11021568" cy="3754874"/>
          </a:xfrm>
          <a:prstGeom prst="rect">
            <a:avLst/>
          </a:prstGeom>
          <a:noFill/>
        </p:spPr>
        <p:txBody>
          <a:bodyPr wrap="square">
            <a:spAutoFit/>
          </a:bodyPr>
          <a:lstStyle/>
          <a:p>
            <a:pPr marL="285750" indent="-285750">
              <a:buFont typeface="Arial" pitchFamily="34" charset="0"/>
              <a:buChar char="•"/>
            </a:pPr>
            <a:r>
              <a:rPr lang="en-US" sz="2000" dirty="0" smtClean="0"/>
              <a:t>Trial showed </a:t>
            </a:r>
            <a:r>
              <a:rPr lang="en-US" sz="2000" b="1" dirty="0" smtClean="0"/>
              <a:t>substantial decreases in blood pressure </a:t>
            </a:r>
            <a:r>
              <a:rPr lang="en-US" sz="2000" dirty="0" smtClean="0"/>
              <a:t>when patients with </a:t>
            </a:r>
            <a:r>
              <a:rPr lang="en-US" sz="2000" b="1" i="1" dirty="0" smtClean="0">
                <a:solidFill>
                  <a:schemeClr val="accent3"/>
                </a:solidFill>
              </a:rPr>
              <a:t>treatment-resistant hypertension</a:t>
            </a:r>
            <a:r>
              <a:rPr lang="en-US" sz="2000" dirty="0" smtClean="0"/>
              <a:t> who were receiving </a:t>
            </a:r>
            <a:r>
              <a:rPr lang="en-US" sz="2000" i="1" dirty="0" smtClean="0"/>
              <a:t>stable doses of at least three antihypertensive</a:t>
            </a:r>
            <a:r>
              <a:rPr lang="en-US" sz="2000" dirty="0" smtClean="0"/>
              <a:t> medications </a:t>
            </a:r>
            <a:r>
              <a:rPr lang="en-US" sz="2000" b="1" i="1" dirty="0" smtClean="0"/>
              <a:t>also received </a:t>
            </a:r>
            <a:r>
              <a:rPr lang="en-US" sz="2000" dirty="0" smtClean="0"/>
              <a:t>the selective aldosterone synthase inhibitor </a:t>
            </a:r>
            <a:r>
              <a:rPr lang="en-US" sz="2000" b="1" i="1" dirty="0" err="1" smtClean="0"/>
              <a:t>baxdrostat</a:t>
            </a:r>
            <a:r>
              <a:rPr lang="en-US" sz="2000" dirty="0" smtClean="0"/>
              <a:t>. </a:t>
            </a:r>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The reduction in blood pressure was associated with a </a:t>
            </a:r>
            <a:r>
              <a:rPr lang="en-US" sz="2000" b="1" i="1" dirty="0" smtClean="0"/>
              <a:t>decrease in the plasma aldosterone level</a:t>
            </a:r>
            <a:r>
              <a:rPr lang="en-US" sz="2000" dirty="0" smtClean="0"/>
              <a:t> and a compensatory increase in plasma renin activity, </a:t>
            </a:r>
            <a:r>
              <a:rPr lang="en-US" sz="2000" b="1" i="1" dirty="0" smtClean="0"/>
              <a:t>without  reduction in the cortisol level.</a:t>
            </a:r>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 </a:t>
            </a:r>
            <a:r>
              <a:rPr lang="en-US" sz="2000" dirty="0" err="1" smtClean="0"/>
              <a:t>Baxdrostat</a:t>
            </a:r>
            <a:r>
              <a:rPr lang="en-US" sz="2000" dirty="0" smtClean="0"/>
              <a:t> generally had an </a:t>
            </a:r>
            <a:r>
              <a:rPr lang="en-US" sz="2000" b="1" i="1" dirty="0" smtClean="0"/>
              <a:t>acceptable side-effect profile</a:t>
            </a:r>
            <a:r>
              <a:rPr lang="en-US" sz="2000" dirty="0" smtClean="0"/>
              <a:t>, and none of the patients discontinued the trial because of hyperkalemia.</a:t>
            </a:r>
          </a:p>
          <a:p>
            <a:endParaRPr lang="en-US" dirty="0"/>
          </a:p>
        </p:txBody>
      </p:sp>
    </p:spTree>
    <p:extLst>
      <p:ext uri="{BB962C8B-B14F-4D97-AF65-F5344CB8AC3E}">
        <p14:creationId xmlns:p14="http://schemas.microsoft.com/office/powerpoint/2010/main" val="15479356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A7653E-D96C-78B3-5D81-30E03EC82509}"/>
              </a:ext>
            </a:extLst>
          </p:cNvPr>
          <p:cNvSpPr>
            <a:spLocks noGrp="1"/>
          </p:cNvSpPr>
          <p:nvPr>
            <p:ph type="title"/>
          </p:nvPr>
        </p:nvSpPr>
        <p:spPr/>
        <p:txBody>
          <a:bodyPr/>
          <a:lstStyle/>
          <a:p>
            <a:r>
              <a:rPr lang="en-IN" dirty="0" smtClean="0"/>
              <a:t>BP REDUCTION</a:t>
            </a:r>
            <a:endParaRPr lang="en-IN" dirty="0"/>
          </a:p>
        </p:txBody>
      </p:sp>
      <p:sp>
        <p:nvSpPr>
          <p:cNvPr id="4" name="TextBox 3">
            <a:extLst>
              <a:ext uri="{FF2B5EF4-FFF2-40B4-BE49-F238E27FC236}">
                <a16:creationId xmlns:a16="http://schemas.microsoft.com/office/drawing/2014/main" xmlns="" id="{B1D9C85E-C078-3AC8-48D7-7AF84EBCEE62}"/>
              </a:ext>
            </a:extLst>
          </p:cNvPr>
          <p:cNvSpPr txBox="1"/>
          <p:nvPr/>
        </p:nvSpPr>
        <p:spPr>
          <a:xfrm>
            <a:off x="633984" y="2500232"/>
            <a:ext cx="11289792" cy="3785652"/>
          </a:xfrm>
          <a:prstGeom prst="rect">
            <a:avLst/>
          </a:prstGeom>
          <a:noFill/>
        </p:spPr>
        <p:txBody>
          <a:bodyPr wrap="square">
            <a:spAutoFit/>
          </a:bodyPr>
          <a:lstStyle/>
          <a:p>
            <a:pPr marL="285750" indent="-285750">
              <a:buFont typeface="Arial" pitchFamily="34" charset="0"/>
              <a:buChar char="•"/>
            </a:pPr>
            <a:r>
              <a:rPr lang="en-US" sz="2400" dirty="0" smtClean="0"/>
              <a:t>This trial adds to the evidence that aldosterone appears to be a driver of treatment resistance, showed dose-related reductions in both blood pressure and indexes of aldosterone secretion. </a:t>
            </a:r>
          </a:p>
          <a:p>
            <a:pPr marL="285750" indent="-285750">
              <a:buFont typeface="Arial" pitchFamily="34" charset="0"/>
              <a:buChar char="•"/>
            </a:pPr>
            <a:endParaRPr lang="en-US" sz="2400" dirty="0" smtClean="0"/>
          </a:p>
          <a:p>
            <a:pPr marL="285750" indent="-285750">
              <a:buFont typeface="Arial" pitchFamily="34" charset="0"/>
              <a:buChar char="•"/>
            </a:pPr>
            <a:r>
              <a:rPr lang="en-US" sz="2400" dirty="0" smtClean="0"/>
              <a:t>Did not compare </a:t>
            </a:r>
            <a:r>
              <a:rPr lang="en-US" sz="2400" dirty="0" err="1" smtClean="0"/>
              <a:t>baxdrostat</a:t>
            </a:r>
            <a:r>
              <a:rPr lang="en-US" sz="2400" dirty="0" smtClean="0"/>
              <a:t> with alternative drugs. </a:t>
            </a:r>
          </a:p>
          <a:p>
            <a:pPr marL="285750" indent="-285750">
              <a:buFont typeface="Arial" pitchFamily="34" charset="0"/>
              <a:buChar char="•"/>
            </a:pPr>
            <a:endParaRPr lang="en-US" sz="2400" dirty="0" smtClean="0"/>
          </a:p>
          <a:p>
            <a:pPr marL="285750" indent="-285750">
              <a:buFont typeface="Arial" pitchFamily="34" charset="0"/>
              <a:buChar char="•"/>
            </a:pPr>
            <a:r>
              <a:rPr lang="en-US" sz="2400" dirty="0" smtClean="0"/>
              <a:t>A meta-analysis involving 11,000 participants from 42 trials : </a:t>
            </a:r>
          </a:p>
          <a:p>
            <a:pPr marL="742950" lvl="1" indent="-285750">
              <a:buFont typeface="Arial" pitchFamily="34" charset="0"/>
              <a:buChar char="•"/>
            </a:pPr>
            <a:r>
              <a:rPr lang="en-US" sz="2400" dirty="0" smtClean="0"/>
              <a:t>With currently licensed drugs </a:t>
            </a:r>
            <a:r>
              <a:rPr lang="en-US" dirty="0" smtClean="0"/>
              <a:t>(angiotensin-converting–enzyme inhibitors, calcium-channel blockers, or diuretics) </a:t>
            </a:r>
            <a:r>
              <a:rPr lang="en-US" sz="2400" dirty="0" smtClean="0"/>
              <a:t>in addition to previous therapy,-  reduction in systolic blood pressure was by a </a:t>
            </a:r>
            <a:r>
              <a:rPr lang="en-US" sz="2400" b="1" i="1" dirty="0" smtClean="0"/>
              <a:t>mean of 7 to 8 mm hg</a:t>
            </a:r>
            <a:endParaRPr lang="en-US" sz="2400" b="1" i="1" dirty="0"/>
          </a:p>
        </p:txBody>
      </p:sp>
    </p:spTree>
    <p:extLst>
      <p:ext uri="{BB962C8B-B14F-4D97-AF65-F5344CB8AC3E}">
        <p14:creationId xmlns:p14="http://schemas.microsoft.com/office/powerpoint/2010/main" val="32750951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860126-25F9-EE2B-2DF8-A6C8AC6B3CFD}"/>
              </a:ext>
            </a:extLst>
          </p:cNvPr>
          <p:cNvSpPr>
            <a:spLocks noGrp="1"/>
          </p:cNvSpPr>
          <p:nvPr>
            <p:ph type="title"/>
          </p:nvPr>
        </p:nvSpPr>
        <p:spPr/>
        <p:txBody>
          <a:bodyPr/>
          <a:lstStyle/>
          <a:p>
            <a:r>
              <a:rPr lang="en-IN" dirty="0" smtClean="0"/>
              <a:t>BAXDROSTAT AND ADRENALS</a:t>
            </a:r>
            <a:endParaRPr lang="en-IN" dirty="0"/>
          </a:p>
        </p:txBody>
      </p:sp>
      <p:sp>
        <p:nvSpPr>
          <p:cNvPr id="4" name="TextBox 3">
            <a:extLst>
              <a:ext uri="{FF2B5EF4-FFF2-40B4-BE49-F238E27FC236}">
                <a16:creationId xmlns:a16="http://schemas.microsoft.com/office/drawing/2014/main" xmlns="" id="{F27762B3-3D03-8762-923A-75BD08013CCE}"/>
              </a:ext>
            </a:extLst>
          </p:cNvPr>
          <p:cNvSpPr txBox="1"/>
          <p:nvPr/>
        </p:nvSpPr>
        <p:spPr>
          <a:xfrm>
            <a:off x="671743" y="2665032"/>
            <a:ext cx="10848512" cy="3477875"/>
          </a:xfrm>
          <a:prstGeom prst="rect">
            <a:avLst/>
          </a:prstGeom>
          <a:noFill/>
        </p:spPr>
        <p:txBody>
          <a:bodyPr wrap="square">
            <a:spAutoFit/>
          </a:bodyPr>
          <a:lstStyle/>
          <a:p>
            <a:pPr marL="285750" indent="-285750">
              <a:buFont typeface="Arial" pitchFamily="34" charset="0"/>
              <a:buChar char="•"/>
            </a:pPr>
            <a:r>
              <a:rPr lang="en-US" sz="2000" dirty="0"/>
              <a:t>The first aldosterone synthase inhibitor to enter clinical development, LCI-699 (</a:t>
            </a:r>
            <a:r>
              <a:rPr lang="en-US" sz="2000" dirty="0" err="1"/>
              <a:t>osilodrostat</a:t>
            </a:r>
            <a:r>
              <a:rPr lang="en-US" sz="2000" dirty="0"/>
              <a:t>), was associated with off-target inhibition of cortisol synthesis and was ultimately repurposed to treat excess cortisol states rather than hypertension</a:t>
            </a:r>
            <a:r>
              <a:rPr lang="en-US" sz="2000" dirty="0" smtClean="0"/>
              <a:t>.</a:t>
            </a:r>
          </a:p>
          <a:p>
            <a:pPr marL="285750" indent="-285750">
              <a:buFont typeface="Arial" pitchFamily="34" charset="0"/>
              <a:buChar char="•"/>
            </a:pPr>
            <a:endParaRPr lang="en-US" sz="2000" dirty="0"/>
          </a:p>
          <a:p>
            <a:pPr marL="285750" indent="-285750">
              <a:buFont typeface="Arial" pitchFamily="34" charset="0"/>
              <a:buChar char="•"/>
            </a:pPr>
            <a:r>
              <a:rPr lang="en-US" sz="2000" dirty="0"/>
              <a:t> The selective action of </a:t>
            </a:r>
            <a:r>
              <a:rPr lang="en-US" sz="2000" dirty="0" err="1"/>
              <a:t>baxdrostat</a:t>
            </a:r>
            <a:r>
              <a:rPr lang="en-US" sz="2000" dirty="0"/>
              <a:t> may avert the risk of inducing adrenal insufficiency and the loss of blood-pressure–lowering efficacy that can result from the accumulation of mineralocorticoid receptor–activating steroid precursors seen with first-generation aldosterone synthase inhibitors</a:t>
            </a:r>
            <a:r>
              <a:rPr lang="en-US" sz="2000" dirty="0" smtClean="0"/>
              <a:t>.</a:t>
            </a:r>
          </a:p>
          <a:p>
            <a:pPr marL="285750" indent="-285750">
              <a:buFont typeface="Arial" pitchFamily="34" charset="0"/>
              <a:buChar char="•"/>
            </a:pPr>
            <a:endParaRPr lang="en-US" sz="2000" dirty="0"/>
          </a:p>
          <a:p>
            <a:pPr marL="285750" indent="-285750">
              <a:buFont typeface="Arial" pitchFamily="34" charset="0"/>
              <a:buChar char="•"/>
            </a:pPr>
            <a:r>
              <a:rPr lang="en-US" sz="2000" dirty="0"/>
              <a:t> These advantages will need to be confirmed in phase 3 trials involving more patients over a longer period.</a:t>
            </a:r>
          </a:p>
        </p:txBody>
      </p:sp>
    </p:spTree>
    <p:extLst>
      <p:ext uri="{BB962C8B-B14F-4D97-AF65-F5344CB8AC3E}">
        <p14:creationId xmlns:p14="http://schemas.microsoft.com/office/powerpoint/2010/main" val="20555556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84DEB4-EBCC-2649-A844-7EE93F7728AF}"/>
              </a:ext>
            </a:extLst>
          </p:cNvPr>
          <p:cNvSpPr>
            <a:spLocks noGrp="1"/>
          </p:cNvSpPr>
          <p:nvPr>
            <p:ph type="title"/>
          </p:nvPr>
        </p:nvSpPr>
        <p:spPr/>
        <p:txBody>
          <a:bodyPr/>
          <a:lstStyle/>
          <a:p>
            <a:r>
              <a:rPr lang="en-IN" dirty="0" smtClean="0"/>
              <a:t>BAXDROSTAT AND S.K</a:t>
            </a:r>
            <a:endParaRPr lang="en-IN" dirty="0"/>
          </a:p>
        </p:txBody>
      </p:sp>
      <p:sp>
        <p:nvSpPr>
          <p:cNvPr id="4" name="TextBox 3">
            <a:extLst>
              <a:ext uri="{FF2B5EF4-FFF2-40B4-BE49-F238E27FC236}">
                <a16:creationId xmlns:a16="http://schemas.microsoft.com/office/drawing/2014/main" xmlns="" id="{AE85305F-7213-7006-98F6-880ABA3CF24A}"/>
              </a:ext>
            </a:extLst>
          </p:cNvPr>
          <p:cNvSpPr txBox="1"/>
          <p:nvPr/>
        </p:nvSpPr>
        <p:spPr>
          <a:xfrm>
            <a:off x="470515" y="2154160"/>
            <a:ext cx="11721483" cy="3970318"/>
          </a:xfrm>
          <a:prstGeom prst="rect">
            <a:avLst/>
          </a:prstGeom>
          <a:noFill/>
        </p:spPr>
        <p:txBody>
          <a:bodyPr wrap="square">
            <a:spAutoFit/>
          </a:bodyPr>
          <a:lstStyle/>
          <a:p>
            <a:endParaRPr lang="en-US" dirty="0"/>
          </a:p>
          <a:p>
            <a:r>
              <a:rPr lang="en-US" dirty="0" smtClean="0"/>
              <a:t>In </a:t>
            </a:r>
            <a:r>
              <a:rPr lang="en-US" dirty="0"/>
              <a:t>this trial, few patients who received </a:t>
            </a:r>
            <a:r>
              <a:rPr lang="en-US" dirty="0" err="1"/>
              <a:t>baxdrostat</a:t>
            </a:r>
            <a:r>
              <a:rPr lang="en-US" dirty="0"/>
              <a:t> had recurrent hyperkalemia, and the cases of elevated potassium levels resolved quickly, without dose modification or intervention other than routine dietary advice.</a:t>
            </a:r>
          </a:p>
          <a:p>
            <a:endParaRPr lang="en-US" dirty="0"/>
          </a:p>
          <a:p>
            <a:r>
              <a:rPr lang="en-US" dirty="0"/>
              <a:t>The limitations of the present phase 2 dose-ranging trial include the fact that it was </a:t>
            </a:r>
            <a:endParaRPr lang="en-US" dirty="0" smtClean="0"/>
          </a:p>
          <a:p>
            <a:pPr marL="285750" indent="-285750">
              <a:buFont typeface="Arial" pitchFamily="34" charset="0"/>
              <a:buChar char="•"/>
            </a:pPr>
            <a:r>
              <a:rPr lang="en-US" dirty="0"/>
              <a:t>	</a:t>
            </a:r>
            <a:r>
              <a:rPr lang="en-US" dirty="0" smtClean="0"/>
              <a:t>not </a:t>
            </a:r>
            <a:r>
              <a:rPr lang="en-US" dirty="0"/>
              <a:t>designed to test the benefits and risks of aldosterone synthase inhibition beyond 12 weeks, </a:t>
            </a:r>
            <a:endParaRPr lang="en-US" dirty="0" smtClean="0"/>
          </a:p>
          <a:p>
            <a:pPr marL="285750" indent="-285750">
              <a:buFont typeface="Arial" pitchFamily="34" charset="0"/>
              <a:buChar char="•"/>
            </a:pPr>
            <a:r>
              <a:rPr lang="en-US" dirty="0"/>
              <a:t>	</a:t>
            </a:r>
            <a:r>
              <a:rPr lang="en-US" dirty="0" smtClean="0"/>
              <a:t>nor </a:t>
            </a:r>
            <a:r>
              <a:rPr lang="en-US" dirty="0"/>
              <a:t>to compare aldosterone synthase inhibition with alternative antihypertensive agents. </a:t>
            </a:r>
            <a:endParaRPr lang="en-US" dirty="0" smtClean="0"/>
          </a:p>
          <a:p>
            <a:pPr marL="285750" indent="-285750">
              <a:buFont typeface="Arial" pitchFamily="34" charset="0"/>
              <a:buChar char="•"/>
            </a:pPr>
            <a:r>
              <a:rPr lang="en-US" dirty="0"/>
              <a:t>	</a:t>
            </a:r>
            <a:r>
              <a:rPr lang="en-US" dirty="0" smtClean="0"/>
              <a:t>The </a:t>
            </a:r>
            <a:r>
              <a:rPr lang="en-US" dirty="0"/>
              <a:t>selection of patients with an estimated GFR greater than 45 ml per minute reduced the </a:t>
            </a:r>
            <a:r>
              <a:rPr lang="en-US" dirty="0" smtClean="0"/>
              <a:t>			 likelihood </a:t>
            </a:r>
            <a:r>
              <a:rPr lang="en-US" dirty="0"/>
              <a:t>of </a:t>
            </a:r>
            <a:r>
              <a:rPr lang="en-US" dirty="0" smtClean="0"/>
              <a:t>hyperkalemia</a:t>
            </a:r>
          </a:p>
          <a:p>
            <a:pPr marL="285750" indent="-285750">
              <a:buFont typeface="Arial" pitchFamily="34" charset="0"/>
              <a:buChar char="•"/>
            </a:pPr>
            <a:endParaRPr lang="en-US" i="1" dirty="0"/>
          </a:p>
          <a:p>
            <a:pPr marL="285750" indent="-285750">
              <a:buFont typeface="Arial" pitchFamily="34" charset="0"/>
              <a:buChar char="•"/>
            </a:pPr>
            <a:r>
              <a:rPr lang="en-US" i="1" dirty="0" smtClean="0"/>
              <a:t>planned </a:t>
            </a:r>
            <a:r>
              <a:rPr lang="en-US" i="1" dirty="0"/>
              <a:t>longer-term studies may determine whether the incidences of hyperkalemia and other adverse events differ from those reported for currently licensed drugs. </a:t>
            </a:r>
          </a:p>
          <a:p>
            <a:endParaRPr lang="en-US" dirty="0"/>
          </a:p>
        </p:txBody>
      </p:sp>
    </p:spTree>
    <p:extLst>
      <p:ext uri="{BB962C8B-B14F-4D97-AF65-F5344CB8AC3E}">
        <p14:creationId xmlns:p14="http://schemas.microsoft.com/office/powerpoint/2010/main" val="36200590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6FBDEC-47CF-3FEA-FEA9-D6F8FC0E8E95}"/>
              </a:ext>
            </a:extLst>
          </p:cNvPr>
          <p:cNvSpPr>
            <a:spLocks noGrp="1"/>
          </p:cNvSpPr>
          <p:nvPr>
            <p:ph type="title"/>
          </p:nvPr>
        </p:nvSpPr>
        <p:spPr/>
        <p:txBody>
          <a:bodyPr/>
          <a:lstStyle/>
          <a:p>
            <a:r>
              <a:rPr lang="en-IN" dirty="0" smtClean="0"/>
              <a:t>CONCLUSION</a:t>
            </a:r>
            <a:endParaRPr lang="en-IN" dirty="0"/>
          </a:p>
        </p:txBody>
      </p:sp>
      <p:sp>
        <p:nvSpPr>
          <p:cNvPr id="4" name="TextBox 3">
            <a:extLst>
              <a:ext uri="{FF2B5EF4-FFF2-40B4-BE49-F238E27FC236}">
                <a16:creationId xmlns:a16="http://schemas.microsoft.com/office/drawing/2014/main" xmlns="" id="{82063975-63A8-F5FA-6E03-E684FF0DDBAA}"/>
              </a:ext>
            </a:extLst>
          </p:cNvPr>
          <p:cNvSpPr txBox="1"/>
          <p:nvPr/>
        </p:nvSpPr>
        <p:spPr>
          <a:xfrm>
            <a:off x="3049480" y="2754329"/>
            <a:ext cx="7106574" cy="224676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3"/>
                </a:solidFill>
                <a:effectLst/>
                <a:uLnTx/>
                <a:uFillTx/>
                <a:latin typeface="Century Gothic" panose="020B0502020202020204"/>
                <a:ea typeface="+mn-ea"/>
                <a:cs typeface="+mn-cs"/>
              </a:rPr>
              <a:t>In </a:t>
            </a:r>
            <a:r>
              <a:rPr lang="en-US" sz="2800" dirty="0" smtClean="0">
                <a:solidFill>
                  <a:schemeClr val="accent3"/>
                </a:solidFill>
                <a:latin typeface="Century Gothic" panose="020B0502020202020204"/>
              </a:rPr>
              <a:t>this </a:t>
            </a:r>
            <a:r>
              <a:rPr kumimoji="0" lang="en-US" sz="2800" b="0" i="0" u="none" strike="noStrike" kern="1200" cap="none" spc="0" normalizeH="0" baseline="0" noProof="0" dirty="0" smtClean="0">
                <a:ln>
                  <a:noFill/>
                </a:ln>
                <a:solidFill>
                  <a:schemeClr val="accent3"/>
                </a:solidFill>
                <a:effectLst/>
                <a:uLnTx/>
                <a:uFillTx/>
                <a:latin typeface="Century Gothic" panose="020B0502020202020204"/>
                <a:ea typeface="+mn-ea"/>
                <a:cs typeface="+mn-cs"/>
              </a:rPr>
              <a:t>trial</a:t>
            </a:r>
            <a:r>
              <a:rPr kumimoji="0" lang="en-US" sz="2800" b="0" i="0" u="none" strike="noStrike" kern="1200" cap="none" spc="0" normalizeH="0" baseline="0" noProof="0" dirty="0">
                <a:ln>
                  <a:noFill/>
                </a:ln>
                <a:solidFill>
                  <a:schemeClr val="accent3"/>
                </a:solidFill>
                <a:effectLst/>
                <a:uLnTx/>
                <a:uFillTx/>
                <a:latin typeface="Century Gothic" panose="020B0502020202020204"/>
                <a:ea typeface="+mn-ea"/>
                <a:cs typeface="+mn-cs"/>
              </a:rPr>
              <a:t>, aldosterone synthase inhibition with </a:t>
            </a:r>
            <a:r>
              <a:rPr kumimoji="0" lang="en-US" sz="2800" b="0" i="0" u="none" strike="noStrike" kern="1200" cap="none" spc="0" normalizeH="0" baseline="0" noProof="0" dirty="0" err="1">
                <a:ln>
                  <a:noFill/>
                </a:ln>
                <a:solidFill>
                  <a:schemeClr val="accent3"/>
                </a:solidFill>
                <a:effectLst/>
                <a:uLnTx/>
                <a:uFillTx/>
                <a:latin typeface="Century Gothic" panose="020B0502020202020204"/>
                <a:ea typeface="+mn-ea"/>
                <a:cs typeface="+mn-cs"/>
              </a:rPr>
              <a:t>baxdrostat</a:t>
            </a:r>
            <a:r>
              <a:rPr kumimoji="0" lang="en-US" sz="2800" b="0" i="0" u="none" strike="noStrike" kern="1200" cap="none" spc="0" normalizeH="0" baseline="0" noProof="0" dirty="0">
                <a:ln>
                  <a:noFill/>
                </a:ln>
                <a:solidFill>
                  <a:schemeClr val="accent3"/>
                </a:solidFill>
                <a:effectLst/>
                <a:uLnTx/>
                <a:uFillTx/>
                <a:latin typeface="Century Gothic" panose="020B0502020202020204"/>
                <a:ea typeface="+mn-ea"/>
                <a:cs typeface="+mn-cs"/>
              </a:rPr>
              <a:t> led to substantial reductions in systolic and diastolic blood pressure in patients with treatment-resistant hypertension.</a:t>
            </a:r>
            <a:endParaRPr kumimoji="0" lang="en-IN" sz="2800" b="0" i="0" u="none" strike="noStrike" kern="1200" cap="none" spc="0" normalizeH="0" baseline="0" noProof="0" dirty="0">
              <a:ln>
                <a:noFill/>
              </a:ln>
              <a:solidFill>
                <a:schemeClr val="accent3"/>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827054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sz="8000" dirty="0" smtClean="0"/>
              <a:t>THANK YOU</a:t>
            </a:r>
            <a:endParaRPr lang="en-IN" sz="8000" dirty="0"/>
          </a:p>
        </p:txBody>
      </p:sp>
    </p:spTree>
    <p:extLst>
      <p:ext uri="{BB962C8B-B14F-4D97-AF65-F5344CB8AC3E}">
        <p14:creationId xmlns:p14="http://schemas.microsoft.com/office/powerpoint/2010/main" val="111915000"/>
      </p:ext>
    </p:extLst>
  </p:cSld>
  <p:clrMapOvr>
    <a:masterClrMapping/>
  </p:clrMapOvr>
  <p:timing>
    <p:tnLst>
      <p:par>
        <p:cTn id="1" dur="indefinite" restart="never" nodeType="tmRoot"/>
      </p:par>
    </p:tnLst>
  </p:timing>
</p:sld>
</file>

<file path=ppt/theme/theme1.xml><?xml version="1.0" encoding="utf-8"?>
<a:theme xmlns:a="http://schemas.openxmlformats.org/drawingml/2006/main" name="Quotabl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
  <TotalTime>2173</TotalTime>
  <Words>2826</Words>
  <Application>Microsoft Office PowerPoint</Application>
  <PresentationFormat>Custom</PresentationFormat>
  <Paragraphs>247</Paragraphs>
  <Slides>37</Slides>
  <Notes>0</Notes>
  <HiddenSlides>1</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Quotable</vt:lpstr>
      <vt:lpstr>Phase 2 Trial of Baxdrostat for Treatment-Resistant Hypertension</vt:lpstr>
      <vt:lpstr>BACKGROUND </vt:lpstr>
      <vt:lpstr>PowerPoint Presentation</vt:lpstr>
      <vt:lpstr>PowerPoint Presentation</vt:lpstr>
      <vt:lpstr>HYPERTENSION</vt:lpstr>
      <vt:lpstr>CURRENT MANAGEMENT</vt:lpstr>
      <vt:lpstr>Aldosterone synthase inhibitors</vt:lpstr>
      <vt:lpstr>TRIAL DESIGN AND POPULATION</vt:lpstr>
      <vt:lpstr>PowerPoint Presentation</vt:lpstr>
      <vt:lpstr>PowerPoint Presentation</vt:lpstr>
      <vt:lpstr>TRIAL PROCEDURE</vt:lpstr>
      <vt:lpstr>FOLLOWUP</vt:lpstr>
      <vt:lpstr>PowerPoint Presentation</vt:lpstr>
      <vt:lpstr>END POINTS</vt:lpstr>
      <vt:lpstr>PowerPoint Presentation</vt:lpstr>
      <vt:lpstr>STATISTICAL ANALYSIS</vt:lpstr>
      <vt:lpstr>PowerPoint Presentation</vt:lpstr>
      <vt:lpstr>PowerPoint Presentation</vt:lpstr>
      <vt:lpstr>PowerPoint Presentation</vt:lpstr>
      <vt:lpstr>PowerPoint Presentation</vt:lpstr>
      <vt:lpstr>PowerPoint Presentation</vt:lpstr>
      <vt:lpstr>PowerPoint Presentation</vt:lpstr>
      <vt:lpstr>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vt:lpstr>
      <vt:lpstr>BP REDUCTION</vt:lpstr>
      <vt:lpstr>BAXDROSTAT AND ADRENALS</vt:lpstr>
      <vt:lpstr>BAXDROSTAT AND S.K</vt:lpstr>
      <vt:lpstr>CONCLUSION</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2 Trial of Baxdrostat for Treatment-Resistant Hypertension</dc:title>
  <dc:creator>SREEGOPAL PRABHU</dc:creator>
  <cp:lastModifiedBy>razorakx@outlook.com</cp:lastModifiedBy>
  <cp:revision>53</cp:revision>
  <dcterms:created xsi:type="dcterms:W3CDTF">2022-12-04T15:49:52Z</dcterms:created>
  <dcterms:modified xsi:type="dcterms:W3CDTF">2023-01-10T18:08:38Z</dcterms:modified>
</cp:coreProperties>
</file>