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9" r:id="rId2"/>
    <p:sldId id="257" r:id="rId3"/>
    <p:sldId id="258" r:id="rId4"/>
    <p:sldId id="259" r:id="rId5"/>
    <p:sldId id="274" r:id="rId6"/>
    <p:sldId id="260" r:id="rId7"/>
    <p:sldId id="275" r:id="rId8"/>
    <p:sldId id="276" r:id="rId9"/>
    <p:sldId id="277" r:id="rId10"/>
    <p:sldId id="261" r:id="rId11"/>
    <p:sldId id="262" r:id="rId12"/>
    <p:sldId id="264" r:id="rId13"/>
    <p:sldId id="265" r:id="rId14"/>
    <p:sldId id="267" r:id="rId15"/>
    <p:sldId id="266" r:id="rId16"/>
    <p:sldId id="268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C7DE-56CA-EC70-8528-56246BEC3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TWISTED TUBE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A6849-D577-7725-1010-2B04C6E77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Dr </a:t>
            </a:r>
            <a:r>
              <a:rPr lang="en-IN" dirty="0" err="1"/>
              <a:t>Sooryalekshmi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Jr1 ,M5 </a:t>
            </a:r>
          </a:p>
        </p:txBody>
      </p:sp>
    </p:spTree>
    <p:extLst>
      <p:ext uri="{BB962C8B-B14F-4D97-AF65-F5344CB8AC3E}">
        <p14:creationId xmlns:p14="http://schemas.microsoft.com/office/powerpoint/2010/main" val="364396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D6B0-1B21-85C0-9085-4C2DD5F1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HISTORY...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E686B-8CB2-D6A9-1891-09A864114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58 /M</a:t>
            </a:r>
          </a:p>
          <a:p>
            <a:r>
              <a:rPr lang="en-IN" sz="3200" dirty="0"/>
              <a:t>K/c/o  COPD </a:t>
            </a:r>
          </a:p>
          <a:p>
            <a:r>
              <a:rPr lang="en-IN" sz="3200" dirty="0"/>
              <a:t>Admitted with  low grade fever *5 days</a:t>
            </a:r>
          </a:p>
          <a:p>
            <a:pPr marL="0" indent="0">
              <a:buNone/>
            </a:pPr>
            <a:r>
              <a:rPr lang="en-IN" sz="3200" dirty="0"/>
              <a:t>               cough with purulent expectoration *5days </a:t>
            </a:r>
          </a:p>
          <a:p>
            <a:pPr marL="0" indent="0">
              <a:buNone/>
            </a:pPr>
            <a:r>
              <a:rPr lang="en-IN" sz="3200" dirty="0"/>
              <a:t>               acute exacerbation of breathlessness*2 days </a:t>
            </a:r>
          </a:p>
        </p:txBody>
      </p:sp>
    </p:spTree>
    <p:extLst>
      <p:ext uri="{BB962C8B-B14F-4D97-AF65-F5344CB8AC3E}">
        <p14:creationId xmlns:p14="http://schemas.microsoft.com/office/powerpoint/2010/main" val="252332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8B36-FEA3-D40C-F5AE-6648E1459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67" y="990600"/>
            <a:ext cx="9601200" cy="1485900"/>
          </a:xfrm>
        </p:spPr>
        <p:txBody>
          <a:bodyPr/>
          <a:lstStyle/>
          <a:p>
            <a:r>
              <a:rPr lang="en-IN"/>
              <a:t>CLINICAL EXAMINATION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C030D-5C3B-5865-D7E9-AF2932373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3200" dirty="0"/>
              <a:t>Showed features s/o COPD</a:t>
            </a:r>
          </a:p>
          <a:p>
            <a:pPr>
              <a:buNone/>
            </a:pPr>
            <a:r>
              <a:rPr lang="en-IN" sz="3200" dirty="0"/>
              <a:t>Vitals stable</a:t>
            </a:r>
          </a:p>
          <a:p>
            <a:pPr>
              <a:buNone/>
            </a:pPr>
            <a:r>
              <a:rPr lang="en-IN" sz="3200" dirty="0"/>
              <a:t>No e/o respiratory failure</a:t>
            </a:r>
          </a:p>
        </p:txBody>
      </p:sp>
    </p:spTree>
    <p:extLst>
      <p:ext uri="{BB962C8B-B14F-4D97-AF65-F5344CB8AC3E}">
        <p14:creationId xmlns:p14="http://schemas.microsoft.com/office/powerpoint/2010/main" val="1955556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B8572-8C2A-BA5A-E0CE-5EA481E15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N" dirty="0"/>
            </a:br>
            <a:r>
              <a:rPr lang="en-IN" dirty="0"/>
              <a:t>Accidentally noticed...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F3169-5337-62FB-894F-4FFB56AC8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sz="4400" dirty="0">
                <a:latin typeface="Baskerville Old Face" pitchFamily="18" charset="0"/>
              </a:rPr>
              <a:t>Weak lower limb pulses</a:t>
            </a:r>
            <a:r>
              <a:rPr lang="en-IN" sz="3200" dirty="0"/>
              <a:t>{From Femoral downwards </a:t>
            </a:r>
            <a:r>
              <a:rPr lang="en-IN" sz="3200" dirty="0" err="1"/>
              <a:t>bl</a:t>
            </a:r>
            <a:r>
              <a:rPr lang="en-IN" sz="3200" dirty="0"/>
              <a:t>} </a:t>
            </a:r>
          </a:p>
          <a:p>
            <a:pPr marL="0" indent="0">
              <a:buNone/>
            </a:pPr>
            <a:r>
              <a:rPr lang="en-IN" sz="3200" dirty="0"/>
              <a:t>Bp.   R. UL – 140/90 mmHg                        L  . UL 142/96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accent6">
                    <a:lumMod val="50000"/>
                  </a:schemeClr>
                </a:solidFill>
              </a:rPr>
              <a:t>       R .LL. -  126 /88 mmHg                        L . LL – 130/90 </a:t>
            </a:r>
          </a:p>
          <a:p>
            <a:pPr marL="0" indent="0">
              <a:buNone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       </a:t>
            </a:r>
          </a:p>
          <a:p>
            <a:pPr marL="0" indent="0">
              <a:buNone/>
            </a:pPr>
            <a:r>
              <a:rPr lang="en-IN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43250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We thought of…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Peripheral occlusive arterial disease (as patient was a c/c smoker)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D0CE-0C6C-9E2E-A1F8-7B8EFC10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161337"/>
            <a:ext cx="9601200" cy="2915363"/>
          </a:xfrm>
        </p:spPr>
        <p:txBody>
          <a:bodyPr/>
          <a:lstStyle/>
          <a:p>
            <a:r>
              <a:rPr lang="en-IN" dirty="0"/>
              <a:t>Other causes of Unequal UL &amp; LL pulses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C5482-6414-BB3A-B75C-B47C38B3E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z="3200" dirty="0"/>
          </a:p>
          <a:p>
            <a:r>
              <a:rPr lang="en-IN" sz="3200" dirty="0" err="1"/>
              <a:t>Coarctation</a:t>
            </a:r>
            <a:r>
              <a:rPr lang="en-IN" sz="3200" dirty="0"/>
              <a:t> of aorta </a:t>
            </a:r>
          </a:p>
          <a:p>
            <a:r>
              <a:rPr lang="en-IN" sz="3200" dirty="0" err="1"/>
              <a:t>Aortoarteritis</a:t>
            </a:r>
            <a:endParaRPr lang="en-IN" sz="3200" dirty="0"/>
          </a:p>
          <a:p>
            <a:r>
              <a:rPr lang="en-IN" sz="3200" dirty="0"/>
              <a:t>Aortic dissection</a:t>
            </a:r>
          </a:p>
          <a:p>
            <a:pPr>
              <a:buNone/>
            </a:pP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498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proceeded with the usual investigations for the patient…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5FBE854-1D00-BF39-2860-B6A33E42D6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7598" y="2286000"/>
            <a:ext cx="3069203" cy="35814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738546" y="2714620"/>
            <a:ext cx="1500198" cy="135732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024694" y="3214686"/>
            <a:ext cx="1357322" cy="121444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We ordered for a CECT Thorax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Which revealed an unusual finding !!</a:t>
            </a:r>
          </a:p>
          <a:p>
            <a:r>
              <a:rPr lang="en-US" sz="3200" dirty="0"/>
              <a:t>(We asked the RD to look specifically for any </a:t>
            </a:r>
            <a:r>
              <a:rPr lang="en-US" sz="3200" dirty="0" err="1"/>
              <a:t>CoA</a:t>
            </a:r>
            <a:r>
              <a:rPr lang="en-US" sz="3200" dirty="0"/>
              <a:t> as he had significantly weak pulses from Femoral downwards)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600" dirty="0"/>
              <a:t>  A </a:t>
            </a:r>
            <a:r>
              <a:rPr lang="en-US" sz="6600" dirty="0" err="1"/>
              <a:t>Pseudocoarctation</a:t>
            </a:r>
            <a:r>
              <a:rPr lang="en-US" sz="6600" dirty="0"/>
              <a:t> of Aorta !!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5CAE5-265E-03DD-DBBB-DEC806552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75" y="1168671"/>
            <a:ext cx="9601200" cy="1485900"/>
          </a:xfrm>
        </p:spPr>
        <p:txBody>
          <a:bodyPr/>
          <a:lstStyle/>
          <a:p>
            <a:r>
              <a:rPr lang="en-IN" dirty="0" err="1"/>
              <a:t>Pseudocoarctation</a:t>
            </a:r>
            <a:r>
              <a:rPr lang="en-IN" dirty="0"/>
              <a:t> of aorta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D6C93-090B-F991-043F-E3A8DE94E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990" y="1911621"/>
            <a:ext cx="8796821" cy="4232023"/>
          </a:xfrm>
        </p:spPr>
        <p:txBody>
          <a:bodyPr>
            <a:noAutofit/>
          </a:bodyPr>
          <a:lstStyle/>
          <a:p>
            <a:r>
              <a:rPr lang="en-IN" sz="3200" dirty="0"/>
              <a:t>Kinking of aorta </a:t>
            </a:r>
          </a:p>
          <a:p>
            <a:r>
              <a:rPr lang="en-IN" sz="3200" dirty="0"/>
              <a:t>At the level of </a:t>
            </a:r>
            <a:r>
              <a:rPr lang="en-IN" sz="3200" dirty="0" err="1"/>
              <a:t>ligamentum</a:t>
            </a:r>
            <a:r>
              <a:rPr lang="en-IN" sz="3200" dirty="0"/>
              <a:t> </a:t>
            </a:r>
            <a:r>
              <a:rPr lang="en-IN" sz="3200" dirty="0" err="1"/>
              <a:t>arteriosum</a:t>
            </a:r>
            <a:r>
              <a:rPr lang="en-IN" sz="3200" dirty="0"/>
              <a:t> </a:t>
            </a:r>
          </a:p>
          <a:p>
            <a:r>
              <a:rPr lang="en-IN" sz="3200" dirty="0"/>
              <a:t>No pressure gradient across the lesion </a:t>
            </a:r>
          </a:p>
          <a:p>
            <a:r>
              <a:rPr lang="en-IN" sz="3200" dirty="0"/>
              <a:t>Congenital.</a:t>
            </a:r>
          </a:p>
          <a:p>
            <a:r>
              <a:rPr lang="en-IN" sz="3200" dirty="0"/>
              <a:t> incidental detection – as clinically stable </a:t>
            </a:r>
          </a:p>
          <a:p>
            <a:r>
              <a:rPr lang="en-IN" sz="3200" dirty="0"/>
              <a:t>Diagnosis –CT angiogram &amp;  cardiac catheterization &amp; cardiac MRI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37876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0E85-1188-C90A-C1F3-E4B1A7B1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CB7354-8676-4EAC-9F35-469B231D8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021" y="1112439"/>
            <a:ext cx="8082158" cy="5563805"/>
          </a:xfrm>
        </p:spPr>
      </p:pic>
    </p:spTree>
    <p:extLst>
      <p:ext uri="{BB962C8B-B14F-4D97-AF65-F5344CB8AC3E}">
        <p14:creationId xmlns:p14="http://schemas.microsoft.com/office/powerpoint/2010/main" val="276408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C8C67-1771-0DF0-39E1-B8EB8139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487DAF1-A156-B396-A62A-B8F75E1AC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3925" y="431429"/>
            <a:ext cx="6992471" cy="5877838"/>
          </a:xfrm>
        </p:spPr>
      </p:pic>
    </p:spTree>
    <p:extLst>
      <p:ext uri="{BB962C8B-B14F-4D97-AF65-F5344CB8AC3E}">
        <p14:creationId xmlns:p14="http://schemas.microsoft.com/office/powerpoint/2010/main" val="2919309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6C98-6224-0FCB-B29F-C4EC6F31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Ct aortogram- pseudocoarctation of aorta 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4309068-C445-9FA7-06E9-184E5E4A9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16" y="2420470"/>
            <a:ext cx="2846005" cy="3581400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70874CC-F00B-BD2D-6256-C864B3BCA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745" y="2420470"/>
            <a:ext cx="4665196" cy="335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10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602C-D49F-BC17-0EAB-69BA3DE8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Coarctation of aorta – ct aortogram 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E6A6A72-1306-B2F5-5C90-DD605379A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7012" y="2719387"/>
            <a:ext cx="6810375" cy="2714625"/>
          </a:xfrm>
        </p:spPr>
      </p:pic>
    </p:spTree>
    <p:extLst>
      <p:ext uri="{BB962C8B-B14F-4D97-AF65-F5344CB8AC3E}">
        <p14:creationId xmlns:p14="http://schemas.microsoft.com/office/powerpoint/2010/main" val="2724756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B376-D2A2-C740-F483-61E46874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Pseudocoarctation differ from coarctation by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52134-3151-F108-2940-BE5DEA0C5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dirty="0"/>
              <a:t>High aortic </a:t>
            </a:r>
            <a:r>
              <a:rPr lang="en-IN" sz="3200" dirty="0" err="1"/>
              <a:t>arches,which</a:t>
            </a:r>
            <a:r>
              <a:rPr lang="en-IN" sz="3200" dirty="0"/>
              <a:t> may rise higher than clavicle</a:t>
            </a:r>
          </a:p>
          <a:p>
            <a:r>
              <a:rPr lang="en-IN" sz="3200" dirty="0"/>
              <a:t>Absent  or mild aortic lumen </a:t>
            </a:r>
            <a:r>
              <a:rPr lang="en-IN" sz="3200" dirty="0" err="1"/>
              <a:t>stenosis</a:t>
            </a:r>
            <a:endParaRPr lang="en-IN" sz="3200" dirty="0"/>
          </a:p>
          <a:p>
            <a:r>
              <a:rPr lang="en-IN" sz="3200" dirty="0"/>
              <a:t>Absence of collateral circulation</a:t>
            </a:r>
          </a:p>
          <a:p>
            <a:r>
              <a:rPr lang="en-IN" sz="3200" dirty="0"/>
              <a:t>Absent LVH and  ascending aorta dilatation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66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60ACD-6408-A805-5D6D-33EB5E0A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Management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73E7-EBE8-EBF8-79F2-0E5F4662F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25" y="2267663"/>
            <a:ext cx="9601200" cy="3581400"/>
          </a:xfrm>
        </p:spPr>
        <p:txBody>
          <a:bodyPr>
            <a:normAutofit/>
          </a:bodyPr>
          <a:lstStyle/>
          <a:p>
            <a:r>
              <a:rPr lang="en-IN" sz="3200" dirty="0"/>
              <a:t>Symptomatic cases- managed surgically </a:t>
            </a:r>
          </a:p>
          <a:p>
            <a:r>
              <a:rPr lang="en-IN" sz="3200" dirty="0"/>
              <a:t>Asymptotic cases – follow up by </a:t>
            </a:r>
            <a:r>
              <a:rPr lang="en-IN" sz="3200" dirty="0" err="1"/>
              <a:t>aortogram</a:t>
            </a:r>
            <a:r>
              <a:rPr lang="en-IN" sz="3200" dirty="0"/>
              <a:t> and cardiac catheterization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9926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600" dirty="0"/>
              <a:t>Thank you…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244</Words>
  <Application>Microsoft Office PowerPoint</Application>
  <PresentationFormat>Widescreen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Crop</vt:lpstr>
      <vt:lpstr>A TWISTED TUBE </vt:lpstr>
      <vt:lpstr>THE HISTORY... </vt:lpstr>
      <vt:lpstr>CLINICAL EXAMINATION </vt:lpstr>
      <vt:lpstr> Accidentally noticed...</vt:lpstr>
      <vt:lpstr> We thought of…</vt:lpstr>
      <vt:lpstr>Other causes of Unequal UL &amp; LL pulses </vt:lpstr>
      <vt:lpstr>We proceeded with the usual investigations for the patient…</vt:lpstr>
      <vt:lpstr> We ordered for a CECT Thorax </vt:lpstr>
      <vt:lpstr>PowerPoint Presentation</vt:lpstr>
      <vt:lpstr>Pseudocoarctation of aorta </vt:lpstr>
      <vt:lpstr>PowerPoint Presentation</vt:lpstr>
      <vt:lpstr>PowerPoint Presentation</vt:lpstr>
      <vt:lpstr>Ct aortogram- pseudocoarctation of aorta </vt:lpstr>
      <vt:lpstr>Coarctation of aorta – ct aortogram </vt:lpstr>
      <vt:lpstr>Pseudocoarctation differ from coarctation by</vt:lpstr>
      <vt:lpstr>Management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sooryalekshmivs@gmail.com</dc:creator>
  <cp:lastModifiedBy>sooryalekshmivs@gmail.com</cp:lastModifiedBy>
  <cp:revision>14</cp:revision>
  <dcterms:created xsi:type="dcterms:W3CDTF">2022-12-25T09:39:51Z</dcterms:created>
  <dcterms:modified xsi:type="dcterms:W3CDTF">2023-04-17T18:57:41Z</dcterms:modified>
</cp:coreProperties>
</file>