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96" r:id="rId3"/>
    <p:sldId id="257" r:id="rId4"/>
    <p:sldId id="304" r:id="rId5"/>
    <p:sldId id="300" r:id="rId6"/>
    <p:sldId id="305" r:id="rId7"/>
    <p:sldId id="299" r:id="rId8"/>
    <p:sldId id="258" r:id="rId9"/>
    <p:sldId id="259" r:id="rId10"/>
    <p:sldId id="260" r:id="rId11"/>
    <p:sldId id="261" r:id="rId12"/>
    <p:sldId id="302" r:id="rId13"/>
    <p:sldId id="293" r:id="rId14"/>
    <p:sldId id="262" r:id="rId15"/>
    <p:sldId id="308" r:id="rId16"/>
    <p:sldId id="295" r:id="rId17"/>
    <p:sldId id="264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83" r:id="rId29"/>
    <p:sldId id="276" r:id="rId30"/>
    <p:sldId id="277" r:id="rId31"/>
    <p:sldId id="279" r:id="rId32"/>
    <p:sldId id="280" r:id="rId33"/>
    <p:sldId id="281" r:id="rId34"/>
    <p:sldId id="282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3/27/2023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3/27/2023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PORTOPULMONARY HYPERTENSION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2097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12192000" cy="696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INTRODUCTION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Portopulmonary</a:t>
            </a:r>
            <a:r>
              <a:rPr lang="en-US" dirty="0"/>
              <a:t> hypertension (</a:t>
            </a:r>
            <a:r>
              <a:rPr lang="en-US" dirty="0" err="1" smtClean="0"/>
              <a:t>PoPH</a:t>
            </a:r>
            <a:r>
              <a:rPr lang="en-US" dirty="0" smtClean="0"/>
              <a:t>) </a:t>
            </a:r>
            <a:r>
              <a:rPr lang="en-US" dirty="0"/>
              <a:t>refers to pulmonary </a:t>
            </a:r>
            <a:r>
              <a:rPr lang="en-US" dirty="0" smtClean="0"/>
              <a:t>arterial hypertension </a:t>
            </a:r>
            <a:r>
              <a:rPr lang="en-US" dirty="0"/>
              <a:t>that is associated with portal </a:t>
            </a:r>
            <a:r>
              <a:rPr lang="en-US" dirty="0" smtClean="0"/>
              <a:t>hypertension</a:t>
            </a:r>
          </a:p>
          <a:p>
            <a:r>
              <a:rPr lang="en-US" dirty="0" smtClean="0"/>
              <a:t> </a:t>
            </a:r>
            <a:r>
              <a:rPr lang="en-US" dirty="0"/>
              <a:t>I</a:t>
            </a:r>
            <a:r>
              <a:rPr lang="en-US" dirty="0" smtClean="0"/>
              <a:t>t </a:t>
            </a:r>
            <a:r>
              <a:rPr lang="en-US" dirty="0"/>
              <a:t>is a </a:t>
            </a:r>
            <a:r>
              <a:rPr lang="en-US" dirty="0" smtClean="0"/>
              <a:t>well recognized complication </a:t>
            </a:r>
            <a:r>
              <a:rPr lang="en-US" dirty="0"/>
              <a:t>of portal hypertension due to chronic liver disease </a:t>
            </a:r>
            <a:r>
              <a:rPr lang="en-US" dirty="0" smtClean="0"/>
              <a:t>or </a:t>
            </a:r>
            <a:r>
              <a:rPr lang="en-IN" dirty="0" smtClean="0"/>
              <a:t>extrahepatic causes.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3673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dirty="0"/>
              <a:t>Elevated mean pulmonary artery pressure (</a:t>
            </a:r>
            <a:r>
              <a:rPr lang="en-US" dirty="0" err="1"/>
              <a:t>mPAP</a:t>
            </a:r>
            <a:r>
              <a:rPr lang="en-US" dirty="0"/>
              <a:t>) &gt;20 mmHg at rest</a:t>
            </a:r>
          </a:p>
          <a:p>
            <a:r>
              <a:rPr lang="en-US" dirty="0"/>
              <a:t>Normal or low pulmonary capillary wedge pressure ≤15 mmHg at rest</a:t>
            </a:r>
          </a:p>
          <a:p>
            <a:r>
              <a:rPr lang="en-US" dirty="0"/>
              <a:t>An elevated pulmonary vascular resistance (PVR; ≥3 Wood units  or 240</a:t>
            </a:r>
          </a:p>
          <a:p>
            <a:pPr marL="0" indent="0">
              <a:buNone/>
            </a:pPr>
            <a:r>
              <a:rPr lang="en-IN" dirty="0"/>
              <a:t> dynes/sec/cm </a:t>
            </a:r>
            <a:r>
              <a:rPr lang="en-IN" dirty="0" smtClean="0"/>
              <a:t>]) AND </a:t>
            </a:r>
          </a:p>
          <a:p>
            <a:pPr marL="0" indent="0">
              <a:buNone/>
            </a:pPr>
            <a:r>
              <a:rPr lang="en-US" dirty="0" smtClean="0"/>
              <a:t>Clinical portal hypertension ( splenomegaly , ascites, thrombocytopenia , esophageal varices, portosystemic shunts ) with or without chronic liver disease)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8629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882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Portal hypertension must exist for </a:t>
            </a:r>
            <a:r>
              <a:rPr lang="en-US" dirty="0" err="1" smtClean="0"/>
              <a:t>PoPH</a:t>
            </a:r>
            <a:r>
              <a:rPr lang="en-US" dirty="0" smtClean="0"/>
              <a:t> to develop </a:t>
            </a:r>
          </a:p>
          <a:p>
            <a:r>
              <a:rPr lang="en-US" dirty="0" smtClean="0"/>
              <a:t>Chronic liver disease without portal hypertension does not cause </a:t>
            </a:r>
            <a:r>
              <a:rPr lang="en-US" dirty="0" err="1" smtClean="0"/>
              <a:t>PoPH</a:t>
            </a:r>
            <a:r>
              <a:rPr lang="en-US" dirty="0" smtClean="0"/>
              <a:t> .</a:t>
            </a:r>
          </a:p>
          <a:p>
            <a:r>
              <a:rPr lang="en-US" dirty="0" smtClean="0"/>
              <a:t>Causes of Portal hypertension  in patients with </a:t>
            </a:r>
            <a:r>
              <a:rPr lang="en-US" dirty="0" err="1" smtClean="0"/>
              <a:t>PoPH</a:t>
            </a:r>
            <a:r>
              <a:rPr lang="en-US" dirty="0" smtClean="0"/>
              <a:t> – cirrhosis in majority of cases.</a:t>
            </a:r>
          </a:p>
          <a:p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572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9189"/>
            <a:ext cx="12192000" cy="6781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837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PATHOGENESIS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Imbalance of </a:t>
            </a:r>
            <a:r>
              <a:rPr lang="en-US" b="1" dirty="0" err="1"/>
              <a:t>vasoconstrictive</a:t>
            </a:r>
            <a:r>
              <a:rPr lang="en-US" b="1" dirty="0"/>
              <a:t> and </a:t>
            </a:r>
            <a:r>
              <a:rPr lang="en-US" b="1" dirty="0" err="1"/>
              <a:t>vasodilatory</a:t>
            </a:r>
            <a:r>
              <a:rPr lang="en-US" b="1" dirty="0"/>
              <a:t> mediators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-  </a:t>
            </a:r>
            <a:r>
              <a:rPr lang="en-US" dirty="0"/>
              <a:t>humoral substance(s) (which </a:t>
            </a:r>
            <a:r>
              <a:rPr lang="en-US" dirty="0" smtClean="0"/>
              <a:t>would normally </a:t>
            </a:r>
            <a:r>
              <a:rPr lang="en-US" dirty="0"/>
              <a:t>be metabolized by the liver) is able to reach the </a:t>
            </a:r>
            <a:r>
              <a:rPr lang="en-US" dirty="0" smtClean="0"/>
              <a:t>pulmonary circulation </a:t>
            </a:r>
            <a:r>
              <a:rPr lang="en-US" dirty="0"/>
              <a:t>through portosystemic collaterals, resulting in PPHTN </a:t>
            </a:r>
            <a:r>
              <a:rPr lang="en-US" dirty="0" smtClean="0"/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These  </a:t>
            </a:r>
            <a:r>
              <a:rPr lang="en-US" dirty="0"/>
              <a:t>include serotonin, </a:t>
            </a:r>
            <a:r>
              <a:rPr lang="en-US" dirty="0" smtClean="0"/>
              <a:t>interleukin-1,endothelin-1</a:t>
            </a:r>
            <a:r>
              <a:rPr lang="en-US" dirty="0"/>
              <a:t>, glucagon, secretin, thromboxane B2, and </a:t>
            </a:r>
            <a:r>
              <a:rPr lang="en-US" dirty="0" smtClean="0"/>
              <a:t>vasoactive </a:t>
            </a:r>
            <a:r>
              <a:rPr lang="en-IN" dirty="0"/>
              <a:t>intestinal peptide</a:t>
            </a:r>
            <a:endParaRPr lang="en-US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3176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Genetic predisposition </a:t>
            </a:r>
            <a:r>
              <a:rPr lang="en-US" dirty="0"/>
              <a:t>– </a:t>
            </a:r>
            <a:r>
              <a:rPr lang="en-US" dirty="0" smtClean="0"/>
              <a:t>several </a:t>
            </a:r>
            <a:r>
              <a:rPr lang="en-US" dirty="0"/>
              <a:t>mutations have been proposed in pathways that involve </a:t>
            </a:r>
            <a:r>
              <a:rPr lang="en-US" dirty="0" smtClean="0"/>
              <a:t>estrogen signaling</a:t>
            </a:r>
            <a:r>
              <a:rPr lang="en-US" dirty="0"/>
              <a:t>, cell growth, apoptosis, and oxidative </a:t>
            </a:r>
            <a:r>
              <a:rPr lang="en-US" dirty="0" smtClean="0"/>
              <a:t>stress.</a:t>
            </a:r>
          </a:p>
          <a:p>
            <a:r>
              <a:rPr lang="en-US" b="1" dirty="0" smtClean="0"/>
              <a:t> </a:t>
            </a:r>
            <a:r>
              <a:rPr lang="en-US" b="1" dirty="0"/>
              <a:t>Thromboembolism from the portal venous system-</a:t>
            </a:r>
            <a:r>
              <a:rPr lang="en-US" dirty="0"/>
              <a:t>thrombi from the portal circulation pass through portosystemic shunts and reach the pulmonary circulation, resulting in PAH .</a:t>
            </a:r>
          </a:p>
          <a:p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4264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Hyperdynamic</a:t>
            </a:r>
            <a:r>
              <a:rPr lang="en-US" b="1" dirty="0"/>
              <a:t> pulmonary circulation </a:t>
            </a:r>
            <a:r>
              <a:rPr lang="en-US" dirty="0"/>
              <a:t>– </a:t>
            </a:r>
            <a:r>
              <a:rPr lang="en-US" dirty="0" smtClean="0"/>
              <a:t>with </a:t>
            </a:r>
            <a:r>
              <a:rPr lang="en-US" dirty="0"/>
              <a:t>increased right ventricular output </a:t>
            </a:r>
            <a:r>
              <a:rPr lang="en-US" dirty="0" smtClean="0"/>
              <a:t>and blood </a:t>
            </a:r>
            <a:r>
              <a:rPr lang="en-US" dirty="0"/>
              <a:t>flow through the pulmonary vascular bed causing increased </a:t>
            </a:r>
            <a:r>
              <a:rPr lang="en-US" dirty="0" smtClean="0"/>
              <a:t>shear stress </a:t>
            </a:r>
            <a:r>
              <a:rPr lang="en-US" dirty="0"/>
              <a:t>on the vascular </a:t>
            </a:r>
            <a:r>
              <a:rPr lang="en-US" dirty="0" smtClean="0"/>
              <a:t>wall </a:t>
            </a:r>
            <a:r>
              <a:rPr lang="en-US" dirty="0"/>
              <a:t>resulting in </a:t>
            </a:r>
            <a:r>
              <a:rPr lang="en-US" dirty="0" smtClean="0"/>
              <a:t>PAH.</a:t>
            </a:r>
          </a:p>
          <a:p>
            <a:r>
              <a:rPr lang="en-US" b="1" dirty="0"/>
              <a:t>Inflammation </a:t>
            </a:r>
            <a:r>
              <a:rPr lang="en-US" dirty="0"/>
              <a:t>– M</a:t>
            </a:r>
            <a:r>
              <a:rPr lang="en-US" dirty="0" smtClean="0"/>
              <a:t>any </a:t>
            </a:r>
            <a:r>
              <a:rPr lang="en-US" dirty="0"/>
              <a:t>cytokines including interferon gamma </a:t>
            </a:r>
            <a:r>
              <a:rPr lang="en-US" dirty="0" smtClean="0"/>
              <a:t>are elevated in patients with chronic parenchymal liver disease.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12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PATHOLOGY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pulmonary histopathology of PPHTN is </a:t>
            </a:r>
            <a:r>
              <a:rPr lang="en-US" dirty="0" smtClean="0"/>
              <a:t>indistinguishable from </a:t>
            </a:r>
            <a:r>
              <a:rPr lang="en-US" dirty="0"/>
              <a:t>PAH due to other causes </a:t>
            </a:r>
            <a:r>
              <a:rPr lang="en-US" dirty="0" smtClean="0"/>
              <a:t>. </a:t>
            </a:r>
          </a:p>
          <a:p>
            <a:r>
              <a:rPr lang="en-US" dirty="0" smtClean="0"/>
              <a:t>These</a:t>
            </a:r>
            <a:r>
              <a:rPr lang="en-US" dirty="0"/>
              <a:t> </a:t>
            </a:r>
            <a:r>
              <a:rPr lang="en-US" dirty="0" smtClean="0"/>
              <a:t>findings </a:t>
            </a:r>
            <a:r>
              <a:rPr lang="en-US" dirty="0"/>
              <a:t>include medial hypertrophy, remodeling of the muscular </a:t>
            </a:r>
            <a:r>
              <a:rPr lang="en-US" dirty="0" smtClean="0"/>
              <a:t>pulmonary artery </a:t>
            </a:r>
            <a:r>
              <a:rPr lang="en-US" dirty="0"/>
              <a:t>walls, and in situ </a:t>
            </a:r>
            <a:r>
              <a:rPr lang="en-US" dirty="0" smtClean="0"/>
              <a:t>thrombosis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3231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12192000" cy="625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10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83440" cy="7367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03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DIAGNOSTIC EVALUATION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IN" b="1" dirty="0" smtClean="0"/>
              <a:t>Suspecting </a:t>
            </a:r>
            <a:r>
              <a:rPr lang="en-IN" b="1" dirty="0"/>
              <a:t>PAH</a:t>
            </a:r>
          </a:p>
          <a:p>
            <a:r>
              <a:rPr lang="en-IN" b="1" dirty="0"/>
              <a:t>Clinical presentation </a:t>
            </a:r>
            <a:r>
              <a:rPr lang="en-IN" dirty="0"/>
              <a:t>— </a:t>
            </a:r>
            <a:r>
              <a:rPr lang="en-US" dirty="0" smtClean="0"/>
              <a:t>PPHTN</a:t>
            </a:r>
            <a:r>
              <a:rPr lang="en-US" dirty="0"/>
              <a:t> </a:t>
            </a:r>
            <a:r>
              <a:rPr lang="en-US" dirty="0" smtClean="0"/>
              <a:t>should </a:t>
            </a:r>
            <a:r>
              <a:rPr lang="en-US" dirty="0"/>
              <a:t>be suspected in patients with portal hypertension who present </a:t>
            </a:r>
            <a:r>
              <a:rPr lang="en-US" dirty="0" smtClean="0"/>
              <a:t>with symptoms </a:t>
            </a:r>
            <a:r>
              <a:rPr lang="en-US" dirty="0"/>
              <a:t>and signs suggestive of PAH </a:t>
            </a:r>
          </a:p>
          <a:p>
            <a:r>
              <a:rPr lang="en-US" dirty="0" smtClean="0"/>
              <a:t> </a:t>
            </a:r>
            <a:r>
              <a:rPr lang="en-US" dirty="0"/>
              <a:t>dyspnea on </a:t>
            </a:r>
            <a:r>
              <a:rPr lang="en-US" dirty="0" smtClean="0"/>
              <a:t>exertion</a:t>
            </a:r>
          </a:p>
          <a:p>
            <a:r>
              <a:rPr lang="en-US" dirty="0" smtClean="0"/>
              <a:t>Atypical chest </a:t>
            </a:r>
            <a:r>
              <a:rPr lang="en-US" dirty="0"/>
              <a:t>pain, </a:t>
            </a:r>
            <a:endParaRPr lang="en-US" dirty="0" smtClean="0"/>
          </a:p>
          <a:p>
            <a:r>
              <a:rPr lang="en-US" dirty="0" smtClean="0"/>
              <a:t>elevated </a:t>
            </a:r>
            <a:r>
              <a:rPr lang="en-US" dirty="0"/>
              <a:t>jugular venous </a:t>
            </a:r>
            <a:r>
              <a:rPr lang="en-US" dirty="0" smtClean="0"/>
              <a:t>pressure</a:t>
            </a:r>
          </a:p>
          <a:p>
            <a:r>
              <a:rPr lang="en-US" dirty="0" smtClean="0"/>
              <a:t>leg edema </a:t>
            </a:r>
            <a:endParaRPr lang="en-US" dirty="0"/>
          </a:p>
          <a:p>
            <a:r>
              <a:rPr lang="en-US" dirty="0" smtClean="0"/>
              <a:t> The pulmonary </a:t>
            </a:r>
            <a:r>
              <a:rPr lang="en-US" dirty="0"/>
              <a:t>manifestations of PPHTN are identical to other types of </a:t>
            </a:r>
            <a:r>
              <a:rPr lang="en-US" dirty="0" smtClean="0"/>
              <a:t>PAH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9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interval between the first manifestation of portal hypertension and </a:t>
            </a:r>
            <a:r>
              <a:rPr lang="en-US" dirty="0" smtClean="0"/>
              <a:t>the documentation </a:t>
            </a:r>
            <a:r>
              <a:rPr lang="en-US" dirty="0"/>
              <a:t>of PAH ranges from 2 to 15 years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6234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4719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360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DIAGNOSIS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diagnosis of PPHTN </a:t>
            </a:r>
            <a:r>
              <a:rPr lang="en-US" dirty="0" smtClean="0"/>
              <a:t>requires</a:t>
            </a:r>
          </a:p>
          <a:p>
            <a:r>
              <a:rPr lang="en-US" dirty="0" smtClean="0"/>
              <a:t> </a:t>
            </a:r>
            <a:r>
              <a:rPr lang="en-US" dirty="0"/>
              <a:t>confirmation of PAH </a:t>
            </a:r>
            <a:endParaRPr lang="en-US" dirty="0"/>
          </a:p>
          <a:p>
            <a:r>
              <a:rPr lang="en-US" dirty="0" smtClean="0"/>
              <a:t>exclusion </a:t>
            </a:r>
            <a:r>
              <a:rPr lang="en-US" dirty="0"/>
              <a:t>of alternative causes of PAH and PH 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IN" dirty="0" smtClean="0"/>
              <a:t>confirmation </a:t>
            </a:r>
            <a:r>
              <a:rPr lang="en-IN" dirty="0"/>
              <a:t>of portal </a:t>
            </a:r>
            <a:r>
              <a:rPr lang="en-IN" dirty="0" smtClean="0"/>
              <a:t>hypertension</a:t>
            </a:r>
          </a:p>
          <a:p>
            <a:pPr marL="0" indent="0">
              <a:buNone/>
            </a:pPr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8181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Confirmation of PAH can be done by </a:t>
            </a:r>
          </a:p>
          <a:p>
            <a:r>
              <a:rPr lang="en-US" dirty="0" smtClean="0"/>
              <a:t>Elevated </a:t>
            </a:r>
            <a:r>
              <a:rPr lang="en-US" dirty="0"/>
              <a:t>mean pulmonary artery pressure (</a:t>
            </a:r>
            <a:r>
              <a:rPr lang="en-US" dirty="0" err="1"/>
              <a:t>mPAP</a:t>
            </a:r>
            <a:r>
              <a:rPr lang="en-US" dirty="0"/>
              <a:t>) </a:t>
            </a:r>
            <a:r>
              <a:rPr lang="en-US" dirty="0" smtClean="0"/>
              <a:t>&gt;</a:t>
            </a:r>
            <a:r>
              <a:rPr lang="en-US" dirty="0"/>
              <a:t>20 mmHg at rest</a:t>
            </a:r>
          </a:p>
          <a:p>
            <a:r>
              <a:rPr lang="en-US" dirty="0" smtClean="0"/>
              <a:t>Normal </a:t>
            </a:r>
            <a:r>
              <a:rPr lang="en-US" dirty="0"/>
              <a:t>or low pulmonary capillary wedge pressure ≤15 mmHg at rest</a:t>
            </a:r>
          </a:p>
          <a:p>
            <a:r>
              <a:rPr lang="en-US" dirty="0"/>
              <a:t>An elevated pulmonary vascular resistance (PVR; ≥3 Wood units </a:t>
            </a:r>
            <a:r>
              <a:rPr lang="en-US" dirty="0" smtClean="0"/>
              <a:t> or 240</a:t>
            </a:r>
            <a:endParaRPr lang="en-US" dirty="0"/>
          </a:p>
          <a:p>
            <a:pPr marL="0" indent="0">
              <a:buNone/>
            </a:pPr>
            <a:r>
              <a:rPr lang="en-IN" dirty="0" smtClean="0"/>
              <a:t> dynes/sec/cm </a:t>
            </a:r>
            <a:r>
              <a:rPr lang="en-IN" dirty="0"/>
              <a:t>])</a:t>
            </a:r>
          </a:p>
        </p:txBody>
      </p:sp>
    </p:spTree>
    <p:extLst>
      <p:ext uri="{BB962C8B-B14F-4D97-AF65-F5344CB8AC3E}">
        <p14:creationId xmlns:p14="http://schemas.microsoft.com/office/powerpoint/2010/main" val="418105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elevated PVR is important since it distinguishes patients with </a:t>
            </a:r>
            <a:r>
              <a:rPr lang="en-US" dirty="0" smtClean="0"/>
              <a:t>precapillary disease </a:t>
            </a:r>
            <a:r>
              <a:rPr lang="en-US" dirty="0"/>
              <a:t>from those who have a passive elevation in the </a:t>
            </a:r>
            <a:r>
              <a:rPr lang="en-US" dirty="0" err="1"/>
              <a:t>mPAP</a:t>
            </a:r>
            <a:r>
              <a:rPr lang="en-US" dirty="0"/>
              <a:t> </a:t>
            </a:r>
            <a:r>
              <a:rPr lang="en-US" dirty="0" smtClean="0"/>
              <a:t>from </a:t>
            </a:r>
            <a:r>
              <a:rPr lang="en-US" dirty="0" err="1" smtClean="0"/>
              <a:t>hyperdynamic</a:t>
            </a:r>
            <a:r>
              <a:rPr lang="en-US" dirty="0" smtClean="0"/>
              <a:t> </a:t>
            </a:r>
            <a:r>
              <a:rPr lang="en-US" dirty="0"/>
              <a:t>circulatory changes associated with chronic liver disease.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728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Confirming portal hypertension </a:t>
            </a:r>
            <a:r>
              <a:rPr lang="en-US" dirty="0"/>
              <a:t>— </a:t>
            </a:r>
            <a:r>
              <a:rPr lang="en-US" dirty="0" smtClean="0"/>
              <a:t>from </a:t>
            </a:r>
            <a:r>
              <a:rPr lang="en-US" dirty="0"/>
              <a:t>history, </a:t>
            </a:r>
            <a:r>
              <a:rPr lang="en-US" dirty="0" smtClean="0"/>
              <a:t>physical examination</a:t>
            </a:r>
            <a:r>
              <a:rPr lang="en-US" dirty="0"/>
              <a:t>, imaging, or pathology that suggests chronic liver disease </a:t>
            </a:r>
            <a:r>
              <a:rPr lang="en-US" dirty="0" smtClean="0"/>
              <a:t>or </a:t>
            </a:r>
            <a:r>
              <a:rPr lang="en-IN" dirty="0" smtClean="0"/>
              <a:t>portal hypertension.</a:t>
            </a:r>
          </a:p>
          <a:p>
            <a:r>
              <a:rPr lang="en-IN" dirty="0"/>
              <a:t>confirmed </a:t>
            </a:r>
            <a:r>
              <a:rPr lang="en-IN" dirty="0" smtClean="0"/>
              <a:t>by </a:t>
            </a:r>
            <a:r>
              <a:rPr lang="en-US" dirty="0" smtClean="0"/>
              <a:t>hepatic </a:t>
            </a:r>
            <a:r>
              <a:rPr lang="en-US" dirty="0"/>
              <a:t>venous catheterization to measure the hepatic venous </a:t>
            </a:r>
            <a:r>
              <a:rPr lang="en-US" dirty="0" smtClean="0"/>
              <a:t>pressure </a:t>
            </a:r>
            <a:r>
              <a:rPr lang="en-IN" dirty="0" smtClean="0"/>
              <a:t>gradient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5683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MANAGEMENT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General measures </a:t>
            </a:r>
            <a:r>
              <a:rPr lang="en-US" dirty="0"/>
              <a:t>— General measures are PAH- and portal </a:t>
            </a:r>
            <a:r>
              <a:rPr lang="en-US" dirty="0" smtClean="0"/>
              <a:t>hypertension related</a:t>
            </a:r>
            <a:r>
              <a:rPr lang="en-US" dirty="0"/>
              <a:t>.</a:t>
            </a:r>
          </a:p>
          <a:p>
            <a:r>
              <a:rPr lang="en-US" b="1" dirty="0"/>
              <a:t>Pulmonary arterial hypertension-related </a:t>
            </a:r>
            <a:r>
              <a:rPr lang="en-US" dirty="0"/>
              <a:t>— </a:t>
            </a:r>
          </a:p>
          <a:p>
            <a:r>
              <a:rPr lang="en-US" dirty="0" smtClean="0"/>
              <a:t> </a:t>
            </a:r>
            <a:r>
              <a:rPr lang="en-US" dirty="0"/>
              <a:t>exercise as </a:t>
            </a:r>
            <a:r>
              <a:rPr lang="en-US" dirty="0" smtClean="0"/>
              <a:t>tolerated</a:t>
            </a:r>
          </a:p>
          <a:p>
            <a:r>
              <a:rPr lang="en-US" dirty="0" smtClean="0"/>
              <a:t> Smoking cessation</a:t>
            </a:r>
            <a:endParaRPr lang="en-US" dirty="0"/>
          </a:p>
          <a:p>
            <a:r>
              <a:rPr lang="en-US" dirty="0" smtClean="0"/>
              <a:t> </a:t>
            </a:r>
            <a:r>
              <a:rPr lang="en-US" dirty="0"/>
              <a:t>oxygen and </a:t>
            </a:r>
            <a:r>
              <a:rPr lang="en-US" dirty="0" smtClean="0"/>
              <a:t>diuretics.</a:t>
            </a:r>
          </a:p>
          <a:p>
            <a:r>
              <a:rPr lang="en-US" dirty="0" smtClean="0"/>
              <a:t>Anticoagulation is not advised.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752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Portal </a:t>
            </a:r>
            <a:r>
              <a:rPr lang="en-US" b="1" dirty="0" smtClean="0"/>
              <a:t>hypertension-related</a:t>
            </a:r>
          </a:p>
          <a:p>
            <a:r>
              <a:rPr lang="en-US" b="1" dirty="0" smtClean="0"/>
              <a:t>Avoidance </a:t>
            </a:r>
            <a:r>
              <a:rPr lang="en-US" b="1" dirty="0"/>
              <a:t>of beta-blockade </a:t>
            </a:r>
            <a:r>
              <a:rPr lang="en-US" dirty="0"/>
              <a:t>— </a:t>
            </a:r>
            <a:r>
              <a:rPr lang="en-US" dirty="0" smtClean="0"/>
              <a:t>avoided</a:t>
            </a:r>
            <a:r>
              <a:rPr lang="en-US" dirty="0"/>
              <a:t> </a:t>
            </a:r>
            <a:r>
              <a:rPr lang="en-US" dirty="0" smtClean="0"/>
              <a:t>in </a:t>
            </a:r>
            <a:r>
              <a:rPr lang="en-US" dirty="0"/>
              <a:t>patients with PPHTN since they can worsen right heart failure due to </a:t>
            </a:r>
            <a:r>
              <a:rPr lang="en-US" dirty="0" smtClean="0"/>
              <a:t>a reduction </a:t>
            </a:r>
            <a:r>
              <a:rPr lang="en-US" dirty="0"/>
              <a:t>in right ventricle cardiac output and increase in pulmonary </a:t>
            </a:r>
            <a:r>
              <a:rPr lang="en-US" dirty="0" smtClean="0"/>
              <a:t>vascular </a:t>
            </a:r>
            <a:r>
              <a:rPr lang="en-IN" dirty="0" smtClean="0"/>
              <a:t>resistance</a:t>
            </a:r>
          </a:p>
          <a:p>
            <a:r>
              <a:rPr lang="en-US" b="1" dirty="0" smtClean="0"/>
              <a:t>Avoidance </a:t>
            </a:r>
            <a:r>
              <a:rPr lang="en-US" b="1" dirty="0"/>
              <a:t>of </a:t>
            </a:r>
            <a:r>
              <a:rPr lang="en-US" b="1" dirty="0" err="1"/>
              <a:t>transjugular</a:t>
            </a:r>
            <a:r>
              <a:rPr lang="en-US" b="1" dirty="0"/>
              <a:t> intrahepatic portosystemic shunt </a:t>
            </a:r>
            <a:r>
              <a:rPr lang="en-US" dirty="0"/>
              <a:t>— </a:t>
            </a:r>
            <a:r>
              <a:rPr lang="en-US" dirty="0" smtClean="0"/>
              <a:t>increase </a:t>
            </a:r>
            <a:r>
              <a:rPr lang="en-US" dirty="0"/>
              <a:t>right ventricle preload and worsen heart failure and </a:t>
            </a:r>
            <a:r>
              <a:rPr lang="en-US" dirty="0" smtClean="0"/>
              <a:t>is consequently </a:t>
            </a:r>
            <a:r>
              <a:rPr lang="en-US" dirty="0"/>
              <a:t>generally avoided in those with PPHTN</a:t>
            </a:r>
            <a:endParaRPr lang="en-IN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9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LIVER TRANSPLANTATION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ulmonary </a:t>
            </a:r>
            <a:r>
              <a:rPr lang="en-US" dirty="0"/>
              <a:t>pressures may improve or normalize following </a:t>
            </a:r>
            <a:r>
              <a:rPr lang="en-US" dirty="0" smtClean="0"/>
              <a:t>liver transplantation</a:t>
            </a:r>
            <a:r>
              <a:rPr lang="en-US" dirty="0"/>
              <a:t>, </a:t>
            </a:r>
          </a:p>
          <a:p>
            <a:r>
              <a:rPr lang="en-US" dirty="0"/>
              <a:t>can only be pursued in patients with end-stage liver disease who meet liver</a:t>
            </a:r>
          </a:p>
          <a:p>
            <a:pPr marL="0" indent="0">
              <a:buNone/>
            </a:pPr>
            <a:r>
              <a:rPr lang="en-US" dirty="0" smtClean="0"/>
              <a:t> transplantation </a:t>
            </a:r>
            <a:r>
              <a:rPr lang="en-US" dirty="0"/>
              <a:t>criteria, provided their PPHTN is treated and responsive to</a:t>
            </a:r>
          </a:p>
          <a:p>
            <a:pPr marL="0" indent="0">
              <a:buNone/>
            </a:pPr>
            <a:r>
              <a:rPr lang="en-IN" dirty="0" smtClean="0"/>
              <a:t> PAH-specific </a:t>
            </a:r>
            <a:r>
              <a:rPr lang="en-IN" dirty="0"/>
              <a:t>therapy</a:t>
            </a:r>
          </a:p>
        </p:txBody>
      </p:sp>
    </p:spTree>
    <p:extLst>
      <p:ext uri="{BB962C8B-B14F-4D97-AF65-F5344CB8AC3E}">
        <p14:creationId xmlns:p14="http://schemas.microsoft.com/office/powerpoint/2010/main" val="109337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Pulmonary arterial hypertension-directed therapy </a:t>
            </a:r>
            <a:r>
              <a:rPr lang="en-US" dirty="0"/>
              <a:t>— PAH-specific </a:t>
            </a:r>
            <a:r>
              <a:rPr lang="en-US" dirty="0" smtClean="0"/>
              <a:t>therapy is </a:t>
            </a:r>
            <a:r>
              <a:rPr lang="en-US" dirty="0"/>
              <a:t>directed at the PAH itself rather than the underlying cause. </a:t>
            </a:r>
            <a:endParaRPr lang="en-US" dirty="0" smtClean="0"/>
          </a:p>
          <a:p>
            <a:r>
              <a:rPr lang="en-US" dirty="0" smtClean="0"/>
              <a:t>Agent selection is </a:t>
            </a:r>
            <a:r>
              <a:rPr lang="en-US" dirty="0"/>
              <a:t>determined by many factors, particularly WHO functional class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1820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WHO functional class I (observation) </a:t>
            </a:r>
            <a:r>
              <a:rPr lang="en-US" dirty="0" smtClean="0"/>
              <a:t>—</a:t>
            </a:r>
          </a:p>
          <a:p>
            <a:r>
              <a:rPr lang="en-US" dirty="0" smtClean="0"/>
              <a:t> </a:t>
            </a:r>
            <a:r>
              <a:rPr lang="en-US" dirty="0"/>
              <a:t>do not require pharmacologic </a:t>
            </a:r>
            <a:r>
              <a:rPr lang="en-US" dirty="0" smtClean="0"/>
              <a:t>therapy</a:t>
            </a:r>
          </a:p>
          <a:p>
            <a:r>
              <a:rPr lang="en-US" dirty="0" smtClean="0"/>
              <a:t>they </a:t>
            </a:r>
            <a:r>
              <a:rPr lang="en-US" dirty="0"/>
              <a:t>should </a:t>
            </a:r>
            <a:r>
              <a:rPr lang="en-US" dirty="0" smtClean="0"/>
              <a:t>be clinically </a:t>
            </a:r>
            <a:r>
              <a:rPr lang="en-US" dirty="0"/>
              <a:t>monitored (</a:t>
            </a:r>
            <a:r>
              <a:rPr lang="en-US" dirty="0" err="1"/>
              <a:t>eg</a:t>
            </a:r>
            <a:r>
              <a:rPr lang="en-US" dirty="0"/>
              <a:t>, every three to six months) for disease progression </a:t>
            </a:r>
          </a:p>
          <a:p>
            <a:r>
              <a:rPr lang="en-US" dirty="0" smtClean="0"/>
              <a:t>Any </a:t>
            </a:r>
            <a:r>
              <a:rPr lang="en-US" dirty="0"/>
              <a:t>coexisting conditions </a:t>
            </a:r>
            <a:r>
              <a:rPr lang="en-US" dirty="0" smtClean="0"/>
              <a:t>that worsen </a:t>
            </a:r>
            <a:r>
              <a:rPr lang="en-US" dirty="0"/>
              <a:t>pulmonary hypertension should also be treated (</a:t>
            </a:r>
            <a:r>
              <a:rPr lang="en-US" dirty="0" err="1"/>
              <a:t>eg</a:t>
            </a:r>
            <a:r>
              <a:rPr lang="en-US" dirty="0"/>
              <a:t>, cardiac </a:t>
            </a:r>
            <a:r>
              <a:rPr lang="en-US" dirty="0" smtClean="0"/>
              <a:t>disease,</a:t>
            </a:r>
            <a:r>
              <a:rPr lang="en-IN" dirty="0" smtClean="0"/>
              <a:t>interstitial </a:t>
            </a:r>
            <a:r>
              <a:rPr lang="en-IN" dirty="0"/>
              <a:t>lung disease).</a:t>
            </a:r>
          </a:p>
        </p:txBody>
      </p:sp>
    </p:spTree>
    <p:extLst>
      <p:ext uri="{BB962C8B-B14F-4D97-AF65-F5344CB8AC3E}">
        <p14:creationId xmlns:p14="http://schemas.microsoft.com/office/powerpoint/2010/main" val="32282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WHO functional class II to IV (pharmacotherapy) </a:t>
            </a:r>
            <a:r>
              <a:rPr lang="en-US" dirty="0"/>
              <a:t>— </a:t>
            </a:r>
          </a:p>
          <a:p>
            <a:r>
              <a:rPr lang="en-US" dirty="0" smtClean="0"/>
              <a:t>patients </a:t>
            </a:r>
            <a:r>
              <a:rPr lang="en-US" dirty="0"/>
              <a:t>with WHO functional class II, III, or </a:t>
            </a:r>
            <a:r>
              <a:rPr lang="en-US" dirty="0" smtClean="0"/>
              <a:t>IV should be </a:t>
            </a:r>
            <a:r>
              <a:rPr lang="en-US" dirty="0"/>
              <a:t>referred to a specialized center to be evaluated for </a:t>
            </a:r>
            <a:r>
              <a:rPr lang="en-US" dirty="0" smtClean="0"/>
              <a:t>PAH-specific </a:t>
            </a:r>
            <a:r>
              <a:rPr lang="en-IN" dirty="0" smtClean="0"/>
              <a:t>pharmacotherapy.</a:t>
            </a:r>
          </a:p>
          <a:p>
            <a:r>
              <a:rPr lang="en-IN" dirty="0" smtClean="0"/>
              <a:t>Calcium channel blockers should be avoided.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59202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ENDOTHELIN RECEPTOR ANTAGONISTS (ERAS)</a:t>
            </a:r>
            <a:br>
              <a:rPr lang="en-US" b="1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en-IN" dirty="0"/>
          </a:p>
          <a:p>
            <a:r>
              <a:rPr lang="en-US" dirty="0" smtClean="0"/>
              <a:t> </a:t>
            </a:r>
            <a:r>
              <a:rPr lang="en-US" dirty="0" err="1"/>
              <a:t>bosentan</a:t>
            </a:r>
            <a:r>
              <a:rPr lang="en-US" dirty="0"/>
              <a:t>, can </a:t>
            </a:r>
            <a:r>
              <a:rPr lang="en-US" dirty="0" smtClean="0"/>
              <a:t>be associated </a:t>
            </a:r>
            <a:r>
              <a:rPr lang="en-US" dirty="0"/>
              <a:t>with liver toxicity (</a:t>
            </a:r>
            <a:r>
              <a:rPr lang="en-US" dirty="0" err="1"/>
              <a:t>transaminitis</a:t>
            </a:r>
            <a:r>
              <a:rPr lang="en-US" dirty="0"/>
              <a:t>, liver failure, cirrhosis). </a:t>
            </a:r>
            <a:endParaRPr lang="en-US" dirty="0" smtClean="0"/>
          </a:p>
          <a:p>
            <a:r>
              <a:rPr lang="en-US" dirty="0" smtClean="0"/>
              <a:t>ERAs</a:t>
            </a:r>
            <a:r>
              <a:rPr lang="en-US" dirty="0"/>
              <a:t> </a:t>
            </a:r>
            <a:r>
              <a:rPr lang="en-US" dirty="0" smtClean="0"/>
              <a:t>should </a:t>
            </a:r>
            <a:r>
              <a:rPr lang="en-US" dirty="0"/>
              <a:t>be avoided in those whose transaminase level is greater </a:t>
            </a:r>
            <a:r>
              <a:rPr lang="en-US" dirty="0" smtClean="0"/>
              <a:t>than three </a:t>
            </a:r>
            <a:r>
              <a:rPr lang="en-US" dirty="0"/>
              <a:t>times the upper limit of normal and in those with moderate </a:t>
            </a:r>
            <a:r>
              <a:rPr lang="en-US" dirty="0" smtClean="0"/>
              <a:t>to severe </a:t>
            </a:r>
            <a:r>
              <a:rPr lang="en-US" dirty="0"/>
              <a:t>liver disease. </a:t>
            </a:r>
            <a:endParaRPr lang="en-US" dirty="0" smtClean="0"/>
          </a:p>
          <a:p>
            <a:r>
              <a:rPr lang="en-US" dirty="0" smtClean="0"/>
              <a:t>Patients </a:t>
            </a:r>
            <a:r>
              <a:rPr lang="en-US" dirty="0"/>
              <a:t>with PPHTN should have liver </a:t>
            </a:r>
            <a:r>
              <a:rPr lang="en-US" dirty="0" smtClean="0"/>
              <a:t>function monitored </a:t>
            </a:r>
            <a:r>
              <a:rPr lang="en-US" dirty="0"/>
              <a:t>monthly during ERA therapy. </a:t>
            </a:r>
            <a:endParaRPr lang="en-US" dirty="0" smtClean="0"/>
          </a:p>
          <a:p>
            <a:r>
              <a:rPr lang="en-US" dirty="0" smtClean="0"/>
              <a:t>ERAs </a:t>
            </a:r>
            <a:r>
              <a:rPr lang="en-US" dirty="0"/>
              <a:t>may also place </a:t>
            </a:r>
            <a:r>
              <a:rPr lang="en-US" dirty="0" smtClean="0"/>
              <a:t>these patients </a:t>
            </a:r>
            <a:r>
              <a:rPr lang="en-US" dirty="0"/>
              <a:t>at risk of fluid retention necessitating an adjustment in </a:t>
            </a:r>
            <a:r>
              <a:rPr lang="en-US" dirty="0" smtClean="0"/>
              <a:t>diuretic therapy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Ambrisentan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 err="1"/>
              <a:t>macitentan</a:t>
            </a:r>
            <a:r>
              <a:rPr lang="en-US" dirty="0"/>
              <a:t> are less hepatotoxic than </a:t>
            </a:r>
            <a:r>
              <a:rPr lang="en-US" dirty="0" err="1" smtClean="0"/>
              <a:t>bosentan</a:t>
            </a:r>
            <a:r>
              <a:rPr lang="en-US" dirty="0" err="1"/>
              <a:t>.</a:t>
            </a:r>
            <a:r>
              <a:rPr lang="en-US" dirty="0" err="1" smtClean="0"/>
              <a:t>but</a:t>
            </a:r>
            <a:r>
              <a:rPr lang="en-US" dirty="0" smtClean="0"/>
              <a:t> </a:t>
            </a:r>
            <a:r>
              <a:rPr lang="en-US" dirty="0"/>
              <a:t>patients develop more fluid retention with </a:t>
            </a:r>
            <a:r>
              <a:rPr lang="en-US" dirty="0" err="1"/>
              <a:t>ambrisentan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6818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Nitric oxide-cyclic guanosine monophosphate enhancers </a:t>
            </a:r>
            <a:r>
              <a:rPr lang="en-US" dirty="0"/>
              <a:t>— </a:t>
            </a:r>
            <a:r>
              <a:rPr lang="en-US" dirty="0" smtClean="0"/>
              <a:t>These agents </a:t>
            </a:r>
            <a:r>
              <a:rPr lang="en-US" dirty="0"/>
              <a:t>include two families of </a:t>
            </a:r>
            <a:r>
              <a:rPr lang="en-US" dirty="0" smtClean="0"/>
              <a:t>drugs</a:t>
            </a:r>
          </a:p>
          <a:p>
            <a:r>
              <a:rPr lang="en-US" dirty="0" smtClean="0"/>
              <a:t> </a:t>
            </a:r>
            <a:r>
              <a:rPr lang="en-US" dirty="0"/>
              <a:t>the guanylate cyclase </a:t>
            </a:r>
            <a:r>
              <a:rPr lang="en-US" dirty="0" smtClean="0"/>
              <a:t>stimulant-</a:t>
            </a:r>
            <a:r>
              <a:rPr lang="en-US" dirty="0" err="1" smtClean="0"/>
              <a:t>riociguat</a:t>
            </a:r>
            <a:r>
              <a:rPr lang="en-US" dirty="0"/>
              <a:t>, </a:t>
            </a:r>
          </a:p>
          <a:p>
            <a:r>
              <a:rPr lang="en-US" dirty="0" smtClean="0"/>
              <a:t> PDE5Is-sildenafil </a:t>
            </a:r>
            <a:r>
              <a:rPr lang="en-US" dirty="0"/>
              <a:t>and </a:t>
            </a:r>
            <a:r>
              <a:rPr lang="en-US" dirty="0" err="1"/>
              <a:t>tadalafil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145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PHOSPHODIESTERASE-5 INHIBITORS (PDE5IS),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sildenafil </a:t>
            </a:r>
            <a:r>
              <a:rPr lang="en-US" dirty="0"/>
              <a:t>and </a:t>
            </a:r>
            <a:r>
              <a:rPr lang="en-US" dirty="0" err="1" smtClean="0"/>
              <a:t>tadalafil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metabolism is not affected by </a:t>
            </a:r>
            <a:r>
              <a:rPr lang="en-US" dirty="0" smtClean="0"/>
              <a:t>liver dysfunction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some </a:t>
            </a:r>
            <a:r>
              <a:rPr lang="en-US" dirty="0"/>
              <a:t>data suggest that PDE5Is may </a:t>
            </a:r>
            <a:r>
              <a:rPr lang="en-US" dirty="0" smtClean="0"/>
              <a:t>increase splanchnic </a:t>
            </a:r>
            <a:r>
              <a:rPr lang="en-US" dirty="0"/>
              <a:t>flow to worsen portal </a:t>
            </a:r>
            <a:r>
              <a:rPr lang="en-US" dirty="0" smtClean="0"/>
              <a:t>hypertension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110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PROSTACYCLIN PATHWAY AGONISTS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oral </a:t>
            </a:r>
            <a:r>
              <a:rPr lang="en-US" dirty="0" err="1"/>
              <a:t>selexipag</a:t>
            </a:r>
            <a:r>
              <a:rPr lang="en-US" dirty="0"/>
              <a:t>, </a:t>
            </a:r>
            <a:r>
              <a:rPr lang="en-US" dirty="0" smtClean="0"/>
              <a:t>which may </a:t>
            </a:r>
            <a:r>
              <a:rPr lang="en-US" dirty="0"/>
              <a:t>be administered to patients with WHO functional class II and </a:t>
            </a:r>
            <a:r>
              <a:rPr lang="en-US" dirty="0" smtClean="0"/>
              <a:t>III</a:t>
            </a:r>
            <a:endParaRPr lang="en-US" dirty="0"/>
          </a:p>
          <a:p>
            <a:r>
              <a:rPr lang="en-US" dirty="0" smtClean="0"/>
              <a:t>Other agents </a:t>
            </a:r>
            <a:r>
              <a:rPr lang="en-US" dirty="0"/>
              <a:t>(</a:t>
            </a:r>
            <a:r>
              <a:rPr lang="en-US" dirty="0" err="1"/>
              <a:t>epoprostenol</a:t>
            </a:r>
            <a:r>
              <a:rPr lang="en-US" dirty="0"/>
              <a:t>, </a:t>
            </a:r>
            <a:r>
              <a:rPr lang="en-US" dirty="0" err="1"/>
              <a:t>treprostinil</a:t>
            </a:r>
            <a:r>
              <a:rPr lang="en-US" dirty="0"/>
              <a:t>, </a:t>
            </a:r>
            <a:r>
              <a:rPr lang="en-US" dirty="0" err="1"/>
              <a:t>iloprost</a:t>
            </a:r>
            <a:r>
              <a:rPr lang="en-US" dirty="0"/>
              <a:t>) are often reserved for </a:t>
            </a:r>
            <a:r>
              <a:rPr lang="en-US" dirty="0" smtClean="0"/>
              <a:t>patients with </a:t>
            </a:r>
            <a:r>
              <a:rPr lang="en-US" dirty="0"/>
              <a:t>WHO functional class IV and those who need a bridge to </a:t>
            </a:r>
            <a:r>
              <a:rPr lang="en-US" dirty="0" smtClean="0"/>
              <a:t>liver </a:t>
            </a:r>
            <a:r>
              <a:rPr lang="en-IN" dirty="0" smtClean="0"/>
              <a:t>transplantation</a:t>
            </a:r>
            <a:r>
              <a:rPr lang="en-IN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14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REFRACTORY DISEASE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Right to left shunts and lung transplantation </a:t>
            </a:r>
            <a:r>
              <a:rPr lang="en-US" dirty="0"/>
              <a:t>— Shunts are </a:t>
            </a:r>
            <a:r>
              <a:rPr lang="en-US" dirty="0" smtClean="0"/>
              <a:t>appropriate(</a:t>
            </a:r>
            <a:r>
              <a:rPr lang="en-US" dirty="0" err="1" smtClean="0"/>
              <a:t>eg</a:t>
            </a:r>
            <a:r>
              <a:rPr lang="en-US" dirty="0"/>
              <a:t>, atrial </a:t>
            </a:r>
            <a:r>
              <a:rPr lang="en-US" dirty="0" err="1"/>
              <a:t>septostomy</a:t>
            </a:r>
            <a:r>
              <a:rPr lang="en-US" dirty="0"/>
              <a:t>) as a bridge to lung transplantation in those </a:t>
            </a:r>
            <a:r>
              <a:rPr lang="en-US" dirty="0" smtClean="0"/>
              <a:t>with severe </a:t>
            </a:r>
            <a:r>
              <a:rPr lang="en-US" dirty="0"/>
              <a:t>symptomatic PPHTN that is refractory to combination therapy. </a:t>
            </a:r>
          </a:p>
        </p:txBody>
      </p:sp>
    </p:spTree>
    <p:extLst>
      <p:ext uri="{BB962C8B-B14F-4D97-AF65-F5344CB8AC3E}">
        <p14:creationId xmlns:p14="http://schemas.microsoft.com/office/powerpoint/2010/main" val="1056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PROGNOSIS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IN" b="1" dirty="0"/>
          </a:p>
          <a:p>
            <a:r>
              <a:rPr lang="en-US" dirty="0"/>
              <a:t>Patients with PPHTN may have worse outcomes than patients with </a:t>
            </a:r>
            <a:r>
              <a:rPr lang="en-US" dirty="0" smtClean="0"/>
              <a:t>other types </a:t>
            </a:r>
            <a:r>
              <a:rPr lang="en-US" dirty="0"/>
              <a:t>of group 1 pulmonary arterial hypertension (PAH</a:t>
            </a:r>
            <a:r>
              <a:rPr lang="en-US" dirty="0" smtClean="0"/>
              <a:t>).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High </a:t>
            </a:r>
            <a:r>
              <a:rPr lang="en-US" dirty="0"/>
              <a:t>pulmonary vascular resistance (PVR) is a risk factor for </a:t>
            </a:r>
            <a:r>
              <a:rPr lang="en-US" dirty="0" smtClean="0"/>
              <a:t>mortality.</a:t>
            </a:r>
            <a:endParaRPr lang="en-IN" dirty="0"/>
          </a:p>
          <a:p>
            <a:r>
              <a:rPr lang="en-US" dirty="0"/>
              <a:t>Other risk factors for death include severity of liver </a:t>
            </a:r>
            <a:r>
              <a:rPr lang="en-US" dirty="0" err="1" smtClean="0"/>
              <a:t>disease,poor</a:t>
            </a:r>
            <a:r>
              <a:rPr lang="en-US" dirty="0" smtClean="0"/>
              <a:t> </a:t>
            </a:r>
            <a:r>
              <a:rPr lang="en-US" dirty="0"/>
              <a:t>six-minute walk distance, high right atrial pressure, and </a:t>
            </a:r>
            <a:r>
              <a:rPr lang="en-US" dirty="0" smtClean="0"/>
              <a:t>high </a:t>
            </a:r>
            <a:r>
              <a:rPr lang="en-IN" dirty="0" smtClean="0"/>
              <a:t>pulmonary </a:t>
            </a:r>
            <a:r>
              <a:rPr lang="en-IN" dirty="0"/>
              <a:t>capillary wedge pressure</a:t>
            </a:r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5111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DIFFERENTIAL DIAGNOSIS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HPS </a:t>
            </a:r>
            <a:r>
              <a:rPr lang="en-US" dirty="0"/>
              <a:t>– </a:t>
            </a:r>
            <a:r>
              <a:rPr lang="en-US" dirty="0" smtClean="0"/>
              <a:t> </a:t>
            </a:r>
            <a:r>
              <a:rPr lang="en-US" dirty="0" err="1" smtClean="0"/>
              <a:t>platypnea</a:t>
            </a:r>
            <a:r>
              <a:rPr lang="en-US" dirty="0" smtClean="0"/>
              <a:t>, </a:t>
            </a:r>
            <a:r>
              <a:rPr lang="en-US" dirty="0" err="1" smtClean="0"/>
              <a:t>orthodeoxia</a:t>
            </a:r>
            <a:r>
              <a:rPr lang="en-US" dirty="0"/>
              <a:t>, and evidence of an intrapulmonary shunt </a:t>
            </a:r>
            <a:r>
              <a:rPr lang="en-US" dirty="0" smtClean="0"/>
              <a:t>on echocardiography </a:t>
            </a:r>
            <a:r>
              <a:rPr lang="en-US" dirty="0"/>
              <a:t>that may help to distinguish it </a:t>
            </a:r>
            <a:r>
              <a:rPr lang="en-US" dirty="0" smtClean="0"/>
              <a:t>from PAH</a:t>
            </a:r>
            <a:endParaRPr lang="en-IN" dirty="0"/>
          </a:p>
          <a:p>
            <a:r>
              <a:rPr lang="en-US" b="1" dirty="0" smtClean="0"/>
              <a:t>Heart </a:t>
            </a:r>
            <a:r>
              <a:rPr lang="en-US" b="1" dirty="0"/>
              <a:t>failure with preserved or reduced ejection </a:t>
            </a:r>
            <a:r>
              <a:rPr lang="en-US" b="1" dirty="0" smtClean="0"/>
              <a:t>fraction</a:t>
            </a:r>
          </a:p>
          <a:p>
            <a:r>
              <a:rPr lang="en-US" b="1" dirty="0" smtClean="0"/>
              <a:t>Diaphragmatic compromise from ascites.</a:t>
            </a:r>
          </a:p>
          <a:p>
            <a:r>
              <a:rPr lang="en-US" b="1" dirty="0" smtClean="0"/>
              <a:t>Hepatic hydrothorax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89680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Thank u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1643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301</TotalTime>
  <Words>1124</Words>
  <Application>Microsoft Office PowerPoint</Application>
  <PresentationFormat>Widescreen</PresentationFormat>
  <Paragraphs>99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Garamond</vt:lpstr>
      <vt:lpstr>Organic</vt:lpstr>
      <vt:lpstr>PORTOPULMONARY HYPERTENSION</vt:lpstr>
      <vt:lpstr>PowerPoint Presentation</vt:lpstr>
      <vt:lpstr>INTRODUCTION</vt:lpstr>
      <vt:lpstr>PowerPoint Presentation</vt:lpstr>
      <vt:lpstr>PowerPoint Presentation</vt:lpstr>
      <vt:lpstr>PowerPoint Presentation</vt:lpstr>
      <vt:lpstr>PowerPoint Presentation</vt:lpstr>
      <vt:lpstr>PATHOGENESIS</vt:lpstr>
      <vt:lpstr>PowerPoint Presentation</vt:lpstr>
      <vt:lpstr>PowerPoint Presentation</vt:lpstr>
      <vt:lpstr>PATHOLOGY</vt:lpstr>
      <vt:lpstr>PowerPoint Presentation</vt:lpstr>
      <vt:lpstr>PowerPoint Presentation</vt:lpstr>
      <vt:lpstr>DIAGNOSTIC EVALUATION</vt:lpstr>
      <vt:lpstr>PowerPoint Presentation</vt:lpstr>
      <vt:lpstr>PowerPoint Presentation</vt:lpstr>
      <vt:lpstr>DIAGNOSIS</vt:lpstr>
      <vt:lpstr>PowerPoint Presentation</vt:lpstr>
      <vt:lpstr>PowerPoint Presentation</vt:lpstr>
      <vt:lpstr>PowerPoint Presentation</vt:lpstr>
      <vt:lpstr>MANAGEMENT</vt:lpstr>
      <vt:lpstr>PowerPoint Presentation</vt:lpstr>
      <vt:lpstr>LIVER TRANSPLANTATION</vt:lpstr>
      <vt:lpstr>PowerPoint Presentation</vt:lpstr>
      <vt:lpstr>PowerPoint Presentation</vt:lpstr>
      <vt:lpstr>PowerPoint Presentation</vt:lpstr>
      <vt:lpstr>ENDOTHELIN RECEPTOR ANTAGONISTS (ERAS) </vt:lpstr>
      <vt:lpstr>PowerPoint Presentation</vt:lpstr>
      <vt:lpstr>PHOSPHODIESTERASE-5 INHIBITORS (PDE5IS),</vt:lpstr>
      <vt:lpstr>PROSTACYCLIN PATHWAY AGONISTS</vt:lpstr>
      <vt:lpstr>REFRACTORY DISEASE </vt:lpstr>
      <vt:lpstr>PROGNOSIS</vt:lpstr>
      <vt:lpstr>DIFFERENTIAL DIAGNOSIS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PORTOPULMONARY HYPERTENSION</dc:title>
  <dc:creator>USER</dc:creator>
  <cp:lastModifiedBy>USER</cp:lastModifiedBy>
  <cp:revision>27</cp:revision>
  <dcterms:created xsi:type="dcterms:W3CDTF">2023-03-24T16:09:01Z</dcterms:created>
  <dcterms:modified xsi:type="dcterms:W3CDTF">2023-03-27T18:11:39Z</dcterms:modified>
</cp:coreProperties>
</file>