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4" r:id="rId13"/>
    <p:sldId id="268" r:id="rId14"/>
    <p:sldId id="269" r:id="rId15"/>
    <p:sldId id="281" r:id="rId16"/>
    <p:sldId id="270" r:id="rId17"/>
    <p:sldId id="271" r:id="rId18"/>
    <p:sldId id="272" r:id="rId19"/>
    <p:sldId id="273" r:id="rId20"/>
    <p:sldId id="274" r:id="rId21"/>
    <p:sldId id="280" r:id="rId22"/>
    <p:sldId id="275" r:id="rId23"/>
    <p:sldId id="279" r:id="rId24"/>
    <p:sldId id="276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1571223"/>
            <a:ext cx="8915399" cy="2099255"/>
          </a:xfrm>
        </p:spPr>
        <p:txBody>
          <a:bodyPr>
            <a:normAutofit/>
          </a:bodyPr>
          <a:lstStyle/>
          <a:p>
            <a:r>
              <a:rPr lang="en-IN" dirty="0" smtClean="0"/>
              <a:t>ORIGINAL ARTICLE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 DR SANJU S </a:t>
            </a:r>
          </a:p>
          <a:p>
            <a:r>
              <a:rPr lang="en-IN" dirty="0" smtClean="0"/>
              <a:t>JUNIOR RESIDENT </a:t>
            </a:r>
          </a:p>
          <a:p>
            <a:r>
              <a:rPr lang="en-IN" dirty="0" smtClean="0"/>
              <a:t>DEPARTMENT OF GENERAL MEDICINE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669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540913"/>
            <a:ext cx="8915399" cy="323259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INHALED TREPROSTINIL IN PULMONARY HYPERTENSION DUE TO INTERSTITIAL LUNG DISEASE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AARON WAXMAN</a:t>
            </a:r>
          </a:p>
          <a:p>
            <a:r>
              <a:rPr lang="en-IN" dirty="0" smtClean="0"/>
              <a:t>NEW ENGLAND JOURNEL OF MEDICINE</a:t>
            </a:r>
          </a:p>
          <a:p>
            <a:r>
              <a:rPr lang="en-IN" dirty="0" smtClean="0"/>
              <a:t>JANUARY 28, 2021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209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Precapillary</a:t>
            </a:r>
            <a:r>
              <a:rPr lang="en-US" dirty="0"/>
              <a:t> pulmonary hypertension is defined as an elevation in mean pulmonary arterial pressure and pulmonary vascular resistance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In the World Health Organization (WHO) classification of pulmonary hypertension, </a:t>
            </a:r>
            <a:r>
              <a:rPr lang="en-US" dirty="0" err="1"/>
              <a:t>precapillary</a:t>
            </a:r>
            <a:r>
              <a:rPr lang="en-US" dirty="0"/>
              <a:t> pulmonary hypertension due to lung disease is classified as group 3.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most common lung diseases associated with group 3 pulmonary hypertension are chronic obstructive pulmonary disease and interstitial lung disease.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800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Pulmonary hypertension has been reported in up to 86% of patients with interstitial lung disease </a:t>
            </a:r>
          </a:p>
          <a:p>
            <a:r>
              <a:rPr lang="en-US" dirty="0" smtClean="0"/>
              <a:t>It </a:t>
            </a:r>
            <a:r>
              <a:rPr lang="en-US" dirty="0"/>
              <a:t>is associated with reduced exercise capacity, greater need for supplemental oxygen, decreased quality of life, and earlier death</a:t>
            </a:r>
            <a:r>
              <a:rPr lang="en-US" dirty="0" smtClean="0"/>
              <a:t>.</a:t>
            </a:r>
          </a:p>
          <a:p>
            <a:r>
              <a:rPr lang="en-US" dirty="0"/>
              <a:t>C</a:t>
            </a:r>
            <a:r>
              <a:rPr lang="en-US" dirty="0" smtClean="0"/>
              <a:t>urrently </a:t>
            </a:r>
            <a:r>
              <a:rPr lang="en-US" dirty="0"/>
              <a:t>no approved therapies for these patients.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888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Treprostinil</a:t>
            </a:r>
            <a:r>
              <a:rPr lang="en-US" dirty="0"/>
              <a:t> is a stable analogue of </a:t>
            </a:r>
            <a:r>
              <a:rPr lang="en-US" dirty="0" smtClean="0"/>
              <a:t>prostacyclin </a:t>
            </a:r>
          </a:p>
          <a:p>
            <a:r>
              <a:rPr lang="en-US" dirty="0" smtClean="0"/>
              <a:t>It promotes </a:t>
            </a:r>
            <a:r>
              <a:rPr lang="en-US" dirty="0"/>
              <a:t>direct vasodilation of pulmonary and systemic arterial vascular beds and inhibits platelet aggregation</a:t>
            </a:r>
            <a:r>
              <a:rPr lang="en-US" dirty="0" smtClean="0"/>
              <a:t>.</a:t>
            </a:r>
          </a:p>
          <a:p>
            <a:r>
              <a:rPr lang="en-US" dirty="0"/>
              <a:t>An inhaled formulation of </a:t>
            </a:r>
            <a:r>
              <a:rPr lang="en-US" dirty="0" err="1"/>
              <a:t>treprostinil</a:t>
            </a:r>
            <a:r>
              <a:rPr lang="en-US" dirty="0"/>
              <a:t> was previously shown to improve exercise capacity after 12 weeks of therapy in patients with group 1 pulmonary </a:t>
            </a:r>
            <a:r>
              <a:rPr lang="en-US" dirty="0" smtClean="0"/>
              <a:t>hypertension.</a:t>
            </a:r>
          </a:p>
          <a:p>
            <a:r>
              <a:rPr lang="en-US" dirty="0" smtClean="0"/>
              <a:t>Data </a:t>
            </a:r>
            <a:r>
              <a:rPr lang="en-US" dirty="0"/>
              <a:t>from previously completed pilot studies suggest that inhaled </a:t>
            </a:r>
            <a:r>
              <a:rPr lang="en-US" dirty="0" err="1"/>
              <a:t>treprostinil</a:t>
            </a:r>
            <a:r>
              <a:rPr lang="en-US" dirty="0"/>
              <a:t> can improve hemodynamics and functional capacity in patients with group 3 pulmonary hypertension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7580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OBJECTIVE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objective of the </a:t>
            </a:r>
            <a:r>
              <a:rPr lang="en-US" dirty="0" smtClean="0"/>
              <a:t> </a:t>
            </a:r>
            <a:r>
              <a:rPr lang="en-US" dirty="0"/>
              <a:t>trial was to evaluate the safety and efficacy of inhaled </a:t>
            </a:r>
            <a:r>
              <a:rPr lang="en-US" dirty="0" err="1"/>
              <a:t>treprostinil</a:t>
            </a:r>
            <a:r>
              <a:rPr lang="en-US" dirty="0"/>
              <a:t> in patients with pulmonary hypertension due to interstitial lung disease.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082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TRIAL DESIGN AND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Multicenter</a:t>
            </a:r>
            <a:r>
              <a:rPr lang="en-US" dirty="0"/>
              <a:t>, randomized, </a:t>
            </a:r>
            <a:r>
              <a:rPr lang="en-US" dirty="0" err="1"/>
              <a:t>doubleblind</a:t>
            </a:r>
            <a:r>
              <a:rPr lang="en-US" dirty="0"/>
              <a:t>, placebo-controlled trial.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562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TRIAL POPULATION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INCLUSION CRITERIA</a:t>
            </a:r>
          </a:p>
          <a:p>
            <a:pPr>
              <a:buAutoNum type="arabicPeriod"/>
            </a:pPr>
            <a:r>
              <a:rPr lang="en-US" dirty="0" smtClean="0"/>
              <a:t> Both male and female Age &gt; or = 18 </a:t>
            </a:r>
            <a:r>
              <a:rPr lang="en-US" dirty="0" err="1" smtClean="0"/>
              <a:t>yrs</a:t>
            </a:r>
            <a:endParaRPr lang="en-US" dirty="0" smtClean="0"/>
          </a:p>
          <a:p>
            <a:pPr>
              <a:buAutoNum type="arabicPeriod"/>
            </a:pPr>
            <a:r>
              <a:rPr lang="en-US" dirty="0" smtClean="0"/>
              <a:t> </a:t>
            </a:r>
            <a:r>
              <a:rPr lang="en-US" dirty="0"/>
              <a:t>The subject has a confirmed diagnosis of World Health Organization Group 3 pulmonary hypertension based on computed tomography imaging, which demonstrates evidence of diffuse parenchymal lung disease performed within 6 months prior to randomization. Subjects may have any form of interstitial lung disease or combined pulmonary fibrosis and emphysema. </a:t>
            </a:r>
            <a:endParaRPr lang="en-US" dirty="0" smtClean="0"/>
          </a:p>
          <a:p>
            <a:pPr>
              <a:buAutoNum type="arabicPeriod"/>
            </a:pPr>
            <a:r>
              <a:rPr lang="en-US" dirty="0" smtClean="0"/>
              <a:t> </a:t>
            </a:r>
            <a:r>
              <a:rPr lang="en-US" dirty="0"/>
              <a:t>Subjects are required to have a right heart catheterization within 1 year prior to randomization with the following documented parameters: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a</a:t>
            </a:r>
            <a:r>
              <a:rPr lang="en-US" dirty="0"/>
              <a:t>. Pulmonary vascular resistance &gt;3 Wood Units and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b</a:t>
            </a:r>
            <a:r>
              <a:rPr lang="en-US" dirty="0"/>
              <a:t>. A pulmonary capillary wedge pressure of ≤15 mmHg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c</a:t>
            </a:r>
            <a:r>
              <a:rPr lang="en-US" dirty="0"/>
              <a:t>. A mean pulmonary arterial pressure of ≥25 mmHg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17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4. Baseline 6-minute walk distance ≥ 100 meters.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6</a:t>
            </a:r>
            <a:r>
              <a:rPr lang="en-US" dirty="0"/>
              <a:t>. Subjects on a chronic medication for underlying lung disease (</a:t>
            </a:r>
            <a:r>
              <a:rPr lang="en-US" dirty="0" err="1"/>
              <a:t>ie</a:t>
            </a:r>
            <a:r>
              <a:rPr lang="en-US" dirty="0"/>
              <a:t>, </a:t>
            </a:r>
            <a:r>
              <a:rPr lang="en-US" dirty="0" err="1"/>
              <a:t>pirfenidone</a:t>
            </a:r>
            <a:r>
              <a:rPr lang="en-US" dirty="0"/>
              <a:t>, </a:t>
            </a:r>
            <a:r>
              <a:rPr lang="en-US" dirty="0" err="1"/>
              <a:t>nintedanib</a:t>
            </a:r>
            <a:r>
              <a:rPr lang="en-US" dirty="0"/>
              <a:t>, </a:t>
            </a:r>
            <a:r>
              <a:rPr lang="en-US" dirty="0" err="1"/>
              <a:t>etc</a:t>
            </a:r>
            <a:r>
              <a:rPr lang="en-US" dirty="0"/>
              <a:t>) must be on a stable and optimized dose for ≥30 days prior to randomization.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7</a:t>
            </a:r>
            <a:r>
              <a:rPr lang="en-US" dirty="0"/>
              <a:t>. </a:t>
            </a:r>
            <a:r>
              <a:rPr lang="en-US" dirty="0" smtClean="0"/>
              <a:t>Subjects </a:t>
            </a:r>
            <a:r>
              <a:rPr lang="en-US" dirty="0"/>
              <a:t>with connective tissue disease must have a Baseline forced vital capacity of &lt;70%.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8280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subject has a diagnosis of pulmonary arterial hypertension or pulmonary hypertension for reasons other than World Health Organization Group 3 pulmonary hypertension due to interstitial lung disease 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subject has shown intolerance or significant lack of efficacy to a prostacyclin or prostacyclin analogue that resulted in discontinuation or inability to effectively titrate that therapy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subject has received any pulmonary arterial hypertension approved therapy including: prostacyclin therapy ,</a:t>
            </a:r>
            <a:r>
              <a:rPr lang="en-US" dirty="0" smtClean="0"/>
              <a:t> </a:t>
            </a:r>
            <a:r>
              <a:rPr lang="en-US" dirty="0"/>
              <a:t>IP receptor agonist (</a:t>
            </a:r>
            <a:r>
              <a:rPr lang="en-US" dirty="0" err="1"/>
              <a:t>selexipag</a:t>
            </a:r>
            <a:r>
              <a:rPr lang="en-US" dirty="0"/>
              <a:t>), </a:t>
            </a:r>
            <a:r>
              <a:rPr lang="en-US" dirty="0" err="1"/>
              <a:t>endothelin</a:t>
            </a:r>
            <a:r>
              <a:rPr lang="en-US" dirty="0"/>
              <a:t> receptor antagonist, phosphodiesterase type 5 inhibitor, or soluble </a:t>
            </a:r>
            <a:r>
              <a:rPr lang="en-US" dirty="0" err="1"/>
              <a:t>guanylate</a:t>
            </a:r>
            <a:r>
              <a:rPr lang="en-US" dirty="0"/>
              <a:t> cyclase stimulator within 60 days of randomization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5620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subject has evidence of clinically significant left-sided heart disease as defined by: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a</a:t>
            </a:r>
            <a:r>
              <a:rPr lang="en-US" dirty="0"/>
              <a:t>. Pulmonary capillary wedge pressure &gt;15 </a:t>
            </a:r>
            <a:r>
              <a:rPr lang="en-US" dirty="0" smtClean="0"/>
              <a:t>mmHg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</a:t>
            </a:r>
            <a:r>
              <a:rPr lang="en-US" dirty="0"/>
              <a:t>b. Left ventricular ejection </a:t>
            </a:r>
            <a:r>
              <a:rPr lang="en-US" dirty="0" smtClean="0"/>
              <a:t>fraction &lt;40%</a:t>
            </a:r>
          </a:p>
          <a:p>
            <a:r>
              <a:rPr lang="en-US" dirty="0"/>
              <a:t> The subject is receiving &gt;10 L/min of oxygen supplementation by any mode of delivery at rest at Baseline. </a:t>
            </a:r>
          </a:p>
          <a:p>
            <a:r>
              <a:rPr lang="en-US" dirty="0" smtClean="0"/>
              <a:t>  </a:t>
            </a:r>
            <a:r>
              <a:rPr lang="en-US" dirty="0"/>
              <a:t>Exacerbation of underlying lung disease or active pulmonary or upper respiratory infection within 30 days of randomization. </a:t>
            </a:r>
          </a:p>
          <a:p>
            <a:r>
              <a:rPr lang="en-US" dirty="0" smtClean="0"/>
              <a:t>Initiation </a:t>
            </a:r>
            <a:r>
              <a:rPr lang="en-US" dirty="0"/>
              <a:t>of pulmonary rehabilitation within 12 weeks prior to randomization</a:t>
            </a:r>
            <a:r>
              <a:rPr lang="en-US" dirty="0" smtClean="0"/>
              <a:t>.</a:t>
            </a:r>
          </a:p>
          <a:p>
            <a:r>
              <a:rPr lang="en-US" dirty="0"/>
              <a:t>Acute pulmonary embolism within 90 days of randomization.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547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TRIAL PROCEDURES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Within 30 days after screening, eligible patients were randomly assigned in a 1:1 ratio to receive inhaled </a:t>
            </a:r>
            <a:r>
              <a:rPr lang="en-US" dirty="0" err="1"/>
              <a:t>treprostinil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or placebo in a double-blind manner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 Inhaled </a:t>
            </a:r>
            <a:r>
              <a:rPr lang="en-US" dirty="0" err="1"/>
              <a:t>treprostinil</a:t>
            </a:r>
            <a:r>
              <a:rPr lang="en-US" dirty="0"/>
              <a:t> (0.6 mg per milliliter) was administered by means of an ultrasonic, </a:t>
            </a:r>
            <a:r>
              <a:rPr lang="en-US" dirty="0" smtClean="0"/>
              <a:t>pulsed delivery </a:t>
            </a:r>
            <a:r>
              <a:rPr lang="en-US" dirty="0"/>
              <a:t>nebulizer at 6 </a:t>
            </a:r>
            <a:r>
              <a:rPr lang="en-US" dirty="0" err="1"/>
              <a:t>μg</a:t>
            </a:r>
            <a:r>
              <a:rPr lang="en-US" dirty="0"/>
              <a:t> per breath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Placebo was administered similarly as a visually identical solution.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first dose of trial drug (3 breaths) was administered in the clinic, followed by at least a 1-hour observation period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dose of </a:t>
            </a:r>
            <a:r>
              <a:rPr lang="en-US" dirty="0" err="1"/>
              <a:t>treprostinil</a:t>
            </a:r>
            <a:r>
              <a:rPr lang="en-US" dirty="0"/>
              <a:t> or placebo was adjusted, with dose </a:t>
            </a:r>
            <a:r>
              <a:rPr lang="en-US" dirty="0" smtClean="0"/>
              <a:t>escalation.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689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TRIAL ASSESMENT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6-minute walk test was performed and laboratory data were obtained at baseline and at weeks 4, 8, 12, and 16, or at the time of early discontinuation of </a:t>
            </a:r>
            <a:r>
              <a:rPr lang="en-US" dirty="0" err="1"/>
              <a:t>treprostinil</a:t>
            </a:r>
            <a:r>
              <a:rPr lang="en-US" dirty="0"/>
              <a:t> or placebo</a:t>
            </a:r>
            <a:r>
              <a:rPr lang="en-US" dirty="0" smtClean="0"/>
              <a:t>.</a:t>
            </a:r>
          </a:p>
          <a:p>
            <a:r>
              <a:rPr lang="en-US" dirty="0"/>
              <a:t>Pulse oximetry was performed immediately before, during, and after each 6-minute walk test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Measurement of N-terminal pro–B-type natriuretic peptide (NT-</a:t>
            </a:r>
            <a:r>
              <a:rPr lang="en-US" dirty="0" err="1"/>
              <a:t>proBNP</a:t>
            </a:r>
            <a:r>
              <a:rPr lang="en-US" dirty="0"/>
              <a:t>) levels and pulmonary function tests were performed at baseline and </a:t>
            </a:r>
            <a:r>
              <a:rPr lang="en-US" dirty="0" err="1"/>
              <a:t>atweeks</a:t>
            </a:r>
            <a:r>
              <a:rPr lang="en-US" dirty="0"/>
              <a:t> 8 and 16 (or at early discontinuation) 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St. George’s Respiratory Questionnaire (SGRQ), a quality-of-life measure, was completed at baseline and week 16 or at the time of early discontinuation. </a:t>
            </a:r>
            <a:r>
              <a:rPr lang="en-US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631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OUTCOME MEASURES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primary end point of the trial </a:t>
            </a:r>
            <a:r>
              <a:rPr lang="en-US" dirty="0"/>
              <a:t>-</a:t>
            </a:r>
            <a:r>
              <a:rPr lang="en-US" dirty="0" smtClean="0"/>
              <a:t> </a:t>
            </a:r>
            <a:r>
              <a:rPr lang="en-US" dirty="0"/>
              <a:t>difference between the two groups in the change in peak 6-minute walk distance from baseline to week 16.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Secondary </a:t>
            </a:r>
            <a:r>
              <a:rPr lang="en-US" dirty="0"/>
              <a:t>efficacy end points were analyzed in the following hierarchical testing order: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1.The </a:t>
            </a:r>
            <a:r>
              <a:rPr lang="en-US" dirty="0"/>
              <a:t>change in NT-</a:t>
            </a:r>
            <a:r>
              <a:rPr lang="en-US" dirty="0" err="1"/>
              <a:t>proBNP</a:t>
            </a:r>
            <a:r>
              <a:rPr lang="en-US" dirty="0"/>
              <a:t> level from baseline to week 16,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2.The </a:t>
            </a:r>
            <a:r>
              <a:rPr lang="en-US" dirty="0"/>
              <a:t>time to clinical </a:t>
            </a:r>
            <a:r>
              <a:rPr lang="en-US" dirty="0" smtClean="0"/>
              <a:t>worsening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Occurrence of clinical worsening is defined as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.</a:t>
            </a:r>
            <a:r>
              <a:rPr lang="en-US" dirty="0" err="1" smtClean="0"/>
              <a:t>Hospitalisation</a:t>
            </a:r>
            <a:r>
              <a:rPr lang="en-US" dirty="0" smtClean="0"/>
              <a:t> for cardiopulmonary indication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.Decrease in 6 min walk distance .15% from base line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.Death from any cause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. Lung transplantation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836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3.The change in 6-minute walk distance at peak plasma </a:t>
            </a:r>
            <a:r>
              <a:rPr lang="en-US" dirty="0" err="1"/>
              <a:t>treprostinil</a:t>
            </a:r>
            <a:r>
              <a:rPr lang="en-US" dirty="0"/>
              <a:t> level at week 12</a:t>
            </a:r>
          </a:p>
          <a:p>
            <a:pPr marL="0" indent="0">
              <a:buNone/>
            </a:pPr>
            <a:r>
              <a:rPr lang="en-US" dirty="0"/>
              <a:t>  4. Change in 6-minute walk distance at trough </a:t>
            </a:r>
            <a:r>
              <a:rPr lang="en-US" dirty="0" err="1"/>
              <a:t>treprostinil</a:t>
            </a:r>
            <a:r>
              <a:rPr lang="en-US" dirty="0"/>
              <a:t> level at week 15.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888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r>
              <a:rPr lang="en-US" dirty="0"/>
              <a:t>For the primary efficacy analysis, the change in 6-minute walk distance was analyzed by </a:t>
            </a:r>
            <a:r>
              <a:rPr lang="en-US" dirty="0" err="1"/>
              <a:t>mixedmodel</a:t>
            </a:r>
            <a:r>
              <a:rPr lang="en-US" dirty="0"/>
              <a:t> repeated-measures methods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If the result for the primary efficacy end point was significant, secondary efficacy end points were to be evaluated according to a hierarchical testing procedure. </a:t>
            </a:r>
            <a:endParaRPr lang="en-US" dirty="0" smtClean="0"/>
          </a:p>
          <a:p>
            <a:r>
              <a:rPr lang="en-US" dirty="0" smtClean="0"/>
              <a:t>Confidence </a:t>
            </a:r>
            <a:r>
              <a:rPr lang="en-US" dirty="0"/>
              <a:t>intervals have not been adjusted for multiplicity and cannot be used to infer definitive treatment effects for secondary efficacy end points.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2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RESULTS</a:t>
            </a:r>
            <a:br>
              <a:rPr lang="en-IN" dirty="0" smtClean="0"/>
            </a:br>
            <a:r>
              <a:rPr lang="en-IN" dirty="0"/>
              <a:t> </a:t>
            </a:r>
            <a:r>
              <a:rPr lang="en-IN" dirty="0" smtClean="0"/>
              <a:t>PRIMARY END POINT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 </a:t>
            </a:r>
            <a:r>
              <a:rPr lang="en-US" dirty="0"/>
              <a:t>difference between the </a:t>
            </a:r>
            <a:r>
              <a:rPr lang="en-US" dirty="0" err="1"/>
              <a:t>treprostinil</a:t>
            </a:r>
            <a:r>
              <a:rPr lang="en-US" dirty="0"/>
              <a:t> group and the placebo group in the change from baseline in peak 6-minute walk distance was </a:t>
            </a:r>
            <a:r>
              <a:rPr lang="en-US" dirty="0" smtClean="0"/>
              <a:t>31.12 m .</a:t>
            </a:r>
          </a:p>
          <a:p>
            <a:r>
              <a:rPr lang="en-US" dirty="0" smtClean="0"/>
              <a:t>Similar </a:t>
            </a:r>
            <a:r>
              <a:rPr lang="en-US" dirty="0"/>
              <a:t>effects were observed across subgroups, including subgroups defined by disease cause and </a:t>
            </a:r>
            <a:r>
              <a:rPr lang="en-US" dirty="0" smtClean="0"/>
              <a:t>severity, </a:t>
            </a:r>
            <a:r>
              <a:rPr lang="en-US" dirty="0"/>
              <a:t>baseline hemodynamics, and dose group </a:t>
            </a:r>
            <a:r>
              <a:rPr lang="en-US" dirty="0" smtClean="0"/>
              <a:t>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4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AND EXPLORATORY END POINTS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NT-</a:t>
            </a:r>
            <a:r>
              <a:rPr lang="en-US" dirty="0" err="1"/>
              <a:t>proBNP</a:t>
            </a:r>
            <a:r>
              <a:rPr lang="en-US" dirty="0"/>
              <a:t> level decreased 15% from baseline with inhaled </a:t>
            </a:r>
            <a:r>
              <a:rPr lang="en-US" dirty="0" err="1"/>
              <a:t>treprostinil</a:t>
            </a:r>
            <a:r>
              <a:rPr lang="en-US" dirty="0"/>
              <a:t> and increased 46% from baseline with </a:t>
            </a:r>
            <a:r>
              <a:rPr lang="en-US" dirty="0" smtClean="0"/>
              <a:t>placebo</a:t>
            </a:r>
            <a:endParaRPr lang="en-US" dirty="0"/>
          </a:p>
          <a:p>
            <a:r>
              <a:rPr lang="en-US" dirty="0"/>
              <a:t>Clinical worsening occurred in 37 patients (22.7%) in the </a:t>
            </a:r>
            <a:r>
              <a:rPr lang="en-US" dirty="0" err="1"/>
              <a:t>treprostinil</a:t>
            </a:r>
            <a:r>
              <a:rPr lang="en-US" dirty="0"/>
              <a:t> group, as compared with 54 patients (33.1%) in the placebo </a:t>
            </a:r>
            <a:r>
              <a:rPr lang="en-US" dirty="0" smtClean="0"/>
              <a:t>group</a:t>
            </a:r>
          </a:p>
          <a:p>
            <a:r>
              <a:rPr lang="en-US" dirty="0"/>
              <a:t>change from baseline to week 12 in peak 6-minute walk distance was 31.29 m greater in the </a:t>
            </a:r>
            <a:r>
              <a:rPr lang="en-US" dirty="0" err="1"/>
              <a:t>treprostinil</a:t>
            </a:r>
            <a:r>
              <a:rPr lang="en-US" dirty="0"/>
              <a:t> group than in the placebo group </a:t>
            </a:r>
          </a:p>
          <a:p>
            <a:r>
              <a:rPr lang="en-US" dirty="0"/>
              <a:t>change from baseline to week 15 in trough 6-minute walk distance was 21.99 m greater in the </a:t>
            </a:r>
            <a:r>
              <a:rPr lang="en-US" dirty="0" err="1"/>
              <a:t>treprostinil</a:t>
            </a:r>
            <a:r>
              <a:rPr lang="en-US" dirty="0"/>
              <a:t> group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93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SAFETY END POINTS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frequently reported adverse events were cough, headache, dyspnea, dizziness, nausea, fatigue, and </a:t>
            </a:r>
            <a:r>
              <a:rPr lang="en-US" dirty="0" smtClean="0"/>
              <a:t>diarrhea</a:t>
            </a:r>
          </a:p>
          <a:p>
            <a:r>
              <a:rPr lang="en-US" dirty="0" smtClean="0"/>
              <a:t>Significantly </a:t>
            </a:r>
            <a:r>
              <a:rPr lang="en-US" dirty="0"/>
              <a:t>fewer patients in the </a:t>
            </a:r>
            <a:r>
              <a:rPr lang="en-US" dirty="0" err="1"/>
              <a:t>treprostinil</a:t>
            </a:r>
            <a:r>
              <a:rPr lang="en-US" dirty="0"/>
              <a:t> group than in the placebo group had exacerbations of underlying lung disease </a:t>
            </a:r>
            <a:endParaRPr lang="en-US" dirty="0" smtClean="0"/>
          </a:p>
          <a:p>
            <a:r>
              <a:rPr lang="en-US" dirty="0" smtClean="0"/>
              <a:t>Inhaled </a:t>
            </a:r>
            <a:r>
              <a:rPr lang="en-US" dirty="0" err="1"/>
              <a:t>treprostinil</a:t>
            </a:r>
            <a:r>
              <a:rPr lang="en-US" dirty="0"/>
              <a:t> had no deleterious effect on any pulmonary function test variable during the trial 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36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DISCUSSION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Pulmonary hypertension frequently complicates the treatment of patients with interstitial lung </a:t>
            </a:r>
            <a:r>
              <a:rPr lang="en-US" dirty="0" smtClean="0"/>
              <a:t>disease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 </a:t>
            </a:r>
            <a:r>
              <a:rPr lang="en-US" dirty="0"/>
              <a:t>is associated with worse functional status, greater need for supplemental oxygen, and worse </a:t>
            </a:r>
            <a:r>
              <a:rPr lang="en-US" dirty="0" smtClean="0"/>
              <a:t>outcomes.</a:t>
            </a:r>
          </a:p>
          <a:p>
            <a:r>
              <a:rPr lang="en-US" dirty="0" smtClean="0"/>
              <a:t>In </a:t>
            </a:r>
            <a:r>
              <a:rPr lang="en-US" dirty="0"/>
              <a:t>the INCREASE trial, patients treated with inhaled </a:t>
            </a:r>
            <a:r>
              <a:rPr lang="en-US" dirty="0" err="1"/>
              <a:t>treprostinil</a:t>
            </a:r>
            <a:r>
              <a:rPr lang="en-US" dirty="0"/>
              <a:t> had significant improvements in exercise capacity, as evidenced by changes in the 6-minute walk distance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Treatment with inhaled </a:t>
            </a:r>
            <a:r>
              <a:rPr lang="en-US" dirty="0" err="1"/>
              <a:t>treprostinil</a:t>
            </a:r>
            <a:r>
              <a:rPr lang="en-US" dirty="0"/>
              <a:t> was also associated with a lower risk of clinical worsening than that in patients who received </a:t>
            </a:r>
            <a:r>
              <a:rPr lang="en-US" dirty="0" smtClean="0"/>
              <a:t>placebo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R</a:t>
            </a:r>
            <a:r>
              <a:rPr lang="en-US" dirty="0" smtClean="0"/>
              <a:t>eductions </a:t>
            </a:r>
            <a:r>
              <a:rPr lang="en-US" dirty="0"/>
              <a:t>in NT-</a:t>
            </a:r>
            <a:r>
              <a:rPr lang="en-US" dirty="0" err="1"/>
              <a:t>proBNP</a:t>
            </a:r>
            <a:r>
              <a:rPr lang="en-US" dirty="0"/>
              <a:t> levels and fewer exacerbations of underlying lung disease, over the 16-week treatment </a:t>
            </a:r>
            <a:r>
              <a:rPr lang="en-US" dirty="0" smtClean="0"/>
              <a:t>period</a:t>
            </a:r>
            <a:r>
              <a:rPr lang="en-US" dirty="0"/>
              <a:t> </a:t>
            </a:r>
            <a:r>
              <a:rPr lang="en-US" dirty="0" smtClean="0"/>
              <a:t>observed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950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37" y="133350"/>
            <a:ext cx="9763125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7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most frequently reported adverse events were cough, headache, dyspnea, dizziness, nausea, fatigue, and diarrhea.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use of inhaled </a:t>
            </a:r>
            <a:r>
              <a:rPr lang="en-US" dirty="0" err="1"/>
              <a:t>treprostinil</a:t>
            </a:r>
            <a:r>
              <a:rPr lang="en-US" dirty="0"/>
              <a:t> was not associated with any decrement in lung function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Inhaled agents have the advantage of preferentially redirecting blood flow to the best-ventilated lung units, thus reducing the risk of ventilation– perfusion mismatching.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6298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05" y="0"/>
            <a:ext cx="10058400" cy="683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72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LIMITATIONS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trial was of short </a:t>
            </a:r>
            <a:r>
              <a:rPr lang="en-US" dirty="0" smtClean="0"/>
              <a:t>duration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21% of the patients discontinued the trial prematurely (before week 16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 Events </a:t>
            </a:r>
            <a:r>
              <a:rPr lang="en-US" dirty="0"/>
              <a:t>of clinical worsening and exacerbation of underlying lung disease were investigator-reported and not adjudicated by an independent review committee.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6648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Among patients with pulmonary </a:t>
            </a:r>
            <a:r>
              <a:rPr lang="en-US" dirty="0"/>
              <a:t>hypertension due to interstitial lung disease, treatment with inhaled </a:t>
            </a:r>
            <a:r>
              <a:rPr lang="en-US" dirty="0" err="1"/>
              <a:t>treprostinil</a:t>
            </a:r>
            <a:r>
              <a:rPr lang="en-US" dirty="0"/>
              <a:t> improved exercise capacity as shown by improvement in the 6-minute walk distance through the end of the 16-week treatment period. </a:t>
            </a:r>
          </a:p>
          <a:p>
            <a:r>
              <a:rPr lang="en-US" dirty="0" smtClean="0"/>
              <a:t> Treatment </a:t>
            </a:r>
            <a:r>
              <a:rPr lang="en-US" dirty="0"/>
              <a:t>with inhaled </a:t>
            </a:r>
            <a:r>
              <a:rPr lang="en-US" dirty="0" err="1"/>
              <a:t>treprostinil</a:t>
            </a:r>
            <a:r>
              <a:rPr lang="en-US" dirty="0"/>
              <a:t> was associated with a lower risk of clinical worsening than that with placebo, a reduction in NT-</a:t>
            </a:r>
            <a:r>
              <a:rPr lang="en-US" dirty="0" err="1"/>
              <a:t>proBNP</a:t>
            </a:r>
            <a:r>
              <a:rPr lang="en-US" dirty="0"/>
              <a:t> levels, and fewer exacerbations of underlying lung disease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2110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2924" y="2781837"/>
            <a:ext cx="8911687" cy="1815920"/>
          </a:xfrm>
        </p:spPr>
        <p:txBody>
          <a:bodyPr>
            <a:normAutofit/>
          </a:bodyPr>
          <a:lstStyle/>
          <a:p>
            <a:r>
              <a:rPr lang="en-IN" sz="6000" dirty="0" smtClean="0"/>
              <a:t>THANK YOU </a:t>
            </a:r>
            <a:endParaRPr lang="en-IN" sz="6000" dirty="0"/>
          </a:p>
        </p:txBody>
      </p:sp>
    </p:spTree>
    <p:extLst>
      <p:ext uri="{BB962C8B-B14F-4D97-AF65-F5344CB8AC3E}">
        <p14:creationId xmlns:p14="http://schemas.microsoft.com/office/powerpoint/2010/main" val="368295076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160</TotalTime>
  <Words>1541</Words>
  <Application>Microsoft Office PowerPoint</Application>
  <PresentationFormat>Widescreen</PresentationFormat>
  <Paragraphs>106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Century Gothic</vt:lpstr>
      <vt:lpstr>Wingdings 3</vt:lpstr>
      <vt:lpstr>Wisp</vt:lpstr>
      <vt:lpstr>ORIGINAL ARTICLE</vt:lpstr>
      <vt:lpstr>INHALED TREPROSTINIL IN PULMONARY HYPERTENSION DUE TO INTERSTITIAL LUNG DISEASE</vt:lpstr>
      <vt:lpstr>INTRODUCTION</vt:lpstr>
      <vt:lpstr>PowerPoint Presentation</vt:lpstr>
      <vt:lpstr>PowerPoint Presentation</vt:lpstr>
      <vt:lpstr>OBJECTIVE</vt:lpstr>
      <vt:lpstr>TRIAL DESIGN AND </vt:lpstr>
      <vt:lpstr>TRIAL POPULATION</vt:lpstr>
      <vt:lpstr>PowerPoint Presentation</vt:lpstr>
      <vt:lpstr>EXCLUSION CRITERIA</vt:lpstr>
      <vt:lpstr>PowerPoint Presentation</vt:lpstr>
      <vt:lpstr>TRIAL PROCEDURES</vt:lpstr>
      <vt:lpstr>TRIAL ASSESMENT</vt:lpstr>
      <vt:lpstr>OUTCOME MEASURES</vt:lpstr>
      <vt:lpstr>PowerPoint Presentation</vt:lpstr>
      <vt:lpstr>STATISTICAL ANALYSIS</vt:lpstr>
      <vt:lpstr>RESULTS  PRIMARY END POINT</vt:lpstr>
      <vt:lpstr>SECONDARY AND EXPLORATORY END POINTS</vt:lpstr>
      <vt:lpstr>SAFETY END POINTS</vt:lpstr>
      <vt:lpstr>DISCUSSION</vt:lpstr>
      <vt:lpstr>PowerPoint Presentation</vt:lpstr>
      <vt:lpstr>PowerPoint Presentation</vt:lpstr>
      <vt:lpstr>PowerPoint Presentation</vt:lpstr>
      <vt:lpstr>LIMITATIONS</vt:lpstr>
      <vt:lpstr>CONCLUSION</vt:lpstr>
      <vt:lpstr>THANK YOU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ORIGINAL ARTICLE</dc:title>
  <dc:creator>aivin alex philip</dc:creator>
  <cp:lastModifiedBy>aivin alex philip</cp:lastModifiedBy>
  <cp:revision>17</cp:revision>
  <dcterms:created xsi:type="dcterms:W3CDTF">2021-06-21T09:05:47Z</dcterms:created>
  <dcterms:modified xsi:type="dcterms:W3CDTF">2021-06-22T09:49:58Z</dcterms:modified>
</cp:coreProperties>
</file>