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2" r:id="rId3"/>
    <p:sldId id="257" r:id="rId4"/>
    <p:sldId id="260" r:id="rId5"/>
    <p:sldId id="261" r:id="rId6"/>
    <p:sldId id="298" r:id="rId7"/>
    <p:sldId id="299" r:id="rId8"/>
    <p:sldId id="262" r:id="rId9"/>
    <p:sldId id="300" r:id="rId10"/>
    <p:sldId id="263" r:id="rId11"/>
    <p:sldId id="265" r:id="rId12"/>
    <p:sldId id="266" r:id="rId13"/>
    <p:sldId id="267" r:id="rId14"/>
    <p:sldId id="264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301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1" d="100"/>
          <a:sy n="81" d="100"/>
        </p:scale>
        <p:origin x="2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C2C41-440A-F813-CD87-825F8789F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59E72-E338-948E-04B4-90C3B6779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CC643-CE4E-512A-4320-289A8BA98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E9E1C-05B5-3DFA-6B4C-79883A87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A00F-5CCF-A815-0123-4CC13806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79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5AE0F-DF80-D31F-2C74-10259EAA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561B7-3591-8081-8430-A25E918CF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C7880-C779-1AFA-52ED-47DE6827A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3B7A5-C1F6-6815-F592-CE0DB5DB0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6AD3E-24A3-1847-A80A-1A7E3AE2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0283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5559-3D9B-4EDC-9FE4-ABB5D093C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C1BEF9-C983-C11A-8CC6-8D25ADFB0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0C2C7-A383-9D0E-D4E1-AC37635A7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F157B-D89B-D76B-90E0-1F9A2F8CA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55B24-DE10-FB8A-D336-A645B256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960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2DD2D-ABC6-9D9D-EE9A-329D04A24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49981-39F8-7C75-E07F-4399C3A93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DB4D3-BAA6-46C9-11B0-373CD60BC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4D593-A3BC-FE1E-F8DC-447C324CB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C778C-7AD3-FE82-0451-E1CD921FA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FE191-0150-9019-FA21-4A6177B8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514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17FA6-FD29-3881-7042-6AAAA80BA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FBD63-C12B-B020-A0AD-AE6B427E9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774DC-A352-09F2-EB91-E5FAF2A57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88B4AA-E445-87FD-C171-3B49750F2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C9F01-141D-1C92-A8ED-C4FD04059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82FFD3-796A-E767-5EAE-6085667F9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D309D4-C219-620D-CEFE-6CD50925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9AD579-0678-B2BC-7ABE-FEB9F3D19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14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3F43-5B67-147A-D07F-8702B810D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D13DDD-D52D-75E8-D62E-09336C179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BD57FC-07CA-70DC-42B5-79F54C30B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034C64-0A49-9FF6-33BA-4972D118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819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2F9159-43D9-8829-39B1-AD5BBB938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5B7643-712E-8AA8-2AB8-F505F809D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2624C-A867-7514-1D51-C7F767DDF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335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6A2E-A6A0-6FB1-D828-6D98AE36C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ACB9B-249E-B8B3-ADBF-166B4D9CE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F402F-BD86-05CA-DDB0-760238192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D247A3-55BD-5DFE-A20D-5EDB87D2C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23414-EA1C-770D-1E40-216303CBD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EA0CC-8FC2-2A02-02C9-A8C10CF50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206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3A647-BDC6-FF62-245D-B03D79B0A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31B9CB-17E5-23C0-B9D6-A30FF70042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BF964-F86C-BBBF-45D6-4E5F20976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568DAF-3AA8-B740-BA4E-822CB4B44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66E927-2C3F-5CDF-AF6D-9CA97849A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5FE3CA-C347-1F71-35AC-7112E15E8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429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9E60A-3AB5-C642-53F5-F24CC3829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0FB20-AB5C-1640-90AF-CDEB8AC69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56333-4D2C-C839-241B-C6FE546BA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66A8C-EBB9-3DA1-25E3-44C07A2C0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04654-A206-345A-C3AC-8A5ED2FF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541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EADCF5-E361-11F7-89AA-27E504D1C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83817-F4E9-17A2-A6E6-313998617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6F844-A263-5ADB-1326-5DFB07CF8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0B0D8-DB8F-6E51-3E88-067FCB59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79646-BDD7-CCEB-9BE9-2E2F472F5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452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760AE0-1107-76FD-7B43-EAC7D951E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16D31-F483-6C95-82BD-ACCE7EDCF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32553-8AEA-7115-0DBC-F8BCF60AC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20C5C-1222-4E5B-8AB0-6CD7E668115F}" type="datetimeFigureOut">
              <a:rPr lang="en-IN" smtClean="0"/>
              <a:t>28-09-2022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3270B-53D3-286B-C8E4-91606A529D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371C4-1A14-6718-8760-BDC7F9BC7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C6BE9-D568-4DE3-AC47-8CCFA59816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967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45624-7B90-B7D2-2BB9-E943334CF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3377"/>
          </a:xfrm>
        </p:spPr>
        <p:txBody>
          <a:bodyPr>
            <a:normAutofit fontScale="90000"/>
          </a:bodyPr>
          <a:lstStyle/>
          <a:p>
            <a:r>
              <a:rPr lang="en-GB" dirty="0"/>
              <a:t>ORIGINAL ARTICLE</a:t>
            </a:r>
            <a:br>
              <a:rPr lang="en-GB" dirty="0"/>
            </a:br>
            <a:r>
              <a:rPr lang="en-GB" dirty="0"/>
              <a:t>Rivaroxaban in Rheumatic Heart Disease–</a:t>
            </a:r>
            <a:br>
              <a:rPr lang="en-GB" dirty="0"/>
            </a:br>
            <a:r>
              <a:rPr lang="en-GB" dirty="0"/>
              <a:t>Associated Atrial Fibrillation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E297CD-3845-1B4F-E65E-E72E1BA62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0183"/>
            <a:ext cx="9144000" cy="1655762"/>
          </a:xfrm>
        </p:spPr>
        <p:txBody>
          <a:bodyPr/>
          <a:lstStyle/>
          <a:p>
            <a:r>
              <a:rPr lang="en-GB" dirty="0" err="1"/>
              <a:t>Dr.</a:t>
            </a:r>
            <a:r>
              <a:rPr lang="en-GB" dirty="0"/>
              <a:t> Subhransu M ,  JR1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556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41823-DB50-D5EE-F37D-176BBD89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F4260C-2F07-5082-4249-DBA070A60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23" y="365125"/>
            <a:ext cx="9849353" cy="6060143"/>
          </a:xfrm>
        </p:spPr>
      </p:pic>
    </p:spTree>
    <p:extLst>
      <p:ext uri="{BB962C8B-B14F-4D97-AF65-F5344CB8AC3E}">
        <p14:creationId xmlns:p14="http://schemas.microsoft.com/office/powerpoint/2010/main" val="180887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84C61-D9E3-5313-BAAC-05DEF0CE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9699B-E960-2B1C-58CE-774407ABA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On Average, Patients with atrial fibrillation have a five fold</a:t>
            </a:r>
          </a:p>
          <a:p>
            <a:r>
              <a:rPr lang="en-GB" dirty="0"/>
              <a:t>Increased risk for embolic stroke owing to formation of thrombus in the left atrium, which can</a:t>
            </a:r>
          </a:p>
          <a:p>
            <a:r>
              <a:rPr lang="en-GB" dirty="0"/>
              <a:t>embolize and occlude branches of the intracerebral circulation.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121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1FEA0-9E27-64DF-52F2-1F0F21C83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3BAAA-C97A-46C2-4E75-F0E4A72E4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Efficacy of vitamin K antagonists for stroke prevention in patients with atrial fibrillation is already well established</a:t>
            </a:r>
          </a:p>
          <a:p>
            <a:endParaRPr lang="en-GB" b="0" i="0" dirty="0">
              <a:solidFill>
                <a:srgbClr val="212121"/>
              </a:solidFill>
              <a:effectLst/>
            </a:endParaRPr>
          </a:p>
          <a:p>
            <a:r>
              <a:rPr lang="en-GB" b="0" i="0" dirty="0">
                <a:solidFill>
                  <a:srgbClr val="212121"/>
                </a:solidFill>
                <a:effectLst/>
              </a:rPr>
              <a:t>VKAs reduce the rate of stroke by approximately 60%, whereas antiplatelet therapy is much less efficacious (reducing the event rate by approximately 20%)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367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4EA72-A9E4-F667-8D7F-172B18648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Vitamin K Antagonist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5A814-7D89-3E76-2779-46E3CCD3F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4-hydroxycoumarin derivatives</a:t>
            </a:r>
            <a:endParaRPr lang="en-GB" b="0" i="0" dirty="0">
              <a:solidFill>
                <a:srgbClr val="21212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Vitamin K acts as a cofactor in the post-translational carboxylation of glutamate residues to γ-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carboxylglutamates</a:t>
            </a: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the N-terminal regions of the vitamin K-dependent protein</a:t>
            </a:r>
          </a:p>
          <a:p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VKAs exert their anticoagulant effect by inhibiting vitamin K epoxide reductase</a:t>
            </a:r>
          </a:p>
          <a:p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Thereby limiting synthesis of vitamin K-dependent coagulation factors II, VII, IX, and X.</a:t>
            </a:r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0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18BF-C6FB-9796-0082-55DEA024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39E51-F688-CFF9-F523-BA86A9318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VKAs are mostly used as long-term anticoagulant therapy,</a:t>
            </a: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ncluding for the prevention of stroke in patients with atrial fibrillation (AF) </a:t>
            </a: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reatment of venous thromboembolism (VTE).</a:t>
            </a: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be used in patients with severe renal impairment.</a:t>
            </a:r>
            <a:endParaRPr lang="en-GB" b="0" i="0" dirty="0">
              <a:solidFill>
                <a:srgbClr val="21212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rgbClr val="21212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Narrow therapeutic range thus needing regular INR monitoring</a:t>
            </a: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Drug and food interactions</a:t>
            </a:r>
          </a:p>
          <a:p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92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0AED0-3F34-3D33-C424-60172846D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E91CC1-E1F3-C80F-D196-0A08E0E6D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606" y="718527"/>
            <a:ext cx="7106787" cy="6066990"/>
          </a:xfrm>
        </p:spPr>
      </p:pic>
    </p:spTree>
    <p:extLst>
      <p:ext uri="{BB962C8B-B14F-4D97-AF65-F5344CB8AC3E}">
        <p14:creationId xmlns:p14="http://schemas.microsoft.com/office/powerpoint/2010/main" val="1383767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44A98-9878-E598-3A12-F189FD756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 Vitamin K Antagonist Oral Anticoagulants (NOACs)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18266-6486-D33D-417E-E6D77D1E7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eveloped to overcome the limitations of VKA therapy</a:t>
            </a: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pproved worldwide for the prevention of stroke and systemic embolism in patients with non-valvular AF, as well as for other thromboembolic disorders </a:t>
            </a:r>
          </a:p>
          <a:p>
            <a:pPr marL="0" indent="0">
              <a:buNone/>
            </a:pP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elective for one specific coagulation factor</a:t>
            </a:r>
            <a:endParaRPr lang="en-GB" dirty="0">
              <a:solidFill>
                <a:srgbClr val="21212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 Thrombin Inhibitor – Dabigatran</a:t>
            </a:r>
          </a:p>
          <a:p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 </a:t>
            </a:r>
            <a:r>
              <a:rPr lang="en-GB" dirty="0" err="1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Xa</a:t>
            </a:r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Inhibitor – Rivaroxaban, Apixaban, </a:t>
            </a:r>
            <a:r>
              <a:rPr lang="en-GB" dirty="0" err="1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Edoxaban</a:t>
            </a:r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0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F2743-8FCE-B826-81D2-D10650D88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Advantages of DOAC over VKAs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8870B-3A02-85F5-DB33-585A5CC19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much faster effective anticoagulation effect—within 0.5-4 h;  hence bridging with a parenteral anticoagulant is not necessary </a:t>
            </a:r>
          </a:p>
          <a:p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predictable pharmacokinetics and pharmacodynamics and a lower potential for food and drug interactions </a:t>
            </a:r>
            <a:r>
              <a:rPr lang="en-GB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GB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therefore, can be given at fixed dosing schedules</a:t>
            </a:r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408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C5989-96D6-7FB3-B6BC-AA1878815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Rivaroxaban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D9E19-23EF-4880-3E04-48A05E465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9331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AC498-A293-706F-4D41-6BEBFC78C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49912-6688-0F2A-5604-C335A3F2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Randomized clinical trials have shown that these non–vitamin K antagonist oral anticoagulants are as effective as vitamin K antagonist therapy for stroke prevention and have a lower risk of intracerebral </a:t>
            </a:r>
            <a:r>
              <a:rPr lang="en-GB" dirty="0" err="1"/>
              <a:t>hemorrhage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258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F120-C6CC-7021-7841-FE59FABAA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93210-3D75-9D31-83E3-50ECDDEE6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However, the randomized trials that have established the efficacy and safety of both vitamin K antagonist and non–vitamin K antagonist oral anticoagulants for stroke prevention in patients with atrial fibrillation </a:t>
            </a:r>
            <a:r>
              <a:rPr lang="en-GB" b="1" dirty="0">
                <a:solidFill>
                  <a:srgbClr val="FF0000"/>
                </a:solidFill>
              </a:rPr>
              <a:t>excluded</a:t>
            </a:r>
            <a:r>
              <a:rPr lang="en-GB" dirty="0"/>
              <a:t> patients who had atrial fibrillation due to rheumatic heart disease.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2841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2E216-1912-C731-4860-B7F992811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F6262-263B-40E6-BC15-753EB6686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Patients with atrial fibrillation due to rheumatic heart disease differ substantially from other patients with atrial fibrillation </a:t>
            </a:r>
          </a:p>
          <a:p>
            <a:pPr marL="0" indent="0">
              <a:buNone/>
            </a:pPr>
            <a:r>
              <a:rPr lang="en-GB" dirty="0"/>
              <a:t>They are usually </a:t>
            </a:r>
          </a:p>
          <a:p>
            <a:r>
              <a:rPr lang="en-GB" dirty="0"/>
              <a:t>much younger, </a:t>
            </a:r>
          </a:p>
          <a:p>
            <a:r>
              <a:rPr lang="en-GB" dirty="0"/>
              <a:t>more often female, </a:t>
            </a:r>
          </a:p>
          <a:p>
            <a:r>
              <a:rPr lang="en-GB" dirty="0"/>
              <a:t>and often have advanced valvular disease</a:t>
            </a:r>
          </a:p>
          <a:p>
            <a:r>
              <a:rPr lang="en-GB" dirty="0"/>
              <a:t>Mostly belong from low and middle income groups where regular monitoring of INR is a challenge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8611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C5349-02D9-202E-E257-94FC6330C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972CA-07B9-CCD1-30C5-FF97BE6C4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Trial design : </a:t>
            </a:r>
            <a:r>
              <a:rPr lang="en-US" sz="2800" b="0" i="0" dirty="0">
                <a:solidFill>
                  <a:srgbClr val="4D4D4D"/>
                </a:solidFill>
                <a:effectLst/>
                <a:latin typeface="ff-quadraat-web-pro"/>
              </a:rPr>
              <a:t>randomized, double-blind, open label</a:t>
            </a:r>
          </a:p>
          <a:p>
            <a:endParaRPr lang="en-US" dirty="0">
              <a:solidFill>
                <a:srgbClr val="4D4D4D"/>
              </a:solidFill>
              <a:latin typeface="ff-quadraat-web-pro"/>
            </a:endParaRPr>
          </a:p>
          <a:p>
            <a:r>
              <a:rPr lang="en-GB" dirty="0"/>
              <a:t>Written informed consent was obtained from all the patients before randomization.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9136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00DE6-0C17-ED96-3F89-516D5F51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CB05A-745C-1482-F904-EC7E03EE3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dirty="0">
                <a:solidFill>
                  <a:schemeClr val="accent6"/>
                </a:solidFill>
              </a:rPr>
              <a:t>Inclusion Criteria 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18 years of age or older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Echocardiographically</a:t>
            </a:r>
            <a:r>
              <a:rPr lang="en-GB" dirty="0"/>
              <a:t> proven RHD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Documented atrial fibrillation or atrial flutter at any time.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0390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5BB88-40D9-D033-F3ED-D8B5B55A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CE0E5-428B-AB4F-D562-07D85FF75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For patients to be </a:t>
            </a:r>
            <a:r>
              <a:rPr lang="en-GB" sz="3200" dirty="0">
                <a:solidFill>
                  <a:schemeClr val="accent6"/>
                </a:solidFill>
              </a:rPr>
              <a:t>eligible</a:t>
            </a:r>
            <a:r>
              <a:rPr lang="en-GB" dirty="0"/>
              <a:t>,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At least one of the following criteria was additionally required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CHA2 DS2 VASc score of at least 2</a:t>
            </a:r>
          </a:p>
          <a:p>
            <a:r>
              <a:rPr lang="en-GB" dirty="0"/>
              <a:t>Mitral stenosis with a mitral-valve area of no more than 2 cm2</a:t>
            </a:r>
          </a:p>
          <a:p>
            <a:r>
              <a:rPr lang="en-GB" dirty="0"/>
              <a:t>Echocardiographic evidence of either left atrial spontaneous echo contrast or left atrial thrombus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5921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699BA-4AE0-63B7-E7C2-0D4C61553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DF96D-DCFA-72F4-EFAE-055E855F9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dirty="0">
                <a:solidFill>
                  <a:schemeClr val="accent2"/>
                </a:solidFill>
              </a:rPr>
              <a:t>Key exclusion criteria </a:t>
            </a:r>
          </a:p>
          <a:p>
            <a:r>
              <a:rPr lang="en-GB" dirty="0"/>
              <a:t>Presence of a mechanical heart valve or the likelihood of receiving one within the next 6 months,</a:t>
            </a:r>
          </a:p>
          <a:p>
            <a:r>
              <a:rPr lang="en-GB" dirty="0"/>
              <a:t>Use of dual antiplatelet therapy, </a:t>
            </a:r>
          </a:p>
          <a:p>
            <a:r>
              <a:rPr lang="en-GB" dirty="0"/>
              <a:t>Treatment with dual strong inhibitors of CYP3A4 and P-glycoprotein, </a:t>
            </a:r>
          </a:p>
          <a:p>
            <a:r>
              <a:rPr lang="en-GB" dirty="0"/>
              <a:t>Presence of severe renal insufficiency</a:t>
            </a:r>
          </a:p>
          <a:p>
            <a:r>
              <a:rPr lang="en-GB" dirty="0"/>
              <a:t>Women of Reproductive age – if Pregnant or Not using contraceptive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5493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49150-0869-6AEC-714F-30187A78E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Randomisation</a:t>
            </a:r>
            <a:r>
              <a:rPr lang="en-US" dirty="0"/>
              <a:t> and clinical regimen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DE634-0C07-0BAE-AAF6-1EFDBFA2E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Patients were</a:t>
            </a:r>
          </a:p>
          <a:p>
            <a:r>
              <a:rPr lang="en-GB" dirty="0"/>
              <a:t>Randomly assigned in a 1:1 ratio,</a:t>
            </a:r>
          </a:p>
          <a:p>
            <a:r>
              <a:rPr lang="en-GB" dirty="0"/>
              <a:t>With the use of Web-based randomization system </a:t>
            </a:r>
          </a:p>
          <a:p>
            <a:r>
              <a:rPr lang="en-GB" dirty="0"/>
              <a:t>To receive either rivaroxaban or a locally available vitamin K antagonist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8913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73E80-5F50-002B-F6DF-F196FDF3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Randomisation</a:t>
            </a:r>
            <a:r>
              <a:rPr lang="en-US" dirty="0"/>
              <a:t> and clinical regimen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A4BC7-1B35-B147-0A33-42419E2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dirty="0"/>
              <a:t>Rivaroxaban</a:t>
            </a:r>
            <a:r>
              <a:rPr lang="en-GB" dirty="0"/>
              <a:t> was administered </a:t>
            </a:r>
          </a:p>
          <a:p>
            <a:r>
              <a:rPr lang="en-GB" dirty="0"/>
              <a:t>20 mg daily if Cr.CL &gt;50 ml/min or </a:t>
            </a:r>
          </a:p>
          <a:p>
            <a:r>
              <a:rPr lang="en-GB" dirty="0"/>
              <a:t>15 mg Daily if Cr.CL&lt;50 ml/min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3200" dirty="0"/>
              <a:t>Vitamin K antagonist</a:t>
            </a:r>
          </a:p>
          <a:p>
            <a:r>
              <a:rPr lang="en-GB" dirty="0"/>
              <a:t>Dose adjustment in order to maintain the INR in the range of 2.0 to 3.0. Patients were seen in follow-up at 1 month after randomization and every 6 months thereafter.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4418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53D23-FEC8-4F88-6AEF-A9431302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Efficacy end points of the study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A1F34-1618-AA46-954A-3F60C15BD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efficacy analyses were performed on the basis of the intention-to-treat principle</a:t>
            </a:r>
          </a:p>
          <a:p>
            <a:r>
              <a:rPr lang="en-GB" dirty="0"/>
              <a:t>Analysis would include events that occurred up to 5 days after permanent discontinuation of trial medication</a:t>
            </a:r>
          </a:p>
          <a:p>
            <a:r>
              <a:rPr lang="en-GB" dirty="0"/>
              <a:t>Primary efficacy outcome was a composite of total stroke or systemic embolism.</a:t>
            </a:r>
          </a:p>
          <a:p>
            <a:r>
              <a:rPr lang="en-GB" dirty="0"/>
              <a:t>Key secondary outcomes were myocardial infarction and death from vascular (cardiac or noncardiac) causes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5454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250DD-C905-10A2-B09A-939E5E3F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1331-1BA1-DC06-1919-CA700C5E4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Adherence to rivaroxaban therapy was assessed with the pill counts made at subsequent visits.</a:t>
            </a:r>
          </a:p>
          <a:p>
            <a:endParaRPr lang="en-GB" dirty="0"/>
          </a:p>
          <a:p>
            <a:r>
              <a:rPr lang="en-GB" dirty="0"/>
              <a:t>No pill counts were done for the vitamin K antagonist group, but regular INR monitoring was done; at least 6 monthly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5650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89E4-DE72-23B8-88E1-74AA7629E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DDABF-1C7F-6CA7-CF6B-D3828793D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The primary safety outcome was </a:t>
            </a:r>
            <a:r>
              <a:rPr lang="en-GB" sz="3200" dirty="0">
                <a:solidFill>
                  <a:srgbClr val="FF0000"/>
                </a:solidFill>
              </a:rPr>
              <a:t>major bleeding </a:t>
            </a:r>
          </a:p>
          <a:p>
            <a:pPr marL="0" indent="0">
              <a:buNone/>
            </a:pPr>
            <a:r>
              <a:rPr lang="en-GB" dirty="0"/>
              <a:t>as defined by the International Society of Thrombosis and </a:t>
            </a:r>
            <a:r>
              <a:rPr lang="en-GB" dirty="0" err="1"/>
              <a:t>Hemostasis</a:t>
            </a:r>
            <a:r>
              <a:rPr lang="en-GB" dirty="0"/>
              <a:t>  (ISTH)</a:t>
            </a:r>
          </a:p>
          <a:p>
            <a:pPr marL="0" indent="0" algn="l">
              <a:buNone/>
            </a:pPr>
            <a:r>
              <a:rPr lang="en-GB" dirty="0">
                <a:solidFill>
                  <a:srgbClr val="1C1D1E"/>
                </a:solidFill>
              </a:rPr>
              <a:t>S</a:t>
            </a:r>
            <a:r>
              <a:rPr lang="en-GB" b="0" i="0" dirty="0">
                <a:solidFill>
                  <a:srgbClr val="1C1D1E"/>
                </a:solidFill>
                <a:effectLst/>
              </a:rPr>
              <a:t>ymptomatic presentation and </a:t>
            </a:r>
          </a:p>
          <a:p>
            <a:pPr algn="l">
              <a:buFont typeface="+mj-lt"/>
              <a:buAutoNum type="arabicPeriod"/>
            </a:pPr>
            <a:r>
              <a:rPr lang="en-GB" b="0" i="0" dirty="0">
                <a:solidFill>
                  <a:srgbClr val="1C1D1E"/>
                </a:solidFill>
                <a:effectLst/>
              </a:rPr>
              <a:t>Fatal bleeding, and/or</a:t>
            </a:r>
          </a:p>
          <a:p>
            <a:pPr algn="l">
              <a:buFont typeface="+mj-lt"/>
              <a:buAutoNum type="arabicPeriod"/>
            </a:pPr>
            <a:r>
              <a:rPr lang="en-GB" b="0" i="0" dirty="0">
                <a:solidFill>
                  <a:srgbClr val="1C1D1E"/>
                </a:solidFill>
                <a:effectLst/>
              </a:rPr>
              <a:t>Bleeding in a critical area or organ, such as intracranial, intraspinal, intraocular, retroperitoneal, intra-articular or pericardial, or intramuscular with compartment syndrome, and/or</a:t>
            </a:r>
          </a:p>
          <a:p>
            <a:pPr algn="l">
              <a:buFont typeface="+mj-lt"/>
              <a:buAutoNum type="arabicPeriod"/>
            </a:pPr>
            <a:r>
              <a:rPr lang="en-GB" b="0" i="0" dirty="0">
                <a:solidFill>
                  <a:srgbClr val="1C1D1E"/>
                </a:solidFill>
                <a:effectLst/>
              </a:rPr>
              <a:t>Bleeding causing a fall in </a:t>
            </a:r>
            <a:r>
              <a:rPr lang="en-GB" b="0" i="0" dirty="0" err="1">
                <a:solidFill>
                  <a:srgbClr val="1C1D1E"/>
                </a:solidFill>
                <a:effectLst/>
              </a:rPr>
              <a:t>hemoglobin</a:t>
            </a:r>
            <a:r>
              <a:rPr lang="en-GB" b="0" i="0" dirty="0">
                <a:solidFill>
                  <a:srgbClr val="1C1D1E"/>
                </a:solidFill>
                <a:effectLst/>
              </a:rPr>
              <a:t> level of 2.0 g dL or more, or leading to transfusion of two or more units of whole blood or red cells.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0529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DB3C-1145-CEDA-EB77-064C990C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BA4E8-D56C-6691-53BC-AD43B7F82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dirty="0"/>
              <a:t>Patient enrolment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From August 2016 through September 2019, a total of 4565 patients were enrolled from 138 trial sites across 24 countries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2292 patients were</a:t>
            </a:r>
            <a:r>
              <a:rPr lang="en-GB" dirty="0"/>
              <a:t> assigned to the rivaroxaban group, and 2273 to the vitamin K antagonist group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4120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BC7D1-DC35-A8FE-7922-82B6B1F2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2898-00A7-50C1-8FDE-21A1A0A3F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</a:t>
            </a:r>
            <a:r>
              <a:rPr lang="en-GB" sz="3200" i="1" dirty="0"/>
              <a:t>intention-to-treat analysis </a:t>
            </a:r>
            <a:r>
              <a:rPr lang="en-GB" dirty="0"/>
              <a:t>included 4531 patients:</a:t>
            </a:r>
          </a:p>
          <a:p>
            <a:r>
              <a:rPr lang="en-GB" dirty="0"/>
              <a:t>2275 in the rivaroxaban group and </a:t>
            </a:r>
          </a:p>
          <a:p>
            <a:r>
              <a:rPr lang="en-GB" dirty="0"/>
              <a:t>2256 in the vitamin K antagonist group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A total of 136 patients were lost to follow-up, </a:t>
            </a:r>
          </a:p>
          <a:p>
            <a:pPr marL="0" indent="0">
              <a:buNone/>
            </a:pPr>
            <a:r>
              <a:rPr lang="en-GB" dirty="0"/>
              <a:t>and 16 patients withdrew consent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350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05839-B3EA-8C71-04EB-94C518A8A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5F4BB-08D9-3325-075B-48AF858B0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Final vital status was known for 4379 patients</a:t>
            </a:r>
          </a:p>
          <a:p>
            <a:pPr marL="0" indent="0">
              <a:buNone/>
            </a:pPr>
            <a:r>
              <a:rPr lang="en-GB" dirty="0"/>
              <a:t>2194 in the rivaroxaban group and </a:t>
            </a:r>
          </a:p>
          <a:p>
            <a:pPr marL="0" indent="0">
              <a:buNone/>
            </a:pPr>
            <a:r>
              <a:rPr lang="en-GB" dirty="0"/>
              <a:t>2185 in the vitamin K antagonist group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On February 4, 2022, the data and safety monitoring board recommended that the trial be terminated because the primary question addressed by the trial had been satisfactorily answered.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4011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D6A0-7351-5F75-2910-4ECA806B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FB9FF-7984-2047-9081-90AD81D1B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mean (±SD) duration of follow-up was 3.1±1.2 years.</a:t>
            </a:r>
          </a:p>
          <a:p>
            <a:r>
              <a:rPr lang="en-GB" dirty="0"/>
              <a:t>Patients were enrolled in Africa, Asia, and Latin America.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037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0A796-8390-2810-3A9D-1619730E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1878D-49C6-9E5C-5FF3-02D7CC984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mean age of the patients was 50.5 years,</a:t>
            </a:r>
          </a:p>
          <a:p>
            <a:r>
              <a:rPr lang="en-GB" dirty="0"/>
              <a:t> 72.3% were women. </a:t>
            </a:r>
          </a:p>
          <a:p>
            <a:r>
              <a:rPr lang="en-GB" dirty="0"/>
              <a:t>Moderate-to-severe mitral stenosis (valve area, ≤2.0 cm2 ) was present in 81.9% of the patients.</a:t>
            </a:r>
          </a:p>
          <a:p>
            <a:r>
              <a:rPr lang="en-GB" dirty="0"/>
              <a:t>Vitamin K antagonist therapy was being used before </a:t>
            </a:r>
            <a:r>
              <a:rPr lang="en-GB" dirty="0" err="1"/>
              <a:t>enrollment</a:t>
            </a:r>
            <a:r>
              <a:rPr lang="en-GB" dirty="0"/>
              <a:t> in 52.8% of the patients.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4379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3378C-13FB-9DED-98C2-1D811F4C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5F41C4-7964-AF27-D404-A427E79A3A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711845"/>
            <a:ext cx="10515600" cy="5686245"/>
          </a:xfrm>
        </p:spPr>
      </p:pic>
    </p:spTree>
    <p:extLst>
      <p:ext uri="{BB962C8B-B14F-4D97-AF65-F5344CB8AC3E}">
        <p14:creationId xmlns:p14="http://schemas.microsoft.com/office/powerpoint/2010/main" val="1412327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4F48-7531-D70B-D4E5-C0814777C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B4A002-2B31-E9EE-B9C1-6501F1DA19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92" y="1057742"/>
            <a:ext cx="9497816" cy="4742516"/>
          </a:xfrm>
        </p:spPr>
      </p:pic>
    </p:spTree>
    <p:extLst>
      <p:ext uri="{BB962C8B-B14F-4D97-AF65-F5344CB8AC3E}">
        <p14:creationId xmlns:p14="http://schemas.microsoft.com/office/powerpoint/2010/main" val="38689729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DDE9-3146-2986-5D23-1E3E84513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Delivery of Trial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982E1-15BB-5A00-E517-3F62D65A4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the vitamin K antagonist group, warfarin was used in 79% to 85%. </a:t>
            </a:r>
            <a:r>
              <a:rPr lang="en-GB" dirty="0" err="1"/>
              <a:t>Acenocoumarol</a:t>
            </a:r>
            <a:r>
              <a:rPr lang="en-GB" dirty="0"/>
              <a:t> was used in almost all the other patients. </a:t>
            </a:r>
          </a:p>
          <a:p>
            <a:r>
              <a:rPr lang="en-GB" dirty="0"/>
              <a:t>The INR that was recorded immediately before trial </a:t>
            </a:r>
            <a:r>
              <a:rPr lang="en-GB" dirty="0" err="1"/>
              <a:t>enrollment</a:t>
            </a:r>
            <a:r>
              <a:rPr lang="en-GB" dirty="0"/>
              <a:t> was in the therapeutic range (2.0 to 3.0) in 33.2%</a:t>
            </a:r>
          </a:p>
          <a:p>
            <a:r>
              <a:rPr lang="en-GB" dirty="0"/>
              <a:t>56.1% of the patients at 6 months, in 59.0% at 1 year, in 65.3% at 2 years, in 65.1% at 3 years, and in 64.1% at 4 years.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45240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F6F5-6C09-C058-E0A9-DA2F86B89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ED1C-7B36-7698-FF8B-078C5ABAC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Percentage of patients with permanent discontinuation of trial medication was higher in the rivaroxaban group</a:t>
            </a:r>
          </a:p>
          <a:p>
            <a:endParaRPr lang="en-IN" dirty="0"/>
          </a:p>
          <a:p>
            <a:r>
              <a:rPr lang="en-IN" dirty="0"/>
              <a:t>Most common reasons</a:t>
            </a:r>
            <a:r>
              <a:rPr lang="en-GB" dirty="0"/>
              <a:t> being valve surgery requiring use of VKA ( 161 – 31.4% out of 516 ) and decision by the patient.</a:t>
            </a:r>
          </a:p>
          <a:p>
            <a:endParaRPr lang="en-GB" dirty="0"/>
          </a:p>
          <a:p>
            <a:r>
              <a:rPr lang="en-GB" dirty="0"/>
              <a:t>Mean adherence to rivaroxaban therapy was 83.7±16.5%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2571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95F1-CC6F-8C01-B8B3-361CA1A5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Efficacy and Safety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49647-0275-A871-A581-051236F30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primary-outcome event (stroke, systemic embolism, myocardial infarction, or death from vascular or unknown causes)</a:t>
            </a:r>
          </a:p>
          <a:p>
            <a:pPr marL="0" indent="0">
              <a:buNone/>
            </a:pPr>
            <a:r>
              <a:rPr lang="en-GB" dirty="0"/>
              <a:t> occurred in </a:t>
            </a:r>
          </a:p>
          <a:p>
            <a:pPr marL="0" indent="0">
              <a:buNone/>
            </a:pPr>
            <a:r>
              <a:rPr lang="en-GB" dirty="0"/>
              <a:t>560 of 2275 patients in the rivaroxaban group and in </a:t>
            </a:r>
          </a:p>
          <a:p>
            <a:pPr marL="0" indent="0">
              <a:buNone/>
            </a:pPr>
            <a:r>
              <a:rPr lang="en-GB" dirty="0"/>
              <a:t>446 of 2256 patients in the vitamin K antagonist group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Stroke : More patients in the </a:t>
            </a:r>
            <a:r>
              <a:rPr lang="en-GB" b="1" i="1" dirty="0">
                <a:solidFill>
                  <a:srgbClr val="FF0000"/>
                </a:solidFill>
              </a:rPr>
              <a:t>rivaroxaban</a:t>
            </a:r>
            <a:r>
              <a:rPr lang="en-GB" dirty="0"/>
              <a:t> group(90 vs. 65 patients)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6525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F20A-D5C3-F8D7-80AC-0F9F4DD5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44ADB2-D7C2-D3CE-9A4F-75B1065B6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027" y="492198"/>
            <a:ext cx="9643945" cy="6000677"/>
          </a:xfrm>
        </p:spPr>
      </p:pic>
    </p:spTree>
    <p:extLst>
      <p:ext uri="{BB962C8B-B14F-4D97-AF65-F5344CB8AC3E}">
        <p14:creationId xmlns:p14="http://schemas.microsoft.com/office/powerpoint/2010/main" val="3252411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DF7A-6906-FD37-80F6-71848D4AD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C2301-63B8-7F44-33B5-57DEBA1B0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DEATH </a:t>
            </a:r>
            <a:r>
              <a:rPr lang="en-GB" dirty="0"/>
              <a:t>- </a:t>
            </a:r>
            <a:r>
              <a:rPr lang="en-GB" b="1" dirty="0"/>
              <a:t>552</a:t>
            </a:r>
            <a:r>
              <a:rPr lang="en-GB" dirty="0"/>
              <a:t> patients in the </a:t>
            </a:r>
            <a:r>
              <a:rPr lang="en-GB" b="1" dirty="0"/>
              <a:t>rivaroxaban</a:t>
            </a:r>
            <a:r>
              <a:rPr lang="en-GB" dirty="0"/>
              <a:t> group and in 442 in the VKA group died</a:t>
            </a:r>
          </a:p>
          <a:p>
            <a:r>
              <a:rPr lang="en-GB" dirty="0"/>
              <a:t>No between-group differences in the rate of hospitalization for heart failure were observed</a:t>
            </a:r>
          </a:p>
          <a:p>
            <a:r>
              <a:rPr lang="en-GB" dirty="0"/>
              <a:t>The rates of valve-replacement surgery or mitral valvuloplasty did not differ significantly between the two groups.</a:t>
            </a:r>
          </a:p>
          <a:p>
            <a:r>
              <a:rPr lang="en-GB" dirty="0"/>
              <a:t>The between-group differences in the rates of stroke and death were similar in the on-treatment analyses and the intention-to-treat analyses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819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2042-C416-8710-7353-93647A74E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01945-66E6-29C6-76FC-D64EA75DF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Rates of major bleeding did not differ significantly between the treatment groups </a:t>
            </a:r>
          </a:p>
          <a:p>
            <a:endParaRPr lang="en-GB" dirty="0"/>
          </a:p>
          <a:p>
            <a:r>
              <a:rPr lang="en-GB" dirty="0"/>
              <a:t>However, the rate of fatal bleeding was lower with </a:t>
            </a:r>
            <a:r>
              <a:rPr lang="en-GB" dirty="0">
                <a:solidFill>
                  <a:srgbClr val="00B050"/>
                </a:solidFill>
              </a:rPr>
              <a:t>Rivaroxaban</a:t>
            </a:r>
            <a:r>
              <a:rPr lang="en-GB" dirty="0"/>
              <a:t> than with vitamin K antagonists.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72541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AE6FF-A067-E45D-B0DB-B0BDE8556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1C92-CF87-D725-D73B-9131A60E0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Atrial fibrillation </a:t>
            </a:r>
            <a:r>
              <a:rPr lang="en-GB" b="1" dirty="0"/>
              <a:t>NOT</a:t>
            </a:r>
            <a:r>
              <a:rPr lang="en-GB" dirty="0"/>
              <a:t> related to RHD, treatment with rivaroxaban or other factor </a:t>
            </a:r>
            <a:r>
              <a:rPr lang="en-GB" dirty="0" err="1"/>
              <a:t>Xa</a:t>
            </a:r>
            <a:r>
              <a:rPr lang="en-GB" dirty="0"/>
              <a:t> inhibitors has been shown to be </a:t>
            </a:r>
            <a:r>
              <a:rPr lang="en-GB" b="1" dirty="0"/>
              <a:t>noninferior</a:t>
            </a:r>
            <a:r>
              <a:rPr lang="en-GB" dirty="0"/>
              <a:t> to warfarin therapy for stroke prevention, with large reduction in the risk of </a:t>
            </a:r>
            <a:r>
              <a:rPr lang="en-GB" dirty="0" err="1"/>
              <a:t>hemorrhagic</a:t>
            </a:r>
            <a:r>
              <a:rPr lang="en-GB" dirty="0"/>
              <a:t> stroke.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77267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944B3-88C9-AA45-2674-AF55FC6B8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0EB94-10A8-7FEF-6A2C-E6816FF57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However, The patients in the present trial were </a:t>
            </a:r>
          </a:p>
          <a:p>
            <a:r>
              <a:rPr lang="en-GB" dirty="0"/>
              <a:t>much younger (mean age, 50.5 years)</a:t>
            </a:r>
          </a:p>
          <a:p>
            <a:r>
              <a:rPr lang="en-GB" dirty="0"/>
              <a:t>more likely to be women - 72%  </a:t>
            </a:r>
          </a:p>
          <a:p>
            <a:r>
              <a:rPr lang="en-GB" dirty="0"/>
              <a:t>patients with rheumatic heart disease</a:t>
            </a:r>
          </a:p>
          <a:p>
            <a:r>
              <a:rPr lang="en-GB" dirty="0"/>
              <a:t>A lower percentage of Hypertension (23%)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7104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A0D86-A1A4-F4CB-9107-D9F375CF5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Expectation from the study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E998B-414B-9E6C-E415-9A280DA69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Expected to find a similar or higher risk of stroke because mitral stenosis has been associated with a high risk of stroke.</a:t>
            </a:r>
          </a:p>
          <a:p>
            <a:endParaRPr lang="en-GB" dirty="0"/>
          </a:p>
          <a:p>
            <a:r>
              <a:rPr lang="en-GB" dirty="0"/>
              <a:t>Not expected to observe a difference in mortality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9915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305B-A6BE-E20D-80D3-70FD7FF0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A3900-7822-A1DD-DA36-CA0CD432C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Previous randomized trials comparing rivaroxaban with vitamin K antagonist therapy in patients with atrial fibrillation and bioprosthetic mitral valves showed a lower risk with rivaroxaban of stroke at 1 year of follow-up and no significant difference in mortality.</a:t>
            </a:r>
          </a:p>
          <a:p>
            <a:endParaRPr lang="en-GB" dirty="0"/>
          </a:p>
          <a:p>
            <a:r>
              <a:rPr lang="en-GB" dirty="0"/>
              <a:t>Thus, the results of the present trial were unexpected.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26038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83FD-3407-05C2-36E9-A3E86F98C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Possible Explanations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E40B2-D22C-ACAC-A53F-BD160573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Patients in the vitamin K antagonist group had more physician interactions than those in the rivaroxaban group because of the need for monthly monitoring of INR control. </a:t>
            </a:r>
          </a:p>
          <a:p>
            <a:r>
              <a:rPr lang="en-GB" dirty="0"/>
              <a:t>This situation could have resulted in better overall care and fewer strokes and deaths</a:t>
            </a:r>
          </a:p>
          <a:p>
            <a:endParaRPr lang="en-GB" dirty="0"/>
          </a:p>
          <a:p>
            <a:r>
              <a:rPr lang="en-GB" dirty="0"/>
              <a:t>It is possible that adherence to rivaroxaban therapy was worse because patients in the rivaroxaban group knew that they were not having the INR monitored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29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82A36-BD26-CDB9-18D4-85B70A04C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D36A7-CBA4-34F1-50D8-3F12D312F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lower mortality observed with VKA therapy than with rivaroxaban therapy in this trial is also clearly NOT related to any effect on bleeding,</a:t>
            </a:r>
          </a:p>
          <a:p>
            <a:endParaRPr lang="en-GB" dirty="0"/>
          </a:p>
          <a:p>
            <a:r>
              <a:rPr lang="en-GB" dirty="0"/>
              <a:t>Given that bleeding was not less common with vitamin K antagonist therapy than with rivaroxaban therapy.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34238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7BFC-CED3-7848-C187-370936619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6F164-D59A-F0DE-4D16-E57F46F8D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use of a vitamin K antagonist led to a lower rate of death from vascular causes than rivaroxaban therapy</a:t>
            </a:r>
          </a:p>
          <a:p>
            <a:endParaRPr lang="en-GB" dirty="0"/>
          </a:p>
          <a:p>
            <a:r>
              <a:rPr lang="en-GB" dirty="0"/>
              <a:t>Along with lower rates of both sudden cardiac death and death from mechanical or pump failure.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52368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CAEA-1B17-C16B-E5CB-0EB802949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8E79B-D268-7797-825B-1F535946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This trial showed that as compared with rivaroxaban, vitamin K antagonist therapy</a:t>
            </a:r>
          </a:p>
          <a:p>
            <a:r>
              <a:rPr lang="en-GB" dirty="0"/>
              <a:t>led to a </a:t>
            </a:r>
            <a:r>
              <a:rPr lang="en-GB" dirty="0">
                <a:solidFill>
                  <a:srgbClr val="00B050"/>
                </a:solidFill>
              </a:rPr>
              <a:t>lower rate of ischemic stroke </a:t>
            </a:r>
            <a:r>
              <a:rPr lang="en-GB" dirty="0"/>
              <a:t>among patients with rheumatic heart disease–associated atrial fibrillation and </a:t>
            </a:r>
          </a:p>
          <a:p>
            <a:r>
              <a:rPr lang="en-GB" dirty="0">
                <a:solidFill>
                  <a:srgbClr val="00B050"/>
                </a:solidFill>
              </a:rPr>
              <a:t>lower mortality due to vascular causes</a:t>
            </a:r>
            <a:r>
              <a:rPr lang="en-GB" dirty="0"/>
              <a:t>, </a:t>
            </a:r>
          </a:p>
          <a:p>
            <a:r>
              <a:rPr lang="en-GB" dirty="0"/>
              <a:t>without significantly increasing the rate of major bleeding.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7546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75FE-51D0-D4E3-53F7-89D1A155A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F284E-73FC-CBEC-A63C-193C5C363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results of this trial support current guidelines, which recommend vitamin K antagonist therapy for the prevention of stroke in patients with rheumatic heart disease in whom atrial fibrillation develops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58353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197A4-E3A7-6508-45B9-40B49B39C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754451-7F23-D4AE-D54E-D4E1DBF5E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253331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533398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1774</Words>
  <Application>Microsoft Office PowerPoint</Application>
  <PresentationFormat>Widescreen</PresentationFormat>
  <Paragraphs>169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ff-quadraat-web-pro</vt:lpstr>
      <vt:lpstr>Office Theme</vt:lpstr>
      <vt:lpstr>ORIGINAL ARTICLE Rivaroxaban in Rheumatic Heart Disease– Associated Atrial Fibrillation</vt:lpstr>
      <vt:lpstr>PowerPoint Presentation</vt:lpstr>
      <vt:lpstr>Introduction</vt:lpstr>
      <vt:lpstr>PowerPoint Presentation</vt:lpstr>
      <vt:lpstr>Vitamin K Antagonist</vt:lpstr>
      <vt:lpstr>PowerPoint Presentation</vt:lpstr>
      <vt:lpstr>PowerPoint Presentation</vt:lpstr>
      <vt:lpstr>Non Vitamin K Antagonist Oral Anticoagulants (NOACs)</vt:lpstr>
      <vt:lpstr>Advantages of DOAC over VKAs</vt:lpstr>
      <vt:lpstr>Rivaroxaban</vt:lpstr>
      <vt:lpstr>PowerPoint Presentation</vt:lpstr>
      <vt:lpstr>PowerPoint Presentation</vt:lpstr>
      <vt:lpstr>PowerPoint Presentation</vt:lpstr>
      <vt:lpstr>METHODS</vt:lpstr>
      <vt:lpstr>Patients</vt:lpstr>
      <vt:lpstr>PowerPoint Presentation</vt:lpstr>
      <vt:lpstr>PowerPoint Presentation</vt:lpstr>
      <vt:lpstr>Randomisation and clinical regimen</vt:lpstr>
      <vt:lpstr>Randomisation and clinical regimen</vt:lpstr>
      <vt:lpstr>Efficacy end points of the study </vt:lpstr>
      <vt:lpstr>PowerPoint Presentation</vt:lpstr>
      <vt:lpstr>Safety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Delivery of Trial Treatment</vt:lpstr>
      <vt:lpstr>PowerPoint Presentation</vt:lpstr>
      <vt:lpstr>Efficacy and Safety Outcomes</vt:lpstr>
      <vt:lpstr>PowerPoint Presentation</vt:lpstr>
      <vt:lpstr>PowerPoint Presentation</vt:lpstr>
      <vt:lpstr>PowerPoint Presentation</vt:lpstr>
      <vt:lpstr>Discussion</vt:lpstr>
      <vt:lpstr>PowerPoint Presentation</vt:lpstr>
      <vt:lpstr>Expectation from the study</vt:lpstr>
      <vt:lpstr>PowerPoint Presentation</vt:lpstr>
      <vt:lpstr>Possible Explanations</vt:lpstr>
      <vt:lpstr>PowerPoint Presentation</vt:lpstr>
      <vt:lpstr>PowerPoint Presentation</vt:lpstr>
      <vt:lpstr>Conclusion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ORIGINAL ARTICLE Rivaroxaban in Rheumatic Heart Disease– Associated Atrial Fibrillation</dc:title>
  <dc:creator>subhransu mandal</dc:creator>
  <cp:lastModifiedBy>subhransu mandal</cp:lastModifiedBy>
  <cp:revision>67</cp:revision>
  <dcterms:created xsi:type="dcterms:W3CDTF">2022-09-27T21:22:22Z</dcterms:created>
  <dcterms:modified xsi:type="dcterms:W3CDTF">2022-09-28T02:52:07Z</dcterms:modified>
</cp:coreProperties>
</file>