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93" r:id="rId4"/>
    <p:sldId id="258" r:id="rId5"/>
    <p:sldId id="259" r:id="rId6"/>
    <p:sldId id="260" r:id="rId7"/>
    <p:sldId id="261" r:id="rId8"/>
    <p:sldId id="262" r:id="rId9"/>
    <p:sldId id="263" r:id="rId10"/>
    <p:sldId id="264" r:id="rId11"/>
    <p:sldId id="265" r:id="rId12"/>
    <p:sldId id="266" r:id="rId13"/>
    <p:sldId id="267" r:id="rId14"/>
    <p:sldId id="268" r:id="rId15"/>
    <p:sldId id="269" r:id="rId16"/>
    <p:sldId id="273" r:id="rId17"/>
    <p:sldId id="270" r:id="rId18"/>
    <p:sldId id="271" r:id="rId19"/>
    <p:sldId id="272" r:id="rId20"/>
    <p:sldId id="275" r:id="rId21"/>
    <p:sldId id="276" r:id="rId22"/>
    <p:sldId id="277" r:id="rId23"/>
    <p:sldId id="278" r:id="rId24"/>
    <p:sldId id="279" r:id="rId25"/>
    <p:sldId id="280" r:id="rId26"/>
    <p:sldId id="281" r:id="rId27"/>
    <p:sldId id="282" r:id="rId28"/>
    <p:sldId id="283" r:id="rId29"/>
    <p:sldId id="294" r:id="rId30"/>
    <p:sldId id="292" r:id="rId31"/>
    <p:sldId id="284" r:id="rId32"/>
    <p:sldId id="285" r:id="rId33"/>
    <p:sldId id="295" r:id="rId34"/>
    <p:sldId id="286" r:id="rId35"/>
    <p:sldId id="287" r:id="rId36"/>
    <p:sldId id="288" r:id="rId37"/>
    <p:sldId id="289" r:id="rId38"/>
    <p:sldId id="290" r:id="rId39"/>
    <p:sldId id="291"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8/24/2022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8/24/2022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8/24/2022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047D4-8C8E-103D-6F04-41A5A0C2A31B}"/>
              </a:ext>
            </a:extLst>
          </p:cNvPr>
          <p:cNvSpPr>
            <a:spLocks noGrp="1"/>
          </p:cNvSpPr>
          <p:nvPr>
            <p:ph type="ctrTitle"/>
          </p:nvPr>
        </p:nvSpPr>
        <p:spPr/>
        <p:txBody>
          <a:bodyPr/>
          <a:lstStyle/>
          <a:p>
            <a:r>
              <a:rPr lang="en-US" dirty="0"/>
              <a:t>Neuromyelitis Optica Spectrum Disorder</a:t>
            </a:r>
            <a:endParaRPr lang="en-IN" dirty="0"/>
          </a:p>
        </p:txBody>
      </p:sp>
      <p:sp>
        <p:nvSpPr>
          <p:cNvPr id="3" name="Subtitle 2">
            <a:extLst>
              <a:ext uri="{FF2B5EF4-FFF2-40B4-BE49-F238E27FC236}">
                <a16:creationId xmlns:a16="http://schemas.microsoft.com/office/drawing/2014/main" id="{56A3B7E7-3F8E-C4C6-081F-A09184AC36E7}"/>
              </a:ext>
            </a:extLst>
          </p:cNvPr>
          <p:cNvSpPr>
            <a:spLocks noGrp="1"/>
          </p:cNvSpPr>
          <p:nvPr>
            <p:ph type="subTitle" idx="1"/>
          </p:nvPr>
        </p:nvSpPr>
        <p:spPr/>
        <p:txBody>
          <a:bodyPr/>
          <a:lstStyle/>
          <a:p>
            <a:r>
              <a:rPr lang="en-IN" sz="1800" b="0" i="0" u="none" strike="noStrike" baseline="0" dirty="0">
                <a:solidFill>
                  <a:srgbClr val="5A5A5A"/>
                </a:solidFill>
                <a:latin typeface="OTNEJMScalaSansLF"/>
              </a:rPr>
              <a:t>Dean M. </a:t>
            </a:r>
            <a:r>
              <a:rPr lang="en-IN" sz="1800" b="0" i="0" u="none" strike="noStrike" baseline="0" dirty="0" err="1">
                <a:solidFill>
                  <a:srgbClr val="5A5A5A"/>
                </a:solidFill>
                <a:latin typeface="OTNEJMScalaSansLF"/>
              </a:rPr>
              <a:t>Wingerchuk</a:t>
            </a:r>
            <a:r>
              <a:rPr lang="en-IN" sz="1800" b="0" i="0" u="none" strike="noStrike" baseline="0" dirty="0">
                <a:solidFill>
                  <a:srgbClr val="5A5A5A"/>
                </a:solidFill>
                <a:latin typeface="OTNEJMScalaSansLF"/>
              </a:rPr>
              <a:t>, M.D., and Claudia F. </a:t>
            </a:r>
            <a:r>
              <a:rPr lang="en-IN" sz="1800" b="0" i="0" u="none" strike="noStrike" baseline="0" dirty="0" err="1">
                <a:solidFill>
                  <a:srgbClr val="5A5A5A"/>
                </a:solidFill>
                <a:latin typeface="OTNEJMScalaSansLF"/>
              </a:rPr>
              <a:t>Lucchinetti</a:t>
            </a:r>
            <a:r>
              <a:rPr lang="en-IN" sz="1800" b="0" i="0" u="none" strike="noStrike" baseline="0" dirty="0">
                <a:solidFill>
                  <a:srgbClr val="5A5A5A"/>
                </a:solidFill>
                <a:latin typeface="OTNEJMScalaSansLF"/>
              </a:rPr>
              <a:t>, M.D.</a:t>
            </a:r>
          </a:p>
          <a:p>
            <a:r>
              <a:rPr lang="en-US" dirty="0"/>
              <a:t>NEJM Aug 18,2022</a:t>
            </a:r>
            <a:endParaRPr lang="en-IN" dirty="0"/>
          </a:p>
        </p:txBody>
      </p:sp>
    </p:spTree>
    <p:extLst>
      <p:ext uri="{BB962C8B-B14F-4D97-AF65-F5344CB8AC3E}">
        <p14:creationId xmlns:p14="http://schemas.microsoft.com/office/powerpoint/2010/main" val="1383823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410CA-AD08-AF72-8D95-2E8AEB970566}"/>
              </a:ext>
            </a:extLst>
          </p:cNvPr>
          <p:cNvSpPr>
            <a:spLocks noGrp="1"/>
          </p:cNvSpPr>
          <p:nvPr>
            <p:ph type="title"/>
          </p:nvPr>
        </p:nvSpPr>
        <p:spPr/>
        <p:txBody>
          <a:bodyPr/>
          <a:lstStyle/>
          <a:p>
            <a:r>
              <a:rPr lang="en-US" dirty="0"/>
              <a:t>Introduction </a:t>
            </a:r>
            <a:endParaRPr lang="en-IN" dirty="0"/>
          </a:p>
        </p:txBody>
      </p:sp>
      <p:sp>
        <p:nvSpPr>
          <p:cNvPr id="3" name="Content Placeholder 2">
            <a:extLst>
              <a:ext uri="{FF2B5EF4-FFF2-40B4-BE49-F238E27FC236}">
                <a16:creationId xmlns:a16="http://schemas.microsoft.com/office/drawing/2014/main" id="{6DE28481-123D-AC29-BD03-1CE12478BC16}"/>
              </a:ext>
            </a:extLst>
          </p:cNvPr>
          <p:cNvSpPr>
            <a:spLocks noGrp="1"/>
          </p:cNvSpPr>
          <p:nvPr>
            <p:ph idx="1"/>
          </p:nvPr>
        </p:nvSpPr>
        <p:spPr>
          <a:xfrm>
            <a:off x="677334" y="1847851"/>
            <a:ext cx="8952441" cy="3838574"/>
          </a:xfrm>
        </p:spPr>
        <p:txBody>
          <a:bodyPr>
            <a:noAutofit/>
          </a:bodyPr>
          <a:lstStyle/>
          <a:p>
            <a:r>
              <a:rPr lang="en-US" sz="2000" dirty="0"/>
              <a:t>Rare autoimmune disorder</a:t>
            </a:r>
          </a:p>
          <a:p>
            <a:r>
              <a:rPr lang="en-US" sz="2000" dirty="0">
                <a:solidFill>
                  <a:srgbClr val="FF0000"/>
                </a:solidFill>
              </a:rPr>
              <a:t>Multifocal central nervous system inflammation </a:t>
            </a:r>
            <a:r>
              <a:rPr lang="en-US" sz="2000" dirty="0"/>
              <a:t>primarily affecting the optic nerves and spinal cord</a:t>
            </a:r>
          </a:p>
          <a:p>
            <a:r>
              <a:rPr lang="en-US" sz="2000" dirty="0"/>
              <a:t>First described by </a:t>
            </a:r>
            <a:r>
              <a:rPr lang="en-US" sz="2000" dirty="0" err="1"/>
              <a:t>Devic</a:t>
            </a:r>
            <a:r>
              <a:rPr lang="en-US" sz="2000" dirty="0"/>
              <a:t> in 19</a:t>
            </a:r>
            <a:r>
              <a:rPr lang="en-US" sz="2000" baseline="30000" dirty="0"/>
              <a:t>th</a:t>
            </a:r>
            <a:r>
              <a:rPr lang="en-US" sz="2000" dirty="0"/>
              <a:t> century </a:t>
            </a:r>
          </a:p>
        </p:txBody>
      </p:sp>
      <p:pic>
        <p:nvPicPr>
          <p:cNvPr id="4" name="Picture 3">
            <a:extLst>
              <a:ext uri="{FF2B5EF4-FFF2-40B4-BE49-F238E27FC236}">
                <a16:creationId xmlns:a16="http://schemas.microsoft.com/office/drawing/2014/main" id="{B920755F-DC3E-8019-5B47-0F69C8D38D4B}"/>
              </a:ext>
            </a:extLst>
          </p:cNvPr>
          <p:cNvPicPr>
            <a:picLocks noChangeAspect="1"/>
          </p:cNvPicPr>
          <p:nvPr/>
        </p:nvPicPr>
        <p:blipFill>
          <a:blip r:embed="rId2"/>
          <a:stretch>
            <a:fillRect/>
          </a:stretch>
        </p:blipFill>
        <p:spPr>
          <a:xfrm>
            <a:off x="7462837" y="3362325"/>
            <a:ext cx="1971675" cy="2324100"/>
          </a:xfrm>
          <a:prstGeom prst="rect">
            <a:avLst/>
          </a:prstGeom>
        </p:spPr>
      </p:pic>
    </p:spTree>
    <p:extLst>
      <p:ext uri="{BB962C8B-B14F-4D97-AF65-F5344CB8AC3E}">
        <p14:creationId xmlns:p14="http://schemas.microsoft.com/office/powerpoint/2010/main" val="2348512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42AC3-1301-F1A1-8791-9533EFE69D9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5D5B73B-C9BC-1BDE-64DA-44FE73691CD8}"/>
              </a:ext>
            </a:extLst>
          </p:cNvPr>
          <p:cNvSpPr>
            <a:spLocks noGrp="1"/>
          </p:cNvSpPr>
          <p:nvPr>
            <p:ph idx="1"/>
          </p:nvPr>
        </p:nvSpPr>
        <p:spPr/>
        <p:txBody>
          <a:bodyPr/>
          <a:lstStyle/>
          <a:p>
            <a:r>
              <a:rPr lang="en-US" sz="2000" dirty="0"/>
              <a:t>Initially thought to be a severe monophasic optic and spinal variant of multiple sclerosis that has spread to the brain</a:t>
            </a:r>
          </a:p>
          <a:p>
            <a:pPr algn="l"/>
            <a:r>
              <a:rPr lang="en-IN" sz="2000" dirty="0"/>
              <a:t>Discovery of </a:t>
            </a:r>
            <a:r>
              <a:rPr lang="en-US" sz="2000" b="0" i="0" u="none" strike="noStrike" baseline="0" dirty="0"/>
              <a:t>IgG-class antibodies that bind to the water channel aquaporin-4 (AQP4-IgG) in serum from patients with </a:t>
            </a:r>
            <a:r>
              <a:rPr lang="en-US" sz="2000" b="0" i="0" u="none" strike="noStrike" baseline="0" dirty="0" err="1"/>
              <a:t>Devic’s</a:t>
            </a:r>
            <a:r>
              <a:rPr lang="en-US" sz="2000" b="0" i="0" u="none" strike="noStrike" baseline="0" dirty="0"/>
              <a:t> disease, but not from those with typical multiple sclerosis, established neuromyelitis </a:t>
            </a:r>
            <a:r>
              <a:rPr lang="en-US" sz="2000" b="0" i="0" u="none" strike="noStrike" baseline="0" dirty="0" err="1"/>
              <a:t>optica</a:t>
            </a:r>
            <a:r>
              <a:rPr lang="en-US" sz="2000" b="0" i="0" u="none" strike="noStrike" baseline="0" dirty="0"/>
              <a:t> as a distinct entity with a chronic, relapsing course</a:t>
            </a:r>
            <a:endParaRPr lang="en-IN" sz="2000" dirty="0"/>
          </a:p>
          <a:p>
            <a:endParaRPr lang="en-IN" dirty="0"/>
          </a:p>
        </p:txBody>
      </p:sp>
    </p:spTree>
    <p:extLst>
      <p:ext uri="{BB962C8B-B14F-4D97-AF65-F5344CB8AC3E}">
        <p14:creationId xmlns:p14="http://schemas.microsoft.com/office/powerpoint/2010/main" val="1451555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B49226-2AD8-0886-473B-4C0C83C9A9D5}"/>
              </a:ext>
            </a:extLst>
          </p:cNvPr>
          <p:cNvSpPr>
            <a:spLocks noGrp="1"/>
          </p:cNvSpPr>
          <p:nvPr>
            <p:ph idx="1"/>
          </p:nvPr>
        </p:nvSpPr>
        <p:spPr>
          <a:xfrm>
            <a:off x="830503" y="1634836"/>
            <a:ext cx="8290329" cy="4793673"/>
          </a:xfrm>
        </p:spPr>
        <p:txBody>
          <a:bodyPr>
            <a:normAutofit/>
          </a:bodyPr>
          <a:lstStyle/>
          <a:p>
            <a:pPr algn="l"/>
            <a:r>
              <a:rPr lang="en-US" sz="2000" b="0" i="0" u="none" strike="noStrike" baseline="0" dirty="0"/>
              <a:t>NMOSD accounts for </a:t>
            </a:r>
            <a:r>
              <a:rPr lang="en-US" sz="2000" b="0" i="0" u="none" strike="noStrike" baseline="0" dirty="0">
                <a:solidFill>
                  <a:srgbClr val="FF0000"/>
                </a:solidFill>
              </a:rPr>
              <a:t>1 to 2% </a:t>
            </a:r>
            <a:r>
              <a:rPr lang="en-US" sz="2000" b="0" i="0" u="none" strike="noStrike" baseline="0" dirty="0"/>
              <a:t>of all cases of CNS inflammatory demyelinating disease in the </a:t>
            </a:r>
            <a:r>
              <a:rPr lang="en-US" sz="2000" b="0" i="0" u="none" strike="noStrike" baseline="0" dirty="0">
                <a:solidFill>
                  <a:srgbClr val="FF0000"/>
                </a:solidFill>
              </a:rPr>
              <a:t>United States and Europe </a:t>
            </a:r>
            <a:r>
              <a:rPr lang="en-US" sz="2000" b="0" i="0" u="none" strike="noStrike" baseline="0" dirty="0"/>
              <a:t>and </a:t>
            </a:r>
            <a:r>
              <a:rPr lang="en-US" sz="2000" b="0" i="0" u="none" strike="noStrike" baseline="0" dirty="0">
                <a:solidFill>
                  <a:srgbClr val="FF0000"/>
                </a:solidFill>
              </a:rPr>
              <a:t>one third</a:t>
            </a:r>
            <a:r>
              <a:rPr lang="en-US" sz="2000" b="0" i="0" u="none" strike="noStrike" baseline="0" dirty="0"/>
              <a:t> or more of cases of CNS inflammation in </a:t>
            </a:r>
            <a:r>
              <a:rPr lang="en-US" sz="2000" b="0" i="0" u="none" strike="noStrike" baseline="0" dirty="0">
                <a:solidFill>
                  <a:srgbClr val="FF0000"/>
                </a:solidFill>
              </a:rPr>
              <a:t>Asian and other non-White populations.</a:t>
            </a:r>
          </a:p>
          <a:p>
            <a:pPr algn="l"/>
            <a:r>
              <a:rPr lang="en-US" sz="2000" dirty="0">
                <a:solidFill>
                  <a:srgbClr val="FF0000"/>
                </a:solidFill>
              </a:rPr>
              <a:t>M</a:t>
            </a:r>
            <a:r>
              <a:rPr lang="en-US" sz="2000" b="0" i="0" u="none" strike="noStrike" baseline="0" dirty="0">
                <a:solidFill>
                  <a:srgbClr val="FF0000"/>
                </a:solidFill>
              </a:rPr>
              <a:t>edian age </a:t>
            </a:r>
            <a:r>
              <a:rPr lang="en-US" sz="2000" b="0" i="0" u="none" strike="noStrike" baseline="0" dirty="0"/>
              <a:t>at onset of the disorder is </a:t>
            </a:r>
            <a:r>
              <a:rPr lang="en-US" sz="2000" b="0" i="0" u="none" strike="noStrike" baseline="0" dirty="0">
                <a:solidFill>
                  <a:srgbClr val="FF0000"/>
                </a:solidFill>
              </a:rPr>
              <a:t>40 years</a:t>
            </a:r>
            <a:r>
              <a:rPr lang="en-US" sz="2000" b="0" i="0" u="none" strike="noStrike" baseline="0" dirty="0"/>
              <a:t>, but can affect people at any age</a:t>
            </a:r>
          </a:p>
          <a:p>
            <a:pPr algn="l"/>
            <a:r>
              <a:rPr lang="en-US" sz="2000" dirty="0"/>
              <a:t>U</a:t>
            </a:r>
            <a:r>
              <a:rPr lang="en-US" sz="2000" b="0" i="0" u="none" strike="noStrike" baseline="0" dirty="0"/>
              <a:t>p to 20% of cases are in children or in adults over the age of 65 years</a:t>
            </a:r>
          </a:p>
          <a:p>
            <a:pPr algn="l"/>
            <a:r>
              <a:rPr lang="en-US" sz="2000" b="0" i="0" u="none" strike="noStrike" baseline="0" dirty="0"/>
              <a:t>The </a:t>
            </a:r>
            <a:r>
              <a:rPr lang="en-US" sz="2000" b="0" i="0" u="none" strike="noStrike" baseline="0" dirty="0">
                <a:solidFill>
                  <a:srgbClr val="FF0000"/>
                </a:solidFill>
              </a:rPr>
              <a:t>AQP4-IgG autoantibody </a:t>
            </a:r>
            <a:r>
              <a:rPr lang="en-US" sz="2000" b="0" i="0" u="none" strike="noStrike" baseline="0" dirty="0"/>
              <a:t>is detectable in more than </a:t>
            </a:r>
            <a:r>
              <a:rPr lang="en-US" sz="2000" b="0" i="0" u="none" strike="noStrike" baseline="0" dirty="0">
                <a:solidFill>
                  <a:srgbClr val="FF0000"/>
                </a:solidFill>
              </a:rPr>
              <a:t>80% </a:t>
            </a:r>
            <a:r>
              <a:rPr lang="en-IN" sz="2000" b="0" i="0" u="none" strike="noStrike" baseline="0" dirty="0"/>
              <a:t>of patients with NMOSD.</a:t>
            </a:r>
            <a:endParaRPr lang="en-IN" sz="2000" dirty="0"/>
          </a:p>
        </p:txBody>
      </p:sp>
    </p:spTree>
    <p:extLst>
      <p:ext uri="{BB962C8B-B14F-4D97-AF65-F5344CB8AC3E}">
        <p14:creationId xmlns:p14="http://schemas.microsoft.com/office/powerpoint/2010/main" val="215339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9ADBD4-14D4-298F-C2F4-4E0572332A30}"/>
              </a:ext>
            </a:extLst>
          </p:cNvPr>
          <p:cNvSpPr>
            <a:spLocks noGrp="1"/>
          </p:cNvSpPr>
          <p:nvPr>
            <p:ph idx="1"/>
          </p:nvPr>
        </p:nvSpPr>
        <p:spPr>
          <a:xfrm>
            <a:off x="677334" y="1579419"/>
            <a:ext cx="8596668" cy="4461944"/>
          </a:xfrm>
        </p:spPr>
        <p:txBody>
          <a:bodyPr>
            <a:normAutofit/>
          </a:bodyPr>
          <a:lstStyle/>
          <a:p>
            <a:pPr algn="l"/>
            <a:r>
              <a:rPr lang="en-US" sz="2000" b="0" i="0" u="none" strike="noStrike" baseline="0" dirty="0">
                <a:solidFill>
                  <a:srgbClr val="FF0000"/>
                </a:solidFill>
              </a:rPr>
              <a:t>Seropositive disease </a:t>
            </a:r>
            <a:r>
              <a:rPr lang="en-US" sz="2000" b="0" i="0" u="none" strike="noStrike" baseline="0" dirty="0"/>
              <a:t>has a 90 % </a:t>
            </a:r>
            <a:r>
              <a:rPr lang="en-US" sz="2000" b="0" i="0" u="none" strike="noStrike" baseline="0" dirty="0">
                <a:solidFill>
                  <a:srgbClr val="FF0000"/>
                </a:solidFill>
              </a:rPr>
              <a:t>female</a:t>
            </a:r>
            <a:r>
              <a:rPr lang="en-US" sz="2000" b="0" i="0" u="none" strike="noStrike" baseline="0" dirty="0"/>
              <a:t> preponderance whereas seronegative cases have an equal sex distribution</a:t>
            </a:r>
          </a:p>
          <a:p>
            <a:pPr algn="l"/>
            <a:r>
              <a:rPr lang="en-US" sz="2000" b="0" i="0" u="none" strike="noStrike" baseline="0" dirty="0"/>
              <a:t>Up to 3% of cases </a:t>
            </a:r>
            <a:r>
              <a:rPr lang="en-IN" sz="2000" b="0" i="0" u="none" strike="noStrike" baseline="0" dirty="0"/>
              <a:t>are familial </a:t>
            </a:r>
          </a:p>
          <a:p>
            <a:pPr algn="l"/>
            <a:r>
              <a:rPr lang="en-US" sz="2000" dirty="0"/>
              <a:t>A</a:t>
            </a:r>
            <a:r>
              <a:rPr lang="en-US" sz="2000" b="0" i="0" u="none" strike="noStrike" baseline="0" dirty="0"/>
              <a:t>pproximately one third of cases are preceded by an infection, which is often viral, and in rare cases, an acute attack follows vaccination</a:t>
            </a:r>
          </a:p>
          <a:p>
            <a:pPr algn="l"/>
            <a:r>
              <a:rPr lang="en-US" sz="2000" dirty="0"/>
              <a:t>N</a:t>
            </a:r>
            <a:r>
              <a:rPr lang="en-US" sz="2000" b="0" i="0" u="none" strike="noStrike" baseline="0" dirty="0"/>
              <a:t>o specific infection or vaccine has been strongly implicated as a trigger </a:t>
            </a:r>
            <a:r>
              <a:rPr lang="en-IN" sz="2000" b="0" i="0" u="none" strike="noStrike" baseline="0" dirty="0"/>
              <a:t>of disease activity</a:t>
            </a:r>
          </a:p>
          <a:p>
            <a:pPr algn="l"/>
            <a:r>
              <a:rPr lang="en-US" sz="2000" b="0" i="0" u="none" strike="noStrike" baseline="0" dirty="0"/>
              <a:t>The initial attack has been associated with the use of immune checkpoint inhibitor therapies</a:t>
            </a:r>
            <a:endParaRPr lang="en-IN" sz="2000" dirty="0"/>
          </a:p>
        </p:txBody>
      </p:sp>
    </p:spTree>
    <p:extLst>
      <p:ext uri="{BB962C8B-B14F-4D97-AF65-F5344CB8AC3E}">
        <p14:creationId xmlns:p14="http://schemas.microsoft.com/office/powerpoint/2010/main" val="2276918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F03BB-5026-9126-6452-C91B4793F35C}"/>
              </a:ext>
            </a:extLst>
          </p:cNvPr>
          <p:cNvSpPr>
            <a:spLocks noGrp="1"/>
          </p:cNvSpPr>
          <p:nvPr>
            <p:ph type="title"/>
          </p:nvPr>
        </p:nvSpPr>
        <p:spPr/>
        <p:txBody>
          <a:bodyPr/>
          <a:lstStyle/>
          <a:p>
            <a:r>
              <a:rPr lang="en-US" dirty="0"/>
              <a:t>Clinical characteristics </a:t>
            </a:r>
            <a:endParaRPr lang="en-IN" dirty="0"/>
          </a:p>
        </p:txBody>
      </p:sp>
      <p:sp>
        <p:nvSpPr>
          <p:cNvPr id="3" name="Content Placeholder 2">
            <a:extLst>
              <a:ext uri="{FF2B5EF4-FFF2-40B4-BE49-F238E27FC236}">
                <a16:creationId xmlns:a16="http://schemas.microsoft.com/office/drawing/2014/main" id="{F8BB5E1D-87A0-0277-3888-EA883CCA04FD}"/>
              </a:ext>
            </a:extLst>
          </p:cNvPr>
          <p:cNvSpPr>
            <a:spLocks noGrp="1"/>
          </p:cNvSpPr>
          <p:nvPr>
            <p:ph idx="1"/>
          </p:nvPr>
        </p:nvSpPr>
        <p:spPr/>
        <p:txBody>
          <a:bodyPr>
            <a:normAutofit/>
          </a:bodyPr>
          <a:lstStyle/>
          <a:p>
            <a:pPr algn="l"/>
            <a:r>
              <a:rPr lang="en-US" sz="2000" b="0" i="0" u="none" strike="noStrike" baseline="0" dirty="0"/>
              <a:t>Six core clinical syndromes </a:t>
            </a:r>
            <a:r>
              <a:rPr lang="en-US" sz="2000" dirty="0"/>
              <a:t>which are </a:t>
            </a:r>
            <a:r>
              <a:rPr lang="en-US" sz="2000" b="0" i="0" u="none" strike="noStrike" baseline="0" dirty="0"/>
              <a:t>classified by their location:</a:t>
            </a:r>
          </a:p>
          <a:p>
            <a:pPr algn="l">
              <a:buFont typeface="+mj-lt"/>
              <a:buAutoNum type="arabicPeriod"/>
            </a:pPr>
            <a:r>
              <a:rPr lang="en-US" sz="2000" dirty="0"/>
              <a:t>O</a:t>
            </a:r>
            <a:r>
              <a:rPr lang="en-US" sz="2000" b="0" i="0" u="none" strike="noStrike" baseline="0" dirty="0"/>
              <a:t>ptic nerve</a:t>
            </a:r>
          </a:p>
          <a:p>
            <a:pPr algn="l">
              <a:buFont typeface="+mj-lt"/>
              <a:buAutoNum type="arabicPeriod"/>
            </a:pPr>
            <a:r>
              <a:rPr lang="en-US" sz="2000" dirty="0"/>
              <a:t>S</a:t>
            </a:r>
            <a:r>
              <a:rPr lang="en-US" sz="2000" b="0" i="0" u="none" strike="noStrike" baseline="0" dirty="0"/>
              <a:t>pinal cord</a:t>
            </a:r>
          </a:p>
          <a:p>
            <a:pPr algn="l">
              <a:buFont typeface="+mj-lt"/>
              <a:buAutoNum type="arabicPeriod"/>
            </a:pPr>
            <a:r>
              <a:rPr lang="en-US" sz="2000" b="0" i="0" u="none" strike="noStrike" baseline="0" dirty="0"/>
              <a:t>Area postrema of the </a:t>
            </a:r>
            <a:r>
              <a:rPr lang="en-IN" sz="2000" b="0" i="0" u="none" strike="noStrike" baseline="0" dirty="0"/>
              <a:t>dorsal medulla</a:t>
            </a:r>
          </a:p>
          <a:p>
            <a:pPr algn="l">
              <a:buFont typeface="+mj-lt"/>
              <a:buAutoNum type="arabicPeriod"/>
            </a:pPr>
            <a:r>
              <a:rPr lang="en-IN" sz="2000" dirty="0"/>
              <a:t>O</a:t>
            </a:r>
            <a:r>
              <a:rPr lang="en-IN" sz="2000" b="0" i="0" u="none" strike="noStrike" baseline="0" dirty="0"/>
              <a:t>ther brain-stem regions</a:t>
            </a:r>
          </a:p>
          <a:p>
            <a:pPr algn="l">
              <a:buFont typeface="+mj-lt"/>
              <a:buAutoNum type="arabicPeriod"/>
            </a:pPr>
            <a:r>
              <a:rPr lang="en-IN" sz="2000" dirty="0"/>
              <a:t>D</a:t>
            </a:r>
            <a:r>
              <a:rPr lang="en-IN" sz="2000" b="0" i="0" u="none" strike="noStrike" baseline="0" dirty="0"/>
              <a:t>iencephalon</a:t>
            </a:r>
          </a:p>
          <a:p>
            <a:pPr algn="l">
              <a:buFont typeface="+mj-lt"/>
              <a:buAutoNum type="arabicPeriod"/>
            </a:pPr>
            <a:r>
              <a:rPr lang="en-IN" sz="2000" dirty="0"/>
              <a:t>C</a:t>
            </a:r>
            <a:r>
              <a:rPr lang="en-IN" sz="2000" b="0" i="0" u="none" strike="noStrike" baseline="0" dirty="0"/>
              <a:t>erebrum</a:t>
            </a:r>
          </a:p>
          <a:p>
            <a:pPr algn="l"/>
            <a:r>
              <a:rPr lang="en-IN" sz="2000" b="0" i="0" u="none" strike="noStrike" baseline="0" dirty="0"/>
              <a:t>most common syndromes are optic neuritis, transverse myelitis, </a:t>
            </a:r>
            <a:r>
              <a:rPr lang="en-US" sz="2000" b="0" i="0" u="none" strike="noStrike" baseline="0" dirty="0"/>
              <a:t>area postrema syndrome</a:t>
            </a:r>
            <a:endParaRPr lang="en-IN" sz="2000" dirty="0"/>
          </a:p>
        </p:txBody>
      </p:sp>
    </p:spTree>
    <p:extLst>
      <p:ext uri="{BB962C8B-B14F-4D97-AF65-F5344CB8AC3E}">
        <p14:creationId xmlns:p14="http://schemas.microsoft.com/office/powerpoint/2010/main" val="1688177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CDFB5-F222-8E0B-FD0F-EF7981549841}"/>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83D6B384-9990-7B3E-E134-570799BA9C58}"/>
              </a:ext>
            </a:extLst>
          </p:cNvPr>
          <p:cNvSpPr>
            <a:spLocks noGrp="1"/>
          </p:cNvSpPr>
          <p:nvPr>
            <p:ph idx="1"/>
          </p:nvPr>
        </p:nvSpPr>
        <p:spPr/>
        <p:txBody>
          <a:bodyPr>
            <a:normAutofit/>
          </a:bodyPr>
          <a:lstStyle/>
          <a:p>
            <a:pPr algn="l"/>
            <a:r>
              <a:rPr lang="en-US" sz="2000" b="0" i="0" u="none" strike="noStrike" baseline="0" dirty="0"/>
              <a:t>The </a:t>
            </a:r>
            <a:r>
              <a:rPr lang="en-US" sz="2000" b="0" i="0" u="none" strike="noStrike" baseline="0" dirty="0">
                <a:solidFill>
                  <a:srgbClr val="FF0000"/>
                </a:solidFill>
              </a:rPr>
              <a:t>sentinel attack involves the optic nerve or spinal cord in more than 85%</a:t>
            </a:r>
            <a:r>
              <a:rPr lang="en-US" sz="2000" b="0" i="0" u="none" strike="noStrike" baseline="0" dirty="0"/>
              <a:t> of affected adults.</a:t>
            </a:r>
          </a:p>
          <a:p>
            <a:pPr algn="l"/>
            <a:r>
              <a:rPr lang="en-US" sz="2000" b="0" i="0" u="none" strike="noStrike" baseline="0" dirty="0"/>
              <a:t>Patients with </a:t>
            </a:r>
            <a:r>
              <a:rPr lang="en-US" sz="2000" b="1" i="0" u="none" strike="noStrike" baseline="0" dirty="0"/>
              <a:t>optic neuritis </a:t>
            </a:r>
            <a:r>
              <a:rPr lang="en-US" sz="2000" b="0" i="0" u="none" strike="noStrike" baseline="0" dirty="0"/>
              <a:t>present with unilateral or bilateral visual loss or scotoma, dyschromatopsia and ocular pain exacerbated by eye movement</a:t>
            </a:r>
          </a:p>
          <a:p>
            <a:pPr algn="l"/>
            <a:r>
              <a:rPr lang="en-US" sz="2000" b="0" i="0" u="none" strike="noStrike" baseline="0" dirty="0"/>
              <a:t>Not distinguishable from optic neuritis in multiple sclerosis or from an idiopathic form</a:t>
            </a:r>
            <a:endParaRPr lang="en-IN" sz="2000" dirty="0"/>
          </a:p>
        </p:txBody>
      </p:sp>
    </p:spTree>
    <p:extLst>
      <p:ext uri="{BB962C8B-B14F-4D97-AF65-F5344CB8AC3E}">
        <p14:creationId xmlns:p14="http://schemas.microsoft.com/office/powerpoint/2010/main" val="2091406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A91B4-E16F-0FDF-E420-F016B4FEA39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1E035B1-C1E1-82DF-B89E-9E7355A4AACE}"/>
              </a:ext>
            </a:extLst>
          </p:cNvPr>
          <p:cNvSpPr>
            <a:spLocks noGrp="1"/>
          </p:cNvSpPr>
          <p:nvPr>
            <p:ph idx="1"/>
          </p:nvPr>
        </p:nvSpPr>
        <p:spPr/>
        <p:txBody>
          <a:bodyPr/>
          <a:lstStyle/>
          <a:p>
            <a:pPr algn="l"/>
            <a:r>
              <a:rPr lang="en-US" sz="2000" b="1" i="0" u="none" strike="noStrike" baseline="0" dirty="0"/>
              <a:t>Acute transverse myelitis </a:t>
            </a:r>
            <a:r>
              <a:rPr lang="en-US" sz="2000" b="0" i="0" u="none" strike="noStrike" baseline="0" dirty="0"/>
              <a:t>causes limb weakness, numbness, sensory loss or pain below the lesion level, and bladder and bowel dysfunction.</a:t>
            </a:r>
          </a:p>
          <a:p>
            <a:pPr algn="l"/>
            <a:r>
              <a:rPr lang="en-US" sz="2000" b="0" i="0" u="none" strike="noStrike" baseline="0" dirty="0"/>
              <a:t>Other myelitis symptoms include:</a:t>
            </a:r>
          </a:p>
          <a:p>
            <a:pPr marL="457200" indent="-457200" algn="l">
              <a:buFont typeface="+mj-lt"/>
              <a:buAutoNum type="arabicPeriod"/>
            </a:pPr>
            <a:r>
              <a:rPr lang="en-US" sz="2000" b="0" i="0" u="none" strike="noStrike" baseline="0" dirty="0"/>
              <a:t>Lhermitte’s sign - trunk or limb paresthesia</a:t>
            </a:r>
            <a:r>
              <a:rPr lang="en-US" sz="2000" dirty="0"/>
              <a:t> </a:t>
            </a:r>
            <a:r>
              <a:rPr lang="en-US" sz="2000" b="0" i="0" u="none" strike="noStrike" baseline="0" dirty="0"/>
              <a:t>elicited by neck flexion</a:t>
            </a:r>
          </a:p>
          <a:p>
            <a:pPr marL="457200" indent="-457200" algn="l">
              <a:buFont typeface="+mj-lt"/>
              <a:buAutoNum type="arabicPeriod"/>
            </a:pPr>
            <a:r>
              <a:rPr lang="en-US" sz="2000" dirty="0"/>
              <a:t>E</a:t>
            </a:r>
            <a:r>
              <a:rPr lang="en-US" sz="2000" b="0" i="0" u="none" strike="noStrike" baseline="0" dirty="0"/>
              <a:t>pisodes of paroxysmal tonic spasms lasting 15 to 60 seconds, with painful </a:t>
            </a:r>
            <a:r>
              <a:rPr lang="en-US" sz="2000" dirty="0"/>
              <a:t>c</a:t>
            </a:r>
            <a:r>
              <a:rPr lang="en-US" sz="2000" b="0" i="0" u="none" strike="noStrike" baseline="0" dirty="0"/>
              <a:t>ontraction of  agonist and antagonist muscle which is often mistaken for convulsions</a:t>
            </a:r>
          </a:p>
          <a:p>
            <a:pPr marL="457200" indent="-457200" algn="l">
              <a:buFont typeface="+mj-lt"/>
              <a:buAutoNum type="arabicPeriod"/>
            </a:pPr>
            <a:r>
              <a:rPr lang="en-US" sz="2000" dirty="0"/>
              <a:t>Severe high cervical myelitis can cause neurogenic respiratory muscle paralysis</a:t>
            </a:r>
            <a:endParaRPr lang="en-IN" sz="2000" dirty="0"/>
          </a:p>
          <a:p>
            <a:endParaRPr lang="en-IN" dirty="0"/>
          </a:p>
        </p:txBody>
      </p:sp>
    </p:spTree>
    <p:extLst>
      <p:ext uri="{BB962C8B-B14F-4D97-AF65-F5344CB8AC3E}">
        <p14:creationId xmlns:p14="http://schemas.microsoft.com/office/powerpoint/2010/main" val="2670911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BFAF8-5E91-517F-CC91-3E7ECE51B05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5A83450-3D70-8AFC-A026-51588CB13E58}"/>
              </a:ext>
            </a:extLst>
          </p:cNvPr>
          <p:cNvSpPr>
            <a:spLocks noGrp="1"/>
          </p:cNvSpPr>
          <p:nvPr>
            <p:ph idx="1"/>
          </p:nvPr>
        </p:nvSpPr>
        <p:spPr/>
        <p:txBody>
          <a:bodyPr>
            <a:normAutofit/>
          </a:bodyPr>
          <a:lstStyle/>
          <a:p>
            <a:pPr algn="l"/>
            <a:r>
              <a:rPr lang="en-US" sz="2000" b="1" i="0" u="none" strike="noStrike" baseline="0" dirty="0"/>
              <a:t>Area postrema syndrome </a:t>
            </a:r>
            <a:r>
              <a:rPr lang="en-US" sz="2000" b="0" i="0" u="none" strike="noStrike" baseline="0" dirty="0"/>
              <a:t>is the presenting feature of NMOSD in 10% of patients</a:t>
            </a:r>
          </a:p>
          <a:p>
            <a:pPr algn="l"/>
            <a:r>
              <a:rPr lang="en-US" sz="2000" dirty="0"/>
              <a:t>O</a:t>
            </a:r>
            <a:r>
              <a:rPr lang="en-US" sz="2000" b="0" i="0" u="none" strike="noStrike" baseline="0" dirty="0"/>
              <a:t>ccurs at some time during the disease in 15 to 40% of patients</a:t>
            </a:r>
          </a:p>
          <a:p>
            <a:pPr algn="l"/>
            <a:r>
              <a:rPr lang="en-US" sz="2000" b="0" i="0" u="none" strike="noStrike" baseline="0" dirty="0"/>
              <a:t>Vomiting lasts a median of 2 weeks</a:t>
            </a:r>
          </a:p>
          <a:p>
            <a:pPr algn="l"/>
            <a:r>
              <a:rPr lang="en-US" sz="2000" dirty="0"/>
              <a:t>I</a:t>
            </a:r>
            <a:r>
              <a:rPr lang="en-US" sz="2000" b="0" i="0" u="none" strike="noStrike" baseline="0" dirty="0"/>
              <a:t>n up to two thirds of cases, presages an attack of optic neuritis or myelitis</a:t>
            </a:r>
          </a:p>
          <a:p>
            <a:pPr algn="l"/>
            <a:r>
              <a:rPr lang="en-US" sz="2000" b="0" i="0" u="none" strike="noStrike" baseline="0" dirty="0"/>
              <a:t>The syndrome can accompany myelitis when a destructive cervical lesion ascends into the brain stem, or it may be isolated and caused by nondestructive </a:t>
            </a:r>
            <a:r>
              <a:rPr lang="en-IN" sz="2000" b="0" i="0" u="none" strike="noStrike" baseline="0" dirty="0"/>
              <a:t>dorsal medullary lesions</a:t>
            </a:r>
            <a:endParaRPr lang="en-IN" sz="2000" dirty="0"/>
          </a:p>
        </p:txBody>
      </p:sp>
    </p:spTree>
    <p:extLst>
      <p:ext uri="{BB962C8B-B14F-4D97-AF65-F5344CB8AC3E}">
        <p14:creationId xmlns:p14="http://schemas.microsoft.com/office/powerpoint/2010/main" val="4090481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6C31E-831D-8FAA-3C1D-01431F44756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5967D6D-FBA4-08DA-1350-FDDA55FB4A50}"/>
              </a:ext>
            </a:extLst>
          </p:cNvPr>
          <p:cNvSpPr>
            <a:spLocks noGrp="1"/>
          </p:cNvSpPr>
          <p:nvPr>
            <p:ph idx="1"/>
          </p:nvPr>
        </p:nvSpPr>
        <p:spPr/>
        <p:txBody>
          <a:bodyPr>
            <a:normAutofit/>
          </a:bodyPr>
          <a:lstStyle/>
          <a:p>
            <a:pPr algn="l"/>
            <a:r>
              <a:rPr lang="en-IN" sz="2000" b="1" dirty="0"/>
              <a:t>C</a:t>
            </a:r>
            <a:r>
              <a:rPr lang="en-IN" sz="2000" b="1" i="0" u="none" strike="noStrike" baseline="0" dirty="0"/>
              <a:t>erebral syndromes </a:t>
            </a:r>
            <a:r>
              <a:rPr lang="en-IN" sz="2000" b="0" i="0" u="none" strike="noStrike" baseline="0" dirty="0"/>
              <a:t>are common </a:t>
            </a:r>
            <a:r>
              <a:rPr lang="en-US" sz="2000" b="0" i="0" u="none" strike="noStrike" baseline="0" dirty="0"/>
              <a:t>in children</a:t>
            </a:r>
          </a:p>
          <a:p>
            <a:pPr algn="l"/>
            <a:r>
              <a:rPr lang="en-US" sz="2000" b="0" i="0" u="none" strike="noStrike" baseline="0" dirty="0"/>
              <a:t>It causes generalized or focal </a:t>
            </a:r>
            <a:r>
              <a:rPr lang="en-IN" sz="2000" b="0" i="0" u="none" strike="noStrike" baseline="0" dirty="0"/>
              <a:t>signs, including encephalopathy, hemiparesis, </a:t>
            </a:r>
            <a:r>
              <a:rPr lang="en-US" sz="2000" b="0" i="0" u="none" strike="noStrike" baseline="0" dirty="0"/>
              <a:t>hemianopia, or seizures</a:t>
            </a:r>
          </a:p>
          <a:p>
            <a:pPr algn="l"/>
            <a:r>
              <a:rPr lang="en-US" sz="2000" b="1" i="0" u="none" strike="noStrike" baseline="0" dirty="0"/>
              <a:t>Brain-stem lesions </a:t>
            </a:r>
            <a:r>
              <a:rPr lang="en-US" sz="2000" b="0" i="0" u="none" strike="noStrike" baseline="0" dirty="0"/>
              <a:t>may </a:t>
            </a:r>
            <a:r>
              <a:rPr lang="en-IN" sz="2000" b="0" i="0" u="none" strike="noStrike" baseline="0" dirty="0"/>
              <a:t>cause oculomotor dysfunction, hearing loss, vertigo, </a:t>
            </a:r>
            <a:r>
              <a:rPr lang="en-US" sz="2000" b="0" i="0" u="none" strike="noStrike" baseline="0" dirty="0"/>
              <a:t>dysarthria, or other cranial-nerve symptoms</a:t>
            </a:r>
            <a:r>
              <a:rPr lang="en-IN" sz="2000" b="0" i="0" u="none" strike="noStrike" baseline="0" dirty="0"/>
              <a:t> </a:t>
            </a:r>
          </a:p>
          <a:p>
            <a:pPr algn="l"/>
            <a:r>
              <a:rPr lang="en-IN" sz="2000" b="0" i="0" u="none" strike="noStrike" baseline="0" dirty="0"/>
              <a:t>Lesions in </a:t>
            </a:r>
            <a:r>
              <a:rPr lang="en-IN" sz="2000" b="1" i="0" u="none" strike="noStrike" baseline="0" dirty="0"/>
              <a:t>diencephalic structures </a:t>
            </a:r>
            <a:r>
              <a:rPr lang="en-US" sz="2000" b="0" i="0" u="none" strike="noStrike" baseline="0" dirty="0"/>
              <a:t>such as the thalamus and hypothalamus causes narcolepsy-like symptoms, </a:t>
            </a:r>
            <a:r>
              <a:rPr lang="en-IN" sz="2000" b="0" i="0" u="none" strike="noStrike" baseline="0" dirty="0"/>
              <a:t>endocrinopathies, temperature dysregulation, </a:t>
            </a:r>
            <a:r>
              <a:rPr lang="en-US" sz="2000" b="0" i="0" u="none" strike="noStrike" baseline="0" dirty="0"/>
              <a:t>eating disorders, and a syndrome of inappropriate </a:t>
            </a:r>
            <a:r>
              <a:rPr lang="en-IN" sz="2000" b="0" i="0" u="none" strike="noStrike" baseline="0" dirty="0"/>
              <a:t>antidiuretic hormone secretion</a:t>
            </a:r>
            <a:endParaRPr lang="en-IN" sz="2000" dirty="0"/>
          </a:p>
        </p:txBody>
      </p:sp>
    </p:spTree>
    <p:extLst>
      <p:ext uri="{BB962C8B-B14F-4D97-AF65-F5344CB8AC3E}">
        <p14:creationId xmlns:p14="http://schemas.microsoft.com/office/powerpoint/2010/main" val="2467251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2A08D-D6F5-94C9-E709-314E330BCD4B}"/>
              </a:ext>
            </a:extLst>
          </p:cNvPr>
          <p:cNvSpPr>
            <a:spLocks noGrp="1"/>
          </p:cNvSpPr>
          <p:nvPr>
            <p:ph type="title"/>
          </p:nvPr>
        </p:nvSpPr>
        <p:spPr/>
        <p:txBody>
          <a:bodyPr/>
          <a:lstStyle/>
          <a:p>
            <a:r>
              <a:rPr lang="en-US" dirty="0"/>
              <a:t>Neuroimaging </a:t>
            </a:r>
            <a:endParaRPr lang="en-IN" dirty="0"/>
          </a:p>
        </p:txBody>
      </p:sp>
      <p:sp>
        <p:nvSpPr>
          <p:cNvPr id="3" name="Content Placeholder 2">
            <a:extLst>
              <a:ext uri="{FF2B5EF4-FFF2-40B4-BE49-F238E27FC236}">
                <a16:creationId xmlns:a16="http://schemas.microsoft.com/office/drawing/2014/main" id="{1E9958CD-2359-E61F-C334-E9F1BA49FAEF}"/>
              </a:ext>
            </a:extLst>
          </p:cNvPr>
          <p:cNvSpPr>
            <a:spLocks noGrp="1"/>
          </p:cNvSpPr>
          <p:nvPr>
            <p:ph idx="1"/>
          </p:nvPr>
        </p:nvSpPr>
        <p:spPr/>
        <p:txBody>
          <a:bodyPr>
            <a:normAutofit/>
          </a:bodyPr>
          <a:lstStyle/>
          <a:p>
            <a:r>
              <a:rPr lang="en-US" sz="2000" dirty="0"/>
              <a:t>Confirmation of diagnosis is aided by MRI</a:t>
            </a:r>
          </a:p>
          <a:p>
            <a:pPr algn="l"/>
            <a:r>
              <a:rPr lang="en-IN" sz="2000" dirty="0"/>
              <a:t>A</a:t>
            </a:r>
            <a:r>
              <a:rPr lang="en-IN" sz="2000" b="0" i="0" u="none" strike="noStrike" baseline="0" dirty="0"/>
              <a:t>cute phase:</a:t>
            </a:r>
          </a:p>
          <a:p>
            <a:pPr algn="l">
              <a:buFont typeface="+mj-lt"/>
              <a:buAutoNum type="arabicPeriod"/>
            </a:pPr>
            <a:r>
              <a:rPr lang="en-US" sz="2000" b="0" i="0" u="none" strike="noStrike" baseline="0" dirty="0"/>
              <a:t>T2-weighted MRI sequences : enlarging inflammatory lesions</a:t>
            </a:r>
          </a:p>
          <a:p>
            <a:pPr algn="l">
              <a:buFont typeface="+mj-lt"/>
              <a:buAutoNum type="arabicPeriod"/>
            </a:pPr>
            <a:r>
              <a:rPr lang="en-US" sz="2000" b="0" i="0" u="none" strike="noStrike" baseline="0" dirty="0"/>
              <a:t>T1-weighted</a:t>
            </a:r>
            <a:r>
              <a:rPr lang="en-US" sz="2000" dirty="0"/>
              <a:t> </a:t>
            </a:r>
            <a:r>
              <a:rPr lang="en-US" sz="2000" b="0" i="0" u="none" strike="noStrike" baseline="0" dirty="0"/>
              <a:t>sequences with gadolinium </a:t>
            </a:r>
            <a:r>
              <a:rPr lang="en-US" sz="2000" dirty="0"/>
              <a:t>: </a:t>
            </a:r>
            <a:r>
              <a:rPr lang="en-US" sz="2000" b="0" i="0" u="none" strike="noStrike" baseline="0" dirty="0"/>
              <a:t>enhancement of actively inflamed lesions </a:t>
            </a:r>
          </a:p>
        </p:txBody>
      </p:sp>
    </p:spTree>
    <p:extLst>
      <p:ext uri="{BB962C8B-B14F-4D97-AF65-F5344CB8AC3E}">
        <p14:creationId xmlns:p14="http://schemas.microsoft.com/office/powerpoint/2010/main" val="1838411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B7C2A-4BD6-B071-2EAA-49444964E0C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15DC6D6-2866-1CF2-F631-97E6F064B0FA}"/>
              </a:ext>
            </a:extLst>
          </p:cNvPr>
          <p:cNvSpPr>
            <a:spLocks noGrp="1"/>
          </p:cNvSpPr>
          <p:nvPr>
            <p:ph idx="1"/>
          </p:nvPr>
        </p:nvSpPr>
        <p:spPr/>
        <p:txBody>
          <a:bodyPr>
            <a:normAutofit/>
          </a:bodyPr>
          <a:lstStyle/>
          <a:p>
            <a:pPr algn="l"/>
            <a:r>
              <a:rPr lang="en-IN" sz="2000" dirty="0"/>
              <a:t>O</a:t>
            </a:r>
            <a:r>
              <a:rPr lang="en-US" sz="2000" b="0" i="0" u="none" strike="noStrike" baseline="0" dirty="0" err="1"/>
              <a:t>rbital</a:t>
            </a:r>
            <a:r>
              <a:rPr lang="en-US" sz="2000" b="0" i="0" u="none" strike="noStrike" baseline="0" dirty="0"/>
              <a:t> MRI </a:t>
            </a:r>
            <a:r>
              <a:rPr lang="en-US" sz="2000" dirty="0"/>
              <a:t>lesions are seen in the </a:t>
            </a:r>
            <a:r>
              <a:rPr lang="en-US" sz="2000" b="0" i="0" u="none" strike="noStrike" baseline="0" dirty="0"/>
              <a:t>optic chiasm or the adjacent posterior optic nerve but may occupy the full length of the nerve</a:t>
            </a:r>
          </a:p>
          <a:p>
            <a:pPr algn="l"/>
            <a:r>
              <a:rPr lang="en-US" sz="2000" b="0" i="0" u="none" strike="noStrike" baseline="0" dirty="0"/>
              <a:t>MRI</a:t>
            </a:r>
            <a:r>
              <a:rPr lang="en-US" sz="2000" dirty="0"/>
              <a:t> </a:t>
            </a:r>
            <a:r>
              <a:rPr lang="en-US" sz="2000" b="0" i="0" u="none" strike="noStrike" baseline="0" dirty="0"/>
              <a:t>of the spinal cord typically shows </a:t>
            </a:r>
            <a:r>
              <a:rPr lang="en-US" sz="2000" b="0" i="0" u="none" strike="noStrike" baseline="0" dirty="0">
                <a:solidFill>
                  <a:srgbClr val="FF0000"/>
                </a:solidFill>
              </a:rPr>
              <a:t>longitudinally extensive transverse myelitis defined as a lesion that is at least three contiguous vertebral segments in length </a:t>
            </a:r>
          </a:p>
          <a:p>
            <a:pPr algn="l"/>
            <a:r>
              <a:rPr lang="en-US" sz="2000" b="0" i="0" u="none" strike="noStrike" baseline="0" dirty="0"/>
              <a:t>15% of sentinel myelitis attacks are associated with a shorter lesion </a:t>
            </a:r>
            <a:r>
              <a:rPr lang="en-IN" sz="2000" b="0" i="0" u="none" strike="noStrike" baseline="0" dirty="0"/>
              <a:t>that simulates multiple sclerosis</a:t>
            </a:r>
          </a:p>
          <a:p>
            <a:pPr algn="l"/>
            <a:r>
              <a:rPr lang="en-IN" sz="2000" b="0" i="0" u="none" strike="noStrike" baseline="0" dirty="0"/>
              <a:t>Detection</a:t>
            </a:r>
            <a:r>
              <a:rPr lang="en-IN" sz="2000" dirty="0"/>
              <a:t> </a:t>
            </a:r>
            <a:r>
              <a:rPr lang="en-US" sz="2000" b="0" i="0" u="none" strike="noStrike" baseline="0" dirty="0"/>
              <a:t>of a dorsal medullary lesion with the use of MRI is confirmatory of area postrema syndrome, but the lesion is small and visible for only a few days</a:t>
            </a:r>
            <a:endParaRPr lang="en-IN" sz="2000" dirty="0"/>
          </a:p>
        </p:txBody>
      </p:sp>
    </p:spTree>
    <p:extLst>
      <p:ext uri="{BB962C8B-B14F-4D97-AF65-F5344CB8AC3E}">
        <p14:creationId xmlns:p14="http://schemas.microsoft.com/office/powerpoint/2010/main" val="1888421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2A11D051-1A52-9F21-02A0-D27BBF6DA986}"/>
              </a:ext>
            </a:extLst>
          </p:cNvPr>
          <p:cNvPicPr>
            <a:picLocks noGrp="1" noChangeAspect="1"/>
          </p:cNvPicPr>
          <p:nvPr>
            <p:ph sz="half" idx="1"/>
          </p:nvPr>
        </p:nvPicPr>
        <p:blipFill>
          <a:blip r:embed="rId2"/>
          <a:stretch>
            <a:fillRect/>
          </a:stretch>
        </p:blipFill>
        <p:spPr>
          <a:xfrm>
            <a:off x="489169" y="540843"/>
            <a:ext cx="5329740" cy="5902134"/>
          </a:xfrm>
        </p:spPr>
      </p:pic>
      <p:sp>
        <p:nvSpPr>
          <p:cNvPr id="12" name="Content Placeholder 11">
            <a:extLst>
              <a:ext uri="{FF2B5EF4-FFF2-40B4-BE49-F238E27FC236}">
                <a16:creationId xmlns:a16="http://schemas.microsoft.com/office/drawing/2014/main" id="{4749E29E-F64D-FB16-ED79-5D62DD68329C}"/>
              </a:ext>
            </a:extLst>
          </p:cNvPr>
          <p:cNvSpPr>
            <a:spLocks noGrp="1"/>
          </p:cNvSpPr>
          <p:nvPr>
            <p:ph sz="half" idx="2"/>
          </p:nvPr>
        </p:nvSpPr>
        <p:spPr>
          <a:xfrm>
            <a:off x="6096000" y="1233055"/>
            <a:ext cx="3178002" cy="4808308"/>
          </a:xfrm>
        </p:spPr>
        <p:txBody>
          <a:bodyPr>
            <a:normAutofit/>
          </a:bodyPr>
          <a:lstStyle/>
          <a:p>
            <a:r>
              <a:rPr lang="en-US" sz="2000" dirty="0"/>
              <a:t>A : A sagittal T2-weighted scan shows a longitudinally extensive cervical spinal cord lesion that extends into the medulla</a:t>
            </a:r>
          </a:p>
          <a:p>
            <a:r>
              <a:rPr lang="en-US" sz="2000" dirty="0"/>
              <a:t>B : an area of ringlike contrast enhancement on T1-weighted imaging </a:t>
            </a:r>
            <a:endParaRPr lang="en-IN" sz="2000" dirty="0"/>
          </a:p>
        </p:txBody>
      </p:sp>
    </p:spTree>
    <p:extLst>
      <p:ext uri="{BB962C8B-B14F-4D97-AF65-F5344CB8AC3E}">
        <p14:creationId xmlns:p14="http://schemas.microsoft.com/office/powerpoint/2010/main" val="3985389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1FAE9-21D8-006F-7215-E16F976EA1DF}"/>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D96C2903-E7FC-D4B2-F716-7CFAD8B8AC8A}"/>
              </a:ext>
            </a:extLst>
          </p:cNvPr>
          <p:cNvPicPr>
            <a:picLocks noGrp="1" noChangeAspect="1"/>
          </p:cNvPicPr>
          <p:nvPr>
            <p:ph sz="half" idx="1"/>
          </p:nvPr>
        </p:nvPicPr>
        <p:blipFill>
          <a:blip r:embed="rId2"/>
          <a:stretch>
            <a:fillRect/>
          </a:stretch>
        </p:blipFill>
        <p:spPr>
          <a:xfrm>
            <a:off x="240861" y="1930400"/>
            <a:ext cx="5605757" cy="4567381"/>
          </a:xfrm>
        </p:spPr>
      </p:pic>
      <p:sp>
        <p:nvSpPr>
          <p:cNvPr id="4" name="Content Placeholder 3">
            <a:extLst>
              <a:ext uri="{FF2B5EF4-FFF2-40B4-BE49-F238E27FC236}">
                <a16:creationId xmlns:a16="http://schemas.microsoft.com/office/drawing/2014/main" id="{06FCDC50-A205-272A-4086-4C05F9836702}"/>
              </a:ext>
            </a:extLst>
          </p:cNvPr>
          <p:cNvSpPr>
            <a:spLocks noGrp="1"/>
          </p:cNvSpPr>
          <p:nvPr>
            <p:ph sz="half" idx="2"/>
          </p:nvPr>
        </p:nvSpPr>
        <p:spPr>
          <a:xfrm>
            <a:off x="5846618" y="2160589"/>
            <a:ext cx="3427386" cy="3880774"/>
          </a:xfrm>
        </p:spPr>
        <p:txBody>
          <a:bodyPr>
            <a:normAutofit/>
          </a:bodyPr>
          <a:lstStyle/>
          <a:p>
            <a:r>
              <a:rPr lang="en-US" sz="2000" dirty="0"/>
              <a:t>Axial T1-weighted sequences with contrast material show increased signal along the length of the left optic nerve (C) and optic chiasm (D)</a:t>
            </a:r>
          </a:p>
        </p:txBody>
      </p:sp>
    </p:spTree>
    <p:extLst>
      <p:ext uri="{BB962C8B-B14F-4D97-AF65-F5344CB8AC3E}">
        <p14:creationId xmlns:p14="http://schemas.microsoft.com/office/powerpoint/2010/main" val="3994148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A7AF7-AE9C-51BD-ED6E-64F5FE300A98}"/>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E27C0470-2745-D0A3-176F-CF95A8C9966F}"/>
              </a:ext>
            </a:extLst>
          </p:cNvPr>
          <p:cNvPicPr>
            <a:picLocks noGrp="1" noChangeAspect="1"/>
          </p:cNvPicPr>
          <p:nvPr>
            <p:ph sz="half" idx="1"/>
          </p:nvPr>
        </p:nvPicPr>
        <p:blipFill>
          <a:blip r:embed="rId2"/>
          <a:stretch>
            <a:fillRect/>
          </a:stretch>
        </p:blipFill>
        <p:spPr>
          <a:xfrm>
            <a:off x="477060" y="1930400"/>
            <a:ext cx="4498608" cy="4110962"/>
          </a:xfrm>
        </p:spPr>
      </p:pic>
      <p:sp>
        <p:nvSpPr>
          <p:cNvPr id="4" name="Content Placeholder 3">
            <a:extLst>
              <a:ext uri="{FF2B5EF4-FFF2-40B4-BE49-F238E27FC236}">
                <a16:creationId xmlns:a16="http://schemas.microsoft.com/office/drawing/2014/main" id="{49D174CD-D5D5-96A1-70BC-EF430EA79EF1}"/>
              </a:ext>
            </a:extLst>
          </p:cNvPr>
          <p:cNvSpPr>
            <a:spLocks noGrp="1"/>
          </p:cNvSpPr>
          <p:nvPr>
            <p:ph sz="half" idx="2"/>
          </p:nvPr>
        </p:nvSpPr>
        <p:spPr/>
        <p:txBody>
          <a:bodyPr>
            <a:normAutofit/>
          </a:bodyPr>
          <a:lstStyle/>
          <a:p>
            <a:r>
              <a:rPr lang="en-US" sz="2000" dirty="0"/>
              <a:t>A sagittal fluid-attenuated inversion recovery (FLAIR) sequence shows increased signal in the dorsal medulla (E), which is associated with area postrema syndrome.</a:t>
            </a:r>
          </a:p>
        </p:txBody>
      </p:sp>
    </p:spTree>
    <p:extLst>
      <p:ext uri="{BB962C8B-B14F-4D97-AF65-F5344CB8AC3E}">
        <p14:creationId xmlns:p14="http://schemas.microsoft.com/office/powerpoint/2010/main" val="344193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05029-33AF-15D8-8B22-90510AC396C8}"/>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92E4C274-6CB0-E577-35D9-071F1B8C4BDC}"/>
              </a:ext>
            </a:extLst>
          </p:cNvPr>
          <p:cNvPicPr>
            <a:picLocks noGrp="1" noChangeAspect="1"/>
          </p:cNvPicPr>
          <p:nvPr>
            <p:ph sz="half" idx="1"/>
          </p:nvPr>
        </p:nvPicPr>
        <p:blipFill>
          <a:blip r:embed="rId2"/>
          <a:stretch>
            <a:fillRect/>
          </a:stretch>
        </p:blipFill>
        <p:spPr>
          <a:xfrm>
            <a:off x="358559" y="1930400"/>
            <a:ext cx="4731411" cy="4110962"/>
          </a:xfrm>
        </p:spPr>
      </p:pic>
      <p:sp>
        <p:nvSpPr>
          <p:cNvPr id="4" name="Content Placeholder 3">
            <a:extLst>
              <a:ext uri="{FF2B5EF4-FFF2-40B4-BE49-F238E27FC236}">
                <a16:creationId xmlns:a16="http://schemas.microsoft.com/office/drawing/2014/main" id="{ACBDD7C7-7B9F-31F8-73E5-E2543DCE73C0}"/>
              </a:ext>
            </a:extLst>
          </p:cNvPr>
          <p:cNvSpPr>
            <a:spLocks noGrp="1"/>
          </p:cNvSpPr>
          <p:nvPr>
            <p:ph sz="half" idx="2"/>
          </p:nvPr>
        </p:nvSpPr>
        <p:spPr/>
        <p:txBody>
          <a:bodyPr/>
          <a:lstStyle/>
          <a:p>
            <a:r>
              <a:rPr lang="en-US" sz="2000" dirty="0"/>
              <a:t>A pair of small foci of contrast enhancement on T1-weighted sequences confirms a relapse of acute area postrema syndrome (F).</a:t>
            </a:r>
            <a:endParaRPr lang="en-IN" sz="2000" dirty="0"/>
          </a:p>
          <a:p>
            <a:endParaRPr lang="en-IN" dirty="0"/>
          </a:p>
        </p:txBody>
      </p:sp>
    </p:spTree>
    <p:extLst>
      <p:ext uri="{BB962C8B-B14F-4D97-AF65-F5344CB8AC3E}">
        <p14:creationId xmlns:p14="http://schemas.microsoft.com/office/powerpoint/2010/main" val="1284995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C0C3D-810D-1703-C683-B1F03C64F192}"/>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A91E3960-B22C-DD87-F720-12A849444E36}"/>
              </a:ext>
            </a:extLst>
          </p:cNvPr>
          <p:cNvPicPr>
            <a:picLocks noGrp="1" noChangeAspect="1"/>
          </p:cNvPicPr>
          <p:nvPr>
            <p:ph sz="half" idx="1"/>
          </p:nvPr>
        </p:nvPicPr>
        <p:blipFill>
          <a:blip r:embed="rId2"/>
          <a:stretch>
            <a:fillRect/>
          </a:stretch>
        </p:blipFill>
        <p:spPr>
          <a:xfrm>
            <a:off x="1191481" y="2160588"/>
            <a:ext cx="3657609" cy="3880773"/>
          </a:xfrm>
        </p:spPr>
      </p:pic>
      <p:sp>
        <p:nvSpPr>
          <p:cNvPr id="4" name="Content Placeholder 3">
            <a:extLst>
              <a:ext uri="{FF2B5EF4-FFF2-40B4-BE49-F238E27FC236}">
                <a16:creationId xmlns:a16="http://schemas.microsoft.com/office/drawing/2014/main" id="{90BF854C-DA1F-74AD-9111-3C339BA329C2}"/>
              </a:ext>
            </a:extLst>
          </p:cNvPr>
          <p:cNvSpPr>
            <a:spLocks noGrp="1"/>
          </p:cNvSpPr>
          <p:nvPr>
            <p:ph sz="half" idx="2"/>
          </p:nvPr>
        </p:nvSpPr>
        <p:spPr/>
        <p:txBody>
          <a:bodyPr/>
          <a:lstStyle/>
          <a:p>
            <a:r>
              <a:rPr lang="en-US" dirty="0"/>
              <a:t>An axial FLAIR sequence shows diencephalic lesions involving the hypothalamus</a:t>
            </a:r>
            <a:endParaRPr lang="en-IN" dirty="0"/>
          </a:p>
        </p:txBody>
      </p:sp>
    </p:spTree>
    <p:extLst>
      <p:ext uri="{BB962C8B-B14F-4D97-AF65-F5344CB8AC3E}">
        <p14:creationId xmlns:p14="http://schemas.microsoft.com/office/powerpoint/2010/main" val="1718723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E3392-4E66-ED07-FDBE-402DADC36503}"/>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4BD83602-11FB-D2E9-6663-96AB0D7F31A8}"/>
              </a:ext>
            </a:extLst>
          </p:cNvPr>
          <p:cNvPicPr>
            <a:picLocks noGrp="1" noChangeAspect="1"/>
          </p:cNvPicPr>
          <p:nvPr>
            <p:ph sz="half" idx="1"/>
          </p:nvPr>
        </p:nvPicPr>
        <p:blipFill>
          <a:blip r:embed="rId2"/>
          <a:stretch>
            <a:fillRect/>
          </a:stretch>
        </p:blipFill>
        <p:spPr>
          <a:xfrm>
            <a:off x="561712" y="1620982"/>
            <a:ext cx="6127862" cy="3976254"/>
          </a:xfrm>
        </p:spPr>
      </p:pic>
      <p:sp>
        <p:nvSpPr>
          <p:cNvPr id="4" name="Content Placeholder 3">
            <a:extLst>
              <a:ext uri="{FF2B5EF4-FFF2-40B4-BE49-F238E27FC236}">
                <a16:creationId xmlns:a16="http://schemas.microsoft.com/office/drawing/2014/main" id="{F88190A7-F67D-7721-EBE9-87A02427630F}"/>
              </a:ext>
            </a:extLst>
          </p:cNvPr>
          <p:cNvSpPr>
            <a:spLocks noGrp="1"/>
          </p:cNvSpPr>
          <p:nvPr>
            <p:ph sz="half" idx="2"/>
          </p:nvPr>
        </p:nvSpPr>
        <p:spPr>
          <a:xfrm>
            <a:off x="6747164" y="1620982"/>
            <a:ext cx="2526840" cy="4420380"/>
          </a:xfrm>
        </p:spPr>
        <p:txBody>
          <a:bodyPr/>
          <a:lstStyle/>
          <a:p>
            <a:r>
              <a:rPr lang="en-US" sz="2000" dirty="0"/>
              <a:t>Large, confluent white-matter lesions, seen on an axial FLAIR sequence (H)</a:t>
            </a:r>
          </a:p>
          <a:p>
            <a:r>
              <a:rPr lang="en-US" sz="2000" dirty="0"/>
              <a:t>Cloudlike contrast enhancement on an axial T1-weighted, contrast-enhanced sequence (I)</a:t>
            </a:r>
          </a:p>
          <a:p>
            <a:endParaRPr lang="en-IN" dirty="0"/>
          </a:p>
        </p:txBody>
      </p:sp>
    </p:spTree>
    <p:extLst>
      <p:ext uri="{BB962C8B-B14F-4D97-AF65-F5344CB8AC3E}">
        <p14:creationId xmlns:p14="http://schemas.microsoft.com/office/powerpoint/2010/main" val="2223795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47906-A2C0-1D0A-34BA-266217ABEA77}"/>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742EA554-E61A-501C-24EB-583D5F862D8D}"/>
              </a:ext>
            </a:extLst>
          </p:cNvPr>
          <p:cNvPicPr>
            <a:picLocks noGrp="1" noChangeAspect="1"/>
          </p:cNvPicPr>
          <p:nvPr>
            <p:ph sz="half" idx="1"/>
          </p:nvPr>
        </p:nvPicPr>
        <p:blipFill>
          <a:blip r:embed="rId2"/>
          <a:stretch>
            <a:fillRect/>
          </a:stretch>
        </p:blipFill>
        <p:spPr>
          <a:xfrm>
            <a:off x="630640" y="1930400"/>
            <a:ext cx="4050076" cy="4110962"/>
          </a:xfrm>
        </p:spPr>
      </p:pic>
      <p:sp>
        <p:nvSpPr>
          <p:cNvPr id="4" name="Content Placeholder 3">
            <a:extLst>
              <a:ext uri="{FF2B5EF4-FFF2-40B4-BE49-F238E27FC236}">
                <a16:creationId xmlns:a16="http://schemas.microsoft.com/office/drawing/2014/main" id="{4355F8D4-60BA-B513-E9E6-0BF7C77A1E9A}"/>
              </a:ext>
            </a:extLst>
          </p:cNvPr>
          <p:cNvSpPr>
            <a:spLocks noGrp="1"/>
          </p:cNvSpPr>
          <p:nvPr>
            <p:ph sz="half" idx="2"/>
          </p:nvPr>
        </p:nvSpPr>
        <p:spPr/>
        <p:txBody>
          <a:bodyPr/>
          <a:lstStyle/>
          <a:p>
            <a:r>
              <a:rPr lang="en-US" dirty="0"/>
              <a:t>lesions involving the long axis of the corpus callosum, seen on a sagittal FLAIR sequence (J).</a:t>
            </a:r>
            <a:endParaRPr lang="en-IN" dirty="0"/>
          </a:p>
          <a:p>
            <a:endParaRPr lang="en-IN" dirty="0"/>
          </a:p>
        </p:txBody>
      </p:sp>
    </p:spTree>
    <p:extLst>
      <p:ext uri="{BB962C8B-B14F-4D97-AF65-F5344CB8AC3E}">
        <p14:creationId xmlns:p14="http://schemas.microsoft.com/office/powerpoint/2010/main" val="2220551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80B81-404D-A60C-13AD-877DA1EC368B}"/>
              </a:ext>
            </a:extLst>
          </p:cNvPr>
          <p:cNvSpPr>
            <a:spLocks noGrp="1"/>
          </p:cNvSpPr>
          <p:nvPr>
            <p:ph type="title"/>
          </p:nvPr>
        </p:nvSpPr>
        <p:spPr/>
        <p:txBody>
          <a:bodyPr/>
          <a:lstStyle/>
          <a:p>
            <a:r>
              <a:rPr lang="en-US" dirty="0"/>
              <a:t>Diagnosis </a:t>
            </a:r>
            <a:endParaRPr lang="en-IN" dirty="0"/>
          </a:p>
        </p:txBody>
      </p:sp>
      <p:sp>
        <p:nvSpPr>
          <p:cNvPr id="3" name="Content Placeholder 2">
            <a:extLst>
              <a:ext uri="{FF2B5EF4-FFF2-40B4-BE49-F238E27FC236}">
                <a16:creationId xmlns:a16="http://schemas.microsoft.com/office/drawing/2014/main" id="{E9EE800D-6878-8CCF-01D3-9B3C0B5FC878}"/>
              </a:ext>
            </a:extLst>
          </p:cNvPr>
          <p:cNvSpPr>
            <a:spLocks noGrp="1"/>
          </p:cNvSpPr>
          <p:nvPr>
            <p:ph idx="1"/>
          </p:nvPr>
        </p:nvSpPr>
        <p:spPr/>
        <p:txBody>
          <a:bodyPr>
            <a:normAutofit/>
          </a:bodyPr>
          <a:lstStyle/>
          <a:p>
            <a:pPr algn="l"/>
            <a:r>
              <a:rPr lang="en-US" sz="2000" b="0" i="0" u="none" strike="noStrike" baseline="0" dirty="0"/>
              <a:t>International consensus–based criteria for the diagnosis of NMOSD requires the manifestation of one or more of the six typical syndrome and a positive serologic test for AQP4-IgG</a:t>
            </a:r>
          </a:p>
          <a:p>
            <a:pPr algn="l"/>
            <a:r>
              <a:rPr lang="en-US" sz="2000" b="0" i="0" u="none" strike="noStrike" baseline="0" dirty="0"/>
              <a:t>80% of cases are seropositive</a:t>
            </a:r>
          </a:p>
          <a:p>
            <a:pPr algn="l"/>
            <a:endParaRPr lang="en-US" sz="2000" b="0" i="0" u="none" strike="noStrike" baseline="0" dirty="0"/>
          </a:p>
          <a:p>
            <a:pPr marL="0" indent="0" algn="l">
              <a:buNone/>
            </a:pPr>
            <a:endParaRPr lang="en-US" sz="1800" b="0" i="0" u="none" strike="noStrike" baseline="0" dirty="0">
              <a:latin typeface="OTNEJMQuadraat"/>
            </a:endParaRPr>
          </a:p>
        </p:txBody>
      </p:sp>
    </p:spTree>
    <p:extLst>
      <p:ext uri="{BB962C8B-B14F-4D97-AF65-F5344CB8AC3E}">
        <p14:creationId xmlns:p14="http://schemas.microsoft.com/office/powerpoint/2010/main" val="4228924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953BF7-A5EB-064F-EB5F-DC2D4FBF8E23}"/>
              </a:ext>
            </a:extLst>
          </p:cNvPr>
          <p:cNvPicPr>
            <a:picLocks noChangeAspect="1"/>
          </p:cNvPicPr>
          <p:nvPr/>
        </p:nvPicPr>
        <p:blipFill>
          <a:blip r:embed="rId2"/>
          <a:stretch>
            <a:fillRect/>
          </a:stretch>
        </p:blipFill>
        <p:spPr>
          <a:xfrm>
            <a:off x="1372325" y="249382"/>
            <a:ext cx="8521139" cy="6206836"/>
          </a:xfrm>
          <a:prstGeom prst="rect">
            <a:avLst/>
          </a:prstGeom>
        </p:spPr>
      </p:pic>
    </p:spTree>
    <p:extLst>
      <p:ext uri="{BB962C8B-B14F-4D97-AF65-F5344CB8AC3E}">
        <p14:creationId xmlns:p14="http://schemas.microsoft.com/office/powerpoint/2010/main" val="3620448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A26404-C1FA-DDFF-4A72-2BB8E59516B1}"/>
              </a:ext>
            </a:extLst>
          </p:cNvPr>
          <p:cNvPicPr>
            <a:picLocks noChangeAspect="1"/>
          </p:cNvPicPr>
          <p:nvPr/>
        </p:nvPicPr>
        <p:blipFill>
          <a:blip r:embed="rId2"/>
          <a:stretch>
            <a:fillRect/>
          </a:stretch>
        </p:blipFill>
        <p:spPr>
          <a:xfrm>
            <a:off x="443345" y="665034"/>
            <a:ext cx="8550465" cy="5527931"/>
          </a:xfrm>
          <a:prstGeom prst="rect">
            <a:avLst/>
          </a:prstGeom>
        </p:spPr>
      </p:pic>
    </p:spTree>
    <p:extLst>
      <p:ext uri="{BB962C8B-B14F-4D97-AF65-F5344CB8AC3E}">
        <p14:creationId xmlns:p14="http://schemas.microsoft.com/office/powerpoint/2010/main" val="573884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F0C0C-E94D-DB37-272B-103BD9CEABB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0A4E533-46D5-5CCF-0097-EB88F890E12D}"/>
              </a:ext>
            </a:extLst>
          </p:cNvPr>
          <p:cNvSpPr>
            <a:spLocks noGrp="1"/>
          </p:cNvSpPr>
          <p:nvPr>
            <p:ph idx="1"/>
          </p:nvPr>
        </p:nvSpPr>
        <p:spPr/>
        <p:txBody>
          <a:bodyPr>
            <a:normAutofit/>
          </a:bodyPr>
          <a:lstStyle/>
          <a:p>
            <a:pPr algn="l"/>
            <a:r>
              <a:rPr lang="en-US" sz="2000" b="0" i="0" u="none" strike="noStrike" baseline="0" dirty="0"/>
              <a:t>The standard serum AQP4-IgG reference test is a live cell–based flow-cytometric assay with more than 80% sensitivity and more than 99% specificity</a:t>
            </a:r>
          </a:p>
          <a:p>
            <a:pPr algn="l"/>
            <a:r>
              <a:rPr lang="en-US" sz="2000" b="0" i="0" u="none" strike="noStrike" baseline="0" dirty="0"/>
              <a:t>False positive low-titer results may occur with the use of enzyme-linked immunosorbent assays </a:t>
            </a:r>
          </a:p>
          <a:p>
            <a:pPr algn="l"/>
            <a:r>
              <a:rPr lang="en-US" sz="2000" b="0" i="0" u="none" strike="noStrike" baseline="0" dirty="0"/>
              <a:t>False negative AQP4-IgG results can occur if serum is sampled during immunosuppressive drug treatment or after plasma exchange</a:t>
            </a:r>
          </a:p>
          <a:p>
            <a:pPr algn="l"/>
            <a:r>
              <a:rPr lang="en-US" sz="2000" b="0" i="0" u="none" strike="noStrike" baseline="0" dirty="0"/>
              <a:t>Testing</a:t>
            </a:r>
            <a:r>
              <a:rPr lang="en-US" sz="2000" dirty="0"/>
              <a:t> </a:t>
            </a:r>
            <a:r>
              <a:rPr lang="en-US" sz="2000" b="0" i="0" u="none" strike="noStrike" baseline="0" dirty="0"/>
              <a:t>for cerebrospinal fluid AQP4-IgG is relatively </a:t>
            </a:r>
            <a:r>
              <a:rPr lang="en-IN" sz="2000" b="0" i="0" u="none" strike="noStrike" baseline="0" dirty="0"/>
              <a:t>insensitive.</a:t>
            </a:r>
          </a:p>
          <a:p>
            <a:pPr marL="0" indent="0" algn="l">
              <a:buNone/>
            </a:pPr>
            <a:endParaRPr lang="en-IN" dirty="0"/>
          </a:p>
        </p:txBody>
      </p:sp>
    </p:spTree>
    <p:extLst>
      <p:ext uri="{BB962C8B-B14F-4D97-AF65-F5344CB8AC3E}">
        <p14:creationId xmlns:p14="http://schemas.microsoft.com/office/powerpoint/2010/main" val="4007180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16195-83F2-8DF0-96EF-0C6CDAFE9682}"/>
              </a:ext>
            </a:extLst>
          </p:cNvPr>
          <p:cNvSpPr>
            <a:spLocks noGrp="1"/>
          </p:cNvSpPr>
          <p:nvPr>
            <p:ph type="title"/>
          </p:nvPr>
        </p:nvSpPr>
        <p:spPr/>
        <p:txBody>
          <a:bodyPr/>
          <a:lstStyle/>
          <a:p>
            <a:r>
              <a:rPr lang="en-US" dirty="0"/>
              <a:t>Disease course</a:t>
            </a:r>
            <a:endParaRPr lang="en-IN" dirty="0"/>
          </a:p>
        </p:txBody>
      </p:sp>
      <p:sp>
        <p:nvSpPr>
          <p:cNvPr id="3" name="Content Placeholder 2">
            <a:extLst>
              <a:ext uri="{FF2B5EF4-FFF2-40B4-BE49-F238E27FC236}">
                <a16:creationId xmlns:a16="http://schemas.microsoft.com/office/drawing/2014/main" id="{BFF27FAB-142B-9A7D-5723-1AC07F0576C5}"/>
              </a:ext>
            </a:extLst>
          </p:cNvPr>
          <p:cNvSpPr>
            <a:spLocks noGrp="1"/>
          </p:cNvSpPr>
          <p:nvPr>
            <p:ph idx="1"/>
          </p:nvPr>
        </p:nvSpPr>
        <p:spPr/>
        <p:txBody>
          <a:bodyPr>
            <a:normAutofit/>
          </a:bodyPr>
          <a:lstStyle/>
          <a:p>
            <a:pPr algn="l"/>
            <a:r>
              <a:rPr lang="en-US" sz="2000" b="0" i="0" u="none" strike="noStrike" baseline="0" dirty="0"/>
              <a:t>Attacks of NMOSD usually reach peak severity in several days, plateau, and then spontaneously subside, </a:t>
            </a:r>
            <a:r>
              <a:rPr lang="en-IN" sz="2000" b="0" i="0" u="none" strike="noStrike" baseline="0" dirty="0"/>
              <a:t>frequently leaving moderate-to-severe and </a:t>
            </a:r>
            <a:r>
              <a:rPr lang="en-US" sz="2000" b="0" i="0" u="none" strike="noStrike" baseline="0" dirty="0"/>
              <a:t>permanent functional deficits</a:t>
            </a:r>
          </a:p>
          <a:p>
            <a:pPr algn="l"/>
            <a:r>
              <a:rPr lang="en-US" sz="2000" b="0" i="0" u="none" strike="noStrike" baseline="0" dirty="0"/>
              <a:t>90% of cases have a relapsing course</a:t>
            </a:r>
          </a:p>
          <a:p>
            <a:pPr algn="l"/>
            <a:r>
              <a:rPr lang="en-US" sz="2000" b="0" i="0" u="none" strike="noStrike" baseline="0" dirty="0"/>
              <a:t>Among women with seropositive NMOSD, relapse rates </a:t>
            </a:r>
            <a:r>
              <a:rPr lang="en-US" sz="2000" dirty="0"/>
              <a:t>are </a:t>
            </a:r>
            <a:r>
              <a:rPr lang="en-US" sz="2000" b="0" i="0" u="none" strike="noStrike" baseline="0" dirty="0"/>
              <a:t>higher during the first 3 months post partum than in the period before or during pregnancy, and the risk of miscarriage is increased.</a:t>
            </a:r>
            <a:endParaRPr lang="en-IN" sz="2000" dirty="0"/>
          </a:p>
        </p:txBody>
      </p:sp>
    </p:spTree>
    <p:extLst>
      <p:ext uri="{BB962C8B-B14F-4D97-AF65-F5344CB8AC3E}">
        <p14:creationId xmlns:p14="http://schemas.microsoft.com/office/powerpoint/2010/main" val="593223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44E64-847F-2620-BF65-A858D59B6EC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6828CEB-F769-B4EC-8F28-AB396A4F94F1}"/>
              </a:ext>
            </a:extLst>
          </p:cNvPr>
          <p:cNvSpPr>
            <a:spLocks noGrp="1"/>
          </p:cNvSpPr>
          <p:nvPr>
            <p:ph idx="1"/>
          </p:nvPr>
        </p:nvSpPr>
        <p:spPr/>
        <p:txBody>
          <a:bodyPr>
            <a:normAutofit/>
          </a:bodyPr>
          <a:lstStyle/>
          <a:p>
            <a:pPr algn="l"/>
            <a:r>
              <a:rPr lang="en-US" sz="2000" b="0" i="0" u="none" strike="noStrike" baseline="0" dirty="0"/>
              <a:t>Five years after the onset of disease:</a:t>
            </a:r>
          </a:p>
          <a:p>
            <a:pPr algn="l">
              <a:buFont typeface="+mj-lt"/>
              <a:buAutoNum type="arabicPeriod"/>
            </a:pPr>
            <a:r>
              <a:rPr lang="en-US" sz="2000" dirty="0"/>
              <a:t>25% </a:t>
            </a:r>
            <a:r>
              <a:rPr lang="en-US" sz="2000" b="0" i="0" u="none" strike="noStrike" baseline="0" dirty="0"/>
              <a:t>untreated AQP4-IgG–seropositive patients require gait assistance</a:t>
            </a:r>
          </a:p>
          <a:p>
            <a:pPr algn="l">
              <a:buFont typeface="+mj-lt"/>
              <a:buAutoNum type="arabicPeriod"/>
            </a:pPr>
            <a:r>
              <a:rPr lang="en-US" sz="2000" b="0" i="0" u="none" strike="noStrike" baseline="0" dirty="0"/>
              <a:t>40% are blind in at least one eye </a:t>
            </a:r>
          </a:p>
          <a:p>
            <a:pPr algn="l">
              <a:buFont typeface="+mj-lt"/>
              <a:buAutoNum type="arabicPeriod"/>
            </a:pPr>
            <a:r>
              <a:rPr lang="en-US" sz="2000" b="0" i="0" u="none" strike="noStrike" baseline="0" dirty="0"/>
              <a:t>10% mortality</a:t>
            </a:r>
            <a:endParaRPr lang="en-IN" sz="2000" dirty="0"/>
          </a:p>
        </p:txBody>
      </p:sp>
    </p:spTree>
    <p:extLst>
      <p:ext uri="{BB962C8B-B14F-4D97-AF65-F5344CB8AC3E}">
        <p14:creationId xmlns:p14="http://schemas.microsoft.com/office/powerpoint/2010/main" val="2345859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C922D-F6E0-414A-C006-18D11674F483}"/>
              </a:ext>
            </a:extLst>
          </p:cNvPr>
          <p:cNvSpPr>
            <a:spLocks noGrp="1"/>
          </p:cNvSpPr>
          <p:nvPr>
            <p:ph type="title"/>
          </p:nvPr>
        </p:nvSpPr>
        <p:spPr/>
        <p:txBody>
          <a:bodyPr/>
          <a:lstStyle/>
          <a:p>
            <a:r>
              <a:rPr lang="en-US" dirty="0"/>
              <a:t>Association with other diseases</a:t>
            </a:r>
            <a:endParaRPr lang="en-IN" dirty="0"/>
          </a:p>
        </p:txBody>
      </p:sp>
      <p:sp>
        <p:nvSpPr>
          <p:cNvPr id="3" name="Content Placeholder 2">
            <a:extLst>
              <a:ext uri="{FF2B5EF4-FFF2-40B4-BE49-F238E27FC236}">
                <a16:creationId xmlns:a16="http://schemas.microsoft.com/office/drawing/2014/main" id="{7506C88E-B1B3-EDCA-1197-9D04A69FC331}"/>
              </a:ext>
            </a:extLst>
          </p:cNvPr>
          <p:cNvSpPr>
            <a:spLocks noGrp="1"/>
          </p:cNvSpPr>
          <p:nvPr>
            <p:ph idx="1"/>
          </p:nvPr>
        </p:nvSpPr>
        <p:spPr/>
        <p:txBody>
          <a:bodyPr>
            <a:normAutofit/>
          </a:bodyPr>
          <a:lstStyle/>
          <a:p>
            <a:pPr algn="l"/>
            <a:r>
              <a:rPr lang="en-US" sz="2000" b="0" i="0" u="none" strike="noStrike" baseline="0" dirty="0"/>
              <a:t>Up to half of patients with NMOSD and AQP4-IgG have other detectable serum autoantibodies (e.g., </a:t>
            </a:r>
            <a:r>
              <a:rPr lang="en-US" sz="2000" b="0" i="0" u="none" strike="noStrike" baseline="0" dirty="0" err="1"/>
              <a:t>thyroperoxidase</a:t>
            </a:r>
            <a:r>
              <a:rPr lang="en-US" sz="2000" b="0" i="0" u="none" strike="noStrike" baseline="0" dirty="0"/>
              <a:t>, antinuclear, and Ro/SS-A antibodies)</a:t>
            </a:r>
          </a:p>
          <a:p>
            <a:pPr algn="l"/>
            <a:r>
              <a:rPr lang="en-US" sz="2000" b="0" i="0" u="none" strike="noStrike" baseline="0" dirty="0"/>
              <a:t>one third have an autoimmune disease, most commonly thyroiditis, systemic </a:t>
            </a:r>
            <a:r>
              <a:rPr lang="en-IN" sz="2000" b="0" i="0" u="none" strike="noStrike" baseline="0" dirty="0"/>
              <a:t>lupus erythematosus, or Sjogren’s syndrome</a:t>
            </a:r>
          </a:p>
          <a:p>
            <a:pPr algn="l"/>
            <a:r>
              <a:rPr lang="en-IN" sz="2000" dirty="0"/>
              <a:t>5% cases are paraneoplastic</a:t>
            </a:r>
          </a:p>
        </p:txBody>
      </p:sp>
    </p:spTree>
    <p:extLst>
      <p:ext uri="{BB962C8B-B14F-4D97-AF65-F5344CB8AC3E}">
        <p14:creationId xmlns:p14="http://schemas.microsoft.com/office/powerpoint/2010/main" val="2809307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4677A-59E6-B2E4-C002-516C50908E3F}"/>
              </a:ext>
            </a:extLst>
          </p:cNvPr>
          <p:cNvSpPr>
            <a:spLocks noGrp="1"/>
          </p:cNvSpPr>
          <p:nvPr>
            <p:ph type="title"/>
          </p:nvPr>
        </p:nvSpPr>
        <p:spPr/>
        <p:txBody>
          <a:bodyPr/>
          <a:lstStyle/>
          <a:p>
            <a:r>
              <a:rPr lang="en-US" dirty="0"/>
              <a:t>Pathogenesis </a:t>
            </a:r>
            <a:endParaRPr lang="en-IN" dirty="0"/>
          </a:p>
        </p:txBody>
      </p:sp>
      <p:sp>
        <p:nvSpPr>
          <p:cNvPr id="3" name="Content Placeholder 2">
            <a:extLst>
              <a:ext uri="{FF2B5EF4-FFF2-40B4-BE49-F238E27FC236}">
                <a16:creationId xmlns:a16="http://schemas.microsoft.com/office/drawing/2014/main" id="{2D3FD40C-5EFC-044A-2438-4AB3BC6DE9B8}"/>
              </a:ext>
            </a:extLst>
          </p:cNvPr>
          <p:cNvSpPr>
            <a:spLocks noGrp="1"/>
          </p:cNvSpPr>
          <p:nvPr>
            <p:ph idx="1"/>
          </p:nvPr>
        </p:nvSpPr>
        <p:spPr/>
        <p:txBody>
          <a:bodyPr>
            <a:normAutofit/>
          </a:bodyPr>
          <a:lstStyle/>
          <a:p>
            <a:pPr algn="l"/>
            <a:r>
              <a:rPr lang="en-US" sz="2000" b="0" i="0" u="none" strike="noStrike" baseline="0" dirty="0"/>
              <a:t>AQP4 is an integral membrane water channel protein expressed by many cell types, including </a:t>
            </a:r>
            <a:r>
              <a:rPr lang="en-IN" sz="2000" b="0" i="0" u="none" strike="noStrike" baseline="0" dirty="0"/>
              <a:t>gastrointestinal, lung, retinal, renal, and muscle </a:t>
            </a:r>
            <a:r>
              <a:rPr lang="en-US" sz="2000" b="0" i="0" u="none" strike="noStrike" baseline="0" dirty="0"/>
              <a:t>cells</a:t>
            </a:r>
          </a:p>
          <a:p>
            <a:pPr algn="l"/>
            <a:r>
              <a:rPr lang="en-US" sz="2000" b="0" i="0" u="none" strike="noStrike" baseline="0" dirty="0"/>
              <a:t>In the CNS, AQP4 is expressed on astrocytic end-feet that abut endothelial cells, which form the glia limitans component of the blood brain barrier</a:t>
            </a:r>
          </a:p>
        </p:txBody>
      </p:sp>
    </p:spTree>
    <p:extLst>
      <p:ext uri="{BB962C8B-B14F-4D97-AF65-F5344CB8AC3E}">
        <p14:creationId xmlns:p14="http://schemas.microsoft.com/office/powerpoint/2010/main" val="2299816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BCD45-2C67-1A5C-81CE-55D7A3C955AF}"/>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9467804B-FCDD-63BB-FA90-48F7F8A3560E}"/>
              </a:ext>
            </a:extLst>
          </p:cNvPr>
          <p:cNvSpPr>
            <a:spLocks noGrp="1"/>
          </p:cNvSpPr>
          <p:nvPr>
            <p:ph idx="1"/>
          </p:nvPr>
        </p:nvSpPr>
        <p:spPr/>
        <p:txBody>
          <a:bodyPr>
            <a:normAutofit/>
          </a:bodyPr>
          <a:lstStyle/>
          <a:p>
            <a:r>
              <a:rPr lang="en-US" sz="2000" b="0" i="0" u="none" strike="noStrike" baseline="0" dirty="0"/>
              <a:t>When the barrier is breached, or in regions such as the area postrema where it is lacking, circulating AQP4-IgG gains access and binds to its target antigen, initiating inflammatory responses that generate NMOSD lesions</a:t>
            </a:r>
            <a:endParaRPr lang="en-IN" sz="2000" dirty="0"/>
          </a:p>
          <a:p>
            <a:r>
              <a:rPr lang="en-US" sz="2000" dirty="0"/>
              <a:t>The pathological hallmark of NMOSD with AQP4-IgG is a focal inflammatory CNS lesion with marked or complete loss of AQP4</a:t>
            </a:r>
          </a:p>
        </p:txBody>
      </p:sp>
    </p:spTree>
    <p:extLst>
      <p:ext uri="{BB962C8B-B14F-4D97-AF65-F5344CB8AC3E}">
        <p14:creationId xmlns:p14="http://schemas.microsoft.com/office/powerpoint/2010/main" val="517171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EE081-7382-E9C6-BA2D-8917E042C23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459DA52-74E5-3913-9AF9-DE9F8E0B6714}"/>
              </a:ext>
            </a:extLst>
          </p:cNvPr>
          <p:cNvSpPr>
            <a:spLocks noGrp="1"/>
          </p:cNvSpPr>
          <p:nvPr>
            <p:ph idx="1"/>
          </p:nvPr>
        </p:nvSpPr>
        <p:spPr/>
        <p:txBody>
          <a:bodyPr/>
          <a:lstStyle/>
          <a:p>
            <a:pPr algn="l"/>
            <a:r>
              <a:rPr lang="en-US" sz="2000" dirty="0"/>
              <a:t>Therefore </a:t>
            </a:r>
            <a:r>
              <a:rPr lang="en-US" sz="2000" b="0" i="0" u="none" strike="noStrike" baseline="0" dirty="0"/>
              <a:t>NMOSD is an </a:t>
            </a:r>
            <a:r>
              <a:rPr lang="en-US" sz="2000" b="0" i="0" u="none" strike="noStrike" baseline="0" dirty="0">
                <a:solidFill>
                  <a:srgbClr val="FF0000"/>
                </a:solidFill>
              </a:rPr>
              <a:t>autoimmune </a:t>
            </a:r>
            <a:r>
              <a:rPr lang="en-US" sz="2000" b="0" i="0" u="none" strike="noStrike" baseline="0" dirty="0" err="1">
                <a:solidFill>
                  <a:srgbClr val="FF0000"/>
                </a:solidFill>
              </a:rPr>
              <a:t>astrocytopathy</a:t>
            </a:r>
            <a:r>
              <a:rPr lang="en-US" sz="2000" b="0" i="0" u="none" strike="noStrike" baseline="0" dirty="0">
                <a:solidFill>
                  <a:srgbClr val="FF0000"/>
                </a:solidFill>
              </a:rPr>
              <a:t> </a:t>
            </a:r>
            <a:r>
              <a:rPr lang="en-US" sz="2000" b="0" i="0" u="none" strike="noStrike" baseline="0" dirty="0"/>
              <a:t>where AQP4-specific autoantibodies initiate lytic and </a:t>
            </a:r>
            <a:r>
              <a:rPr lang="en-US" sz="2000" b="0" i="0" u="none" strike="noStrike" baseline="0" dirty="0" err="1"/>
              <a:t>sublytic</a:t>
            </a:r>
            <a:r>
              <a:rPr lang="en-US" sz="2000" b="0" i="0" u="none" strike="noStrike" baseline="0" dirty="0"/>
              <a:t> astrocyte disease with variable potential </a:t>
            </a:r>
            <a:r>
              <a:rPr lang="en-IN" sz="2000" b="0" i="0" u="none" strike="noStrike" baseline="0" dirty="0"/>
              <a:t>for reversibility</a:t>
            </a:r>
            <a:r>
              <a:rPr lang="en-US" sz="2000" dirty="0"/>
              <a:t> </a:t>
            </a:r>
          </a:p>
          <a:p>
            <a:r>
              <a:rPr lang="en-US" sz="2000" dirty="0"/>
              <a:t>A potential explanation as to why CNS is selectively affected is that CNS lacks protective complement regulatory proteins that are </a:t>
            </a:r>
            <a:r>
              <a:rPr lang="en-US" sz="2000" dirty="0" err="1"/>
              <a:t>coexpressed</a:t>
            </a:r>
            <a:r>
              <a:rPr lang="en-US" sz="2000" dirty="0"/>
              <a:t> with AQP4 in peripheral tissues such as the kidney</a:t>
            </a:r>
            <a:endParaRPr lang="en-IN" sz="2000" dirty="0"/>
          </a:p>
          <a:p>
            <a:pPr algn="l"/>
            <a:endParaRPr lang="en-IN" dirty="0"/>
          </a:p>
        </p:txBody>
      </p:sp>
    </p:spTree>
    <p:extLst>
      <p:ext uri="{BB962C8B-B14F-4D97-AF65-F5344CB8AC3E}">
        <p14:creationId xmlns:p14="http://schemas.microsoft.com/office/powerpoint/2010/main" val="3001866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C832D-AC4B-6EFB-921D-7153AE00DCC3}"/>
              </a:ext>
            </a:extLst>
          </p:cNvPr>
          <p:cNvSpPr>
            <a:spLocks noGrp="1"/>
          </p:cNvSpPr>
          <p:nvPr>
            <p:ph type="title"/>
          </p:nvPr>
        </p:nvSpPr>
        <p:spPr/>
        <p:txBody>
          <a:bodyPr/>
          <a:lstStyle/>
          <a:p>
            <a:r>
              <a:rPr lang="en-US" dirty="0"/>
              <a:t>Treatment </a:t>
            </a:r>
            <a:endParaRPr lang="en-IN" dirty="0"/>
          </a:p>
        </p:txBody>
      </p:sp>
      <p:sp>
        <p:nvSpPr>
          <p:cNvPr id="3" name="Text Placeholder 2">
            <a:extLst>
              <a:ext uri="{FF2B5EF4-FFF2-40B4-BE49-F238E27FC236}">
                <a16:creationId xmlns:a16="http://schemas.microsoft.com/office/drawing/2014/main" id="{BE0DCFBF-505F-7FA5-2BB2-B7889149E5A6}"/>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2092535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6607A-602C-C259-7744-E69D7600FEB6}"/>
              </a:ext>
            </a:extLst>
          </p:cNvPr>
          <p:cNvSpPr>
            <a:spLocks noGrp="1"/>
          </p:cNvSpPr>
          <p:nvPr>
            <p:ph type="title"/>
          </p:nvPr>
        </p:nvSpPr>
        <p:spPr/>
        <p:txBody>
          <a:bodyPr/>
          <a:lstStyle/>
          <a:p>
            <a:r>
              <a:rPr lang="en-US" dirty="0"/>
              <a:t>Acute relapse </a:t>
            </a:r>
            <a:endParaRPr lang="en-IN" dirty="0"/>
          </a:p>
        </p:txBody>
      </p:sp>
      <p:sp>
        <p:nvSpPr>
          <p:cNvPr id="3" name="Content Placeholder 2">
            <a:extLst>
              <a:ext uri="{FF2B5EF4-FFF2-40B4-BE49-F238E27FC236}">
                <a16:creationId xmlns:a16="http://schemas.microsoft.com/office/drawing/2014/main" id="{30D25354-8069-6EEF-A7D6-8187FE60884C}"/>
              </a:ext>
            </a:extLst>
          </p:cNvPr>
          <p:cNvSpPr>
            <a:spLocks noGrp="1"/>
          </p:cNvSpPr>
          <p:nvPr>
            <p:ph idx="1"/>
          </p:nvPr>
        </p:nvSpPr>
        <p:spPr/>
        <p:txBody>
          <a:bodyPr/>
          <a:lstStyle/>
          <a:p>
            <a:r>
              <a:rPr lang="en-US" dirty="0"/>
              <a:t>IV steroids </a:t>
            </a:r>
          </a:p>
          <a:p>
            <a:r>
              <a:rPr lang="en-US" dirty="0"/>
              <a:t>For moderate to severe cases which respond incompletely to </a:t>
            </a:r>
            <a:r>
              <a:rPr lang="en-US" dirty="0" err="1"/>
              <a:t>sterois</a:t>
            </a:r>
            <a:r>
              <a:rPr lang="en-US" dirty="0"/>
              <a:t> plasma exchange maybe tried</a:t>
            </a:r>
            <a:endParaRPr lang="en-IN" dirty="0"/>
          </a:p>
        </p:txBody>
      </p:sp>
    </p:spTree>
    <p:extLst>
      <p:ext uri="{BB962C8B-B14F-4D97-AF65-F5344CB8AC3E}">
        <p14:creationId xmlns:p14="http://schemas.microsoft.com/office/powerpoint/2010/main" val="20419495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5C1C2-4C6A-D406-F859-5F47DD24AF9D}"/>
              </a:ext>
            </a:extLst>
          </p:cNvPr>
          <p:cNvSpPr>
            <a:spLocks noGrp="1"/>
          </p:cNvSpPr>
          <p:nvPr>
            <p:ph type="title"/>
          </p:nvPr>
        </p:nvSpPr>
        <p:spPr/>
        <p:txBody>
          <a:bodyPr/>
          <a:lstStyle/>
          <a:p>
            <a:r>
              <a:rPr lang="en-US" dirty="0"/>
              <a:t>Preventive immunotherapy </a:t>
            </a:r>
            <a:endParaRPr lang="en-IN" dirty="0"/>
          </a:p>
        </p:txBody>
      </p:sp>
      <p:sp>
        <p:nvSpPr>
          <p:cNvPr id="3" name="Content Placeholder 2">
            <a:extLst>
              <a:ext uri="{FF2B5EF4-FFF2-40B4-BE49-F238E27FC236}">
                <a16:creationId xmlns:a16="http://schemas.microsoft.com/office/drawing/2014/main" id="{A97C605A-1F79-CD6B-2824-03ABD124A132}"/>
              </a:ext>
            </a:extLst>
          </p:cNvPr>
          <p:cNvSpPr>
            <a:spLocks noGrp="1"/>
          </p:cNvSpPr>
          <p:nvPr>
            <p:ph idx="1"/>
          </p:nvPr>
        </p:nvSpPr>
        <p:spPr/>
        <p:txBody>
          <a:bodyPr>
            <a:normAutofit/>
          </a:bodyPr>
          <a:lstStyle/>
          <a:p>
            <a:r>
              <a:rPr lang="en-US" sz="2000" dirty="0"/>
              <a:t>Goal of NMOSD management : </a:t>
            </a:r>
            <a:r>
              <a:rPr lang="en-US" sz="2000" dirty="0">
                <a:solidFill>
                  <a:srgbClr val="FF0000"/>
                </a:solidFill>
              </a:rPr>
              <a:t>prevention of relapse</a:t>
            </a:r>
          </a:p>
          <a:p>
            <a:r>
              <a:rPr lang="en-US" sz="2000" dirty="0"/>
              <a:t>Prevention of relapse will preserve long-term neurologic function</a:t>
            </a:r>
          </a:p>
          <a:p>
            <a:r>
              <a:rPr lang="en-US" sz="2000" dirty="0"/>
              <a:t>Secondary progressive course of NMOSD, independent of relapses, is rare</a:t>
            </a:r>
          </a:p>
        </p:txBody>
      </p:sp>
    </p:spTree>
    <p:extLst>
      <p:ext uri="{BB962C8B-B14F-4D97-AF65-F5344CB8AC3E}">
        <p14:creationId xmlns:p14="http://schemas.microsoft.com/office/powerpoint/2010/main" val="1096639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CF215-DF3B-68C1-F224-20FC7DE7EB9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6084D74-8FCE-BEE6-9053-4D486C6C2314}"/>
              </a:ext>
            </a:extLst>
          </p:cNvPr>
          <p:cNvSpPr>
            <a:spLocks noGrp="1"/>
          </p:cNvSpPr>
          <p:nvPr>
            <p:ph idx="1"/>
          </p:nvPr>
        </p:nvSpPr>
        <p:spPr/>
        <p:txBody>
          <a:bodyPr/>
          <a:lstStyle/>
          <a:p>
            <a:r>
              <a:rPr lang="en-US" sz="2000" dirty="0"/>
              <a:t>Most frequently used drugs are rituximab, mycophenolate mofetil, and azathioprine</a:t>
            </a:r>
          </a:p>
          <a:p>
            <a:r>
              <a:rPr lang="en-IN" sz="2000" dirty="0"/>
              <a:t>Low-dose prednisone (or another glucocorticoid), methotrexate, mitoxantrone, or cyclophosphamide are also used</a:t>
            </a:r>
          </a:p>
          <a:p>
            <a:endParaRPr lang="en-IN" dirty="0"/>
          </a:p>
        </p:txBody>
      </p:sp>
    </p:spTree>
    <p:extLst>
      <p:ext uri="{BB962C8B-B14F-4D97-AF65-F5344CB8AC3E}">
        <p14:creationId xmlns:p14="http://schemas.microsoft.com/office/powerpoint/2010/main" val="3416744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1988B-AAD6-7899-361E-605CDC1E5C33}"/>
              </a:ext>
            </a:extLst>
          </p:cNvPr>
          <p:cNvSpPr>
            <a:spLocks noGrp="1"/>
          </p:cNvSpPr>
          <p:nvPr>
            <p:ph type="title"/>
          </p:nvPr>
        </p:nvSpPr>
        <p:spPr/>
        <p:txBody>
          <a:bodyPr/>
          <a:lstStyle/>
          <a:p>
            <a:r>
              <a:rPr lang="en-US" dirty="0"/>
              <a:t>Monoclonal Antibodies</a:t>
            </a:r>
            <a:endParaRPr lang="en-IN" dirty="0"/>
          </a:p>
        </p:txBody>
      </p:sp>
      <p:sp>
        <p:nvSpPr>
          <p:cNvPr id="3" name="Content Placeholder 2">
            <a:extLst>
              <a:ext uri="{FF2B5EF4-FFF2-40B4-BE49-F238E27FC236}">
                <a16:creationId xmlns:a16="http://schemas.microsoft.com/office/drawing/2014/main" id="{27D8B0D8-213E-3224-D95D-C85723C0E9B1}"/>
              </a:ext>
            </a:extLst>
          </p:cNvPr>
          <p:cNvSpPr>
            <a:spLocks noGrp="1"/>
          </p:cNvSpPr>
          <p:nvPr>
            <p:ph idx="1"/>
          </p:nvPr>
        </p:nvSpPr>
        <p:spPr/>
        <p:txBody>
          <a:bodyPr>
            <a:normAutofit/>
          </a:bodyPr>
          <a:lstStyle/>
          <a:p>
            <a:r>
              <a:rPr lang="en-IN" sz="2000" dirty="0"/>
              <a:t>Eculizumab</a:t>
            </a:r>
          </a:p>
          <a:p>
            <a:r>
              <a:rPr lang="en-IN" sz="2000" dirty="0" err="1"/>
              <a:t>Inebilizumab</a:t>
            </a:r>
            <a:endParaRPr lang="en-IN" sz="2000" dirty="0"/>
          </a:p>
          <a:p>
            <a:r>
              <a:rPr lang="en-IN" sz="2000" dirty="0" err="1"/>
              <a:t>Satralizumab</a:t>
            </a:r>
            <a:r>
              <a:rPr lang="en-IN" sz="2000" dirty="0"/>
              <a:t>;</a:t>
            </a:r>
          </a:p>
        </p:txBody>
      </p:sp>
    </p:spTree>
    <p:extLst>
      <p:ext uri="{BB962C8B-B14F-4D97-AF65-F5344CB8AC3E}">
        <p14:creationId xmlns:p14="http://schemas.microsoft.com/office/powerpoint/2010/main" val="37482125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ED7E0-9140-56CA-FC4F-B093C7F1229C}"/>
              </a:ext>
            </a:extLst>
          </p:cNvPr>
          <p:cNvSpPr>
            <a:spLocks noGrp="1"/>
          </p:cNvSpPr>
          <p:nvPr>
            <p:ph type="title"/>
          </p:nvPr>
        </p:nvSpPr>
        <p:spPr/>
        <p:txBody>
          <a:bodyPr/>
          <a:lstStyle/>
          <a:p>
            <a:r>
              <a:rPr lang="en-US" dirty="0"/>
              <a:t>Eculizumab </a:t>
            </a:r>
            <a:endParaRPr lang="en-IN" dirty="0"/>
          </a:p>
        </p:txBody>
      </p:sp>
      <p:sp>
        <p:nvSpPr>
          <p:cNvPr id="3" name="Content Placeholder 2">
            <a:extLst>
              <a:ext uri="{FF2B5EF4-FFF2-40B4-BE49-F238E27FC236}">
                <a16:creationId xmlns:a16="http://schemas.microsoft.com/office/drawing/2014/main" id="{C2855B55-0887-240B-F470-2D6411C9C34C}"/>
              </a:ext>
            </a:extLst>
          </p:cNvPr>
          <p:cNvSpPr>
            <a:spLocks noGrp="1"/>
          </p:cNvSpPr>
          <p:nvPr>
            <p:ph idx="1"/>
          </p:nvPr>
        </p:nvSpPr>
        <p:spPr>
          <a:xfrm>
            <a:off x="1000124" y="1476375"/>
            <a:ext cx="8273877" cy="4564987"/>
          </a:xfrm>
        </p:spPr>
        <p:txBody>
          <a:bodyPr>
            <a:normAutofit/>
          </a:bodyPr>
          <a:lstStyle/>
          <a:p>
            <a:r>
              <a:rPr lang="en-US" sz="2000" dirty="0">
                <a:solidFill>
                  <a:srgbClr val="FF0000"/>
                </a:solidFill>
              </a:rPr>
              <a:t>Inhibits C5 </a:t>
            </a:r>
            <a:r>
              <a:rPr lang="en-US" sz="2000" dirty="0"/>
              <a:t>and presumably the formation of the membrane attack complex mediated by C5b</a:t>
            </a:r>
          </a:p>
          <a:p>
            <a:r>
              <a:rPr lang="en-US" sz="2000" dirty="0"/>
              <a:t>Reduces risk of relapse by 94% as compared with placebo in AQP4-IgG–seropositive adults</a:t>
            </a:r>
          </a:p>
          <a:p>
            <a:r>
              <a:rPr lang="en-US" sz="2000" dirty="0"/>
              <a:t>The reduction in the risk of relapse in eculizumab monotherapy group was similar to the reduction in the group of patients who received eculizumab in addition to an established immunosuppressive therapy</a:t>
            </a:r>
          </a:p>
          <a:p>
            <a:r>
              <a:rPr lang="en-US" sz="2000" dirty="0"/>
              <a:t>Upper respiratory tract infections and headache were more common in the eculizumab group</a:t>
            </a:r>
          </a:p>
          <a:p>
            <a:r>
              <a:rPr lang="en-US" sz="2000" dirty="0"/>
              <a:t>No infections by encapsulated organisms such as Neisseria meningitidis; infections are a known risk of complement inhibition. One death occurred from pulmonary empyema</a:t>
            </a:r>
            <a:r>
              <a:rPr lang="en-US" dirty="0"/>
              <a:t>. </a:t>
            </a:r>
            <a:endParaRPr lang="en-IN" dirty="0"/>
          </a:p>
        </p:txBody>
      </p:sp>
    </p:spTree>
    <p:extLst>
      <p:ext uri="{BB962C8B-B14F-4D97-AF65-F5344CB8AC3E}">
        <p14:creationId xmlns:p14="http://schemas.microsoft.com/office/powerpoint/2010/main" val="163643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B185C-C383-BF21-29E7-69A1A4E78757}"/>
              </a:ext>
            </a:extLst>
          </p:cNvPr>
          <p:cNvSpPr>
            <a:spLocks noGrp="1"/>
          </p:cNvSpPr>
          <p:nvPr>
            <p:ph type="title"/>
          </p:nvPr>
        </p:nvSpPr>
        <p:spPr/>
        <p:txBody>
          <a:bodyPr/>
          <a:lstStyle/>
          <a:p>
            <a:r>
              <a:rPr lang="en-US" dirty="0" err="1"/>
              <a:t>Inebilizumab</a:t>
            </a:r>
            <a:endParaRPr lang="en-IN" dirty="0"/>
          </a:p>
        </p:txBody>
      </p:sp>
      <p:sp>
        <p:nvSpPr>
          <p:cNvPr id="3" name="Content Placeholder 2">
            <a:extLst>
              <a:ext uri="{FF2B5EF4-FFF2-40B4-BE49-F238E27FC236}">
                <a16:creationId xmlns:a16="http://schemas.microsoft.com/office/drawing/2014/main" id="{67909967-D0C9-F1E9-F498-D414419E66D5}"/>
              </a:ext>
            </a:extLst>
          </p:cNvPr>
          <p:cNvSpPr>
            <a:spLocks noGrp="1"/>
          </p:cNvSpPr>
          <p:nvPr>
            <p:ph idx="1"/>
          </p:nvPr>
        </p:nvSpPr>
        <p:spPr>
          <a:xfrm>
            <a:off x="762000" y="1800225"/>
            <a:ext cx="8512002" cy="4241137"/>
          </a:xfrm>
        </p:spPr>
        <p:txBody>
          <a:bodyPr>
            <a:normAutofit/>
          </a:bodyPr>
          <a:lstStyle/>
          <a:p>
            <a:r>
              <a:rPr lang="en-US" sz="2000" dirty="0">
                <a:solidFill>
                  <a:srgbClr val="FF0000"/>
                </a:solidFill>
              </a:rPr>
              <a:t>Targets CD19</a:t>
            </a:r>
          </a:p>
          <a:p>
            <a:r>
              <a:rPr lang="en-US" sz="2000" dirty="0"/>
              <a:t>Depletes a broad spectrum of the B-cell lineage, including antibody-producing </a:t>
            </a:r>
            <a:r>
              <a:rPr lang="en-US" sz="2000" dirty="0" err="1"/>
              <a:t>plasmablasts</a:t>
            </a:r>
            <a:r>
              <a:rPr lang="en-US" sz="2000" dirty="0"/>
              <a:t> and plasma cells than rituximab</a:t>
            </a:r>
          </a:p>
          <a:p>
            <a:r>
              <a:rPr lang="en-US" sz="2000" dirty="0"/>
              <a:t>In a phase 2–3 trial that included AQP4-IgG–seropositive and AQP4- IgG–seronegative patients and did not permit concomitant treatment with immunosuppressive drugs, the risk of relapse was reduced by 73% overall and by 77% among seropositive patients</a:t>
            </a:r>
          </a:p>
          <a:p>
            <a:r>
              <a:rPr lang="en-US" sz="2000" dirty="0"/>
              <a:t>Two patients died, one from a relapse of NMOSD and the other from an indeterminate CNS cause</a:t>
            </a:r>
            <a:r>
              <a:rPr lang="en-US" dirty="0"/>
              <a:t>.</a:t>
            </a:r>
            <a:endParaRPr lang="en-IN" dirty="0"/>
          </a:p>
        </p:txBody>
      </p:sp>
    </p:spTree>
    <p:extLst>
      <p:ext uri="{BB962C8B-B14F-4D97-AF65-F5344CB8AC3E}">
        <p14:creationId xmlns:p14="http://schemas.microsoft.com/office/powerpoint/2010/main" val="1129035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7D4B4-E4B7-A816-A03D-00ED24C0FB3D}"/>
              </a:ext>
            </a:extLst>
          </p:cNvPr>
          <p:cNvSpPr>
            <a:spLocks noGrp="1"/>
          </p:cNvSpPr>
          <p:nvPr>
            <p:ph type="title"/>
          </p:nvPr>
        </p:nvSpPr>
        <p:spPr/>
        <p:txBody>
          <a:bodyPr/>
          <a:lstStyle/>
          <a:p>
            <a:r>
              <a:rPr lang="en-US" dirty="0" err="1"/>
              <a:t>Satralizumab</a:t>
            </a:r>
            <a:endParaRPr lang="en-IN" dirty="0"/>
          </a:p>
        </p:txBody>
      </p:sp>
      <p:sp>
        <p:nvSpPr>
          <p:cNvPr id="3" name="Content Placeholder 2">
            <a:extLst>
              <a:ext uri="{FF2B5EF4-FFF2-40B4-BE49-F238E27FC236}">
                <a16:creationId xmlns:a16="http://schemas.microsoft.com/office/drawing/2014/main" id="{F04D44AF-93F1-71C8-02E0-A2E6BBF20E85}"/>
              </a:ext>
            </a:extLst>
          </p:cNvPr>
          <p:cNvSpPr>
            <a:spLocks noGrp="1"/>
          </p:cNvSpPr>
          <p:nvPr>
            <p:ph idx="1"/>
          </p:nvPr>
        </p:nvSpPr>
        <p:spPr/>
        <p:txBody>
          <a:bodyPr>
            <a:normAutofit/>
          </a:bodyPr>
          <a:lstStyle/>
          <a:p>
            <a:r>
              <a:rPr lang="en-US" sz="2000" dirty="0"/>
              <a:t>Targets the </a:t>
            </a:r>
            <a:r>
              <a:rPr lang="en-US" sz="2000" dirty="0">
                <a:solidFill>
                  <a:srgbClr val="FF0000"/>
                </a:solidFill>
              </a:rPr>
              <a:t>interleukin-6 receptor </a:t>
            </a:r>
          </a:p>
          <a:p>
            <a:r>
              <a:rPr lang="en-US" sz="2000" dirty="0"/>
              <a:t>Two trials of </a:t>
            </a:r>
            <a:r>
              <a:rPr lang="en-US" sz="2000" dirty="0" err="1"/>
              <a:t>satralizumab</a:t>
            </a:r>
            <a:r>
              <a:rPr lang="en-US" sz="2000" dirty="0"/>
              <a:t> for the treatment of patients who have NMOSD with or without AQP4-IgG have been completed, one of which allowed concurrent immunosuppressive therapy</a:t>
            </a:r>
          </a:p>
          <a:p>
            <a:r>
              <a:rPr lang="en-US" sz="2000" dirty="0"/>
              <a:t>Efficacy was achieved only in the seropositive groups in the two studies, with a 74% and a 79% reduction in relapse risk, and no deaths or cancers occurred.</a:t>
            </a:r>
            <a:endParaRPr lang="en-IN" sz="2000" dirty="0"/>
          </a:p>
        </p:txBody>
      </p:sp>
    </p:spTree>
    <p:extLst>
      <p:ext uri="{BB962C8B-B14F-4D97-AF65-F5344CB8AC3E}">
        <p14:creationId xmlns:p14="http://schemas.microsoft.com/office/powerpoint/2010/main" val="305364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DC139-C22E-CF39-1AB5-F09173D764F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0EE431A-29E2-729A-BF98-F9D34E8C74B5}"/>
              </a:ext>
            </a:extLst>
          </p:cNvPr>
          <p:cNvSpPr>
            <a:spLocks noGrp="1"/>
          </p:cNvSpPr>
          <p:nvPr>
            <p:ph idx="1"/>
          </p:nvPr>
        </p:nvSpPr>
        <p:spPr/>
        <p:txBody>
          <a:bodyPr>
            <a:normAutofit/>
          </a:bodyPr>
          <a:lstStyle/>
          <a:p>
            <a:r>
              <a:rPr lang="en-US" sz="2000" dirty="0"/>
              <a:t>Monitoring of AQP4-IgG titers or lesions seen on MRI is not currently recommended for therapeutic decision making, but serum biomarkers such as </a:t>
            </a:r>
            <a:r>
              <a:rPr lang="en-US" sz="2000" dirty="0">
                <a:solidFill>
                  <a:srgbClr val="FF0000"/>
                </a:solidFill>
              </a:rPr>
              <a:t>glial fibrillary acidic protein </a:t>
            </a:r>
            <a:r>
              <a:rPr lang="en-US" sz="2000" dirty="0"/>
              <a:t>are being studied for confirming or predicting clinical relapse</a:t>
            </a:r>
            <a:endParaRPr lang="en-IN" sz="2000" dirty="0"/>
          </a:p>
        </p:txBody>
      </p:sp>
    </p:spTree>
    <p:extLst>
      <p:ext uri="{BB962C8B-B14F-4D97-AF65-F5344CB8AC3E}">
        <p14:creationId xmlns:p14="http://schemas.microsoft.com/office/powerpoint/2010/main" val="38021120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89009C-478B-5536-CBF1-3D07F7A7D29E}"/>
              </a:ext>
            </a:extLst>
          </p:cNvPr>
          <p:cNvSpPr>
            <a:spLocks noGrp="1"/>
          </p:cNvSpPr>
          <p:nvPr>
            <p:ph type="title"/>
          </p:nvPr>
        </p:nvSpPr>
        <p:spPr>
          <a:xfrm>
            <a:off x="629709" y="3543300"/>
            <a:ext cx="8596668" cy="1320800"/>
          </a:xfrm>
        </p:spPr>
        <p:txBody>
          <a:bodyPr/>
          <a:lstStyle/>
          <a:p>
            <a:pPr algn="r"/>
            <a:r>
              <a:rPr lang="en-US" dirty="0"/>
              <a:t>Thank you</a:t>
            </a:r>
            <a:endParaRPr lang="en-IN" dirty="0"/>
          </a:p>
        </p:txBody>
      </p:sp>
    </p:spTree>
    <p:extLst>
      <p:ext uri="{BB962C8B-B14F-4D97-AF65-F5344CB8AC3E}">
        <p14:creationId xmlns:p14="http://schemas.microsoft.com/office/powerpoint/2010/main" val="271834596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TM02900688[[fn=Facet]]</Template>
  <TotalTime>253</TotalTime>
  <Words>1673</Words>
  <Application>Microsoft Office PowerPoint</Application>
  <PresentationFormat>Widescreen</PresentationFormat>
  <Paragraphs>119</Paragraphs>
  <Slides>39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OTNEJMQuadraat</vt:lpstr>
      <vt:lpstr>OTNEJMScalaSansLF</vt:lpstr>
      <vt:lpstr>Trebuchet MS</vt:lpstr>
      <vt:lpstr>Wingdings 3</vt:lpstr>
      <vt:lpstr>Facet</vt:lpstr>
      <vt:lpstr>Neuromyelitis Optica Spectrum Disorder</vt:lpstr>
      <vt:lpstr>Introduction </vt:lpstr>
      <vt:lpstr>PowerPoint Presentation</vt:lpstr>
      <vt:lpstr>PowerPoint Presentation</vt:lpstr>
      <vt:lpstr>PowerPoint Presentation</vt:lpstr>
      <vt:lpstr>Clinical characteristics </vt:lpstr>
      <vt:lpstr>PowerPoint Presentation</vt:lpstr>
      <vt:lpstr>PowerPoint Presentation</vt:lpstr>
      <vt:lpstr>PowerPoint Presentation</vt:lpstr>
      <vt:lpstr>PowerPoint Presentation</vt:lpstr>
      <vt:lpstr>Neuroimaging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Diagnosis </vt:lpstr>
      <vt:lpstr>PowerPoint Presentation</vt:lpstr>
      <vt:lpstr>PowerPoint Presentation</vt:lpstr>
      <vt:lpstr>PowerPoint Presentation</vt:lpstr>
      <vt:lpstr>Disease course</vt:lpstr>
      <vt:lpstr>PowerPoint Presentation</vt:lpstr>
      <vt:lpstr>Association with other diseases</vt:lpstr>
      <vt:lpstr>Pathogenesis </vt:lpstr>
      <vt:lpstr>PowerPoint Presentation</vt:lpstr>
      <vt:lpstr>PowerPoint Presentation</vt:lpstr>
      <vt:lpstr>Treatment </vt:lpstr>
      <vt:lpstr>Acute relapse </vt:lpstr>
      <vt:lpstr>Preventive immunotherapy </vt:lpstr>
      <vt:lpstr>PowerPoint Presentation</vt:lpstr>
      <vt:lpstr>Monoclonal Antibodies</vt:lpstr>
      <vt:lpstr>Eculizumab </vt:lpstr>
      <vt:lpstr>Inebilizumab</vt:lpstr>
      <vt:lpstr>Satralizumab</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Neuromyelitis Optica Spectrum Disorder</dc:title>
  <dc:creator>albymaria.jan1@gmail.com</dc:creator>
  <cp:lastModifiedBy>sajeevgeorgev@gmail.com</cp:lastModifiedBy>
  <cp:revision>6</cp:revision>
  <dcterms:created xsi:type="dcterms:W3CDTF">2022-08-22T13:52:28Z</dcterms:created>
  <dcterms:modified xsi:type="dcterms:W3CDTF">2022-08-24T01:17:34Z</dcterms:modified>
</cp:coreProperties>
</file>