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88"/>
  </p:notesMasterIdLst>
  <p:sldIdLst>
    <p:sldId id="256" r:id="rId2"/>
    <p:sldId id="257" r:id="rId3"/>
    <p:sldId id="258" r:id="rId4"/>
    <p:sldId id="259" r:id="rId5"/>
    <p:sldId id="260" r:id="rId6"/>
    <p:sldId id="261" r:id="rId7"/>
    <p:sldId id="345" r:id="rId8"/>
    <p:sldId id="262" r:id="rId9"/>
    <p:sldId id="263" r:id="rId10"/>
    <p:sldId id="264" r:id="rId11"/>
    <p:sldId id="265" r:id="rId12"/>
    <p:sldId id="266" r:id="rId13"/>
    <p:sldId id="267" r:id="rId14"/>
    <p:sldId id="322" r:id="rId15"/>
    <p:sldId id="332" r:id="rId16"/>
    <p:sldId id="333" r:id="rId17"/>
    <p:sldId id="268" r:id="rId18"/>
    <p:sldId id="269" r:id="rId19"/>
    <p:sldId id="270" r:id="rId20"/>
    <p:sldId id="271" r:id="rId21"/>
    <p:sldId id="272" r:id="rId22"/>
    <p:sldId id="307" r:id="rId23"/>
    <p:sldId id="308" r:id="rId24"/>
    <p:sldId id="309" r:id="rId25"/>
    <p:sldId id="310" r:id="rId26"/>
    <p:sldId id="334" r:id="rId27"/>
    <p:sldId id="335" r:id="rId28"/>
    <p:sldId id="311" r:id="rId29"/>
    <p:sldId id="312" r:id="rId30"/>
    <p:sldId id="275" r:id="rId31"/>
    <p:sldId id="276" r:id="rId32"/>
    <p:sldId id="277" r:id="rId33"/>
    <p:sldId id="278" r:id="rId34"/>
    <p:sldId id="279" r:id="rId35"/>
    <p:sldId id="280" r:id="rId36"/>
    <p:sldId id="321" r:id="rId37"/>
    <p:sldId id="336" r:id="rId38"/>
    <p:sldId id="281" r:id="rId39"/>
    <p:sldId id="282" r:id="rId40"/>
    <p:sldId id="283" r:id="rId41"/>
    <p:sldId id="284" r:id="rId42"/>
    <p:sldId id="285" r:id="rId43"/>
    <p:sldId id="299" r:id="rId44"/>
    <p:sldId id="303" r:id="rId45"/>
    <p:sldId id="304" r:id="rId46"/>
    <p:sldId id="305" r:id="rId47"/>
    <p:sldId id="286" r:id="rId48"/>
    <p:sldId id="287" r:id="rId49"/>
    <p:sldId id="300" r:id="rId50"/>
    <p:sldId id="306" r:id="rId51"/>
    <p:sldId id="288" r:id="rId52"/>
    <p:sldId id="289" r:id="rId53"/>
    <p:sldId id="313" r:id="rId54"/>
    <p:sldId id="290" r:id="rId55"/>
    <p:sldId id="314" r:id="rId56"/>
    <p:sldId id="315" r:id="rId57"/>
    <p:sldId id="316" r:id="rId58"/>
    <p:sldId id="317" r:id="rId59"/>
    <p:sldId id="318" r:id="rId60"/>
    <p:sldId id="291" r:id="rId61"/>
    <p:sldId id="292" r:id="rId62"/>
    <p:sldId id="320" r:id="rId63"/>
    <p:sldId id="337" r:id="rId64"/>
    <p:sldId id="338" r:id="rId65"/>
    <p:sldId id="339" r:id="rId66"/>
    <p:sldId id="340" r:id="rId67"/>
    <p:sldId id="341" r:id="rId68"/>
    <p:sldId id="342" r:id="rId69"/>
    <p:sldId id="344" r:id="rId70"/>
    <p:sldId id="343" r:id="rId71"/>
    <p:sldId id="323" r:id="rId72"/>
    <p:sldId id="324" r:id="rId73"/>
    <p:sldId id="325" r:id="rId74"/>
    <p:sldId id="294" r:id="rId75"/>
    <p:sldId id="295" r:id="rId76"/>
    <p:sldId id="296" r:id="rId77"/>
    <p:sldId id="297" r:id="rId78"/>
    <p:sldId id="326" r:id="rId79"/>
    <p:sldId id="327" r:id="rId80"/>
    <p:sldId id="328" r:id="rId81"/>
    <p:sldId id="329" r:id="rId82"/>
    <p:sldId id="330" r:id="rId83"/>
    <p:sldId id="298" r:id="rId84"/>
    <p:sldId id="301" r:id="rId85"/>
    <p:sldId id="302" r:id="rId86"/>
    <p:sldId id="331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AC1F9-2037-4419-B92C-6E0568F25D3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0AB4A-4E78-43DD-B2CE-F21CBE8C9F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92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0AB4A-4E78-43DD-B2CE-F21CBE8C9F7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8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356E1FA7-21AA-4A63-9D44-B4CC94414217}" type="datetimeFigureOut">
              <a:rPr lang="en-IN" smtClean="0"/>
              <a:t>07-12-2020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74844DC-CB9F-46EA-8E76-9617A275CD0D}" type="slidenum">
              <a:rPr lang="en-IN" smtClean="0"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941168"/>
            <a:ext cx="6400800" cy="697632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DEVIKA</a:t>
            </a:r>
          </a:p>
          <a:p>
            <a:r>
              <a:rPr lang="en-IN" dirty="0" smtClean="0"/>
              <a:t>                                                 DEPARTMENT OF INTERAL MEDICINE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APPROACH TO MOVEMENT DISORDERS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830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2400" dirty="0"/>
              <a:t>Parkinson disease (PD), tremor, tics and dystonia, are common conditions. </a:t>
            </a:r>
            <a:endParaRPr lang="en-US" sz="2400" dirty="0" smtClean="0"/>
          </a:p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overall prevalence of PD, </a:t>
            </a:r>
            <a:r>
              <a:rPr lang="en-US" sz="2400" dirty="0" smtClean="0"/>
              <a:t> </a:t>
            </a:r>
            <a:r>
              <a:rPr lang="en-US" sz="2400" dirty="0"/>
              <a:t>is 1% in people aged 65–85 years, increasing to 4.3% above the age of </a:t>
            </a:r>
            <a:r>
              <a:rPr lang="en-US" sz="2400" dirty="0" smtClean="0"/>
              <a:t> 85 years.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ssential </a:t>
            </a:r>
            <a:r>
              <a:rPr lang="en-US" sz="2400" dirty="0"/>
              <a:t>tremor—the most common form of tremor—is 4% in people aged over 40 years, increasing to 14% in people over 65 years of </a:t>
            </a:r>
            <a:r>
              <a:rPr lang="en-US" sz="2400" dirty="0" smtClean="0"/>
              <a:t>age.</a:t>
            </a:r>
          </a:p>
          <a:p>
            <a:r>
              <a:rPr lang="en-US" sz="2400" dirty="0" smtClean="0"/>
              <a:t>Tics </a:t>
            </a:r>
            <a:r>
              <a:rPr lang="en-US" sz="2400" dirty="0"/>
              <a:t>in school-age children and adolescents can be as high as 21%.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592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/>
              <a:t>clinical presentation of movement disorders is complex, often variable, and sometimes even bizarre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E</a:t>
            </a:r>
            <a:r>
              <a:rPr lang="en-US" sz="2400" dirty="0" smtClean="0"/>
              <a:t>stablishing </a:t>
            </a:r>
            <a:r>
              <a:rPr lang="en-US" sz="2400" dirty="0"/>
              <a:t>the correct diagnosis can, therefore, be </a:t>
            </a:r>
            <a:r>
              <a:rPr lang="en-US" sz="2400" dirty="0" smtClean="0"/>
              <a:t>difficult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However, accurate recognition based on clinical acumen is important for several reasons</a:t>
            </a:r>
            <a:r>
              <a:rPr lang="en-US" dirty="0"/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473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No </a:t>
            </a:r>
            <a:r>
              <a:rPr lang="en-US" sz="2400" dirty="0"/>
              <a:t>specific biological marker is available that can </a:t>
            </a:r>
            <a:r>
              <a:rPr lang="en-US" sz="2400" dirty="0" smtClean="0"/>
              <a:t>  unambiguously </a:t>
            </a:r>
            <a:r>
              <a:rPr lang="en-US" sz="2400" dirty="0"/>
              <a:t>diagnose the underlying disease. </a:t>
            </a:r>
            <a:endParaRPr lang="en-US" sz="2400" dirty="0" smtClean="0"/>
          </a:p>
          <a:p>
            <a:r>
              <a:rPr lang="en-US" sz="2400" dirty="0" smtClean="0"/>
              <a:t>Many </a:t>
            </a:r>
            <a:r>
              <a:rPr lang="en-US" sz="2400" dirty="0"/>
              <a:t>diagnostic tests are  </a:t>
            </a:r>
            <a:r>
              <a:rPr lang="en-US" sz="2400" dirty="0" smtClean="0"/>
              <a:t>expensive </a:t>
            </a:r>
            <a:r>
              <a:rPr lang="en-US" sz="2400" dirty="0"/>
              <a:t>and time- consuming, and </a:t>
            </a:r>
            <a:r>
              <a:rPr lang="en-US" sz="2400" dirty="0" smtClean="0"/>
              <a:t>   sometimes </a:t>
            </a:r>
            <a:r>
              <a:rPr lang="en-US" sz="2400" dirty="0"/>
              <a:t>invasive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Moreover</a:t>
            </a:r>
            <a:r>
              <a:rPr lang="en-US" sz="2400" dirty="0"/>
              <a:t>, the diagnostic value of these tests (over and above clinical judgment) is often limited, especially in early stages of the disease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75082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Adequate </a:t>
            </a:r>
            <a:r>
              <a:rPr lang="en-US" sz="2400" dirty="0"/>
              <a:t>classification—as a means to establish the correct diagnosis—often has prognostic implications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For example, essential tremor is sometimes mistaken for early PD, but the prognosis is clearly different.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8131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MAIN CATEGORIES OF MOVEMENT DISORDERS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IN" sz="2400" b="1" dirty="0">
                <a:solidFill>
                  <a:srgbClr val="FFC000"/>
                </a:solidFill>
              </a:rPr>
              <a:t>Insufficient movement </a:t>
            </a:r>
            <a:endParaRPr lang="en-IN" sz="2400" b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                 </a:t>
            </a:r>
            <a:r>
              <a:rPr lang="en-IN" sz="2400" dirty="0" err="1" smtClean="0"/>
              <a:t>Akinetic</a:t>
            </a:r>
            <a:r>
              <a:rPr lang="en-IN" sz="2400" dirty="0"/>
              <a:t>, hypokinetic or </a:t>
            </a:r>
            <a:r>
              <a:rPr lang="en-IN" sz="2400" dirty="0" err="1"/>
              <a:t>bradykinetic</a:t>
            </a:r>
            <a:r>
              <a:rPr lang="en-IN" sz="2400" dirty="0"/>
              <a:t> syndromes</a:t>
            </a:r>
          </a:p>
          <a:p>
            <a:r>
              <a:rPr lang="en-IN" sz="2400" b="1" dirty="0">
                <a:solidFill>
                  <a:srgbClr val="FFC000"/>
                </a:solidFill>
              </a:rPr>
              <a:t>Too much movement (</a:t>
            </a:r>
            <a:r>
              <a:rPr lang="en-IN" sz="2400" b="1" dirty="0" err="1">
                <a:solidFill>
                  <a:srgbClr val="FFC000"/>
                </a:solidFill>
              </a:rPr>
              <a:t>hyperkinesias</a:t>
            </a:r>
            <a:r>
              <a:rPr lang="en-IN" sz="2400" b="1" dirty="0">
                <a:solidFill>
                  <a:srgbClr val="FFC000"/>
                </a:solidFill>
              </a:rPr>
              <a:t> or </a:t>
            </a:r>
            <a:r>
              <a:rPr lang="en-IN" sz="2400" b="1" dirty="0" err="1">
                <a:solidFill>
                  <a:srgbClr val="FFC000"/>
                </a:solidFill>
              </a:rPr>
              <a:t>dyskinesias</a:t>
            </a:r>
            <a:r>
              <a:rPr lang="en-IN" sz="2400" b="1" dirty="0">
                <a:solidFill>
                  <a:srgbClr val="FFC000"/>
                </a:solidFill>
              </a:rPr>
              <a:t>) </a:t>
            </a:r>
            <a:endParaRPr lang="en-IN" sz="2400" b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IN" sz="2400" dirty="0" smtClean="0">
                <a:solidFill>
                  <a:schemeClr val="accent1">
                    <a:lumMod val="75000"/>
                  </a:schemeClr>
                </a:solidFill>
              </a:rPr>
              <a:t>                      Jerky </a:t>
            </a: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movements </a:t>
            </a:r>
            <a:endParaRPr lang="en-IN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                              Myoclonus </a:t>
            </a:r>
            <a:r>
              <a:rPr lang="en-IN" sz="2400" dirty="0"/>
              <a:t>(including excessive startle) </a:t>
            </a:r>
            <a:endParaRPr lang="en-IN" sz="2400" dirty="0" smtClean="0"/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                              </a:t>
            </a:r>
            <a:r>
              <a:rPr lang="en-IN" sz="2400" dirty="0"/>
              <a:t>Chorea (including </a:t>
            </a:r>
            <a:r>
              <a:rPr lang="en-IN" sz="2400" dirty="0" err="1"/>
              <a:t>ballism</a:t>
            </a:r>
            <a:r>
              <a:rPr lang="en-IN" sz="2400" dirty="0" smtClean="0"/>
              <a:t>)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                              Tic </a:t>
            </a:r>
            <a:r>
              <a:rPr lang="en-IN" sz="2400" dirty="0"/>
              <a:t>disorders </a:t>
            </a:r>
            <a:endParaRPr lang="en-IN" sz="2400" dirty="0" smtClean="0"/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         </a:t>
            </a: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Non-jerky movements </a:t>
            </a:r>
            <a:endParaRPr lang="en-IN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                             Dystonia </a:t>
            </a:r>
            <a:r>
              <a:rPr lang="en-IN" sz="2400" dirty="0"/>
              <a:t>(including </a:t>
            </a:r>
            <a:r>
              <a:rPr lang="en-IN" sz="2400" dirty="0" err="1"/>
              <a:t>athetosis</a:t>
            </a:r>
            <a:r>
              <a:rPr lang="en-IN" sz="2400" dirty="0"/>
              <a:t>) </a:t>
            </a:r>
          </a:p>
          <a:p>
            <a:pPr marL="0" indent="0">
              <a:buNone/>
            </a:pPr>
            <a:r>
              <a:rPr lang="en-IN" sz="2400" dirty="0" smtClean="0"/>
              <a:t>                                           Tremor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48915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dell\Desktop\Screenshot_20201207_18552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60648"/>
            <a:ext cx="8136904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592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AKINETIC RIGID SYNDROMES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smtClean="0"/>
              <a:t>Akinesia </a:t>
            </a:r>
            <a:r>
              <a:rPr lang="en-IN" sz="2400" dirty="0" smtClean="0"/>
              <a:t>involves both </a:t>
            </a:r>
            <a:r>
              <a:rPr lang="en-IN" sz="2400" dirty="0" err="1" smtClean="0"/>
              <a:t>bradykinesia</a:t>
            </a:r>
            <a:r>
              <a:rPr lang="en-IN" sz="2400" dirty="0" smtClean="0"/>
              <a:t> and </a:t>
            </a:r>
            <a:r>
              <a:rPr lang="en-IN" sz="2400" dirty="0" err="1" smtClean="0"/>
              <a:t>hypokinesia</a:t>
            </a:r>
            <a:endParaRPr lang="en-IN" sz="2400" dirty="0" smtClean="0"/>
          </a:p>
          <a:p>
            <a:r>
              <a:rPr lang="en-US" sz="2400" dirty="0" err="1" smtClean="0"/>
              <a:t>Bradykinesia</a:t>
            </a:r>
            <a:r>
              <a:rPr lang="en-US" sz="2400" dirty="0" smtClean="0"/>
              <a:t>  is the slowness </a:t>
            </a:r>
            <a:r>
              <a:rPr lang="en-US" sz="2400" dirty="0"/>
              <a:t>of </a:t>
            </a:r>
            <a:r>
              <a:rPr lang="en-US" sz="2400" dirty="0" smtClean="0"/>
              <a:t>movement </a:t>
            </a:r>
          </a:p>
          <a:p>
            <a:r>
              <a:rPr lang="en-US" sz="2400" dirty="0" smtClean="0"/>
              <a:t> </a:t>
            </a:r>
            <a:r>
              <a:rPr lang="en-US" sz="2400" dirty="0" err="1"/>
              <a:t>H</a:t>
            </a:r>
            <a:r>
              <a:rPr lang="en-US" sz="2400" dirty="0" err="1" smtClean="0"/>
              <a:t>ypokinesia</a:t>
            </a:r>
            <a:r>
              <a:rPr lang="en-US" sz="2400" dirty="0" smtClean="0"/>
              <a:t> is the  poverty </a:t>
            </a:r>
            <a:r>
              <a:rPr lang="en-US" sz="2400" dirty="0"/>
              <a:t>of movement, and movements that are smaller than </a:t>
            </a:r>
            <a:r>
              <a:rPr lang="en-US" sz="2400" dirty="0" smtClean="0"/>
              <a:t>intended</a:t>
            </a:r>
          </a:p>
          <a:p>
            <a:r>
              <a:rPr lang="en-US" sz="2400" dirty="0" smtClean="0"/>
              <a:t>In </a:t>
            </a:r>
            <a:r>
              <a:rPr lang="en-US" sz="2400" dirty="0"/>
              <a:t>the widely used Queen square Brain Bank </a:t>
            </a:r>
            <a:r>
              <a:rPr lang="en-US" sz="2400" dirty="0" smtClean="0"/>
              <a:t>Criteria </a:t>
            </a:r>
            <a:r>
              <a:rPr lang="en-US" sz="2400" dirty="0"/>
              <a:t>for the diagnosis of parkinsonism</a:t>
            </a:r>
            <a:r>
              <a:rPr lang="en-US" sz="2400" b="1" dirty="0">
                <a:solidFill>
                  <a:srgbClr val="FFC000"/>
                </a:solidFill>
              </a:rPr>
              <a:t>, </a:t>
            </a:r>
            <a:r>
              <a:rPr lang="en-US" sz="2400" b="1" dirty="0" err="1">
                <a:solidFill>
                  <a:srgbClr val="FFC000"/>
                </a:solidFill>
              </a:rPr>
              <a:t>bradykinesia</a:t>
            </a:r>
            <a:r>
              <a:rPr lang="en-US" sz="2400" b="1" dirty="0">
                <a:solidFill>
                  <a:srgbClr val="FFC000"/>
                </a:solidFill>
              </a:rPr>
              <a:t> is defined as including fatiguing and decrement of repetitive alternating movements, which we would consider under the broader rubric of </a:t>
            </a:r>
            <a:r>
              <a:rPr lang="en-US" sz="2400" b="1" dirty="0" err="1">
                <a:solidFill>
                  <a:srgbClr val="FFC000"/>
                </a:solidFill>
              </a:rPr>
              <a:t>akinesia</a:t>
            </a:r>
            <a:endParaRPr lang="en-IN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39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IMP OF IDENTIFYING FATIGUE AND DECREMENT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patients with an </a:t>
            </a:r>
            <a:r>
              <a:rPr lang="en-US" sz="2400" dirty="0" smtClean="0"/>
              <a:t>UMN  </a:t>
            </a:r>
            <a:r>
              <a:rPr lang="en-US" sz="2400" dirty="0"/>
              <a:t>presentation of </a:t>
            </a:r>
            <a:r>
              <a:rPr lang="en-US" sz="2400" dirty="0" smtClean="0"/>
              <a:t>ALS </a:t>
            </a:r>
            <a:r>
              <a:rPr lang="en-US" sz="2400" dirty="0"/>
              <a:t>(with pyramidal slowing, and increased tone due to spasticity) can, in rare cases, be misdiagnosed as having </a:t>
            </a:r>
            <a:r>
              <a:rPr lang="en-US" sz="2400" dirty="0" smtClean="0"/>
              <a:t>parkinsonism</a:t>
            </a:r>
          </a:p>
          <a:p>
            <a:r>
              <a:rPr lang="en-US" sz="2400" dirty="0" err="1" smtClean="0"/>
              <a:t>Ie</a:t>
            </a:r>
            <a:r>
              <a:rPr lang="en-US" sz="2400" dirty="0" smtClean="0"/>
              <a:t> pyramidal and cerebellar disease </a:t>
            </a:r>
            <a:r>
              <a:rPr lang="en-US" sz="2400" b="1" dirty="0" smtClean="0">
                <a:solidFill>
                  <a:srgbClr val="FFC000"/>
                </a:solidFill>
              </a:rPr>
              <a:t>can have slowness with extra clumsiness but not fatigue </a:t>
            </a:r>
            <a:endParaRPr lang="en-IN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07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PARKINSONISM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400" dirty="0">
                <a:solidFill>
                  <a:srgbClr val="C00000"/>
                </a:solidFill>
              </a:rPr>
              <a:t>6 Cardinal Features of Parkinsonism</a:t>
            </a:r>
            <a:r>
              <a:rPr lang="en-IN" sz="2400" dirty="0"/>
              <a:t>:</a:t>
            </a:r>
          </a:p>
          <a:p>
            <a:r>
              <a:rPr lang="en-IN" sz="2400" dirty="0"/>
              <a:t>Tremor at rest</a:t>
            </a:r>
          </a:p>
          <a:p>
            <a:r>
              <a:rPr lang="en-IN" sz="2400" dirty="0" err="1"/>
              <a:t>Bradykniesia</a:t>
            </a:r>
            <a:r>
              <a:rPr lang="en-IN" sz="2400" dirty="0"/>
              <a:t>/</a:t>
            </a:r>
            <a:r>
              <a:rPr lang="en-IN" sz="2400" dirty="0" err="1"/>
              <a:t>Hypokinesia</a:t>
            </a:r>
            <a:r>
              <a:rPr lang="en-IN" sz="2400" dirty="0"/>
              <a:t>/</a:t>
            </a:r>
            <a:r>
              <a:rPr lang="en-IN" sz="2400" dirty="0" err="1"/>
              <a:t>akinesia</a:t>
            </a:r>
            <a:endParaRPr lang="en-IN" sz="2400" dirty="0"/>
          </a:p>
          <a:p>
            <a:r>
              <a:rPr lang="en-IN" sz="2400" dirty="0"/>
              <a:t>Rigidity</a:t>
            </a:r>
          </a:p>
          <a:p>
            <a:r>
              <a:rPr lang="en-IN" sz="2400" dirty="0"/>
              <a:t>Flexed posture of the neck, trunk and limbs</a:t>
            </a:r>
          </a:p>
          <a:p>
            <a:r>
              <a:rPr lang="en-IN" sz="2400" dirty="0"/>
              <a:t>Loss of postural reflexes</a:t>
            </a:r>
          </a:p>
          <a:p>
            <a:r>
              <a:rPr lang="en-IN" sz="2400" dirty="0"/>
              <a:t>Freezing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164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JERKY HYPERKINETIC SYNDROMES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MYOCLONUS</a:t>
            </a:r>
          </a:p>
          <a:p>
            <a:r>
              <a:rPr lang="en-IN" sz="4000" dirty="0" smtClean="0"/>
              <a:t>CHOREA</a:t>
            </a:r>
          </a:p>
          <a:p>
            <a:r>
              <a:rPr lang="en-IN" sz="4000" dirty="0" smtClean="0"/>
              <a:t>TICS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8677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myoclonic movements are sudden, brief, shock-like involuntary </a:t>
            </a:r>
            <a:r>
              <a:rPr lang="en-US" sz="2400" dirty="0" smtClean="0"/>
              <a:t>movements</a:t>
            </a:r>
          </a:p>
          <a:p>
            <a:r>
              <a:rPr lang="en-US" sz="2400" dirty="0" smtClean="0">
                <a:solidFill>
                  <a:srgbClr val="FFC000"/>
                </a:solidFill>
              </a:rPr>
              <a:t>Positive or negative</a:t>
            </a:r>
          </a:p>
          <a:p>
            <a:r>
              <a:rPr lang="en-IN" sz="2400" dirty="0" smtClean="0">
                <a:solidFill>
                  <a:srgbClr val="FFC000"/>
                </a:solidFill>
              </a:rPr>
              <a:t>Positive</a:t>
            </a:r>
            <a:r>
              <a:rPr lang="en-IN" sz="2400" dirty="0" smtClean="0"/>
              <a:t> is caused by muscle contraction</a:t>
            </a:r>
          </a:p>
          <a:p>
            <a:r>
              <a:rPr lang="en-IN" sz="2400" dirty="0" smtClean="0">
                <a:solidFill>
                  <a:srgbClr val="FFC000"/>
                </a:solidFill>
              </a:rPr>
              <a:t>Negative</a:t>
            </a:r>
            <a:r>
              <a:rPr lang="en-IN" sz="2400" dirty="0" smtClean="0"/>
              <a:t> is due to loss of muscle tone----</a:t>
            </a:r>
            <a:r>
              <a:rPr lang="en-IN" sz="2400" dirty="0" err="1" smtClean="0"/>
              <a:t>asterixis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5309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Myoclonus  -likened to  </a:t>
            </a:r>
            <a:r>
              <a:rPr lang="en-US" sz="2400" dirty="0"/>
              <a:t>stimulating the nerve supplying the muscle with a single electric shock (or with a train of shocks, because the myoclonic jerks can occur repetitively within the same muscle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 Therefore</a:t>
            </a:r>
            <a:r>
              <a:rPr lang="en-US" sz="2400" dirty="0"/>
              <a:t>, the keywords in identifying myoclonus are </a:t>
            </a:r>
            <a:r>
              <a:rPr lang="en-US" sz="2400" b="1" dirty="0">
                <a:solidFill>
                  <a:srgbClr val="FFC000"/>
                </a:solidFill>
              </a:rPr>
              <a:t>‘shock-like movements’</a:t>
            </a:r>
            <a:endParaRPr lang="en-IN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4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Mistaken for irregular tremor</a:t>
            </a:r>
          </a:p>
          <a:p>
            <a:r>
              <a:rPr lang="en-IN" sz="2400" dirty="0" smtClean="0"/>
              <a:t>In </a:t>
            </a:r>
            <a:r>
              <a:rPr lang="en-IN" sz="2400" dirty="0" err="1" smtClean="0"/>
              <a:t>polyminimyoclonus</a:t>
            </a:r>
            <a:endParaRPr lang="en-IN" sz="2400" dirty="0" smtClean="0"/>
          </a:p>
          <a:p>
            <a:r>
              <a:rPr lang="en-IN" sz="2400" dirty="0" smtClean="0"/>
              <a:t>Fine irregular finger jerks in outstretched hand</a:t>
            </a:r>
          </a:p>
          <a:p>
            <a:r>
              <a:rPr lang="en-IN" sz="2400" dirty="0" smtClean="0"/>
              <a:t>Can be benign/severe</a:t>
            </a:r>
          </a:p>
          <a:p>
            <a:r>
              <a:rPr lang="en-IN" sz="2400" dirty="0" smtClean="0"/>
              <a:t>Benign while waking up or falling asleep---</a:t>
            </a:r>
            <a:r>
              <a:rPr lang="en-IN" sz="2400" dirty="0" smtClean="0">
                <a:solidFill>
                  <a:srgbClr val="FFC000"/>
                </a:solidFill>
              </a:rPr>
              <a:t>hypnagogic reflex</a:t>
            </a:r>
            <a:endParaRPr lang="en-IN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19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Due to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Abnormal discharges from cortical, </a:t>
            </a:r>
            <a:r>
              <a:rPr lang="en-IN" sz="2400" dirty="0" err="1" smtClean="0"/>
              <a:t>sub,brainstem</a:t>
            </a:r>
            <a:r>
              <a:rPr lang="en-IN" sz="2400" dirty="0" smtClean="0"/>
              <a:t>/</a:t>
            </a:r>
            <a:r>
              <a:rPr lang="en-IN" sz="2400" dirty="0" err="1" smtClean="0"/>
              <a:t>sc</a:t>
            </a:r>
            <a:r>
              <a:rPr lang="en-IN" sz="2400" dirty="0" smtClean="0"/>
              <a:t> regions</a:t>
            </a:r>
          </a:p>
          <a:p>
            <a:r>
              <a:rPr lang="en-IN" sz="2400" dirty="0" smtClean="0"/>
              <a:t>Particularly in hypoxemia</a:t>
            </a:r>
          </a:p>
          <a:p>
            <a:r>
              <a:rPr lang="en-IN" sz="2400" dirty="0" smtClean="0"/>
              <a:t>Post cardiac arrest resuscitation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329460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Treated with combination of GABA </a:t>
            </a:r>
            <a:r>
              <a:rPr lang="en-IN" sz="2800" dirty="0" err="1" smtClean="0"/>
              <a:t>nergic</a:t>
            </a:r>
            <a:r>
              <a:rPr lang="en-IN" sz="2800" dirty="0" smtClean="0"/>
              <a:t> agents</a:t>
            </a:r>
          </a:p>
          <a:p>
            <a:r>
              <a:rPr lang="en-IN" sz="2800" dirty="0" err="1" smtClean="0"/>
              <a:t>Valproic</a:t>
            </a:r>
            <a:r>
              <a:rPr lang="en-IN" sz="2800" dirty="0" smtClean="0"/>
              <a:t> acid</a:t>
            </a:r>
          </a:p>
          <a:p>
            <a:r>
              <a:rPr lang="en-IN" sz="2800" dirty="0" err="1" smtClean="0"/>
              <a:t>Piracetam</a:t>
            </a:r>
            <a:r>
              <a:rPr lang="en-IN" sz="2800" dirty="0" smtClean="0"/>
              <a:t> </a:t>
            </a:r>
          </a:p>
          <a:p>
            <a:r>
              <a:rPr lang="en-IN" sz="2800" dirty="0" err="1" smtClean="0"/>
              <a:t>clonazepa,m</a:t>
            </a:r>
            <a:endParaRPr lang="en-IN" sz="2800" dirty="0" smtClean="0"/>
          </a:p>
          <a:p>
            <a:r>
              <a:rPr lang="en-IN" sz="2800" dirty="0" err="1" smtClean="0"/>
              <a:t>leviteracetam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016771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056784" cy="936104"/>
          </a:xfrm>
        </p:spPr>
        <p:txBody>
          <a:bodyPr/>
          <a:lstStyle/>
          <a:p>
            <a:r>
              <a:rPr lang="en-IN" dirty="0" smtClean="0"/>
              <a:t>                            CHOREA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1412776"/>
            <a:ext cx="8424936" cy="525658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May </a:t>
            </a:r>
            <a:r>
              <a:rPr lang="en-US" sz="2400" dirty="0"/>
              <a:t>not be </a:t>
            </a:r>
            <a:r>
              <a:rPr lang="en-US" sz="2400" dirty="0" smtClean="0"/>
              <a:t> </a:t>
            </a:r>
            <a:r>
              <a:rPr lang="en-US" sz="2400" dirty="0"/>
              <a:t>appreciated as being a jerky movement </a:t>
            </a:r>
            <a:r>
              <a:rPr lang="en-US" sz="2400" dirty="0" smtClean="0"/>
              <a:t>disorder perhaps </a:t>
            </a:r>
            <a:r>
              <a:rPr lang="en-US" sz="2400" dirty="0"/>
              <a:t>because the word chorea (Greek for ‘dance’) suggests a certain grace rather than abrupt, jerky movements. </a:t>
            </a:r>
            <a:endParaRPr lang="en-US" sz="2400" dirty="0" smtClean="0"/>
          </a:p>
          <a:p>
            <a:r>
              <a:rPr lang="en-US" sz="2400" dirty="0" smtClean="0"/>
              <a:t>Individually they  are  </a:t>
            </a:r>
            <a:r>
              <a:rPr lang="en-US" sz="2400" dirty="0"/>
              <a:t>jerky in nature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T</a:t>
            </a:r>
            <a:r>
              <a:rPr lang="en-US" sz="2400" dirty="0" smtClean="0"/>
              <a:t>hus</a:t>
            </a:r>
            <a:r>
              <a:rPr lang="en-US" sz="2400" dirty="0"/>
              <a:t>, chorea can be defined as involuntary movements that are abrupt, unpredictable and </a:t>
            </a:r>
            <a:r>
              <a:rPr lang="en-US" sz="2400" dirty="0" smtClean="0"/>
              <a:t>non rhythmic</a:t>
            </a:r>
            <a:r>
              <a:rPr lang="en-US" sz="2400" dirty="0"/>
              <a:t>, resulting from a continuous random flow of muscle contractions</a:t>
            </a:r>
            <a:r>
              <a:rPr lang="en-US" dirty="0"/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075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         DIFFERENCE FROM MYOCLONUS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</a:t>
            </a:r>
            <a:r>
              <a:rPr lang="en-US" sz="3200" dirty="0"/>
              <a:t>key difference from myoclonus is that the pattern of movements randomly changes from one body part to another, conveying the impression of ‘fidgeting’ to the observer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Key word to describe it is </a:t>
            </a:r>
            <a:r>
              <a:rPr lang="en-US" sz="3200" b="1" dirty="0" smtClean="0">
                <a:solidFill>
                  <a:srgbClr val="FFC000"/>
                </a:solidFill>
              </a:rPr>
              <a:t>randomly flowing jerks.</a:t>
            </a:r>
            <a:endParaRPr lang="en-US" sz="32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92382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5257800"/>
          </a:xfrm>
        </p:spPr>
        <p:txBody>
          <a:bodyPr>
            <a:normAutofit/>
          </a:bodyPr>
          <a:lstStyle/>
          <a:p>
            <a:r>
              <a:rPr lang="en-US" sz="2400" dirty="0"/>
              <a:t>Can be partially suppressed or camouflaged into semi-purposeful voluntary movements</a:t>
            </a:r>
          </a:p>
          <a:p>
            <a:endParaRPr lang="en-US" sz="2400" dirty="0" smtClean="0"/>
          </a:p>
          <a:p>
            <a:r>
              <a:rPr lang="en-US" sz="2400" dirty="0" smtClean="0"/>
              <a:t>Prototypical </a:t>
            </a:r>
            <a:r>
              <a:rPr lang="en-US" sz="2400" dirty="0"/>
              <a:t>example is Huntington’s </a:t>
            </a:r>
            <a:r>
              <a:rPr lang="en-US" sz="2400" dirty="0" smtClean="0"/>
              <a:t>disease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The velocity of chorea can vary. The flowing component of chorea is usually faster than that of dystonia but not as fast as the jerking component of myoclonus.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59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SIGNS IN CHOREA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95536" y="1844824"/>
            <a:ext cx="8208912" cy="345638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</a:t>
            </a:r>
            <a:r>
              <a:rPr lang="en-US" sz="2800" dirty="0"/>
              <a:t>M</a:t>
            </a:r>
            <a:r>
              <a:rPr lang="en-US" sz="2800" dirty="0" smtClean="0"/>
              <a:t>otor </a:t>
            </a:r>
            <a:r>
              <a:rPr lang="en-US" sz="2800" dirty="0" err="1" smtClean="0"/>
              <a:t>impersistence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Milkmaid’s grip-inability to maintain muscle contraction</a:t>
            </a:r>
          </a:p>
          <a:p>
            <a:r>
              <a:rPr lang="en-US" sz="2800" dirty="0" smtClean="0"/>
              <a:t>Jack in the box or lizard sign- </a:t>
            </a:r>
            <a:r>
              <a:rPr lang="en-US" sz="2800" dirty="0" err="1" smtClean="0"/>
              <a:t>Pt</a:t>
            </a:r>
            <a:r>
              <a:rPr lang="en-US" sz="2800" dirty="0" smtClean="0"/>
              <a:t> is asked to keep the tongue protruded  ,it retracts involuntary due to </a:t>
            </a:r>
            <a:r>
              <a:rPr lang="en-US" sz="2800" smtClean="0"/>
              <a:t>superimposed chorea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02668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difficulties in chorea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patients </a:t>
            </a:r>
            <a:r>
              <a:rPr lang="en-US" sz="2800" dirty="0"/>
              <a:t>frequently try to mask their chorea by </a:t>
            </a:r>
            <a:r>
              <a:rPr lang="en-US" sz="2800" dirty="0" smtClean="0"/>
              <a:t>incorporating </a:t>
            </a:r>
            <a:r>
              <a:rPr lang="en-US" sz="2800" dirty="0"/>
              <a:t>the jerks into voluntary movements. </a:t>
            </a:r>
            <a:endParaRPr lang="en-US" sz="2800" dirty="0" smtClean="0"/>
          </a:p>
          <a:p>
            <a:r>
              <a:rPr lang="en-US" sz="2800" dirty="0" smtClean="0"/>
              <a:t> </a:t>
            </a:r>
            <a:r>
              <a:rPr lang="en-US" sz="2800" dirty="0" err="1"/>
              <a:t>choreatic</a:t>
            </a:r>
            <a:r>
              <a:rPr lang="en-US" sz="2800" dirty="0"/>
              <a:t> patients </a:t>
            </a:r>
            <a:r>
              <a:rPr lang="en-US" sz="2800" dirty="0" smtClean="0"/>
              <a:t> </a:t>
            </a:r>
            <a:r>
              <a:rPr lang="en-US" sz="2800" dirty="0"/>
              <a:t>often have relatively few subjective complaints, especially in early </a:t>
            </a:r>
            <a:r>
              <a:rPr lang="en-US" sz="2800" dirty="0" smtClean="0"/>
              <a:t>stages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614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   approach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Age of onset</a:t>
            </a:r>
          </a:p>
          <a:p>
            <a:r>
              <a:rPr lang="en-IN" sz="2400" dirty="0" smtClean="0"/>
              <a:t>Infancy/childhood onset</a:t>
            </a:r>
          </a:p>
          <a:p>
            <a:pPr marL="0" indent="0">
              <a:buNone/>
            </a:pPr>
            <a:r>
              <a:rPr lang="en-IN" sz="2400" dirty="0" smtClean="0"/>
              <a:t>           acute or sub acute mc is </a:t>
            </a:r>
            <a:r>
              <a:rPr lang="en-IN" sz="2400" dirty="0" err="1" smtClean="0"/>
              <a:t>sydenham’s</a:t>
            </a:r>
            <a:endParaRPr lang="en-IN" sz="2400" dirty="0" smtClean="0"/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insidious  in </a:t>
            </a:r>
            <a:r>
              <a:rPr lang="en-IN" sz="2400" dirty="0" err="1" smtClean="0"/>
              <a:t>pediatric</a:t>
            </a:r>
            <a:r>
              <a:rPr lang="en-IN" sz="2400" dirty="0" smtClean="0"/>
              <a:t> metabolic disorder</a:t>
            </a:r>
          </a:p>
          <a:p>
            <a:pPr marL="0" indent="0">
              <a:buNone/>
            </a:pPr>
            <a:endParaRPr lang="en-IN" sz="2400" dirty="0" smtClean="0"/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19602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Adult onset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insidious-AD disorders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acute/</a:t>
            </a:r>
            <a:r>
              <a:rPr lang="en-IN" sz="2400" dirty="0" err="1" smtClean="0"/>
              <a:t>subacute</a:t>
            </a:r>
            <a:r>
              <a:rPr lang="en-IN" sz="2400" dirty="0" smtClean="0"/>
              <a:t> in  SLE,CNS VASCULITIS,NON KETOTIC HYPERGLYCEMIA</a:t>
            </a:r>
          </a:p>
        </p:txBody>
      </p:sp>
    </p:spTree>
    <p:extLst>
      <p:ext uri="{BB962C8B-B14F-4D97-AF65-F5344CB8AC3E}">
        <p14:creationId xmlns:p14="http://schemas.microsoft.com/office/powerpoint/2010/main" val="3596101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MEDICAL HISTORY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31624015"/>
              </p:ext>
            </p:extLst>
          </p:nvPr>
        </p:nvGraphicFramePr>
        <p:xfrm>
          <a:off x="1475656" y="1762920"/>
          <a:ext cx="6120680" cy="33971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60340"/>
                <a:gridCol w="3060340"/>
              </a:tblGrid>
              <a:tr h="849278">
                <a:tc>
                  <a:txBody>
                    <a:bodyPr/>
                    <a:lstStyle/>
                    <a:p>
                      <a:r>
                        <a:rPr lang="en-IN" dirty="0" smtClean="0"/>
                        <a:t>CHOREA GRAVIDARUM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Change in level of reproductive hormones</a:t>
                      </a:r>
                      <a:endParaRPr lang="en-IN" dirty="0"/>
                    </a:p>
                  </a:txBody>
                  <a:tcPr/>
                </a:tc>
              </a:tr>
              <a:tr h="849278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Polycythemia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rubra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vera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Hyperviscosity</a:t>
                      </a:r>
                      <a:r>
                        <a:rPr lang="en-IN" dirty="0" smtClean="0"/>
                        <a:t> causing Basal ganglia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baseline="0" dirty="0" err="1" smtClean="0"/>
                        <a:t>ischaemia</a:t>
                      </a:r>
                      <a:endParaRPr lang="en-IN" dirty="0"/>
                    </a:p>
                  </a:txBody>
                  <a:tcPr/>
                </a:tc>
              </a:tr>
              <a:tr h="849278">
                <a:tc>
                  <a:txBody>
                    <a:bodyPr/>
                    <a:lstStyle/>
                    <a:p>
                      <a:r>
                        <a:rPr lang="en-IN" dirty="0" smtClean="0"/>
                        <a:t>Liver disease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Wilsons to look for slit lamp examination</a:t>
                      </a:r>
                      <a:endParaRPr lang="en-IN" dirty="0"/>
                    </a:p>
                  </a:txBody>
                  <a:tcPr/>
                </a:tc>
              </a:tr>
              <a:tr h="849278">
                <a:tc>
                  <a:txBody>
                    <a:bodyPr/>
                    <a:lstStyle/>
                    <a:p>
                      <a:r>
                        <a:rPr lang="en-IN" dirty="0" smtClean="0"/>
                        <a:t>cardiomyopathy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Seen in </a:t>
                      </a:r>
                      <a:r>
                        <a:rPr lang="en-IN" dirty="0" err="1" smtClean="0"/>
                        <a:t>Fredereich”sataxia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584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</a:t>
            </a:r>
            <a:r>
              <a:rPr lang="en-IN" dirty="0" err="1" smtClean="0"/>
              <a:t>DiSTRIBUTION</a:t>
            </a:r>
            <a:r>
              <a:rPr lang="en-IN" dirty="0" smtClean="0"/>
              <a:t> OF CHOREA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HD-predominantly proximal</a:t>
            </a:r>
          </a:p>
          <a:p>
            <a:r>
              <a:rPr lang="en-IN" sz="2800" dirty="0" smtClean="0"/>
              <a:t>Neuroleptic induced-mainly facial muscles</a:t>
            </a:r>
          </a:p>
          <a:p>
            <a:r>
              <a:rPr lang="en-IN" sz="2800" dirty="0" smtClean="0"/>
              <a:t>Structural lesions –unilateral chorea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110680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HUNTINGTON  DISEASE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Progressive fatal </a:t>
            </a:r>
          </a:p>
          <a:p>
            <a:r>
              <a:rPr lang="en-IN" sz="2400" dirty="0" smtClean="0"/>
              <a:t>25 to 45 years</a:t>
            </a:r>
          </a:p>
          <a:p>
            <a:r>
              <a:rPr lang="en-IN" sz="2400" dirty="0" smtClean="0"/>
              <a:t>Primarily affect striatum</a:t>
            </a:r>
          </a:p>
          <a:p>
            <a:r>
              <a:rPr lang="en-IN" sz="2400" dirty="0" err="1" smtClean="0"/>
              <a:t>Etiology</a:t>
            </a:r>
            <a:r>
              <a:rPr lang="en-IN" sz="2400" dirty="0" smtClean="0"/>
              <a:t> is increase in </a:t>
            </a:r>
            <a:r>
              <a:rPr lang="en-IN" sz="2400" dirty="0" err="1" smtClean="0"/>
              <a:t>polyglutamines</a:t>
            </a:r>
            <a:r>
              <a:rPr lang="en-IN" sz="2400" dirty="0" smtClean="0"/>
              <a:t>(CAG repeats)&gt; 40 in coding sequence of short arm of chromosome 4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67040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Treatment is dopamine blocking agents that may control </a:t>
            </a:r>
            <a:r>
              <a:rPr lang="en-IN" sz="2400" dirty="0" err="1" smtClean="0"/>
              <a:t>choreatic</a:t>
            </a:r>
            <a:r>
              <a:rPr lang="en-IN" sz="2400" dirty="0" smtClean="0"/>
              <a:t> movements</a:t>
            </a:r>
          </a:p>
          <a:p>
            <a:r>
              <a:rPr lang="en-IN" sz="2400" dirty="0" err="1" smtClean="0"/>
              <a:t>Tetrabenazine</a:t>
            </a:r>
            <a:endParaRPr lang="en-IN" sz="2400" dirty="0" smtClean="0"/>
          </a:p>
          <a:p>
            <a:r>
              <a:rPr lang="en-IN" sz="2400" dirty="0" smtClean="0"/>
              <a:t>Presynaptic dopamine blocking agent</a:t>
            </a:r>
          </a:p>
          <a:p>
            <a:r>
              <a:rPr lang="en-IN" sz="2400" dirty="0" smtClean="0"/>
              <a:t>Can cause secondary parkinsonism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247492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BALLISMUS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>
              <a:buClr>
                <a:srgbClr val="DC9E1F"/>
              </a:buClr>
            </a:pPr>
            <a:r>
              <a:rPr lang="en-US" sz="2800" dirty="0">
                <a:solidFill>
                  <a:srgbClr val="FFFFFF"/>
                </a:solidFill>
              </a:rPr>
              <a:t> Ballistic movements are uncontrollable, severe, mainly proximal, large-amplitude </a:t>
            </a:r>
            <a:r>
              <a:rPr lang="en-US" sz="2800" dirty="0" err="1">
                <a:solidFill>
                  <a:srgbClr val="FFFFFF"/>
                </a:solidFill>
              </a:rPr>
              <a:t>choreatic</a:t>
            </a:r>
            <a:r>
              <a:rPr lang="en-US" sz="2800" dirty="0">
                <a:solidFill>
                  <a:srgbClr val="FFFFFF"/>
                </a:solidFill>
              </a:rPr>
              <a:t> movements. </a:t>
            </a:r>
          </a:p>
          <a:p>
            <a:pPr lvl="0">
              <a:buClr>
                <a:srgbClr val="DC9E1F"/>
              </a:buClr>
            </a:pPr>
            <a:r>
              <a:rPr lang="en-US" sz="2800" dirty="0">
                <a:solidFill>
                  <a:srgbClr val="FFFFFF"/>
                </a:solidFill>
              </a:rPr>
              <a:t>they are usually unilateral (</a:t>
            </a:r>
            <a:r>
              <a:rPr lang="en-US" sz="2800" dirty="0" err="1">
                <a:solidFill>
                  <a:srgbClr val="FFFFFF"/>
                </a:solidFill>
              </a:rPr>
              <a:t>hemiballism</a:t>
            </a:r>
            <a:r>
              <a:rPr lang="en-US" sz="2800" dirty="0">
                <a:solidFill>
                  <a:srgbClr val="FFFFFF"/>
                </a:solidFill>
              </a:rPr>
              <a:t>),</a:t>
            </a:r>
          </a:p>
          <a:p>
            <a:pPr lvl="0">
              <a:buClr>
                <a:srgbClr val="DC9E1F"/>
              </a:buClr>
            </a:pPr>
            <a:r>
              <a:rPr lang="en-US" sz="2800" dirty="0">
                <a:solidFill>
                  <a:srgbClr val="FFFFFF"/>
                </a:solidFill>
              </a:rPr>
              <a:t> classically described after an acute lesion in the region of the contralateral </a:t>
            </a:r>
            <a:r>
              <a:rPr lang="en-US" sz="2800" dirty="0" err="1">
                <a:solidFill>
                  <a:srgbClr val="FFFFFF"/>
                </a:solidFill>
              </a:rPr>
              <a:t>subthalamic</a:t>
            </a:r>
            <a:r>
              <a:rPr lang="en-US" sz="2800" dirty="0">
                <a:solidFill>
                  <a:srgbClr val="FFFFFF"/>
                </a:solidFill>
              </a:rPr>
              <a:t> nucleus</a:t>
            </a:r>
            <a:endParaRPr lang="en-IN" sz="2800" dirty="0">
              <a:solidFill>
                <a:srgbClr val="FFFFFF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3800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>
              <a:buClr>
                <a:srgbClr val="DC9E1F"/>
              </a:buClr>
            </a:pP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smtClean="0">
                <a:solidFill>
                  <a:srgbClr val="FFFFFF"/>
                </a:solidFill>
              </a:rPr>
              <a:t>Keywords…</a:t>
            </a:r>
            <a:r>
              <a:rPr lang="en-US" sz="3200" dirty="0" smtClean="0">
                <a:solidFill>
                  <a:srgbClr val="FFC000"/>
                </a:solidFill>
              </a:rPr>
              <a:t>violent flinging movements</a:t>
            </a:r>
            <a:endParaRPr lang="en-IN" sz="3200" dirty="0">
              <a:solidFill>
                <a:srgbClr val="FFC000"/>
              </a:solidFill>
            </a:endParaRPr>
          </a:p>
          <a:p>
            <a:r>
              <a:rPr lang="en-IN" sz="2400" dirty="0" smtClean="0"/>
              <a:t>Causes</a:t>
            </a:r>
          </a:p>
          <a:p>
            <a:pPr marL="0" indent="0">
              <a:buNone/>
            </a:pPr>
            <a:r>
              <a:rPr lang="en-IN" sz="2400" dirty="0" smtClean="0"/>
              <a:t>           cerebral infarct –MCC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medications-levodopa, phenytoin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metabolic abnormalities</a:t>
            </a:r>
          </a:p>
          <a:p>
            <a:r>
              <a:rPr lang="en-IN" sz="2400" dirty="0" smtClean="0"/>
              <a:t>Treatment dopamine antagonists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20953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        </a:t>
            </a:r>
            <a:r>
              <a:rPr lang="en-IN" sz="4000" b="1" dirty="0" smtClean="0"/>
              <a:t>tics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/>
              <a:t>Consist of abnormal movements and abnormal sounds</a:t>
            </a:r>
          </a:p>
          <a:p>
            <a:r>
              <a:rPr lang="en-US" sz="2400" dirty="0"/>
              <a:t>Vary in severity over time</a:t>
            </a:r>
          </a:p>
          <a:p>
            <a:r>
              <a:rPr lang="en-US" sz="2400" dirty="0"/>
              <a:t>Usually preceded by uncomfortable feeling or sensory urge that is relieved by carrying out the movement</a:t>
            </a:r>
          </a:p>
          <a:p>
            <a:r>
              <a:rPr lang="en-US" sz="2400" dirty="0" smtClean="0"/>
              <a:t>“</a:t>
            </a:r>
            <a:r>
              <a:rPr lang="en-US" sz="2400" dirty="0"/>
              <a:t>i</a:t>
            </a:r>
            <a:r>
              <a:rPr lang="en-US" sz="2400" dirty="0" smtClean="0"/>
              <a:t>nvoluntary</a:t>
            </a:r>
            <a:r>
              <a:rPr lang="en-US" sz="2400" dirty="0"/>
              <a:t>”</a:t>
            </a:r>
          </a:p>
          <a:p>
            <a:r>
              <a:rPr lang="en-US" sz="2400" dirty="0"/>
              <a:t>May be simple or complex</a:t>
            </a:r>
          </a:p>
          <a:p>
            <a:r>
              <a:rPr lang="en-US" sz="2400" dirty="0"/>
              <a:t>Often suppressible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027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2400" dirty="0"/>
              <a:t>keyword for recognition is the </a:t>
            </a:r>
            <a:r>
              <a:rPr lang="en-US" sz="2400" b="1" dirty="0">
                <a:solidFill>
                  <a:srgbClr val="FFC000"/>
                </a:solidFill>
              </a:rPr>
              <a:t>‘stereotyped’ character of the recurrent movements. </a:t>
            </a:r>
            <a:endParaRPr lang="en-US" sz="2400" b="1" dirty="0" smtClean="0">
              <a:solidFill>
                <a:srgbClr val="FFC000"/>
              </a:solidFill>
            </a:endParaRPr>
          </a:p>
          <a:p>
            <a:r>
              <a:rPr lang="en-US" sz="2400" dirty="0" smtClean="0"/>
              <a:t>another </a:t>
            </a:r>
            <a:r>
              <a:rPr lang="en-US" sz="2400" dirty="0"/>
              <a:t>fundamental difference from myoclonus and chorea is that patients report that their tics are </a:t>
            </a:r>
            <a:r>
              <a:rPr lang="en-US" sz="2400" b="1" dirty="0">
                <a:solidFill>
                  <a:srgbClr val="FFC000"/>
                </a:solidFill>
              </a:rPr>
              <a:t>preceded by rising discomfort or urge (‘sensory tic’)</a:t>
            </a:r>
            <a:r>
              <a:rPr lang="en-US" sz="2400" dirty="0"/>
              <a:t> that is relieved by the actual movement (‘itch and scratch’ </a:t>
            </a:r>
            <a:r>
              <a:rPr lang="en-US" sz="2400" dirty="0" smtClean="0"/>
              <a:t>analogy.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4050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suppression of tics typically comes at the expense of mounting inner tension, leading to a ‘rebound’ of tics afterwards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20287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CLASSIFICATION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simple </a:t>
            </a:r>
            <a:r>
              <a:rPr lang="en-US" sz="2400" dirty="0"/>
              <a:t>tics </a:t>
            </a:r>
            <a:r>
              <a:rPr lang="en-US" sz="2400" dirty="0" smtClean="0"/>
              <a:t>( </a:t>
            </a:r>
            <a:r>
              <a:rPr lang="en-US" sz="2400" dirty="0"/>
              <a:t>eye blinking, nose wrinkling, shoulder shrugging </a:t>
            </a:r>
            <a:r>
              <a:rPr lang="en-US" sz="2400" dirty="0" smtClean="0"/>
              <a:t>) </a:t>
            </a:r>
            <a:r>
              <a:rPr lang="en-US" sz="2400" dirty="0"/>
              <a:t>or complex tics </a:t>
            </a:r>
            <a:r>
              <a:rPr lang="en-US" sz="2400" dirty="0" smtClean="0"/>
              <a:t>( </a:t>
            </a:r>
            <a:r>
              <a:rPr lang="en-US" sz="2400" dirty="0"/>
              <a:t>touching things, smelling objects</a:t>
            </a:r>
            <a:r>
              <a:rPr lang="en-US" sz="2400" dirty="0" smtClean="0"/>
              <a:t>, </a:t>
            </a:r>
            <a:r>
              <a:rPr lang="en-US" sz="2400" dirty="0"/>
              <a:t>jumping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  </a:t>
            </a:r>
            <a:r>
              <a:rPr lang="en-US" sz="2400" dirty="0"/>
              <a:t>motor tics (such as stereotyped head jerks) or phonic tics (repetitive sniffs or sounds, words or even sentences).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9129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DIAGNOSTIC       PITFALLS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2400" dirty="0"/>
              <a:t>that tics are often less prominent or even absent in the clinical examination </a:t>
            </a:r>
            <a:r>
              <a:rPr lang="en-US" sz="2400" dirty="0" smtClean="0"/>
              <a:t>room as the </a:t>
            </a:r>
            <a:r>
              <a:rPr lang="en-US" sz="2400" dirty="0"/>
              <a:t>anxiety associated with being examined suppresses the phenomenon. </a:t>
            </a:r>
            <a:endParaRPr lang="en-US" sz="2400" dirty="0" smtClean="0"/>
          </a:p>
          <a:p>
            <a:r>
              <a:rPr lang="en-US" sz="2400" dirty="0" smtClean="0"/>
              <a:t>videotaping </a:t>
            </a:r>
            <a:r>
              <a:rPr lang="en-US" sz="2400" dirty="0"/>
              <a:t>the patient without an </a:t>
            </a:r>
            <a:r>
              <a:rPr lang="en-US" sz="2400" dirty="0" smtClean="0"/>
              <a:t>examiner </a:t>
            </a:r>
            <a:r>
              <a:rPr lang="en-US" sz="2400" dirty="0"/>
              <a:t>present can, therefore, be very </a:t>
            </a:r>
            <a:r>
              <a:rPr lang="en-US" sz="2400" dirty="0" smtClean="0"/>
              <a:t>helpful.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7538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ccasionally</a:t>
            </a:r>
            <a:r>
              <a:rPr lang="en-US" sz="2400" dirty="0"/>
              <a:t>, a motor tic can have an abrupt onset, but the subsequent movement or posture might be slow or prolonged rather than jerky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This </a:t>
            </a:r>
            <a:r>
              <a:rPr lang="en-US" sz="2400" dirty="0"/>
              <a:t>phenomenon is referred to as a dystonic tic, but the </a:t>
            </a:r>
            <a:r>
              <a:rPr lang="en-US" sz="2400" dirty="0" err="1" smtClean="0"/>
              <a:t>suppressibility</a:t>
            </a:r>
            <a:r>
              <a:rPr lang="en-US" sz="2400" dirty="0" smtClean="0"/>
              <a:t> </a:t>
            </a:r>
            <a:r>
              <a:rPr lang="en-US" sz="2400" dirty="0"/>
              <a:t>and stereotyped nature are the clinical clues to classifying such movements as a tic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5545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Gilles de la </a:t>
            </a:r>
            <a:r>
              <a:rPr lang="en-IN" dirty="0" err="1" smtClean="0"/>
              <a:t>tourette’s</a:t>
            </a:r>
            <a:r>
              <a:rPr lang="en-IN" dirty="0" smtClean="0"/>
              <a:t> syndrome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Both multiple motor and one or more vocal tics</a:t>
            </a:r>
          </a:p>
          <a:p>
            <a:r>
              <a:rPr lang="en-IN" sz="2400" dirty="0" smtClean="0"/>
              <a:t>Tics occur many times a day or have occurred intermittently for &gt;1 year</a:t>
            </a:r>
          </a:p>
          <a:p>
            <a:r>
              <a:rPr lang="en-IN" sz="2400" dirty="0" smtClean="0"/>
              <a:t>During this period of one year , a tic free period of &gt;3 consecutive months have never occurred</a:t>
            </a:r>
          </a:p>
          <a:p>
            <a:r>
              <a:rPr lang="en-IN" sz="2400" dirty="0" err="1" smtClean="0"/>
              <a:t>Assosciated</a:t>
            </a:r>
            <a:r>
              <a:rPr lang="en-IN" sz="2400" dirty="0" smtClean="0"/>
              <a:t> behavioural disturbances</a:t>
            </a:r>
          </a:p>
          <a:p>
            <a:r>
              <a:rPr lang="en-IN" sz="2400" dirty="0" smtClean="0"/>
              <a:t>Treatment- haloperidol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1462222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Genetic usually</a:t>
            </a:r>
          </a:p>
          <a:p>
            <a:r>
              <a:rPr lang="en-IN" sz="2800" dirty="0" smtClean="0"/>
              <a:t>Autoimmune re response to beta </a:t>
            </a:r>
            <a:r>
              <a:rPr lang="en-IN" sz="2800" dirty="0" err="1" smtClean="0"/>
              <a:t>hemolytic</a:t>
            </a:r>
            <a:r>
              <a:rPr lang="en-IN" sz="2800" dirty="0" smtClean="0"/>
              <a:t> streptococci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577559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 smtClean="0"/>
              <a:t>         NON JERKY HYPERKINETIC SYNDROMES</a:t>
            </a:r>
          </a:p>
          <a:p>
            <a:pPr marL="0" indent="0">
              <a:buNone/>
            </a:pPr>
            <a:endParaRPr lang="en-IN" sz="2800" dirty="0" smtClean="0"/>
          </a:p>
          <a:p>
            <a:pPr marL="0" indent="0">
              <a:buNone/>
            </a:pPr>
            <a:endParaRPr lang="en-IN" sz="2800" dirty="0" smtClean="0"/>
          </a:p>
          <a:p>
            <a:pPr marL="0" indent="0">
              <a:buNone/>
            </a:pPr>
            <a:r>
              <a:rPr lang="en-IN" sz="2800" dirty="0"/>
              <a:t> </a:t>
            </a:r>
            <a:r>
              <a:rPr lang="en-IN" sz="2800" dirty="0" smtClean="0"/>
              <a:t>            TREMOR                 DYSTONIA</a:t>
            </a:r>
            <a:endParaRPr lang="en-IN" sz="2800" dirty="0"/>
          </a:p>
          <a:p>
            <a:pPr marL="0" indent="0">
              <a:buNone/>
            </a:pPr>
            <a:endParaRPr lang="en-IN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315847" y="2348880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621591" y="2348880"/>
            <a:ext cx="28803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0173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    TREMORS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/>
              <a:t> </a:t>
            </a:r>
            <a:r>
              <a:rPr lang="en-US" sz="2400" dirty="0" smtClean="0"/>
              <a:t>By </a:t>
            </a:r>
            <a:r>
              <a:rPr lang="en-US" sz="2400" dirty="0"/>
              <a:t>involuntary, rhythmic and sinusoidal alternating movements of one or more body parts. </a:t>
            </a:r>
            <a:endParaRPr lang="en-US" sz="2400" dirty="0" smtClean="0"/>
          </a:p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movement does not necessarily involve a limb, as tremor can affect almost any body part, including the head, chin and soft palate</a:t>
            </a:r>
            <a:r>
              <a:rPr lang="en-US" dirty="0" smtClean="0"/>
              <a:t>.</a:t>
            </a:r>
          </a:p>
          <a:p>
            <a:r>
              <a:rPr lang="en-US" sz="2400" dirty="0" smtClean="0"/>
              <a:t>Rhythmic alternating contractions of agonists and antagonist muscles.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49230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2400" dirty="0" smtClean="0"/>
              <a:t>The </a:t>
            </a:r>
            <a:r>
              <a:rPr lang="en-US" sz="2400" dirty="0"/>
              <a:t>keyword in identifying tremor is </a:t>
            </a:r>
            <a:r>
              <a:rPr lang="en-US" sz="2400" b="1" dirty="0">
                <a:solidFill>
                  <a:srgbClr val="FFC000"/>
                </a:solidFill>
              </a:rPr>
              <a:t>‘rhythmicity</a:t>
            </a:r>
            <a:r>
              <a:rPr lang="en-US" sz="2400" dirty="0"/>
              <a:t>’; that is, the oscillations occur at a regular frequency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60560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7" name="Picture 3" descr="C:\Users\dell\Screenshot_20201205_21531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13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 smtClean="0"/>
              <a:t>Many </a:t>
            </a:r>
            <a:r>
              <a:rPr lang="en-US" sz="2400" dirty="0"/>
              <a:t>disorders are characterized by the presence of ‘mixed’ tremors. </a:t>
            </a:r>
            <a:endParaRPr lang="en-US" sz="2400" dirty="0" smtClean="0"/>
          </a:p>
          <a:p>
            <a:r>
              <a:rPr lang="en-US" sz="2400" dirty="0" smtClean="0"/>
              <a:t>Patients </a:t>
            </a:r>
            <a:r>
              <a:rPr lang="en-US" sz="2400" dirty="0"/>
              <a:t>with PD, for example, not only have resting tremor, but commonly also show a postural tremor with a higher frequency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Another </a:t>
            </a:r>
            <a:r>
              <a:rPr lang="en-US" sz="2400" dirty="0"/>
              <a:t>example is Holmes tremor (also known as midbrain or </a:t>
            </a:r>
            <a:r>
              <a:rPr lang="en-US" sz="2400" dirty="0" err="1"/>
              <a:t>rubral</a:t>
            </a:r>
            <a:r>
              <a:rPr lang="en-US" sz="2400" dirty="0"/>
              <a:t> tremor), which typically has resting, postural and intention components, often at an unusually low frequency of around 2–3 </a:t>
            </a:r>
            <a:r>
              <a:rPr lang="en-US" dirty="0"/>
              <a:t>Hz.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39198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Essential tremor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MC movement disorder</a:t>
            </a:r>
          </a:p>
          <a:p>
            <a:r>
              <a:rPr lang="en-IN" sz="2400" dirty="0" smtClean="0"/>
              <a:t>6-10 </a:t>
            </a:r>
            <a:r>
              <a:rPr lang="en-IN" sz="2400" dirty="0" err="1" smtClean="0"/>
              <a:t>hz</a:t>
            </a:r>
            <a:endParaRPr lang="en-IN" sz="2400" dirty="0" smtClean="0"/>
          </a:p>
          <a:p>
            <a:r>
              <a:rPr lang="en-IN" sz="2400" dirty="0" smtClean="0"/>
              <a:t>More on upper extremities</a:t>
            </a:r>
          </a:p>
          <a:p>
            <a:r>
              <a:rPr lang="en-IN" sz="2400" dirty="0" smtClean="0"/>
              <a:t>More in 70 </a:t>
            </a:r>
            <a:r>
              <a:rPr lang="en-IN" sz="2400" dirty="0" err="1" smtClean="0"/>
              <a:t>yrs</a:t>
            </a:r>
            <a:endParaRPr lang="en-IN" sz="2400" dirty="0" smtClean="0"/>
          </a:p>
          <a:p>
            <a:r>
              <a:rPr lang="en-IN" sz="2400" dirty="0" smtClean="0"/>
              <a:t>Typically bilaterally symmetrical</a:t>
            </a:r>
          </a:p>
          <a:p>
            <a:r>
              <a:rPr lang="en-IN" sz="2400" dirty="0" smtClean="0"/>
              <a:t>Can begin in one side and remain </a:t>
            </a:r>
            <a:r>
              <a:rPr lang="en-IN" sz="2400" dirty="0" err="1" smtClean="0"/>
              <a:t>asyymetrical</a:t>
            </a:r>
            <a:endParaRPr lang="en-IN" sz="2400" dirty="0" smtClean="0"/>
          </a:p>
          <a:p>
            <a:r>
              <a:rPr lang="en-IN" sz="2400" dirty="0" smtClean="0"/>
              <a:t>d/d is dystonic tremor and </a:t>
            </a:r>
            <a:r>
              <a:rPr lang="en-IN" sz="2400" dirty="0" err="1" smtClean="0"/>
              <a:t>parkinsons</a:t>
            </a:r>
            <a:r>
              <a:rPr lang="en-IN" sz="2400" dirty="0" smtClean="0"/>
              <a:t> disease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177169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Abnormal  activation of cerebellum and its connections</a:t>
            </a:r>
          </a:p>
          <a:p>
            <a:r>
              <a:rPr lang="en-IN" sz="2400" dirty="0" smtClean="0"/>
              <a:t>Typical presentation is  tremor in one or both hands on maintaining a posture when holding a cup or glass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6625178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Beta blockers are effective in 50 to 70 % of cases, some patients require large doses</a:t>
            </a:r>
          </a:p>
          <a:p>
            <a:r>
              <a:rPr lang="en-IN" sz="2400" dirty="0" err="1" smtClean="0"/>
              <a:t>Sterotactic</a:t>
            </a:r>
            <a:r>
              <a:rPr lang="en-IN" sz="2400" dirty="0" smtClean="0"/>
              <a:t> </a:t>
            </a:r>
            <a:r>
              <a:rPr lang="en-IN" sz="2400" dirty="0" err="1" smtClean="0"/>
              <a:t>thalamotomy</a:t>
            </a:r>
            <a:r>
              <a:rPr lang="en-IN" sz="2400" dirty="0" smtClean="0"/>
              <a:t> and deep brain stimulation of ventral intermediate nucleus of thalamus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6314884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34808" cy="940966"/>
          </a:xfrm>
        </p:spPr>
        <p:txBody>
          <a:bodyPr/>
          <a:lstStyle/>
          <a:p>
            <a:r>
              <a:rPr lang="en-IN" dirty="0" smtClean="0"/>
              <a:t>                Frequency of tremors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54732018"/>
              </p:ext>
            </p:extLst>
          </p:nvPr>
        </p:nvGraphicFramePr>
        <p:xfrm>
          <a:off x="1115616" y="1600200"/>
          <a:ext cx="6912768" cy="3268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56384"/>
                <a:gridCol w="3456384"/>
              </a:tblGrid>
              <a:tr h="653792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          2-5Hz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Cerebellar</a:t>
                      </a:r>
                      <a:r>
                        <a:rPr lang="en-IN" baseline="0" dirty="0" smtClean="0"/>
                        <a:t> and </a:t>
                      </a:r>
                      <a:r>
                        <a:rPr lang="en-IN" baseline="0" dirty="0" err="1" smtClean="0"/>
                        <a:t>rubral</a:t>
                      </a:r>
                      <a:r>
                        <a:rPr lang="en-IN" baseline="0" dirty="0" smtClean="0"/>
                        <a:t> tremors</a:t>
                      </a:r>
                      <a:endParaRPr lang="en-IN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          4-6Hz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Parkinsonism</a:t>
                      </a:r>
                      <a:endParaRPr lang="en-IN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          6-10Hz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ET</a:t>
                      </a:r>
                      <a:endParaRPr lang="en-IN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          7-12Hz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Physiological tremors</a:t>
                      </a:r>
                      <a:endParaRPr lang="en-IN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en-IN" baseline="0" dirty="0" smtClean="0"/>
                        <a:t>                       14-20Hz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Orthostatic tremors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3411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dystonic tremor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When tremor superimpose dystonia</a:t>
            </a:r>
          </a:p>
          <a:p>
            <a:r>
              <a:rPr lang="en-US" sz="2400" dirty="0"/>
              <a:t> Dystonic tremor can mimic the tremor of </a:t>
            </a:r>
            <a:r>
              <a:rPr lang="en-US" sz="2400" dirty="0" smtClean="0"/>
              <a:t>PD.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People with dystonic tremor do not have true </a:t>
            </a:r>
            <a:r>
              <a:rPr lang="en-US" sz="2400" dirty="0" err="1" smtClean="0"/>
              <a:t>akinesia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However  they  also  show  normal  </a:t>
            </a:r>
            <a:r>
              <a:rPr lang="en-US" sz="2400" dirty="0"/>
              <a:t>dopamine </a:t>
            </a:r>
            <a:r>
              <a:rPr lang="en-US" sz="2400" dirty="0" smtClean="0"/>
              <a:t> transporter </a:t>
            </a:r>
            <a:r>
              <a:rPr lang="en-US" sz="2400" dirty="0"/>
              <a:t>imaging, in contrast to patients with PD.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08311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2800" dirty="0" smtClean="0"/>
              <a:t>Dinner-fork</a:t>
            </a:r>
            <a:r>
              <a:rPr lang="en-US" sz="2800" dirty="0"/>
              <a:t>’ posture of the outstretched hand, or a </a:t>
            </a:r>
            <a:r>
              <a:rPr lang="en-US" sz="2800" dirty="0" smtClean="0"/>
              <a:t>   tendency </a:t>
            </a:r>
            <a:r>
              <a:rPr lang="en-US" sz="2800" dirty="0"/>
              <a:t>for the ulnar fingers or thumb to point downwards with the arms held out, are characteristics of dystonia</a:t>
            </a:r>
            <a:r>
              <a:rPr lang="en-US" dirty="0"/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10118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97002239"/>
              </p:ext>
            </p:extLst>
          </p:nvPr>
        </p:nvGraphicFramePr>
        <p:xfrm>
          <a:off x="609600" y="1600200"/>
          <a:ext cx="7924800" cy="30989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62400"/>
                <a:gridCol w="3962400"/>
              </a:tblGrid>
              <a:tr h="604664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PARKINSONS</a:t>
                      </a:r>
                      <a:r>
                        <a:rPr lang="en-IN" baseline="0" dirty="0" smtClean="0"/>
                        <a:t> DISEASE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ESSENTIAL TREMOR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May have postural tremor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May have rest tremor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stops</a:t>
                      </a:r>
                      <a:r>
                        <a:rPr lang="en-IN" baseline="0" dirty="0" smtClean="0"/>
                        <a:t> at the onset of voluntary activity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develop</a:t>
                      </a:r>
                      <a:r>
                        <a:rPr lang="en-IN" baseline="0" dirty="0" smtClean="0"/>
                        <a:t> after a latency of few seconds </a:t>
                      </a:r>
                    </a:p>
                    <a:p>
                      <a:r>
                        <a:rPr lang="en-IN" baseline="0" dirty="0" smtClean="0"/>
                        <a:t>    called as emergent tremor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</a:t>
                      </a:r>
                      <a:r>
                        <a:rPr lang="en-IN" dirty="0" err="1" smtClean="0"/>
                        <a:t>assosciated</a:t>
                      </a:r>
                      <a:r>
                        <a:rPr lang="en-IN" dirty="0" smtClean="0"/>
                        <a:t> with </a:t>
                      </a:r>
                      <a:r>
                        <a:rPr lang="en-IN" dirty="0" err="1" smtClean="0"/>
                        <a:t>bradykinesia</a:t>
                      </a:r>
                      <a:r>
                        <a:rPr lang="en-IN" dirty="0" smtClean="0"/>
                        <a:t>, rigidity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</a:t>
                      </a:r>
                      <a:r>
                        <a:rPr lang="en-IN" dirty="0" err="1" smtClean="0"/>
                        <a:t>micrographia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</a:t>
                      </a:r>
                      <a:r>
                        <a:rPr lang="en-IN" baseline="0" dirty="0" smtClean="0"/>
                        <a:t>   </a:t>
                      </a:r>
                      <a:r>
                        <a:rPr lang="en-IN" baseline="0" smtClean="0"/>
                        <a:t>large handwriting</a:t>
                      </a:r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cog wheel rigidity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6465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DRUGS CAUSING TREMORS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LITHIUM</a:t>
            </a:r>
          </a:p>
          <a:p>
            <a:r>
              <a:rPr lang="en-IN" sz="2400" dirty="0" smtClean="0"/>
              <a:t>SSRI</a:t>
            </a:r>
          </a:p>
          <a:p>
            <a:r>
              <a:rPr lang="en-IN" sz="2400" dirty="0" smtClean="0"/>
              <a:t>NEUROLEPTICS</a:t>
            </a:r>
          </a:p>
          <a:p>
            <a:r>
              <a:rPr lang="en-IN" sz="2400" dirty="0" smtClean="0"/>
              <a:t>SODIUM VALPORATE</a:t>
            </a:r>
          </a:p>
          <a:p>
            <a:r>
              <a:rPr lang="en-IN" sz="2400" dirty="0" smtClean="0"/>
              <a:t>BETA AGONISTS</a:t>
            </a:r>
          </a:p>
          <a:p>
            <a:r>
              <a:rPr lang="en-IN" sz="2400" dirty="0" smtClean="0"/>
              <a:t>THYROXINE</a:t>
            </a:r>
          </a:p>
          <a:p>
            <a:r>
              <a:rPr lang="en-IN" sz="2400" dirty="0" smtClean="0"/>
              <a:t>AMINOPHYLLINE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941941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  DYSTONIA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An </a:t>
            </a:r>
            <a:r>
              <a:rPr lang="en-US" sz="3200" dirty="0"/>
              <a:t>involuntary abnormal co-contraction of antagonistic muscles, which may cause sustained abnormal postures or twisting and repetitive </a:t>
            </a:r>
            <a:r>
              <a:rPr lang="en-US" sz="3200" dirty="0" smtClean="0"/>
              <a:t>movements. </a:t>
            </a:r>
          </a:p>
          <a:p>
            <a:r>
              <a:rPr lang="en-US" sz="3200" dirty="0"/>
              <a:t>A</a:t>
            </a:r>
            <a:r>
              <a:rPr lang="en-US" sz="3200" dirty="0" smtClean="0"/>
              <a:t>nother </a:t>
            </a:r>
            <a:r>
              <a:rPr lang="en-US" sz="3200" dirty="0"/>
              <a:t>definition is “abnormal characteristic postures and movements, produced by slow sustained muscle contraction, which distort limbs, trunk, neck, face or mouth</a:t>
            </a:r>
            <a:r>
              <a:rPr lang="en-US" dirty="0"/>
              <a:t>.”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68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sz="3200" dirty="0" smtClean="0"/>
              <a:t>KEYWORD… </a:t>
            </a:r>
            <a:r>
              <a:rPr lang="en-IN" sz="3200" b="1" dirty="0" smtClean="0">
                <a:solidFill>
                  <a:srgbClr val="FFC000"/>
                </a:solidFill>
              </a:rPr>
              <a:t>abnormal posture</a:t>
            </a:r>
          </a:p>
          <a:p>
            <a:pPr marL="0" indent="0">
              <a:buNone/>
            </a:pPr>
            <a:endParaRPr lang="en-IN" sz="32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IN" sz="3200" b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IN" sz="24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06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IN CONTRAST TO CHOREA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Agonist and antagonists muscle contract simultaneously(co contraction)</a:t>
            </a:r>
          </a:p>
          <a:p>
            <a:r>
              <a:rPr lang="en-IN" sz="2400" dirty="0" smtClean="0"/>
              <a:t>Slow- </a:t>
            </a:r>
            <a:r>
              <a:rPr lang="en-IN" sz="2400" dirty="0" err="1" smtClean="0"/>
              <a:t>athetotic</a:t>
            </a:r>
            <a:r>
              <a:rPr lang="en-IN" sz="2400" dirty="0" smtClean="0"/>
              <a:t> dystonia</a:t>
            </a:r>
          </a:p>
          <a:p>
            <a:r>
              <a:rPr lang="en-IN" sz="2400" dirty="0" smtClean="0"/>
              <a:t>Shock like-myoclonic dystonia</a:t>
            </a:r>
          </a:p>
          <a:p>
            <a:r>
              <a:rPr lang="en-IN" sz="2400" dirty="0" smtClean="0"/>
              <a:t>&lt; than 1  second-dystonic spasms</a:t>
            </a:r>
          </a:p>
        </p:txBody>
      </p:sp>
    </p:spTree>
    <p:extLst>
      <p:ext uri="{BB962C8B-B14F-4D97-AF65-F5344CB8AC3E}">
        <p14:creationId xmlns:p14="http://schemas.microsoft.com/office/powerpoint/2010/main" val="411316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Dystonias</a:t>
            </a:r>
            <a:r>
              <a:rPr lang="en-US" sz="2400" dirty="0"/>
              <a:t> </a:t>
            </a:r>
          </a:p>
          <a:p>
            <a:r>
              <a:rPr lang="en-US" sz="2400" dirty="0" smtClean="0"/>
              <a:t>distribution </a:t>
            </a:r>
            <a:r>
              <a:rPr lang="en-US" sz="2400" dirty="0"/>
              <a:t>(focal, segmental, multi focal, generalized, or </a:t>
            </a:r>
            <a:r>
              <a:rPr lang="en-US" sz="2400" dirty="0" err="1"/>
              <a:t>hemidystonia</a:t>
            </a:r>
            <a:r>
              <a:rPr lang="en-US" sz="2400" dirty="0" smtClean="0"/>
              <a:t>),</a:t>
            </a:r>
          </a:p>
          <a:p>
            <a:r>
              <a:rPr lang="en-US" sz="2400" dirty="0" smtClean="0"/>
              <a:t>age </a:t>
            </a:r>
            <a:r>
              <a:rPr lang="en-US" sz="2400" dirty="0"/>
              <a:t>at onset (early, ≤26 years; or late, ≥26 </a:t>
            </a:r>
            <a:r>
              <a:rPr lang="en-US" sz="2400" dirty="0" smtClean="0"/>
              <a:t>years)</a:t>
            </a:r>
          </a:p>
          <a:p>
            <a:r>
              <a:rPr lang="en-US" sz="2400" dirty="0" smtClean="0"/>
              <a:t>cause </a:t>
            </a:r>
            <a:r>
              <a:rPr lang="en-US" sz="2400" dirty="0"/>
              <a:t>(primary,  dystonia-plus, </a:t>
            </a:r>
            <a:r>
              <a:rPr lang="en-US" sz="2400" dirty="0" smtClean="0"/>
              <a:t>degenerative </a:t>
            </a:r>
            <a:r>
              <a:rPr lang="en-US" sz="2400" dirty="0"/>
              <a:t>or secondary</a:t>
            </a:r>
            <a:r>
              <a:rPr lang="en-US" sz="2400" dirty="0" smtClean="0"/>
              <a:t>)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46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PRIMARY DYSTONIA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Dystonia as the only clinical feature with or without tremor</a:t>
            </a:r>
          </a:p>
          <a:p>
            <a:r>
              <a:rPr lang="en-IN" sz="2400" dirty="0" smtClean="0"/>
              <a:t>No secondary cause and brain imaging should be normal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2417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ANATOMICAL DISTRIBUTION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Very much dependent on age of onset</a:t>
            </a:r>
          </a:p>
          <a:p>
            <a:r>
              <a:rPr lang="en-IN" sz="2400" dirty="0" smtClean="0"/>
              <a:t>&lt;28 years  - starts in the limb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                never affect face and bulbar muscles</a:t>
            </a:r>
          </a:p>
          <a:p>
            <a:r>
              <a:rPr lang="en-IN" sz="2400" dirty="0" smtClean="0"/>
              <a:t>30-40 </a:t>
            </a:r>
            <a:r>
              <a:rPr lang="en-IN" sz="2400" dirty="0" err="1" smtClean="0"/>
              <a:t>yrs</a:t>
            </a:r>
            <a:r>
              <a:rPr lang="en-IN" sz="2400" dirty="0" smtClean="0"/>
              <a:t>  - focal dystonia of hand(</a:t>
            </a:r>
            <a:r>
              <a:rPr lang="en-IN" sz="2400" dirty="0" err="1" smtClean="0"/>
              <a:t>witer”s</a:t>
            </a:r>
            <a:r>
              <a:rPr lang="en-IN" sz="2400" dirty="0" smtClean="0"/>
              <a:t> cramp)</a:t>
            </a:r>
          </a:p>
          <a:p>
            <a:r>
              <a:rPr lang="en-IN" sz="2400" dirty="0" smtClean="0"/>
              <a:t>&gt;40 </a:t>
            </a:r>
            <a:r>
              <a:rPr lang="en-IN" sz="2400" dirty="0" err="1" smtClean="0"/>
              <a:t>yrs</a:t>
            </a:r>
            <a:r>
              <a:rPr lang="en-IN" sz="2400" dirty="0" smtClean="0"/>
              <a:t>      - focal dystonia of </a:t>
            </a:r>
            <a:r>
              <a:rPr lang="en-IN" sz="2400" dirty="0" err="1" smtClean="0"/>
              <a:t>cranio</a:t>
            </a:r>
            <a:r>
              <a:rPr lang="en-IN" sz="2400" dirty="0" smtClean="0"/>
              <a:t>-cervical muscles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95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DYSTONIA  PLUS  SYNDROME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DOPA   RESPONSIVE  DYSTONIA</a:t>
            </a:r>
          </a:p>
          <a:p>
            <a:pPr marL="0" indent="0">
              <a:buNone/>
            </a:pPr>
            <a:endParaRPr lang="en-IN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522551"/>
              </p:ext>
            </p:extLst>
          </p:nvPr>
        </p:nvGraphicFramePr>
        <p:xfrm>
          <a:off x="1835696" y="2132856"/>
          <a:ext cx="5784304" cy="384048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5784304"/>
              </a:tblGrid>
              <a:tr h="248197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SEGAWA DISEASE</a:t>
                      </a:r>
                      <a:endParaRPr lang="en-IN" sz="2400" b="1" dirty="0"/>
                    </a:p>
                  </a:txBody>
                  <a:tcPr/>
                </a:tc>
              </a:tr>
              <a:tr h="248197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Lower limb dystonia with progression in childhood</a:t>
                      </a:r>
                      <a:endParaRPr lang="en-IN" sz="2400" b="1" dirty="0"/>
                    </a:p>
                  </a:txBody>
                  <a:tcPr/>
                </a:tc>
              </a:tr>
              <a:tr h="248197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Diurnal fluctuation</a:t>
                      </a:r>
                      <a:endParaRPr lang="en-IN" sz="2400" b="1" dirty="0"/>
                    </a:p>
                  </a:txBody>
                  <a:tcPr/>
                </a:tc>
              </a:tr>
              <a:tr h="248197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Dramatic and sustained response to levodopa</a:t>
                      </a:r>
                      <a:endParaRPr lang="en-IN" sz="2400" b="1" dirty="0"/>
                    </a:p>
                  </a:txBody>
                  <a:tcPr/>
                </a:tc>
              </a:tr>
              <a:tr h="248197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No dyskinesia</a:t>
                      </a:r>
                      <a:r>
                        <a:rPr lang="en-IN" sz="2400" b="1" baseline="0" dirty="0" smtClean="0"/>
                        <a:t> and fluctuations as seen in </a:t>
                      </a:r>
                      <a:r>
                        <a:rPr lang="en-IN" sz="2400" b="1" baseline="0" dirty="0" err="1" smtClean="0"/>
                        <a:t>parkinson’s</a:t>
                      </a:r>
                      <a:r>
                        <a:rPr lang="en-IN" sz="2400" b="1" baseline="0" dirty="0" smtClean="0"/>
                        <a:t> disease</a:t>
                      </a:r>
                      <a:endParaRPr lang="en-IN" sz="2400" b="1" dirty="0"/>
                    </a:p>
                  </a:txBody>
                  <a:tcPr/>
                </a:tc>
              </a:tr>
              <a:tr h="248197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Levodopa trial should be given in all young onset</a:t>
                      </a:r>
                      <a:r>
                        <a:rPr lang="en-IN" sz="2400" b="1" baseline="0" dirty="0" smtClean="0"/>
                        <a:t> dystonia </a:t>
                      </a:r>
                      <a:endParaRPr lang="en-IN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55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secondary dystonia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solidFill>
                  <a:srgbClr val="FFC000"/>
                </a:solidFill>
              </a:rPr>
              <a:t>Putamen lesions</a:t>
            </a:r>
          </a:p>
          <a:p>
            <a:r>
              <a:rPr lang="en-IN" sz="2400" dirty="0" smtClean="0"/>
              <a:t>Usually </a:t>
            </a:r>
            <a:r>
              <a:rPr lang="en-IN" sz="2400" dirty="0" err="1" smtClean="0"/>
              <a:t>hemidystonia</a:t>
            </a:r>
            <a:endParaRPr lang="en-IN" sz="2400" dirty="0" smtClean="0"/>
          </a:p>
          <a:p>
            <a:r>
              <a:rPr lang="en-IN" sz="2400" dirty="0" smtClean="0"/>
              <a:t>Brain imaging in </a:t>
            </a:r>
            <a:r>
              <a:rPr lang="en-IN" sz="2400" dirty="0" err="1" smtClean="0"/>
              <a:t>hemidystonia</a:t>
            </a:r>
            <a:endParaRPr lang="en-IN" sz="2400" dirty="0" smtClean="0"/>
          </a:p>
          <a:p>
            <a:r>
              <a:rPr lang="en-IN" sz="2400" dirty="0" smtClean="0"/>
              <a:t>Drugs-dopamine receptor blocking drugs</a:t>
            </a:r>
          </a:p>
          <a:p>
            <a:r>
              <a:rPr lang="en-IN" sz="2400" dirty="0" smtClean="0"/>
              <a:t>These drugs </a:t>
            </a:r>
            <a:r>
              <a:rPr lang="en-IN" sz="2400" dirty="0" err="1" smtClean="0"/>
              <a:t>alson</a:t>
            </a:r>
            <a:r>
              <a:rPr lang="en-IN" sz="2400" dirty="0"/>
              <a:t> </a:t>
            </a:r>
            <a:r>
              <a:rPr lang="en-IN" sz="2400" dirty="0" smtClean="0"/>
              <a:t>cause </a:t>
            </a:r>
            <a:r>
              <a:rPr lang="en-IN" sz="2400" dirty="0" err="1" smtClean="0"/>
              <a:t>choreiform</a:t>
            </a:r>
            <a:r>
              <a:rPr lang="en-IN" sz="2400" dirty="0" smtClean="0"/>
              <a:t> </a:t>
            </a:r>
            <a:r>
              <a:rPr lang="en-IN" sz="2400" dirty="0" err="1" smtClean="0"/>
              <a:t>movt</a:t>
            </a:r>
            <a:r>
              <a:rPr lang="en-IN" sz="2400" dirty="0" smtClean="0"/>
              <a:t> of face(tardive </a:t>
            </a:r>
            <a:r>
              <a:rPr lang="en-IN" sz="2400" dirty="0" err="1" smtClean="0"/>
              <a:t>dyskinesias</a:t>
            </a:r>
            <a:r>
              <a:rPr lang="en-IN" sz="2400" dirty="0" smtClean="0"/>
              <a:t>)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4483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It should be treated as medical emergency as bulbar </a:t>
            </a:r>
            <a:r>
              <a:rPr lang="en-IN" sz="2400" dirty="0" err="1" smtClean="0"/>
              <a:t>dystonias</a:t>
            </a:r>
            <a:r>
              <a:rPr lang="en-IN" sz="2400" dirty="0" smtClean="0"/>
              <a:t> can be </a:t>
            </a:r>
            <a:r>
              <a:rPr lang="en-IN" sz="2400" dirty="0" err="1" smtClean="0"/>
              <a:t>disastorous</a:t>
            </a:r>
            <a:r>
              <a:rPr lang="en-IN" sz="2400" dirty="0" smtClean="0"/>
              <a:t> and can cause respiratory distress</a:t>
            </a:r>
          </a:p>
          <a:p>
            <a:r>
              <a:rPr lang="en-IN" sz="2400" dirty="0" smtClean="0"/>
              <a:t>Treatment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withdraw the offending drug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         change to atypical dopamine blocker-best is clozapine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5654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 the abnormal posturing typically has a consistent directionality (a torticollis with rightward head rotation will not usually change suddenly to a leftward torticollis, for example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the abnormal movements are patterned and repeatedly involve the same muscle groups. in early stages, the dystonia is typically ‘</a:t>
            </a:r>
            <a:r>
              <a:rPr lang="en-US" sz="2400" dirty="0" smtClean="0"/>
              <a:t>mobile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but the dystonia might become more fixed with further disease progression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60778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2400" dirty="0" smtClean="0"/>
              <a:t>A </a:t>
            </a:r>
            <a:r>
              <a:rPr lang="en-US" sz="2400" dirty="0"/>
              <a:t>further typical feature of dystonia is </a:t>
            </a:r>
            <a:r>
              <a:rPr lang="en-US" sz="2400" dirty="0">
                <a:solidFill>
                  <a:srgbClr val="FFC000"/>
                </a:solidFill>
              </a:rPr>
              <a:t>the presence of a sensory trick, or ‘</a:t>
            </a:r>
            <a:r>
              <a:rPr lang="en-US" sz="2400" dirty="0" err="1">
                <a:solidFill>
                  <a:srgbClr val="FFC000"/>
                </a:solidFill>
              </a:rPr>
              <a:t>geste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 err="1">
                <a:solidFill>
                  <a:srgbClr val="FFC000"/>
                </a:solidFill>
              </a:rPr>
              <a:t>antagoniste</a:t>
            </a:r>
            <a:r>
              <a:rPr lang="en-US" sz="2400" dirty="0">
                <a:solidFill>
                  <a:srgbClr val="FFC000"/>
                </a:solidFill>
              </a:rPr>
              <a:t>’, </a:t>
            </a:r>
            <a:r>
              <a:rPr lang="en-US" sz="2400" dirty="0"/>
              <a:t>which is a mechanism (usually identified and used by the patient) to reduce </a:t>
            </a:r>
            <a:r>
              <a:rPr lang="en-US" sz="2400" dirty="0" smtClean="0"/>
              <a:t>dystonia</a:t>
            </a:r>
          </a:p>
          <a:p>
            <a:r>
              <a:rPr lang="en-US" sz="2400" dirty="0" smtClean="0"/>
              <a:t> for </a:t>
            </a:r>
            <a:r>
              <a:rPr lang="en-US" sz="2400" dirty="0"/>
              <a:t>example, gently touching the cheek to correct torticollis, or chewing gum to reduce </a:t>
            </a:r>
            <a:r>
              <a:rPr lang="en-US" sz="2400" dirty="0" err="1"/>
              <a:t>oromandibular</a:t>
            </a:r>
            <a:r>
              <a:rPr lang="en-US" sz="2400" dirty="0"/>
              <a:t> dystonia.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88068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>
              <a:buClr>
                <a:srgbClr val="DC9E1F"/>
              </a:buClr>
            </a:pPr>
            <a:r>
              <a:rPr lang="en-IN" sz="2400" dirty="0" err="1">
                <a:solidFill>
                  <a:srgbClr val="FFFFFF"/>
                </a:solidFill>
              </a:rPr>
              <a:t>Anticholinergics-trihexyphenydine,dopamine</a:t>
            </a:r>
            <a:r>
              <a:rPr lang="en-IN" sz="2400" dirty="0">
                <a:solidFill>
                  <a:srgbClr val="FFFFFF"/>
                </a:solidFill>
              </a:rPr>
              <a:t> </a:t>
            </a:r>
            <a:r>
              <a:rPr lang="en-IN" sz="2400" dirty="0" err="1">
                <a:solidFill>
                  <a:srgbClr val="FFFFFF"/>
                </a:solidFill>
              </a:rPr>
              <a:t>depletors</a:t>
            </a:r>
            <a:r>
              <a:rPr lang="en-IN" sz="2400" dirty="0">
                <a:solidFill>
                  <a:srgbClr val="FFFFFF"/>
                </a:solidFill>
              </a:rPr>
              <a:t> like </a:t>
            </a:r>
            <a:r>
              <a:rPr lang="en-IN" sz="2400" dirty="0" err="1">
                <a:solidFill>
                  <a:srgbClr val="FFFFFF"/>
                </a:solidFill>
              </a:rPr>
              <a:t>tetrabenazine</a:t>
            </a:r>
            <a:endParaRPr lang="en-IN" sz="2400" dirty="0">
              <a:solidFill>
                <a:srgbClr val="FFFFFF"/>
              </a:solidFill>
            </a:endParaRPr>
          </a:p>
          <a:p>
            <a:pPr lvl="0">
              <a:buClr>
                <a:srgbClr val="DC9E1F"/>
              </a:buClr>
            </a:pPr>
            <a:r>
              <a:rPr lang="en-IN" sz="2400" dirty="0">
                <a:solidFill>
                  <a:srgbClr val="FFFFFF"/>
                </a:solidFill>
              </a:rPr>
              <a:t>Benzodiazepines like clonazepam</a:t>
            </a:r>
          </a:p>
          <a:p>
            <a:pPr lvl="0">
              <a:buClr>
                <a:srgbClr val="DC9E1F"/>
              </a:buClr>
            </a:pPr>
            <a:r>
              <a:rPr lang="en-IN" sz="2400" dirty="0">
                <a:solidFill>
                  <a:srgbClr val="FFFFFF"/>
                </a:solidFill>
              </a:rPr>
              <a:t>Injection botulism in focal dystonia</a:t>
            </a:r>
          </a:p>
          <a:p>
            <a:pPr lvl="0">
              <a:buClr>
                <a:srgbClr val="DC9E1F"/>
              </a:buClr>
            </a:pPr>
            <a:r>
              <a:rPr lang="en-IN" sz="2400" dirty="0">
                <a:solidFill>
                  <a:srgbClr val="FFFFFF"/>
                </a:solidFill>
              </a:rPr>
              <a:t>Deep brain stimulation in intractable </a:t>
            </a:r>
            <a:r>
              <a:rPr lang="en-IN" sz="2400" dirty="0" err="1">
                <a:solidFill>
                  <a:srgbClr val="FFFFFF"/>
                </a:solidFill>
              </a:rPr>
              <a:t>dystonias</a:t>
            </a:r>
            <a:endParaRPr lang="en-IN" sz="2400" dirty="0">
              <a:solidFill>
                <a:srgbClr val="FFFFFF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73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DRUG INDUCED MOVEMENT DISORDERS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3600" dirty="0" smtClean="0"/>
              <a:t>Neuroleptics-block dopamine receptors</a:t>
            </a:r>
          </a:p>
          <a:p>
            <a:r>
              <a:rPr lang="en-IN" sz="3600" dirty="0" err="1" smtClean="0"/>
              <a:t>Metaclopramide</a:t>
            </a:r>
            <a:endParaRPr lang="en-IN" sz="3600" dirty="0" smtClean="0"/>
          </a:p>
          <a:p>
            <a:r>
              <a:rPr lang="en-IN" sz="3600" dirty="0" err="1" smtClean="0"/>
              <a:t>prochlorperazine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896189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      Acute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Dystonia(MC)</a:t>
            </a:r>
          </a:p>
          <a:p>
            <a:r>
              <a:rPr lang="en-IN" sz="2400" dirty="0" err="1" smtClean="0"/>
              <a:t>Blepharospasms</a:t>
            </a:r>
            <a:r>
              <a:rPr lang="en-IN" sz="2400" dirty="0" smtClean="0"/>
              <a:t>, torticollis</a:t>
            </a:r>
          </a:p>
          <a:p>
            <a:r>
              <a:rPr lang="en-IN" sz="2400" dirty="0" smtClean="0"/>
              <a:t>Severe spasm may be confused with seizures</a:t>
            </a:r>
          </a:p>
          <a:p>
            <a:r>
              <a:rPr lang="en-IN" sz="2400" dirty="0" smtClean="0"/>
              <a:t>But there wont be any LOC/post </a:t>
            </a:r>
            <a:r>
              <a:rPr lang="en-IN" sz="2400" dirty="0" err="1" smtClean="0"/>
              <a:t>ictal</a:t>
            </a:r>
            <a:r>
              <a:rPr lang="en-IN" sz="2400" dirty="0" smtClean="0"/>
              <a:t> confusion</a:t>
            </a:r>
          </a:p>
          <a:p>
            <a:r>
              <a:rPr lang="en-IN" sz="2400" dirty="0" smtClean="0"/>
              <a:t>Others include chorea/tics especially with cocaine/amphetamine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427901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</a:t>
            </a:r>
            <a:r>
              <a:rPr lang="en-IN" dirty="0" err="1" smtClean="0"/>
              <a:t>subacute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dirty="0" err="1" smtClean="0"/>
              <a:t>Akathesia</a:t>
            </a:r>
            <a:endParaRPr lang="en-IN" sz="2800" dirty="0" smtClean="0"/>
          </a:p>
          <a:p>
            <a:r>
              <a:rPr lang="en-IN" sz="2800" dirty="0" smtClean="0"/>
              <a:t>Motor </a:t>
            </a:r>
            <a:r>
              <a:rPr lang="en-IN" sz="2800" dirty="0" err="1" smtClean="0"/>
              <a:t>restlesness</a:t>
            </a:r>
            <a:r>
              <a:rPr lang="en-IN" sz="2800" dirty="0" smtClean="0"/>
              <a:t> with need to move that is </a:t>
            </a:r>
            <a:r>
              <a:rPr lang="en-IN" sz="2800" dirty="0" err="1" smtClean="0"/>
              <a:t>alleivated</a:t>
            </a:r>
            <a:r>
              <a:rPr lang="en-IN" sz="2800" dirty="0" smtClean="0"/>
              <a:t> by movement</a:t>
            </a:r>
          </a:p>
          <a:p>
            <a:r>
              <a:rPr lang="en-IN" sz="2800" dirty="0" smtClean="0"/>
              <a:t>Treatment –</a:t>
            </a:r>
            <a:r>
              <a:rPr lang="en-IN" sz="2800" dirty="0" err="1" smtClean="0"/>
              <a:t>BZD,beta</a:t>
            </a:r>
            <a:r>
              <a:rPr lang="en-IN" sz="2800" dirty="0" smtClean="0"/>
              <a:t> </a:t>
            </a:r>
            <a:r>
              <a:rPr lang="en-IN" sz="2800" dirty="0" err="1" smtClean="0"/>
              <a:t>blockers,dopamine</a:t>
            </a:r>
            <a:r>
              <a:rPr lang="en-IN" sz="2800" dirty="0" smtClean="0"/>
              <a:t> agonists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8458242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TARDIVE   SYNDROMES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err="1" smtClean="0"/>
              <a:t>Choreiform</a:t>
            </a:r>
            <a:r>
              <a:rPr lang="en-IN" sz="2400" dirty="0" smtClean="0"/>
              <a:t>/dystonic movement including mouth, lips and tongue</a:t>
            </a:r>
          </a:p>
          <a:p>
            <a:r>
              <a:rPr lang="en-IN" sz="2400" dirty="0" smtClean="0"/>
              <a:t>If </a:t>
            </a:r>
            <a:r>
              <a:rPr lang="en-IN" sz="2400" dirty="0" err="1" smtClean="0"/>
              <a:t>sev</a:t>
            </a:r>
            <a:r>
              <a:rPr lang="en-IN" sz="2400" dirty="0" smtClean="0"/>
              <a:t> –even respiratory muscles can be affected</a:t>
            </a:r>
          </a:p>
          <a:p>
            <a:r>
              <a:rPr lang="en-IN" sz="2400" dirty="0" smtClean="0"/>
              <a:t>May stop within 3 months of stopping the drugs</a:t>
            </a:r>
          </a:p>
          <a:p>
            <a:r>
              <a:rPr lang="en-IN" sz="2400" dirty="0" smtClean="0"/>
              <a:t>Atypical antipsychotics low risk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6401839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Treatment</a:t>
            </a:r>
          </a:p>
          <a:p>
            <a:r>
              <a:rPr lang="en-IN" sz="2800" dirty="0" smtClean="0"/>
              <a:t>Stop offending drugs</a:t>
            </a:r>
          </a:p>
          <a:p>
            <a:r>
              <a:rPr lang="en-IN" sz="2800" dirty="0" smtClean="0"/>
              <a:t>Replace with atypical antipsychotics</a:t>
            </a:r>
          </a:p>
          <a:p>
            <a:r>
              <a:rPr lang="en-IN" sz="2800" dirty="0" smtClean="0"/>
              <a:t>Drugs used are baclofen, </a:t>
            </a:r>
            <a:r>
              <a:rPr lang="en-IN" sz="2800" dirty="0" err="1" smtClean="0"/>
              <a:t>clonazepam,valproic</a:t>
            </a:r>
            <a:r>
              <a:rPr lang="en-IN" sz="2800" dirty="0" smtClean="0"/>
              <a:t> acid</a:t>
            </a:r>
          </a:p>
          <a:p>
            <a:r>
              <a:rPr lang="en-IN" sz="2800" dirty="0" err="1" smtClean="0"/>
              <a:t>Botulinm</a:t>
            </a:r>
            <a:r>
              <a:rPr lang="en-IN" sz="2800" dirty="0" smtClean="0"/>
              <a:t> toxin</a:t>
            </a:r>
          </a:p>
          <a:p>
            <a:pPr marL="0" indent="0">
              <a:buNone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990390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RESTLESS  LEG  SYNDROME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FOUR CORE SYMPTOMS</a:t>
            </a:r>
          </a:p>
          <a:p>
            <a:r>
              <a:rPr lang="en-IN" sz="2400" dirty="0" smtClean="0"/>
              <a:t>Urge to move  the legs caused by unpleasant sensation in the legs</a:t>
            </a:r>
          </a:p>
          <a:p>
            <a:r>
              <a:rPr lang="en-IN" sz="2400" dirty="0" smtClean="0"/>
              <a:t>Symptoms   that  begin /worsen with rest</a:t>
            </a:r>
          </a:p>
          <a:p>
            <a:r>
              <a:rPr lang="en-IN" sz="2400" dirty="0" smtClean="0"/>
              <a:t>Partial/complete relief by movement</a:t>
            </a:r>
          </a:p>
          <a:p>
            <a:r>
              <a:rPr lang="en-IN" sz="2400" dirty="0" smtClean="0"/>
              <a:t>Worsen during evening/right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2797890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Primary is due to genetic component</a:t>
            </a:r>
          </a:p>
          <a:p>
            <a:r>
              <a:rPr lang="en-IN" sz="2400" dirty="0" smtClean="0"/>
              <a:t>AD inheritance ,in age around 27 years</a:t>
            </a:r>
          </a:p>
          <a:p>
            <a:r>
              <a:rPr lang="en-IN" sz="2400" dirty="0" smtClean="0"/>
              <a:t>Secondary-pregnancy, anaemia, renal failure</a:t>
            </a:r>
          </a:p>
          <a:p>
            <a:r>
              <a:rPr lang="en-IN" sz="2400" dirty="0" smtClean="0"/>
              <a:t>Disordered dopamine function in </a:t>
            </a:r>
            <a:r>
              <a:rPr lang="en-IN" sz="2400" dirty="0" err="1" smtClean="0"/>
              <a:t>assosciation</a:t>
            </a:r>
            <a:r>
              <a:rPr lang="en-IN" sz="2400" dirty="0" smtClean="0"/>
              <a:t> with abnormality of iron metabolism</a:t>
            </a:r>
          </a:p>
          <a:p>
            <a:r>
              <a:rPr lang="en-IN" sz="2400" dirty="0" smtClean="0"/>
              <a:t>Treatment---</a:t>
            </a:r>
            <a:r>
              <a:rPr lang="en-IN" sz="2400" dirty="0" err="1" smtClean="0"/>
              <a:t>opiatesanticonvulsants,ropinirole,pramipexole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2051989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Unpleasant sensation-creepy crawling feeling</a:t>
            </a:r>
          </a:p>
          <a:p>
            <a:r>
              <a:rPr lang="en-IN" sz="2800" dirty="0" smtClean="0"/>
              <a:t>Paraesthesia /burning</a:t>
            </a:r>
          </a:p>
          <a:p>
            <a:r>
              <a:rPr lang="en-IN" sz="2800" dirty="0" smtClean="0"/>
              <a:t>Movements are brief lasting no more than few seconds</a:t>
            </a:r>
          </a:p>
          <a:p>
            <a:r>
              <a:rPr lang="en-IN" sz="2800" dirty="0" smtClean="0"/>
              <a:t>Recur every 5 to 90 seconds causing sleep disturbance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7381139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what is the age of onset</a:t>
            </a:r>
            <a:endParaRPr lang="en-IN" dirty="0"/>
          </a:p>
        </p:txBody>
      </p:sp>
      <p:pic>
        <p:nvPicPr>
          <p:cNvPr id="1026" name="Picture 2" descr="C:\Users\dell\Desktop\IMG_20201207_13474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0200"/>
            <a:ext cx="7776864" cy="47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3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IS THE ONSET</a:t>
            </a:r>
            <a:endParaRPr lang="en-IN" dirty="0"/>
          </a:p>
        </p:txBody>
      </p:sp>
      <p:pic>
        <p:nvPicPr>
          <p:cNvPr id="2050" name="Picture 2" descr="C:\Users\dell\Desktop\IMG_20201207_13482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92480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COMMON LOCATIONS OF ABNORMAL MOVEMENTS</a:t>
            </a:r>
            <a:endParaRPr lang="en-IN" dirty="0"/>
          </a:p>
        </p:txBody>
      </p:sp>
      <p:pic>
        <p:nvPicPr>
          <p:cNvPr id="3074" name="Picture 2" descr="C:\Users\dell\Desktop\IMG_20201207_13484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00200"/>
            <a:ext cx="6984776" cy="479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26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sz="2400" dirty="0"/>
          </a:p>
          <a:p>
            <a:r>
              <a:rPr lang="en-IN" sz="2400" dirty="0"/>
              <a:t>Specific distribution </a:t>
            </a:r>
          </a:p>
          <a:p>
            <a:pPr marL="0" indent="0">
              <a:buNone/>
            </a:pPr>
            <a:r>
              <a:rPr lang="en-IN" sz="2400" dirty="0" smtClean="0"/>
              <a:t>                      RLS</a:t>
            </a:r>
            <a:endParaRPr lang="en-IN" sz="2400" dirty="0"/>
          </a:p>
          <a:p>
            <a:pPr marL="0" indent="0">
              <a:buNone/>
            </a:pPr>
            <a:r>
              <a:rPr lang="en-IN" sz="2400" dirty="0"/>
              <a:t>  </a:t>
            </a:r>
            <a:r>
              <a:rPr lang="en-IN" sz="2400" dirty="0" smtClean="0"/>
              <a:t>                    </a:t>
            </a:r>
            <a:r>
              <a:rPr lang="en-IN" sz="2400" dirty="0"/>
              <a:t>Parkinson’s disease - asymmetric in    onset.</a:t>
            </a:r>
          </a:p>
          <a:p>
            <a:pPr marL="0" indent="0">
              <a:buNone/>
            </a:pPr>
            <a:r>
              <a:rPr lang="en-IN" sz="2400" dirty="0"/>
              <a:t>  </a:t>
            </a:r>
            <a:r>
              <a:rPr lang="en-IN" sz="2400" dirty="0" smtClean="0"/>
              <a:t>                    </a:t>
            </a:r>
            <a:r>
              <a:rPr lang="en-IN" sz="2400" dirty="0" err="1"/>
              <a:t>Blepharospasm</a:t>
            </a:r>
            <a:r>
              <a:rPr lang="en-IN" sz="2400" dirty="0"/>
              <a:t> B/L</a:t>
            </a:r>
          </a:p>
          <a:p>
            <a:pPr marL="0" indent="0">
              <a:buNone/>
            </a:pPr>
            <a:r>
              <a:rPr lang="en-IN" sz="2400" dirty="0"/>
              <a:t>  </a:t>
            </a:r>
            <a:r>
              <a:rPr lang="en-IN" sz="2400" dirty="0" smtClean="0"/>
              <a:t>                    </a:t>
            </a:r>
            <a:r>
              <a:rPr lang="en-IN" sz="2400" dirty="0" err="1"/>
              <a:t>Hemifacial</a:t>
            </a:r>
            <a:r>
              <a:rPr lang="en-IN" sz="2400" dirty="0"/>
              <a:t> spasm U/L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81364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138864" cy="5238328"/>
          </a:xfrm>
        </p:spPr>
        <p:txBody>
          <a:bodyPr>
            <a:noAutofit/>
          </a:bodyPr>
          <a:lstStyle/>
          <a:p>
            <a:r>
              <a:rPr lang="en-IN" sz="2400" dirty="0"/>
              <a:t>Speed of </a:t>
            </a:r>
            <a:r>
              <a:rPr lang="en-IN" sz="2400" dirty="0" smtClean="0"/>
              <a:t>movement</a:t>
            </a:r>
          </a:p>
          <a:p>
            <a:pPr marL="0" indent="0">
              <a:buNone/>
            </a:pPr>
            <a:r>
              <a:rPr lang="en-IN" sz="2400" dirty="0" smtClean="0"/>
              <a:t>    </a:t>
            </a:r>
            <a:r>
              <a:rPr lang="en-IN" sz="2400" dirty="0"/>
              <a:t>slow – parkin ,dystonia</a:t>
            </a:r>
          </a:p>
          <a:p>
            <a:pPr marL="0" indent="0">
              <a:buNone/>
            </a:pPr>
            <a:r>
              <a:rPr lang="en-IN" sz="2400" dirty="0"/>
              <a:t>    intermediate – chorea , tremor</a:t>
            </a:r>
          </a:p>
          <a:p>
            <a:pPr marL="0" indent="0">
              <a:buNone/>
            </a:pPr>
            <a:r>
              <a:rPr lang="en-IN" sz="2400" dirty="0"/>
              <a:t>    fast – myoclonus ,tics</a:t>
            </a:r>
          </a:p>
          <a:p>
            <a:endParaRPr lang="en-IN" sz="2400" dirty="0"/>
          </a:p>
          <a:p>
            <a:r>
              <a:rPr lang="en-IN" sz="2400" dirty="0"/>
              <a:t>Rhythm </a:t>
            </a:r>
          </a:p>
          <a:p>
            <a:pPr marL="0" indent="0">
              <a:buNone/>
            </a:pPr>
            <a:r>
              <a:rPr lang="en-IN" sz="2400" dirty="0" smtClean="0"/>
              <a:t>    </a:t>
            </a:r>
            <a:r>
              <a:rPr lang="en-IN" sz="2400" dirty="0"/>
              <a:t>Continuous (e.g. tremor) or intermittent </a:t>
            </a:r>
            <a:r>
              <a:rPr lang="en-IN" sz="2400" dirty="0" err="1" smtClean="0"/>
              <a:t>e.g.asterixis</a:t>
            </a:r>
            <a:r>
              <a:rPr lang="en-IN" sz="2400" dirty="0" smtClean="0"/>
              <a:t> </a:t>
            </a:r>
            <a:r>
              <a:rPr lang="en-IN" sz="2400" dirty="0"/>
              <a:t>(‘negative </a:t>
            </a:r>
            <a:r>
              <a:rPr lang="en-IN" sz="2400" dirty="0" smtClean="0"/>
              <a:t>          myoclonus’).</a:t>
            </a:r>
            <a:endParaRPr lang="en-IN" sz="2400" dirty="0"/>
          </a:p>
          <a:p>
            <a:endParaRPr lang="en-IN" sz="2400" dirty="0"/>
          </a:p>
          <a:p>
            <a:r>
              <a:rPr lang="en-IN" sz="2400" dirty="0"/>
              <a:t>Relation to </a:t>
            </a:r>
            <a:r>
              <a:rPr lang="en-IN" sz="2400" dirty="0" smtClean="0"/>
              <a:t>posture</a:t>
            </a:r>
          </a:p>
          <a:p>
            <a:pPr marL="0" indent="0">
              <a:buNone/>
            </a:pPr>
            <a:r>
              <a:rPr lang="en-IN" sz="2400" dirty="0" smtClean="0"/>
              <a:t>    </a:t>
            </a:r>
            <a:r>
              <a:rPr lang="en-IN" sz="2400" dirty="0" err="1"/>
              <a:t>eg</a:t>
            </a:r>
            <a:r>
              <a:rPr lang="en-IN" sz="2400" dirty="0"/>
              <a:t>. orthostatic tremor (presents as unsteadiness when standing </a:t>
            </a:r>
            <a:r>
              <a:rPr lang="en-IN" sz="2400" dirty="0" smtClean="0"/>
              <a:t>   still</a:t>
            </a:r>
            <a:r>
              <a:rPr lang="en-IN" sz="2400" dirty="0"/>
              <a:t>, but suppressed by walking).</a:t>
            </a:r>
          </a:p>
          <a:p>
            <a:pPr marL="0" indent="0">
              <a:buNone/>
            </a:pPr>
            <a:r>
              <a:rPr lang="en-IN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967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ASSOSCIATED SENSORY SYMPTOMS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138864" cy="45651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2400" dirty="0" smtClean="0"/>
              <a:t>  </a:t>
            </a:r>
            <a:r>
              <a:rPr lang="en-IN" sz="2400" dirty="0"/>
              <a:t>Restless limb syndrome - with pain or discomfort; </a:t>
            </a:r>
          </a:p>
          <a:p>
            <a:pPr marL="0" indent="0">
              <a:buNone/>
            </a:pPr>
            <a:r>
              <a:rPr lang="en-IN" sz="2400" dirty="0"/>
              <a:t> </a:t>
            </a:r>
            <a:r>
              <a:rPr lang="en-IN" sz="2400" dirty="0" smtClean="0"/>
              <a:t> </a:t>
            </a:r>
            <a:r>
              <a:rPr lang="en-IN" sz="2400" dirty="0"/>
              <a:t>tics - vague discomfort or sensation in the </a:t>
            </a:r>
            <a:r>
              <a:rPr lang="en-IN" sz="2400" dirty="0" err="1"/>
              <a:t>prodrome</a:t>
            </a:r>
            <a:r>
              <a:rPr lang="en-IN" sz="2400" dirty="0"/>
              <a:t> before the movement</a:t>
            </a:r>
          </a:p>
        </p:txBody>
      </p:sp>
    </p:spTree>
    <p:extLst>
      <p:ext uri="{BB962C8B-B14F-4D97-AF65-F5344CB8AC3E}">
        <p14:creationId xmlns:p14="http://schemas.microsoft.com/office/powerpoint/2010/main" val="196830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Ameliorating factors </a:t>
            </a:r>
          </a:p>
          <a:p>
            <a:pPr marL="0" indent="0">
              <a:buNone/>
            </a:pPr>
            <a:r>
              <a:rPr lang="en-US" sz="2400" dirty="0" smtClean="0"/>
              <a:t>                       Alcohol </a:t>
            </a:r>
            <a:r>
              <a:rPr lang="en-US" sz="2400" dirty="0"/>
              <a:t>may dramatically improve essential tremor and myoclonic dystonia.</a:t>
            </a:r>
          </a:p>
          <a:p>
            <a:endParaRPr lang="en-US" sz="2400" dirty="0" smtClean="0"/>
          </a:p>
          <a:p>
            <a:r>
              <a:rPr lang="en-US" sz="2400" dirty="0" smtClean="0"/>
              <a:t> Running </a:t>
            </a:r>
            <a:r>
              <a:rPr lang="en-US" sz="2400" dirty="0"/>
              <a:t>or walking backwards may improve a dystonic gait</a:t>
            </a:r>
          </a:p>
          <a:p>
            <a:endParaRPr lang="en-US" sz="2400" dirty="0"/>
          </a:p>
          <a:p>
            <a:r>
              <a:rPr lang="en-US" sz="2400" dirty="0" smtClean="0"/>
              <a:t>  Distractibility </a:t>
            </a:r>
            <a:r>
              <a:rPr lang="en-US" sz="2400" dirty="0"/>
              <a:t>and inconsistency- suggestive of  a non-organic (functional) cause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9153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PAROXYSMAL OR CONTINUOUS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18962794"/>
              </p:ext>
            </p:extLst>
          </p:nvPr>
        </p:nvGraphicFramePr>
        <p:xfrm>
          <a:off x="609600" y="1600200"/>
          <a:ext cx="7924800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62400"/>
                <a:gridCol w="39624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PAROXYSMAL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CONTINUOUS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TICS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CHOREA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AKATHASIA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DYSTONIA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TREMOR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BLEPHAROSPASM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03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REGULAR/IRREGULAR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71385136"/>
              </p:ext>
            </p:extLst>
          </p:nvPr>
        </p:nvGraphicFramePr>
        <p:xfrm>
          <a:off x="611560" y="1600200"/>
          <a:ext cx="7922840" cy="290892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3961420"/>
                <a:gridCol w="3961420"/>
              </a:tblGrid>
              <a:tr h="581784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               REGULAR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             IRREGULAR</a:t>
                      </a:r>
                      <a:endParaRPr lang="en-IN" sz="2800" dirty="0"/>
                    </a:p>
                  </a:txBody>
                  <a:tcPr/>
                </a:tc>
              </a:tr>
              <a:tr h="581784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Tremor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chorea</a:t>
                      </a:r>
                      <a:endParaRPr lang="en-IN" sz="2800" dirty="0"/>
                    </a:p>
                  </a:txBody>
                  <a:tcPr/>
                </a:tc>
              </a:tr>
              <a:tr h="581784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myoclonus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err="1" smtClean="0"/>
                        <a:t>athetosis</a:t>
                      </a:r>
                      <a:endParaRPr lang="en-IN" sz="2800" dirty="0"/>
                    </a:p>
                  </a:txBody>
                  <a:tcPr/>
                </a:tc>
              </a:tr>
              <a:tr h="581784"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err="1" smtClean="0"/>
                        <a:t>ballismus</a:t>
                      </a:r>
                      <a:endParaRPr lang="en-IN" sz="2800" dirty="0"/>
                    </a:p>
                  </a:txBody>
                  <a:tcPr/>
                </a:tc>
              </a:tr>
              <a:tr h="581784"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tics</a:t>
                      </a:r>
                      <a:endParaRPr lang="en-IN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81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character of movement disorder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49124703"/>
              </p:ext>
            </p:extLst>
          </p:nvPr>
        </p:nvGraphicFramePr>
        <p:xfrm>
          <a:off x="609600" y="1600200"/>
          <a:ext cx="7924800" cy="42004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62400"/>
                <a:gridCol w="3962400"/>
              </a:tblGrid>
              <a:tr h="783406">
                <a:tc>
                  <a:txBody>
                    <a:bodyPr/>
                    <a:lstStyle/>
                    <a:p>
                      <a:r>
                        <a:rPr lang="en-IN" sz="3200" dirty="0" err="1" smtClean="0"/>
                        <a:t>Jerky,brief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 err="1" smtClean="0"/>
                        <a:t>Myoclonus,tics</a:t>
                      </a:r>
                      <a:r>
                        <a:rPr lang="en-IN" sz="3200" dirty="0" smtClean="0"/>
                        <a:t> and chorea</a:t>
                      </a:r>
                      <a:endParaRPr lang="en-IN" sz="3200" dirty="0"/>
                    </a:p>
                  </a:txBody>
                  <a:tcPr/>
                </a:tc>
              </a:tr>
              <a:tr h="783406">
                <a:tc>
                  <a:txBody>
                    <a:bodyPr/>
                    <a:lstStyle/>
                    <a:p>
                      <a:r>
                        <a:rPr lang="en-IN" sz="3200" dirty="0" err="1" smtClean="0"/>
                        <a:t>Slow,twisting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 smtClean="0"/>
                        <a:t>dystonia</a:t>
                      </a:r>
                      <a:endParaRPr lang="en-IN" sz="3200" dirty="0"/>
                    </a:p>
                  </a:txBody>
                  <a:tcPr/>
                </a:tc>
              </a:tr>
              <a:tr h="783406">
                <a:tc>
                  <a:txBody>
                    <a:bodyPr/>
                    <a:lstStyle/>
                    <a:p>
                      <a:r>
                        <a:rPr lang="en-IN" sz="3200" dirty="0" smtClean="0"/>
                        <a:t>Rhythmic ,alternating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 smtClean="0"/>
                        <a:t>tremors</a:t>
                      </a:r>
                      <a:endParaRPr lang="en-IN" sz="3200" dirty="0"/>
                    </a:p>
                  </a:txBody>
                  <a:tcPr/>
                </a:tc>
              </a:tr>
              <a:tr h="783406">
                <a:tc>
                  <a:txBody>
                    <a:bodyPr/>
                    <a:lstStyle/>
                    <a:p>
                      <a:r>
                        <a:rPr lang="en-IN" sz="3200" dirty="0" smtClean="0"/>
                        <a:t>Wild and flinging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 err="1" smtClean="0"/>
                        <a:t>ballismus</a:t>
                      </a:r>
                      <a:endParaRPr lang="en-IN" sz="3200" dirty="0"/>
                    </a:p>
                  </a:txBody>
                  <a:tcPr/>
                </a:tc>
              </a:tr>
              <a:tr h="783406">
                <a:tc>
                  <a:txBody>
                    <a:bodyPr/>
                    <a:lstStyle/>
                    <a:p>
                      <a:r>
                        <a:rPr lang="en-IN" sz="3200" dirty="0" smtClean="0"/>
                        <a:t>Repetitive and </a:t>
                      </a:r>
                      <a:r>
                        <a:rPr lang="en-IN" sz="3200" dirty="0" err="1" smtClean="0"/>
                        <a:t>sterotypic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 smtClean="0"/>
                        <a:t>Tics, </a:t>
                      </a:r>
                      <a:r>
                        <a:rPr lang="en-IN" sz="3200" dirty="0" err="1" smtClean="0"/>
                        <a:t>akathesia</a:t>
                      </a:r>
                      <a:endParaRPr lang="en-IN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13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happens during sleep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Persist during sleep</a:t>
            </a:r>
          </a:p>
          <a:p>
            <a:r>
              <a:rPr lang="en-IN" sz="2800" dirty="0" err="1" smtClean="0"/>
              <a:t>Hemiballismus</a:t>
            </a:r>
            <a:endParaRPr lang="en-IN" sz="2800" dirty="0" smtClean="0"/>
          </a:p>
          <a:p>
            <a:r>
              <a:rPr lang="en-IN" sz="2800" dirty="0" smtClean="0"/>
              <a:t>Palatal myoclonus</a:t>
            </a:r>
          </a:p>
          <a:p>
            <a:r>
              <a:rPr lang="en-IN" sz="2800" dirty="0" smtClean="0"/>
              <a:t>Spinal myoclonus</a:t>
            </a:r>
          </a:p>
          <a:p>
            <a:r>
              <a:rPr lang="en-IN" sz="2800" dirty="0" smtClean="0"/>
              <a:t>Severe tics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83749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All other movement disorders diminishes during sleep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8441359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dell\Desktop\Screenshot_20201206_16360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4664"/>
            <a:ext cx="5472607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29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dell\Desktop\Screenshot_20201206_16365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92696"/>
            <a:ext cx="640871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3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dell\Desktop\Screenshot_20201206_16394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741682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17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</a:t>
            </a:r>
            <a:br>
              <a:rPr lang="en-IN" dirty="0" smtClean="0"/>
            </a:b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/>
              <a:t> </a:t>
            </a:r>
            <a:r>
              <a:rPr lang="en-IN" dirty="0" smtClean="0"/>
              <a:t>                               thank 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764704"/>
            <a:ext cx="7924800" cy="4950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000" dirty="0" smtClean="0"/>
              <a:t>                       </a:t>
            </a:r>
          </a:p>
          <a:p>
            <a:pPr marL="0" indent="0">
              <a:buNone/>
            </a:pPr>
            <a:r>
              <a:rPr lang="en-IN" sz="4000" dirty="0" smtClean="0"/>
              <a:t>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845388337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968</TotalTime>
  <Words>2568</Words>
  <Application>Microsoft Office PowerPoint</Application>
  <PresentationFormat>On-screen Show (4:3)</PresentationFormat>
  <Paragraphs>372</Paragraphs>
  <Slides>86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Horizon</vt:lpstr>
      <vt:lpstr>APPROACH TO MOVEMENT DISORDERS</vt:lpstr>
      <vt:lpstr>                           INTRODUCTION</vt:lpstr>
      <vt:lpstr>                  </vt:lpstr>
      <vt:lpstr>PowerPoint Presentation</vt:lpstr>
      <vt:lpstr>PowerPoint Presentation</vt:lpstr>
      <vt:lpstr>MAIN CATEGORIES OF MOVEMENT DISORDERS</vt:lpstr>
      <vt:lpstr>PowerPoint Presentation</vt:lpstr>
      <vt:lpstr>               AKINETIC RIGID SYNDROMES</vt:lpstr>
      <vt:lpstr>IMP OF IDENTIFYING FATIGUE AND DECREMENT</vt:lpstr>
      <vt:lpstr>                           PARKINSONISM</vt:lpstr>
      <vt:lpstr>             JERKY HYPERKINETIC SYNDROMES</vt:lpstr>
      <vt:lpstr>PowerPoint Presentation</vt:lpstr>
      <vt:lpstr>PowerPoint Presentation</vt:lpstr>
      <vt:lpstr>PowerPoint Presentation</vt:lpstr>
      <vt:lpstr>Due to</vt:lpstr>
      <vt:lpstr>PowerPoint Presentation</vt:lpstr>
      <vt:lpstr>                            CHOREA</vt:lpstr>
      <vt:lpstr>         DIFFERENCE FROM MYOCLONUS</vt:lpstr>
      <vt:lpstr>PowerPoint Presentation</vt:lpstr>
      <vt:lpstr>                   SIGNS IN CHOREA</vt:lpstr>
      <vt:lpstr>                     difficulties in chorea</vt:lpstr>
      <vt:lpstr>                              approach</vt:lpstr>
      <vt:lpstr>PowerPoint Presentation</vt:lpstr>
      <vt:lpstr>                         MEDICAL HISTORY</vt:lpstr>
      <vt:lpstr>                DiSTRIBUTION OF CHOREA</vt:lpstr>
      <vt:lpstr>              HUNTINGTON  DISEASE</vt:lpstr>
      <vt:lpstr>PowerPoint Presentation</vt:lpstr>
      <vt:lpstr>                          BALLISMUS</vt:lpstr>
      <vt:lpstr>PowerPoint Presentation</vt:lpstr>
      <vt:lpstr>                                   tics</vt:lpstr>
      <vt:lpstr>PowerPoint Presentation</vt:lpstr>
      <vt:lpstr>PowerPoint Presentation</vt:lpstr>
      <vt:lpstr>                     CLASSIFICATION</vt:lpstr>
      <vt:lpstr>          DIAGNOSTIC       PITFALLS</vt:lpstr>
      <vt:lpstr>PowerPoint Presentation</vt:lpstr>
      <vt:lpstr>         Gilles de la tourette’s syndrome</vt:lpstr>
      <vt:lpstr>PowerPoint Presentation</vt:lpstr>
      <vt:lpstr>PowerPoint Presentation</vt:lpstr>
      <vt:lpstr>                               TREMORS</vt:lpstr>
      <vt:lpstr>PowerPoint Presentation</vt:lpstr>
      <vt:lpstr>PowerPoint Presentation</vt:lpstr>
      <vt:lpstr>PowerPoint Presentation</vt:lpstr>
      <vt:lpstr>                Essential tremor</vt:lpstr>
      <vt:lpstr>PowerPoint Presentation</vt:lpstr>
      <vt:lpstr>PowerPoint Presentation</vt:lpstr>
      <vt:lpstr>                Frequency of tremors</vt:lpstr>
      <vt:lpstr>                         dystonic tremor</vt:lpstr>
      <vt:lpstr>PowerPoint Presentation</vt:lpstr>
      <vt:lpstr>PowerPoint Presentation</vt:lpstr>
      <vt:lpstr>                DRUGS CAUSING TREMORS</vt:lpstr>
      <vt:lpstr>                             DYSTONIA</vt:lpstr>
      <vt:lpstr>PowerPoint Presentation</vt:lpstr>
      <vt:lpstr>               IN CONTRAST TO CHOREA</vt:lpstr>
      <vt:lpstr>PowerPoint Presentation</vt:lpstr>
      <vt:lpstr>                       PRIMARY DYSTONIA</vt:lpstr>
      <vt:lpstr>                  ANATOMICAL DISTRIBUTION</vt:lpstr>
      <vt:lpstr>                 DYSTONIA  PLUS  SYNDROME</vt:lpstr>
      <vt:lpstr>                   secondary dystonia</vt:lpstr>
      <vt:lpstr>PowerPoint Presentation</vt:lpstr>
      <vt:lpstr>PowerPoint Presentation</vt:lpstr>
      <vt:lpstr>PowerPoint Presentation</vt:lpstr>
      <vt:lpstr>PowerPoint Presentation</vt:lpstr>
      <vt:lpstr>             DRUG INDUCED MOVEMENT DISORDERS</vt:lpstr>
      <vt:lpstr>                                 Acute</vt:lpstr>
      <vt:lpstr>                          subacute</vt:lpstr>
      <vt:lpstr>                      TARDIVE   SYNDROMES</vt:lpstr>
      <vt:lpstr>PowerPoint Presentation</vt:lpstr>
      <vt:lpstr>             RESTLESS  LEG  SYNDROME</vt:lpstr>
      <vt:lpstr>PowerPoint Presentation</vt:lpstr>
      <vt:lpstr>PowerPoint Presentation</vt:lpstr>
      <vt:lpstr> what is the age of onset</vt:lpstr>
      <vt:lpstr>HOW IS THE ONSET</vt:lpstr>
      <vt:lpstr>COMMON LOCATIONS OF ABNORMAL MOVEMENTS</vt:lpstr>
      <vt:lpstr>PowerPoint Presentation</vt:lpstr>
      <vt:lpstr>PowerPoint Presentation</vt:lpstr>
      <vt:lpstr>ASSOSCIATED SENSORY SYMPTOMS</vt:lpstr>
      <vt:lpstr>PowerPoint Presentation</vt:lpstr>
      <vt:lpstr>PAROXYSMAL OR CONTINUOUS</vt:lpstr>
      <vt:lpstr>                    REGULAR/IRREGULAR</vt:lpstr>
      <vt:lpstr>        character of movement disorder</vt:lpstr>
      <vt:lpstr>What happens during sleep</vt:lpstr>
      <vt:lpstr>PowerPoint Presentation</vt:lpstr>
      <vt:lpstr>PowerPoint Presentation</vt:lpstr>
      <vt:lpstr>PowerPoint Presentation</vt:lpstr>
      <vt:lpstr>PowerPoint Presentation</vt:lpstr>
      <vt:lpstr>                                                              thank 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MOVEMENT DISORDERS</dc:title>
  <dc:creator>dell</dc:creator>
  <cp:lastModifiedBy>dell</cp:lastModifiedBy>
  <cp:revision>80</cp:revision>
  <dcterms:created xsi:type="dcterms:W3CDTF">2020-12-03T03:45:29Z</dcterms:created>
  <dcterms:modified xsi:type="dcterms:W3CDTF">2020-12-07T13:32:23Z</dcterms:modified>
</cp:coreProperties>
</file>