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7" r:id="rId4"/>
    <p:sldId id="259" r:id="rId5"/>
    <p:sldId id="260" r:id="rId6"/>
    <p:sldId id="261" r:id="rId7"/>
    <p:sldId id="263" r:id="rId8"/>
    <p:sldId id="290" r:id="rId9"/>
    <p:sldId id="311" r:id="rId10"/>
    <p:sldId id="315" r:id="rId11"/>
    <p:sldId id="316" r:id="rId12"/>
    <p:sldId id="317" r:id="rId13"/>
    <p:sldId id="318" r:id="rId14"/>
    <p:sldId id="262" r:id="rId15"/>
    <p:sldId id="291" r:id="rId16"/>
    <p:sldId id="292" r:id="rId17"/>
    <p:sldId id="293" r:id="rId18"/>
    <p:sldId id="294" r:id="rId19"/>
    <p:sldId id="264" r:id="rId20"/>
    <p:sldId id="265" r:id="rId21"/>
    <p:sldId id="313" r:id="rId22"/>
    <p:sldId id="312" r:id="rId23"/>
    <p:sldId id="266" r:id="rId24"/>
    <p:sldId id="267" r:id="rId25"/>
    <p:sldId id="268" r:id="rId26"/>
    <p:sldId id="269" r:id="rId27"/>
    <p:sldId id="270" r:id="rId28"/>
    <p:sldId id="271" r:id="rId29"/>
    <p:sldId id="272" r:id="rId30"/>
    <p:sldId id="274" r:id="rId31"/>
    <p:sldId id="275" r:id="rId32"/>
    <p:sldId id="276" r:id="rId33"/>
    <p:sldId id="277" r:id="rId34"/>
    <p:sldId id="278" r:id="rId35"/>
    <p:sldId id="289" r:id="rId36"/>
    <p:sldId id="319" r:id="rId37"/>
    <p:sldId id="320" r:id="rId38"/>
    <p:sldId id="279" r:id="rId39"/>
    <p:sldId id="280" r:id="rId40"/>
    <p:sldId id="281" r:id="rId41"/>
    <p:sldId id="323" r:id="rId42"/>
    <p:sldId id="324" r:id="rId43"/>
    <p:sldId id="282" r:id="rId44"/>
    <p:sldId id="321" r:id="rId45"/>
    <p:sldId id="302" r:id="rId46"/>
    <p:sldId id="303" r:id="rId47"/>
    <p:sldId id="322" r:id="rId48"/>
    <p:sldId id="309" r:id="rId49"/>
    <p:sldId id="283" r:id="rId50"/>
    <p:sldId id="284" r:id="rId51"/>
    <p:sldId id="285" r:id="rId52"/>
    <p:sldId id="286" r:id="rId53"/>
    <p:sldId id="307" r:id="rId54"/>
    <p:sldId id="308" r:id="rId55"/>
    <p:sldId id="325" r:id="rId56"/>
    <p:sldId id="326" r:id="rId57"/>
    <p:sldId id="327" r:id="rId58"/>
    <p:sldId id="328" r:id="rId59"/>
    <p:sldId id="310" r:id="rId60"/>
    <p:sldId id="287" r:id="rId6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42" autoAdjust="0"/>
    <p:restoredTop sz="94599" autoAdjust="0"/>
  </p:normalViewPr>
  <p:slideViewPr>
    <p:cSldViewPr>
      <p:cViewPr varScale="1">
        <p:scale>
          <a:sx n="77" d="100"/>
          <a:sy n="77" d="100"/>
        </p:scale>
        <p:origin x="1550" y="86"/>
      </p:cViewPr>
      <p:guideLst>
        <p:guide orient="horz" pos="2160"/>
        <p:guide pos="2880"/>
      </p:guideLst>
    </p:cSldViewPr>
  </p:slideViewPr>
  <p:outlineViewPr>
    <p:cViewPr>
      <p:scale>
        <a:sx n="33" d="100"/>
        <a:sy n="33" d="100"/>
      </p:scale>
      <p:origin x="0" y="14766"/>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microsoft.com/office/2016/11/relationships/changesInfo" Target="changesInfos/changesInfo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theesh mohan" userId="b0e5811b8290071c" providerId="LiveId" clId="{2FAF96AF-57DE-4E35-A524-BB17C99EFEDB}"/>
    <pc:docChg chg="undo custSel addSld delSld modSld sldOrd">
      <pc:chgData name="Jatheesh mohan" userId="b0e5811b8290071c" providerId="LiveId" clId="{2FAF96AF-57DE-4E35-A524-BB17C99EFEDB}" dt="2023-01-03T06:32:30.186" v="3210" actId="14100"/>
      <pc:docMkLst>
        <pc:docMk/>
      </pc:docMkLst>
      <pc:sldChg chg="addSp delSp modSp mod modClrScheme chgLayout">
        <pc:chgData name="Jatheesh mohan" userId="b0e5811b8290071c" providerId="LiveId" clId="{2FAF96AF-57DE-4E35-A524-BB17C99EFEDB}" dt="2023-01-02T01:59:17.105" v="166" actId="20577"/>
        <pc:sldMkLst>
          <pc:docMk/>
          <pc:sldMk cId="0" sldId="256"/>
        </pc:sldMkLst>
        <pc:spChg chg="mod ord">
          <ac:chgData name="Jatheesh mohan" userId="b0e5811b8290071c" providerId="LiveId" clId="{2FAF96AF-57DE-4E35-A524-BB17C99EFEDB}" dt="2023-01-02T01:57:36.185" v="2" actId="700"/>
          <ac:spMkLst>
            <pc:docMk/>
            <pc:sldMk cId="0" sldId="256"/>
            <ac:spMk id="2" creationId="{00000000-0000-0000-0000-000000000000}"/>
          </ac:spMkLst>
        </pc:spChg>
        <pc:spChg chg="add del mod ord">
          <ac:chgData name="Jatheesh mohan" userId="b0e5811b8290071c" providerId="LiveId" clId="{2FAF96AF-57DE-4E35-A524-BB17C99EFEDB}" dt="2023-01-02T01:57:28.066" v="1" actId="700"/>
          <ac:spMkLst>
            <pc:docMk/>
            <pc:sldMk cId="0" sldId="256"/>
            <ac:spMk id="3" creationId="{BF535FB7-B553-C0CF-2F73-7F64E1193354}"/>
          </ac:spMkLst>
        </pc:spChg>
        <pc:spChg chg="add del mod ord">
          <ac:chgData name="Jatheesh mohan" userId="b0e5811b8290071c" providerId="LiveId" clId="{2FAF96AF-57DE-4E35-A524-BB17C99EFEDB}" dt="2023-01-02T01:57:36.185" v="2" actId="700"/>
          <ac:spMkLst>
            <pc:docMk/>
            <pc:sldMk cId="0" sldId="256"/>
            <ac:spMk id="4" creationId="{EA719C31-68F4-3DA5-BCC4-2892767D52A0}"/>
          </ac:spMkLst>
        </pc:spChg>
        <pc:spChg chg="add mod ord">
          <ac:chgData name="Jatheesh mohan" userId="b0e5811b8290071c" providerId="LiveId" clId="{2FAF96AF-57DE-4E35-A524-BB17C99EFEDB}" dt="2023-01-02T01:59:17.105" v="166" actId="20577"/>
          <ac:spMkLst>
            <pc:docMk/>
            <pc:sldMk cId="0" sldId="256"/>
            <ac:spMk id="5" creationId="{2777A947-70AC-5CEF-40A7-61840ADD8C32}"/>
          </ac:spMkLst>
        </pc:spChg>
      </pc:sldChg>
      <pc:sldChg chg="modSp mod">
        <pc:chgData name="Jatheesh mohan" userId="b0e5811b8290071c" providerId="LiveId" clId="{2FAF96AF-57DE-4E35-A524-BB17C99EFEDB}" dt="2023-01-02T01:59:25.995" v="167" actId="113"/>
        <pc:sldMkLst>
          <pc:docMk/>
          <pc:sldMk cId="0" sldId="258"/>
        </pc:sldMkLst>
        <pc:spChg chg="mod">
          <ac:chgData name="Jatheesh mohan" userId="b0e5811b8290071c" providerId="LiveId" clId="{2FAF96AF-57DE-4E35-A524-BB17C99EFEDB}" dt="2023-01-02T01:59:25.995" v="167" actId="113"/>
          <ac:spMkLst>
            <pc:docMk/>
            <pc:sldMk cId="0" sldId="258"/>
            <ac:spMk id="2" creationId="{00000000-0000-0000-0000-000000000000}"/>
          </ac:spMkLst>
        </pc:spChg>
      </pc:sldChg>
      <pc:sldChg chg="modSp mod">
        <pc:chgData name="Jatheesh mohan" userId="b0e5811b8290071c" providerId="LiveId" clId="{2FAF96AF-57DE-4E35-A524-BB17C99EFEDB}" dt="2023-01-02T01:59:45.112" v="168" actId="113"/>
        <pc:sldMkLst>
          <pc:docMk/>
          <pc:sldMk cId="0" sldId="262"/>
        </pc:sldMkLst>
        <pc:spChg chg="mod">
          <ac:chgData name="Jatheesh mohan" userId="b0e5811b8290071c" providerId="LiveId" clId="{2FAF96AF-57DE-4E35-A524-BB17C99EFEDB}" dt="2023-01-02T01:59:45.112" v="168" actId="113"/>
          <ac:spMkLst>
            <pc:docMk/>
            <pc:sldMk cId="0" sldId="262"/>
            <ac:spMk id="2" creationId="{00000000-0000-0000-0000-000000000000}"/>
          </ac:spMkLst>
        </pc:spChg>
      </pc:sldChg>
      <pc:sldChg chg="modSp mod">
        <pc:chgData name="Jatheesh mohan" userId="b0e5811b8290071c" providerId="LiveId" clId="{2FAF96AF-57DE-4E35-A524-BB17C99EFEDB}" dt="2023-01-02T01:59:54.786" v="171" actId="27636"/>
        <pc:sldMkLst>
          <pc:docMk/>
          <pc:sldMk cId="0" sldId="264"/>
        </pc:sldMkLst>
        <pc:spChg chg="mod">
          <ac:chgData name="Jatheesh mohan" userId="b0e5811b8290071c" providerId="LiveId" clId="{2FAF96AF-57DE-4E35-A524-BB17C99EFEDB}" dt="2023-01-02T01:59:54.786" v="171" actId="27636"/>
          <ac:spMkLst>
            <pc:docMk/>
            <pc:sldMk cId="0" sldId="264"/>
            <ac:spMk id="2" creationId="{00000000-0000-0000-0000-000000000000}"/>
          </ac:spMkLst>
        </pc:spChg>
      </pc:sldChg>
      <pc:sldChg chg="ord">
        <pc:chgData name="Jatheesh mohan" userId="b0e5811b8290071c" providerId="LiveId" clId="{2FAF96AF-57DE-4E35-A524-BB17C99EFEDB}" dt="2023-01-02T16:43:27.365" v="177"/>
        <pc:sldMkLst>
          <pc:docMk/>
          <pc:sldMk cId="0" sldId="278"/>
        </pc:sldMkLst>
      </pc:sldChg>
      <pc:sldChg chg="modSp mod">
        <pc:chgData name="Jatheesh mohan" userId="b0e5811b8290071c" providerId="LiveId" clId="{2FAF96AF-57DE-4E35-A524-BB17C99EFEDB}" dt="2023-01-03T02:19:35.451" v="359" actId="20577"/>
        <pc:sldMkLst>
          <pc:docMk/>
          <pc:sldMk cId="0" sldId="286"/>
        </pc:sldMkLst>
        <pc:spChg chg="mod">
          <ac:chgData name="Jatheesh mohan" userId="b0e5811b8290071c" providerId="LiveId" clId="{2FAF96AF-57DE-4E35-A524-BB17C99EFEDB}" dt="2023-01-03T02:19:35.451" v="359" actId="20577"/>
          <ac:spMkLst>
            <pc:docMk/>
            <pc:sldMk cId="0" sldId="286"/>
            <ac:spMk id="3" creationId="{00000000-0000-0000-0000-000000000000}"/>
          </ac:spMkLst>
        </pc:spChg>
      </pc:sldChg>
      <pc:sldChg chg="new del">
        <pc:chgData name="Jatheesh mohan" userId="b0e5811b8290071c" providerId="LiveId" clId="{2FAF96AF-57DE-4E35-A524-BB17C99EFEDB}" dt="2023-01-02T16:42:39.647" v="175" actId="47"/>
        <pc:sldMkLst>
          <pc:docMk/>
          <pc:sldMk cId="3919633270" sldId="288"/>
        </pc:sldMkLst>
      </pc:sldChg>
      <pc:sldChg chg="modSp add mod modTransition">
        <pc:chgData name="Jatheesh mohan" userId="b0e5811b8290071c" providerId="LiveId" clId="{2FAF96AF-57DE-4E35-A524-BB17C99EFEDB}" dt="2023-01-02T16:42:37.263" v="174" actId="27636"/>
        <pc:sldMkLst>
          <pc:docMk/>
          <pc:sldMk cId="0" sldId="289"/>
        </pc:sldMkLst>
        <pc:spChg chg="mod">
          <ac:chgData name="Jatheesh mohan" userId="b0e5811b8290071c" providerId="LiveId" clId="{2FAF96AF-57DE-4E35-A524-BB17C99EFEDB}" dt="2023-01-02T16:42:37.263" v="174" actId="27636"/>
          <ac:spMkLst>
            <pc:docMk/>
            <pc:sldMk cId="0" sldId="289"/>
            <ac:spMk id="294" creationId="{00000000-0000-0000-0000-000000000000}"/>
          </ac:spMkLst>
        </pc:spChg>
        <pc:spChg chg="mod">
          <ac:chgData name="Jatheesh mohan" userId="b0e5811b8290071c" providerId="LiveId" clId="{2FAF96AF-57DE-4E35-A524-BB17C99EFEDB}" dt="2023-01-02T16:42:37.182" v="173"/>
          <ac:spMkLst>
            <pc:docMk/>
            <pc:sldMk cId="0" sldId="289"/>
            <ac:spMk id="297" creationId="{00000000-0000-0000-0000-000000000000}"/>
          </ac:spMkLst>
        </pc:spChg>
      </pc:sldChg>
      <pc:sldChg chg="add">
        <pc:chgData name="Jatheesh mohan" userId="b0e5811b8290071c" providerId="LiveId" clId="{2FAF96AF-57DE-4E35-A524-BB17C99EFEDB}" dt="2023-01-02T16:45:18.358" v="178"/>
        <pc:sldMkLst>
          <pc:docMk/>
          <pc:sldMk cId="0" sldId="290"/>
        </pc:sldMkLst>
      </pc:sldChg>
      <pc:sldChg chg="add modTransition">
        <pc:chgData name="Jatheesh mohan" userId="b0e5811b8290071c" providerId="LiveId" clId="{2FAF96AF-57DE-4E35-A524-BB17C99EFEDB}" dt="2023-01-02T16:45:45.480" v="179"/>
        <pc:sldMkLst>
          <pc:docMk/>
          <pc:sldMk cId="0" sldId="291"/>
        </pc:sldMkLst>
      </pc:sldChg>
      <pc:sldChg chg="modSp add modTransition">
        <pc:chgData name="Jatheesh mohan" userId="b0e5811b8290071c" providerId="LiveId" clId="{2FAF96AF-57DE-4E35-A524-BB17C99EFEDB}" dt="2023-01-02T16:45:59.104" v="180"/>
        <pc:sldMkLst>
          <pc:docMk/>
          <pc:sldMk cId="0" sldId="292"/>
        </pc:sldMkLst>
        <pc:spChg chg="mod">
          <ac:chgData name="Jatheesh mohan" userId="b0e5811b8290071c" providerId="LiveId" clId="{2FAF96AF-57DE-4E35-A524-BB17C99EFEDB}" dt="2023-01-02T16:45:59.104" v="180"/>
          <ac:spMkLst>
            <pc:docMk/>
            <pc:sldMk cId="0" sldId="292"/>
            <ac:spMk id="321" creationId="{00000000-0000-0000-0000-000000000000}"/>
          </ac:spMkLst>
        </pc:spChg>
      </pc:sldChg>
      <pc:sldChg chg="modSp add mod">
        <pc:chgData name="Jatheesh mohan" userId="b0e5811b8290071c" providerId="LiveId" clId="{2FAF96AF-57DE-4E35-A524-BB17C99EFEDB}" dt="2023-01-02T16:46:19.349" v="182" actId="27636"/>
        <pc:sldMkLst>
          <pc:docMk/>
          <pc:sldMk cId="0" sldId="293"/>
        </pc:sldMkLst>
        <pc:spChg chg="mod">
          <ac:chgData name="Jatheesh mohan" userId="b0e5811b8290071c" providerId="LiveId" clId="{2FAF96AF-57DE-4E35-A524-BB17C99EFEDB}" dt="2023-01-02T16:46:19.349" v="182" actId="27636"/>
          <ac:spMkLst>
            <pc:docMk/>
            <pc:sldMk cId="0" sldId="293"/>
            <ac:spMk id="323" creationId="{00000000-0000-0000-0000-000000000000}"/>
          </ac:spMkLst>
        </pc:spChg>
      </pc:sldChg>
      <pc:sldChg chg="modSp add modTransition">
        <pc:chgData name="Jatheesh mohan" userId="b0e5811b8290071c" providerId="LiveId" clId="{2FAF96AF-57DE-4E35-A524-BB17C99EFEDB}" dt="2023-01-02T16:46:31.822" v="183"/>
        <pc:sldMkLst>
          <pc:docMk/>
          <pc:sldMk cId="0" sldId="294"/>
        </pc:sldMkLst>
        <pc:spChg chg="mod">
          <ac:chgData name="Jatheesh mohan" userId="b0e5811b8290071c" providerId="LiveId" clId="{2FAF96AF-57DE-4E35-A524-BB17C99EFEDB}" dt="2023-01-02T16:46:31.822" v="183"/>
          <ac:spMkLst>
            <pc:docMk/>
            <pc:sldMk cId="0" sldId="294"/>
            <ac:spMk id="330" creationId="{00000000-0000-0000-0000-000000000000}"/>
          </ac:spMkLst>
        </pc:spChg>
      </pc:sldChg>
      <pc:sldChg chg="modSp add modTransition">
        <pc:chgData name="Jatheesh mohan" userId="b0e5811b8290071c" providerId="LiveId" clId="{2FAF96AF-57DE-4E35-A524-BB17C99EFEDB}" dt="2023-01-02T16:48:53.641" v="184"/>
        <pc:sldMkLst>
          <pc:docMk/>
          <pc:sldMk cId="0" sldId="302"/>
        </pc:sldMkLst>
        <pc:spChg chg="mod">
          <ac:chgData name="Jatheesh mohan" userId="b0e5811b8290071c" providerId="LiveId" clId="{2FAF96AF-57DE-4E35-A524-BB17C99EFEDB}" dt="2023-01-02T16:48:53.641" v="184"/>
          <ac:spMkLst>
            <pc:docMk/>
            <pc:sldMk cId="0" sldId="302"/>
            <ac:spMk id="355" creationId="{00000000-0000-0000-0000-000000000000}"/>
          </ac:spMkLst>
        </pc:spChg>
      </pc:sldChg>
      <pc:sldChg chg="modSp add mod">
        <pc:chgData name="Jatheesh mohan" userId="b0e5811b8290071c" providerId="LiveId" clId="{2FAF96AF-57DE-4E35-A524-BB17C99EFEDB}" dt="2023-01-02T16:49:05.692" v="186" actId="27636"/>
        <pc:sldMkLst>
          <pc:docMk/>
          <pc:sldMk cId="0" sldId="303"/>
        </pc:sldMkLst>
        <pc:spChg chg="mod">
          <ac:chgData name="Jatheesh mohan" userId="b0e5811b8290071c" providerId="LiveId" clId="{2FAF96AF-57DE-4E35-A524-BB17C99EFEDB}" dt="2023-01-02T16:49:05.692" v="186" actId="27636"/>
          <ac:spMkLst>
            <pc:docMk/>
            <pc:sldMk cId="0" sldId="303"/>
            <ac:spMk id="357" creationId="{00000000-0000-0000-0000-000000000000}"/>
          </ac:spMkLst>
        </pc:spChg>
      </pc:sldChg>
      <pc:sldChg chg="modSp add mod">
        <pc:chgData name="Jatheesh mohan" userId="b0e5811b8290071c" providerId="LiveId" clId="{2FAF96AF-57DE-4E35-A524-BB17C99EFEDB}" dt="2023-01-02T16:51:19.257" v="188" actId="27636"/>
        <pc:sldMkLst>
          <pc:docMk/>
          <pc:sldMk cId="0" sldId="307"/>
        </pc:sldMkLst>
        <pc:spChg chg="mod">
          <ac:chgData name="Jatheesh mohan" userId="b0e5811b8290071c" providerId="LiveId" clId="{2FAF96AF-57DE-4E35-A524-BB17C99EFEDB}" dt="2023-01-02T16:51:19.257" v="188" actId="27636"/>
          <ac:spMkLst>
            <pc:docMk/>
            <pc:sldMk cId="0" sldId="307"/>
            <ac:spMk id="367" creationId="{00000000-0000-0000-0000-000000000000}"/>
          </ac:spMkLst>
        </pc:spChg>
      </pc:sldChg>
      <pc:sldChg chg="modSp add mod">
        <pc:chgData name="Jatheesh mohan" userId="b0e5811b8290071c" providerId="LiveId" clId="{2FAF96AF-57DE-4E35-A524-BB17C99EFEDB}" dt="2023-01-02T16:51:28.107" v="190" actId="27636"/>
        <pc:sldMkLst>
          <pc:docMk/>
          <pc:sldMk cId="0" sldId="308"/>
        </pc:sldMkLst>
        <pc:spChg chg="mod">
          <ac:chgData name="Jatheesh mohan" userId="b0e5811b8290071c" providerId="LiveId" clId="{2FAF96AF-57DE-4E35-A524-BB17C99EFEDB}" dt="2023-01-02T16:51:28.107" v="190" actId="27636"/>
          <ac:spMkLst>
            <pc:docMk/>
            <pc:sldMk cId="0" sldId="308"/>
            <ac:spMk id="369" creationId="{00000000-0000-0000-0000-000000000000}"/>
          </ac:spMkLst>
        </pc:spChg>
      </pc:sldChg>
      <pc:sldChg chg="modSp new mod">
        <pc:chgData name="Jatheesh mohan" userId="b0e5811b8290071c" providerId="LiveId" clId="{2FAF96AF-57DE-4E35-A524-BB17C99EFEDB}" dt="2023-01-03T02:18:33.839" v="334" actId="20577"/>
        <pc:sldMkLst>
          <pc:docMk/>
          <pc:sldMk cId="1064389851" sldId="309"/>
        </pc:sldMkLst>
        <pc:spChg chg="mod">
          <ac:chgData name="Jatheesh mohan" userId="b0e5811b8290071c" providerId="LiveId" clId="{2FAF96AF-57DE-4E35-A524-BB17C99EFEDB}" dt="2023-01-03T02:18:33.839" v="334" actId="20577"/>
          <ac:spMkLst>
            <pc:docMk/>
            <pc:sldMk cId="1064389851" sldId="309"/>
            <ac:spMk id="2" creationId="{AA82A108-6E6A-F1F9-B5A8-5A826CE6DE5C}"/>
          </ac:spMkLst>
        </pc:spChg>
      </pc:sldChg>
      <pc:sldChg chg="modSp new mod">
        <pc:chgData name="Jatheesh mohan" userId="b0e5811b8290071c" providerId="LiveId" clId="{2FAF96AF-57DE-4E35-A524-BB17C99EFEDB}" dt="2023-01-03T02:26:33.985" v="568" actId="20577"/>
        <pc:sldMkLst>
          <pc:docMk/>
          <pc:sldMk cId="1429954613" sldId="310"/>
        </pc:sldMkLst>
        <pc:spChg chg="mod">
          <ac:chgData name="Jatheesh mohan" userId="b0e5811b8290071c" providerId="LiveId" clId="{2FAF96AF-57DE-4E35-A524-BB17C99EFEDB}" dt="2023-01-03T02:26:33.985" v="568" actId="20577"/>
          <ac:spMkLst>
            <pc:docMk/>
            <pc:sldMk cId="1429954613" sldId="310"/>
            <ac:spMk id="2" creationId="{87711DA9-9107-FB3C-4E38-DA526F4F907D}"/>
          </ac:spMkLst>
        </pc:spChg>
      </pc:sldChg>
      <pc:sldChg chg="addSp modSp new mod">
        <pc:chgData name="Jatheesh mohan" userId="b0e5811b8290071c" providerId="LiveId" clId="{2FAF96AF-57DE-4E35-A524-BB17C99EFEDB}" dt="2023-01-03T03:14:53.020" v="862" actId="20577"/>
        <pc:sldMkLst>
          <pc:docMk/>
          <pc:sldMk cId="1118292982" sldId="311"/>
        </pc:sldMkLst>
        <pc:graphicFrameChg chg="add mod modGraphic">
          <ac:chgData name="Jatheesh mohan" userId="b0e5811b8290071c" providerId="LiveId" clId="{2FAF96AF-57DE-4E35-A524-BB17C99EFEDB}" dt="2023-01-03T03:14:53.020" v="862" actId="20577"/>
          <ac:graphicFrameMkLst>
            <pc:docMk/>
            <pc:sldMk cId="1118292982" sldId="311"/>
            <ac:graphicFrameMk id="3" creationId="{6CF1800F-1674-6877-B176-7C1F55CB4F65}"/>
          </ac:graphicFrameMkLst>
        </pc:graphicFrameChg>
      </pc:sldChg>
      <pc:sldChg chg="addSp delSp modSp new">
        <pc:chgData name="Jatheesh mohan" userId="b0e5811b8290071c" providerId="LiveId" clId="{2FAF96AF-57DE-4E35-A524-BB17C99EFEDB}" dt="2023-01-03T03:19:27.288" v="875" actId="14100"/>
        <pc:sldMkLst>
          <pc:docMk/>
          <pc:sldMk cId="4057858712" sldId="312"/>
        </pc:sldMkLst>
        <pc:spChg chg="del">
          <ac:chgData name="Jatheesh mohan" userId="b0e5811b8290071c" providerId="LiveId" clId="{2FAF96AF-57DE-4E35-A524-BB17C99EFEDB}" dt="2023-01-03T03:18:43.002" v="864"/>
          <ac:spMkLst>
            <pc:docMk/>
            <pc:sldMk cId="4057858712" sldId="312"/>
            <ac:spMk id="3" creationId="{89199607-037E-AD54-4167-4663D1B8DA56}"/>
          </ac:spMkLst>
        </pc:spChg>
        <pc:picChg chg="add mod">
          <ac:chgData name="Jatheesh mohan" userId="b0e5811b8290071c" providerId="LiveId" clId="{2FAF96AF-57DE-4E35-A524-BB17C99EFEDB}" dt="2023-01-03T03:19:27.288" v="875" actId="14100"/>
          <ac:picMkLst>
            <pc:docMk/>
            <pc:sldMk cId="4057858712" sldId="312"/>
            <ac:picMk id="1026" creationId="{14DED36A-52F2-910C-7536-F1329B28AA03}"/>
          </ac:picMkLst>
        </pc:picChg>
      </pc:sldChg>
      <pc:sldChg chg="addSp delSp modSp new mod">
        <pc:chgData name="Jatheesh mohan" userId="b0e5811b8290071c" providerId="LiveId" clId="{2FAF96AF-57DE-4E35-A524-BB17C99EFEDB}" dt="2023-01-03T03:21:57.714" v="892" actId="1076"/>
        <pc:sldMkLst>
          <pc:docMk/>
          <pc:sldMk cId="2995944718" sldId="313"/>
        </pc:sldMkLst>
        <pc:spChg chg="del">
          <ac:chgData name="Jatheesh mohan" userId="b0e5811b8290071c" providerId="LiveId" clId="{2FAF96AF-57DE-4E35-A524-BB17C99EFEDB}" dt="2023-01-03T03:20:45.878" v="881"/>
          <ac:spMkLst>
            <pc:docMk/>
            <pc:sldMk cId="2995944718" sldId="313"/>
            <ac:spMk id="2" creationId="{0CF8E189-AD02-3DAB-B526-68CCC07CC699}"/>
          </ac:spMkLst>
        </pc:spChg>
        <pc:spChg chg="del">
          <ac:chgData name="Jatheesh mohan" userId="b0e5811b8290071c" providerId="LiveId" clId="{2FAF96AF-57DE-4E35-A524-BB17C99EFEDB}" dt="2023-01-03T03:20:17.112" v="877"/>
          <ac:spMkLst>
            <pc:docMk/>
            <pc:sldMk cId="2995944718" sldId="313"/>
            <ac:spMk id="3" creationId="{792BC4AB-7C6E-886C-26E1-96EF524CAD9A}"/>
          </ac:spMkLst>
        </pc:spChg>
        <pc:spChg chg="add mod">
          <ac:chgData name="Jatheesh mohan" userId="b0e5811b8290071c" providerId="LiveId" clId="{2FAF96AF-57DE-4E35-A524-BB17C99EFEDB}" dt="2023-01-03T03:21:57.714" v="892" actId="1076"/>
          <ac:spMkLst>
            <pc:docMk/>
            <pc:sldMk cId="2995944718" sldId="313"/>
            <ac:spMk id="4" creationId="{30E5F299-22BE-D438-0027-761B56D9F8DE}"/>
          </ac:spMkLst>
        </pc:spChg>
        <pc:picChg chg="add mod">
          <ac:chgData name="Jatheesh mohan" userId="b0e5811b8290071c" providerId="LiveId" clId="{2FAF96AF-57DE-4E35-A524-BB17C99EFEDB}" dt="2023-01-03T03:20:26.106" v="880" actId="14100"/>
          <ac:picMkLst>
            <pc:docMk/>
            <pc:sldMk cId="2995944718" sldId="313"/>
            <ac:picMk id="2050" creationId="{8268C544-9060-D47B-13CC-AA13B2E22697}"/>
          </ac:picMkLst>
        </pc:picChg>
      </pc:sldChg>
      <pc:sldChg chg="new del">
        <pc:chgData name="Jatheesh mohan" userId="b0e5811b8290071c" providerId="LiveId" clId="{2FAF96AF-57DE-4E35-A524-BB17C99EFEDB}" dt="2023-01-03T03:28:48.405" v="895" actId="2696"/>
        <pc:sldMkLst>
          <pc:docMk/>
          <pc:sldMk cId="2098506692" sldId="314"/>
        </pc:sldMkLst>
      </pc:sldChg>
      <pc:sldChg chg="modSp new mod">
        <pc:chgData name="Jatheesh mohan" userId="b0e5811b8290071c" providerId="LiveId" clId="{2FAF96AF-57DE-4E35-A524-BB17C99EFEDB}" dt="2023-01-03T03:32:30.625" v="1106" actId="113"/>
        <pc:sldMkLst>
          <pc:docMk/>
          <pc:sldMk cId="3531310287" sldId="315"/>
        </pc:sldMkLst>
        <pc:spChg chg="mod">
          <ac:chgData name="Jatheesh mohan" userId="b0e5811b8290071c" providerId="LiveId" clId="{2FAF96AF-57DE-4E35-A524-BB17C99EFEDB}" dt="2023-01-03T03:29:00.349" v="906" actId="20577"/>
          <ac:spMkLst>
            <pc:docMk/>
            <pc:sldMk cId="3531310287" sldId="315"/>
            <ac:spMk id="2" creationId="{4D8EA436-75C4-0578-8734-9A4B02E21F5D}"/>
          </ac:spMkLst>
        </pc:spChg>
        <pc:spChg chg="mod">
          <ac:chgData name="Jatheesh mohan" userId="b0e5811b8290071c" providerId="LiveId" clId="{2FAF96AF-57DE-4E35-A524-BB17C99EFEDB}" dt="2023-01-03T03:32:30.625" v="1106" actId="113"/>
          <ac:spMkLst>
            <pc:docMk/>
            <pc:sldMk cId="3531310287" sldId="315"/>
            <ac:spMk id="3" creationId="{996A8886-7B6E-EE6A-B9D9-9B8D3CA15A36}"/>
          </ac:spMkLst>
        </pc:spChg>
      </pc:sldChg>
      <pc:sldChg chg="modSp new mod">
        <pc:chgData name="Jatheesh mohan" userId="b0e5811b8290071c" providerId="LiveId" clId="{2FAF96AF-57DE-4E35-A524-BB17C99EFEDB}" dt="2023-01-03T03:34:23.635" v="1257"/>
        <pc:sldMkLst>
          <pc:docMk/>
          <pc:sldMk cId="3586076601" sldId="316"/>
        </pc:sldMkLst>
        <pc:spChg chg="mod">
          <ac:chgData name="Jatheesh mohan" userId="b0e5811b8290071c" providerId="LiveId" clId="{2FAF96AF-57DE-4E35-A524-BB17C99EFEDB}" dt="2023-01-03T03:34:23.635" v="1257"/>
          <ac:spMkLst>
            <pc:docMk/>
            <pc:sldMk cId="3586076601" sldId="316"/>
            <ac:spMk id="3" creationId="{545A596D-8CB8-DB92-C8FF-5978A9D2EF02}"/>
          </ac:spMkLst>
        </pc:spChg>
      </pc:sldChg>
      <pc:sldChg chg="modSp new del mod">
        <pc:chgData name="Jatheesh mohan" userId="b0e5811b8290071c" providerId="LiveId" clId="{2FAF96AF-57DE-4E35-A524-BB17C99EFEDB}" dt="2023-01-03T03:34:25.774" v="1258" actId="47"/>
        <pc:sldMkLst>
          <pc:docMk/>
          <pc:sldMk cId="2835127059" sldId="317"/>
        </pc:sldMkLst>
        <pc:spChg chg="mod">
          <ac:chgData name="Jatheesh mohan" userId="b0e5811b8290071c" providerId="LiveId" clId="{2FAF96AF-57DE-4E35-A524-BB17C99EFEDB}" dt="2023-01-03T03:34:15.271" v="1254" actId="21"/>
          <ac:spMkLst>
            <pc:docMk/>
            <pc:sldMk cId="2835127059" sldId="317"/>
            <ac:spMk id="3" creationId="{2E485113-7322-05A7-9061-BCE42D6934A4}"/>
          </ac:spMkLst>
        </pc:spChg>
      </pc:sldChg>
      <pc:sldChg chg="modSp new mod">
        <pc:chgData name="Jatheesh mohan" userId="b0e5811b8290071c" providerId="LiveId" clId="{2FAF96AF-57DE-4E35-A524-BB17C99EFEDB}" dt="2023-01-03T03:37:36.714" v="1438" actId="313"/>
        <pc:sldMkLst>
          <pc:docMk/>
          <pc:sldMk cId="4092675266" sldId="317"/>
        </pc:sldMkLst>
        <pc:spChg chg="mod">
          <ac:chgData name="Jatheesh mohan" userId="b0e5811b8290071c" providerId="LiveId" clId="{2FAF96AF-57DE-4E35-A524-BB17C99EFEDB}" dt="2023-01-03T03:34:44.252" v="1272" actId="20577"/>
          <ac:spMkLst>
            <pc:docMk/>
            <pc:sldMk cId="4092675266" sldId="317"/>
            <ac:spMk id="2" creationId="{2D6B369A-7F13-4638-7CD1-086539A72A6C}"/>
          </ac:spMkLst>
        </pc:spChg>
        <pc:spChg chg="mod">
          <ac:chgData name="Jatheesh mohan" userId="b0e5811b8290071c" providerId="LiveId" clId="{2FAF96AF-57DE-4E35-A524-BB17C99EFEDB}" dt="2023-01-03T03:37:36.714" v="1438" actId="313"/>
          <ac:spMkLst>
            <pc:docMk/>
            <pc:sldMk cId="4092675266" sldId="317"/>
            <ac:spMk id="3" creationId="{A2E789FB-9A64-B7C7-B5B6-515D2A12FC90}"/>
          </ac:spMkLst>
        </pc:spChg>
      </pc:sldChg>
      <pc:sldChg chg="modSp new mod">
        <pc:chgData name="Jatheesh mohan" userId="b0e5811b8290071c" providerId="LiveId" clId="{2FAF96AF-57DE-4E35-A524-BB17C99EFEDB}" dt="2023-01-03T03:39:01.592" v="1561" actId="20577"/>
        <pc:sldMkLst>
          <pc:docMk/>
          <pc:sldMk cId="3521830874" sldId="318"/>
        </pc:sldMkLst>
        <pc:spChg chg="mod">
          <ac:chgData name="Jatheesh mohan" userId="b0e5811b8290071c" providerId="LiveId" clId="{2FAF96AF-57DE-4E35-A524-BB17C99EFEDB}" dt="2023-01-03T03:39:01.592" v="1561" actId="20577"/>
          <ac:spMkLst>
            <pc:docMk/>
            <pc:sldMk cId="3521830874" sldId="318"/>
            <ac:spMk id="3" creationId="{F0704AE8-3C50-1897-A96C-31CC155575F6}"/>
          </ac:spMkLst>
        </pc:spChg>
      </pc:sldChg>
      <pc:sldChg chg="modSp new mod">
        <pc:chgData name="Jatheesh mohan" userId="b0e5811b8290071c" providerId="LiveId" clId="{2FAF96AF-57DE-4E35-A524-BB17C99EFEDB}" dt="2023-01-03T03:46:36.454" v="1908" actId="20577"/>
        <pc:sldMkLst>
          <pc:docMk/>
          <pc:sldMk cId="2593314255" sldId="319"/>
        </pc:sldMkLst>
        <pc:spChg chg="mod">
          <ac:chgData name="Jatheesh mohan" userId="b0e5811b8290071c" providerId="LiveId" clId="{2FAF96AF-57DE-4E35-A524-BB17C99EFEDB}" dt="2023-01-03T03:44:21.497" v="1620" actId="255"/>
          <ac:spMkLst>
            <pc:docMk/>
            <pc:sldMk cId="2593314255" sldId="319"/>
            <ac:spMk id="2" creationId="{4BE367DA-C964-0410-6470-FF11C113DE83}"/>
          </ac:spMkLst>
        </pc:spChg>
        <pc:spChg chg="mod">
          <ac:chgData name="Jatheesh mohan" userId="b0e5811b8290071c" providerId="LiveId" clId="{2FAF96AF-57DE-4E35-A524-BB17C99EFEDB}" dt="2023-01-03T03:46:36.454" v="1908" actId="20577"/>
          <ac:spMkLst>
            <pc:docMk/>
            <pc:sldMk cId="2593314255" sldId="319"/>
            <ac:spMk id="3" creationId="{969539C2-9ACB-A5D0-D0AC-8267305E1EDB}"/>
          </ac:spMkLst>
        </pc:spChg>
      </pc:sldChg>
      <pc:sldChg chg="modSp new mod">
        <pc:chgData name="Jatheesh mohan" userId="b0e5811b8290071c" providerId="LiveId" clId="{2FAF96AF-57DE-4E35-A524-BB17C99EFEDB}" dt="2023-01-03T03:49:44.421" v="2281" actId="20577"/>
        <pc:sldMkLst>
          <pc:docMk/>
          <pc:sldMk cId="2767334139" sldId="320"/>
        </pc:sldMkLst>
        <pc:spChg chg="mod">
          <ac:chgData name="Jatheesh mohan" userId="b0e5811b8290071c" providerId="LiveId" clId="{2FAF96AF-57DE-4E35-A524-BB17C99EFEDB}" dt="2023-01-03T03:49:44.421" v="2281" actId="20577"/>
          <ac:spMkLst>
            <pc:docMk/>
            <pc:sldMk cId="2767334139" sldId="320"/>
            <ac:spMk id="3" creationId="{2A989862-16A3-0810-5C89-B4C7F2B60EA9}"/>
          </ac:spMkLst>
        </pc:spChg>
      </pc:sldChg>
      <pc:sldChg chg="modSp new mod">
        <pc:chgData name="Jatheesh mohan" userId="b0e5811b8290071c" providerId="LiveId" clId="{2FAF96AF-57DE-4E35-A524-BB17C99EFEDB}" dt="2023-01-03T04:02:45.680" v="2577" actId="20577"/>
        <pc:sldMkLst>
          <pc:docMk/>
          <pc:sldMk cId="3876880173" sldId="321"/>
        </pc:sldMkLst>
        <pc:spChg chg="mod">
          <ac:chgData name="Jatheesh mohan" userId="b0e5811b8290071c" providerId="LiveId" clId="{2FAF96AF-57DE-4E35-A524-BB17C99EFEDB}" dt="2023-01-03T03:58:49.647" v="2298" actId="5793"/>
          <ac:spMkLst>
            <pc:docMk/>
            <pc:sldMk cId="3876880173" sldId="321"/>
            <ac:spMk id="2" creationId="{04310840-344F-09EB-E87A-DA9B02DB6473}"/>
          </ac:spMkLst>
        </pc:spChg>
        <pc:spChg chg="mod">
          <ac:chgData name="Jatheesh mohan" userId="b0e5811b8290071c" providerId="LiveId" clId="{2FAF96AF-57DE-4E35-A524-BB17C99EFEDB}" dt="2023-01-03T04:02:45.680" v="2577" actId="20577"/>
          <ac:spMkLst>
            <pc:docMk/>
            <pc:sldMk cId="3876880173" sldId="321"/>
            <ac:spMk id="3" creationId="{5C179834-07B6-5358-55D5-CAFA08FE0060}"/>
          </ac:spMkLst>
        </pc:spChg>
      </pc:sldChg>
      <pc:sldChg chg="new del">
        <pc:chgData name="Jatheesh mohan" userId="b0e5811b8290071c" providerId="LiveId" clId="{2FAF96AF-57DE-4E35-A524-BB17C99EFEDB}" dt="2023-01-03T04:07:47.370" v="2579" actId="47"/>
        <pc:sldMkLst>
          <pc:docMk/>
          <pc:sldMk cId="1199996895" sldId="322"/>
        </pc:sldMkLst>
      </pc:sldChg>
      <pc:sldChg chg="addSp delSp modSp new mod modAnim">
        <pc:chgData name="Jatheesh mohan" userId="b0e5811b8290071c" providerId="LiveId" clId="{2FAF96AF-57DE-4E35-A524-BB17C99EFEDB}" dt="2023-01-03T04:08:54.654" v="2586" actId="1076"/>
        <pc:sldMkLst>
          <pc:docMk/>
          <pc:sldMk cId="4292385154" sldId="322"/>
        </pc:sldMkLst>
        <pc:spChg chg="del">
          <ac:chgData name="Jatheesh mohan" userId="b0e5811b8290071c" providerId="LiveId" clId="{2FAF96AF-57DE-4E35-A524-BB17C99EFEDB}" dt="2023-01-03T04:08:21.808" v="2581"/>
          <ac:spMkLst>
            <pc:docMk/>
            <pc:sldMk cId="4292385154" sldId="322"/>
            <ac:spMk id="3" creationId="{5BC82100-2120-4D0B-35B4-9F79A9F38F7F}"/>
          </ac:spMkLst>
        </pc:spChg>
        <pc:picChg chg="add mod">
          <ac:chgData name="Jatheesh mohan" userId="b0e5811b8290071c" providerId="LiveId" clId="{2FAF96AF-57DE-4E35-A524-BB17C99EFEDB}" dt="2023-01-03T04:08:54.654" v="2586" actId="1076"/>
          <ac:picMkLst>
            <pc:docMk/>
            <pc:sldMk cId="4292385154" sldId="322"/>
            <ac:picMk id="4" creationId="{C11EEF32-1982-B2CA-25D9-880685443541}"/>
          </ac:picMkLst>
        </pc:picChg>
      </pc:sldChg>
      <pc:sldChg chg="addSp delSp modSp new">
        <pc:chgData name="Jatheesh mohan" userId="b0e5811b8290071c" providerId="LiveId" clId="{2FAF96AF-57DE-4E35-A524-BB17C99EFEDB}" dt="2023-01-03T04:19:46.160" v="2595" actId="1076"/>
        <pc:sldMkLst>
          <pc:docMk/>
          <pc:sldMk cId="1536830250" sldId="323"/>
        </pc:sldMkLst>
        <pc:spChg chg="del">
          <ac:chgData name="Jatheesh mohan" userId="b0e5811b8290071c" providerId="LiveId" clId="{2FAF96AF-57DE-4E35-A524-BB17C99EFEDB}" dt="2023-01-03T04:19:24.229" v="2588"/>
          <ac:spMkLst>
            <pc:docMk/>
            <pc:sldMk cId="1536830250" sldId="323"/>
            <ac:spMk id="3" creationId="{88FC1498-DF1A-03A2-E169-7DEE0C930CDA}"/>
          </ac:spMkLst>
        </pc:spChg>
        <pc:picChg chg="add mod">
          <ac:chgData name="Jatheesh mohan" userId="b0e5811b8290071c" providerId="LiveId" clId="{2FAF96AF-57DE-4E35-A524-BB17C99EFEDB}" dt="2023-01-03T04:19:46.160" v="2595" actId="1076"/>
          <ac:picMkLst>
            <pc:docMk/>
            <pc:sldMk cId="1536830250" sldId="323"/>
            <ac:picMk id="3074" creationId="{FD3E7C1A-EB7E-B980-E8BF-D1866CC708A5}"/>
          </ac:picMkLst>
        </pc:picChg>
      </pc:sldChg>
      <pc:sldChg chg="addSp delSp modSp new">
        <pc:chgData name="Jatheesh mohan" userId="b0e5811b8290071c" providerId="LiveId" clId="{2FAF96AF-57DE-4E35-A524-BB17C99EFEDB}" dt="2023-01-03T04:22:37.179" v="2605" actId="1076"/>
        <pc:sldMkLst>
          <pc:docMk/>
          <pc:sldMk cId="2294671093" sldId="324"/>
        </pc:sldMkLst>
        <pc:spChg chg="del">
          <ac:chgData name="Jatheesh mohan" userId="b0e5811b8290071c" providerId="LiveId" clId="{2FAF96AF-57DE-4E35-A524-BB17C99EFEDB}" dt="2023-01-03T04:21:42.063" v="2596"/>
          <ac:spMkLst>
            <pc:docMk/>
            <pc:sldMk cId="2294671093" sldId="324"/>
            <ac:spMk id="3" creationId="{8DDE69FA-D2C5-CA1E-5EFB-AB2044E4B158}"/>
          </ac:spMkLst>
        </pc:spChg>
        <pc:picChg chg="add mod">
          <ac:chgData name="Jatheesh mohan" userId="b0e5811b8290071c" providerId="LiveId" clId="{2FAF96AF-57DE-4E35-A524-BB17C99EFEDB}" dt="2023-01-03T04:22:37.179" v="2605" actId="1076"/>
          <ac:picMkLst>
            <pc:docMk/>
            <pc:sldMk cId="2294671093" sldId="324"/>
            <ac:picMk id="4098" creationId="{B531708A-5D93-E1DD-5356-61F2C1697C88}"/>
          </ac:picMkLst>
        </pc:picChg>
      </pc:sldChg>
      <pc:sldChg chg="modSp new mod">
        <pc:chgData name="Jatheesh mohan" userId="b0e5811b8290071c" providerId="LiveId" clId="{2FAF96AF-57DE-4E35-A524-BB17C99EFEDB}" dt="2023-01-03T04:31:54.915" v="2823" actId="20577"/>
        <pc:sldMkLst>
          <pc:docMk/>
          <pc:sldMk cId="1347261579" sldId="325"/>
        </pc:sldMkLst>
        <pc:spChg chg="mod">
          <ac:chgData name="Jatheesh mohan" userId="b0e5811b8290071c" providerId="LiveId" clId="{2FAF96AF-57DE-4E35-A524-BB17C99EFEDB}" dt="2023-01-03T04:29:22.290" v="2624" actId="20577"/>
          <ac:spMkLst>
            <pc:docMk/>
            <pc:sldMk cId="1347261579" sldId="325"/>
            <ac:spMk id="2" creationId="{07C2A5FB-8E8F-86B3-417E-1BF146DC8464}"/>
          </ac:spMkLst>
        </pc:spChg>
        <pc:spChg chg="mod">
          <ac:chgData name="Jatheesh mohan" userId="b0e5811b8290071c" providerId="LiveId" clId="{2FAF96AF-57DE-4E35-A524-BB17C99EFEDB}" dt="2023-01-03T04:31:54.915" v="2823" actId="20577"/>
          <ac:spMkLst>
            <pc:docMk/>
            <pc:sldMk cId="1347261579" sldId="325"/>
            <ac:spMk id="3" creationId="{256B97A1-F85A-ABDD-FFB4-A235E9B43D08}"/>
          </ac:spMkLst>
        </pc:spChg>
      </pc:sldChg>
      <pc:sldChg chg="new del">
        <pc:chgData name="Jatheesh mohan" userId="b0e5811b8290071c" providerId="LiveId" clId="{2FAF96AF-57DE-4E35-A524-BB17C99EFEDB}" dt="2023-01-03T04:29:05.338" v="2607" actId="680"/>
        <pc:sldMkLst>
          <pc:docMk/>
          <pc:sldMk cId="2896910413" sldId="325"/>
        </pc:sldMkLst>
      </pc:sldChg>
      <pc:sldChg chg="modSp new mod">
        <pc:chgData name="Jatheesh mohan" userId="b0e5811b8290071c" providerId="LiveId" clId="{2FAF96AF-57DE-4E35-A524-BB17C99EFEDB}" dt="2023-01-03T06:27:13.539" v="3102" actId="20577"/>
        <pc:sldMkLst>
          <pc:docMk/>
          <pc:sldMk cId="732858729" sldId="326"/>
        </pc:sldMkLst>
        <pc:spChg chg="mod">
          <ac:chgData name="Jatheesh mohan" userId="b0e5811b8290071c" providerId="LiveId" clId="{2FAF96AF-57DE-4E35-A524-BB17C99EFEDB}" dt="2023-01-03T06:27:13.539" v="3102" actId="20577"/>
          <ac:spMkLst>
            <pc:docMk/>
            <pc:sldMk cId="732858729" sldId="326"/>
            <ac:spMk id="3" creationId="{031185C9-6AA6-3527-BAC0-19479BBBA04A}"/>
          </ac:spMkLst>
        </pc:spChg>
      </pc:sldChg>
      <pc:sldChg chg="addSp delSp modSp new mod">
        <pc:chgData name="Jatheesh mohan" userId="b0e5811b8290071c" providerId="LiveId" clId="{2FAF96AF-57DE-4E35-A524-BB17C99EFEDB}" dt="2023-01-03T06:31:20.054" v="3201" actId="1076"/>
        <pc:sldMkLst>
          <pc:docMk/>
          <pc:sldMk cId="2980021071" sldId="327"/>
        </pc:sldMkLst>
        <pc:spChg chg="add del mod">
          <ac:chgData name="Jatheesh mohan" userId="b0e5811b8290071c" providerId="LiveId" clId="{2FAF96AF-57DE-4E35-A524-BB17C99EFEDB}" dt="2023-01-03T06:30:56.409" v="3197" actId="478"/>
          <ac:spMkLst>
            <pc:docMk/>
            <pc:sldMk cId="2980021071" sldId="327"/>
            <ac:spMk id="3" creationId="{A1ACC8F2-C969-C622-D0A6-B8110E719AD9}"/>
          </ac:spMkLst>
        </pc:spChg>
        <pc:spChg chg="add del mod">
          <ac:chgData name="Jatheesh mohan" userId="b0e5811b8290071c" providerId="LiveId" clId="{2FAF96AF-57DE-4E35-A524-BB17C99EFEDB}" dt="2023-01-03T06:30:56.409" v="3197" actId="478"/>
          <ac:spMkLst>
            <pc:docMk/>
            <pc:sldMk cId="2980021071" sldId="327"/>
            <ac:spMk id="4" creationId="{89C76E18-565A-56FD-7071-C8C83B7401C9}"/>
          </ac:spMkLst>
        </pc:spChg>
        <pc:picChg chg="add del mod">
          <ac:chgData name="Jatheesh mohan" userId="b0e5811b8290071c" providerId="LiveId" clId="{2FAF96AF-57DE-4E35-A524-BB17C99EFEDB}" dt="2023-01-03T06:31:20.054" v="3201" actId="1076"/>
          <ac:picMkLst>
            <pc:docMk/>
            <pc:sldMk cId="2980021071" sldId="327"/>
            <ac:picMk id="5122" creationId="{08E118A9-7657-089B-4D4F-AB73291F9601}"/>
          </ac:picMkLst>
        </pc:picChg>
      </pc:sldChg>
      <pc:sldChg chg="addSp delSp modSp new">
        <pc:chgData name="Jatheesh mohan" userId="b0e5811b8290071c" providerId="LiveId" clId="{2FAF96AF-57DE-4E35-A524-BB17C99EFEDB}" dt="2023-01-03T06:32:30.186" v="3210" actId="14100"/>
        <pc:sldMkLst>
          <pc:docMk/>
          <pc:sldMk cId="2057493242" sldId="328"/>
        </pc:sldMkLst>
        <pc:spChg chg="del">
          <ac:chgData name="Jatheesh mohan" userId="b0e5811b8290071c" providerId="LiveId" clId="{2FAF96AF-57DE-4E35-A524-BB17C99EFEDB}" dt="2023-01-03T06:32:09.445" v="3203"/>
          <ac:spMkLst>
            <pc:docMk/>
            <pc:sldMk cId="2057493242" sldId="328"/>
            <ac:spMk id="3" creationId="{D770AA49-7310-E262-2B32-E11F9016BD60}"/>
          </ac:spMkLst>
        </pc:spChg>
        <pc:picChg chg="add mod">
          <ac:chgData name="Jatheesh mohan" userId="b0e5811b8290071c" providerId="LiveId" clId="{2FAF96AF-57DE-4E35-A524-BB17C99EFEDB}" dt="2023-01-03T06:32:30.186" v="3210" actId="14100"/>
          <ac:picMkLst>
            <pc:docMk/>
            <pc:sldMk cId="2057493242" sldId="328"/>
            <ac:picMk id="6146" creationId="{93298D93-6581-75D5-C59A-A7464F4754DE}"/>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7BAFE87-818A-4B2E-AF2C-274A2ADB2EF9}" type="datetimeFigureOut">
              <a:rPr lang="en-US" smtClean="0"/>
              <a:pPr/>
              <a:t>1/3/2023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C61840A-EB65-4B47-BBF5-9D6B9FCBC0BB}"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7BAFE87-818A-4B2E-AF2C-274A2ADB2EF9}" type="datetimeFigureOut">
              <a:rPr lang="en-US" smtClean="0"/>
              <a:pPr/>
              <a:t>1/3/2023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C61840A-EB65-4B47-BBF5-9D6B9FCBC0BB}"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7BAFE87-818A-4B2E-AF2C-274A2ADB2EF9}" type="datetimeFigureOut">
              <a:rPr lang="en-US" smtClean="0"/>
              <a:pPr/>
              <a:t>1/3/2023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C61840A-EB65-4B47-BBF5-9D6B9FCBC0BB}"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7BAFE87-818A-4B2E-AF2C-274A2ADB2EF9}" type="datetimeFigureOut">
              <a:rPr lang="en-US" smtClean="0"/>
              <a:pPr/>
              <a:t>1/3/2023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C61840A-EB65-4B47-BBF5-9D6B9FCBC0BB}"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7BAFE87-818A-4B2E-AF2C-274A2ADB2EF9}" type="datetimeFigureOut">
              <a:rPr lang="en-US" smtClean="0"/>
              <a:pPr/>
              <a:t>1/3/2023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C61840A-EB65-4B47-BBF5-9D6B9FCBC0BB}"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7BAFE87-818A-4B2E-AF2C-274A2ADB2EF9}" type="datetimeFigureOut">
              <a:rPr lang="en-US" smtClean="0"/>
              <a:pPr/>
              <a:t>1/3/2023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C61840A-EB65-4B47-BBF5-9D6B9FCBC0BB}"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BAFE87-818A-4B2E-AF2C-274A2ADB2EF9}" type="datetimeFigureOut">
              <a:rPr lang="en-US" smtClean="0"/>
              <a:pPr/>
              <a:t>1/3/2023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C61840A-EB65-4B47-BBF5-9D6B9FCBC0BB}"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7BAFE87-818A-4B2E-AF2C-274A2ADB2EF9}" type="datetimeFigureOut">
              <a:rPr lang="en-US" smtClean="0"/>
              <a:pPr/>
              <a:t>1/3/2023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C61840A-EB65-4B47-BBF5-9D6B9FCBC0BB}"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7BAFE87-818A-4B2E-AF2C-274A2ADB2EF9}" type="datetimeFigureOut">
              <a:rPr lang="en-US" smtClean="0"/>
              <a:pPr/>
              <a:t>1/3/2023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C61840A-EB65-4B47-BBF5-9D6B9FCBC0BB}"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7BAFE87-818A-4B2E-AF2C-274A2ADB2EF9}" type="datetimeFigureOut">
              <a:rPr lang="en-US" smtClean="0"/>
              <a:pPr/>
              <a:t>1/3/2023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C61840A-EB65-4B47-BBF5-9D6B9FCBC0BB}"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7BAFE87-818A-4B2E-AF2C-274A2ADB2EF9}" type="datetimeFigureOut">
              <a:rPr lang="en-US" smtClean="0"/>
              <a:pPr/>
              <a:t>1/3/2023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C61840A-EB65-4B47-BBF5-9D6B9FCBC0BB}" type="slidenum">
              <a:rPr lang="en-GB" smtClean="0"/>
              <a:pPr/>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1_Bullets">
    <p:spTree>
      <p:nvGrpSpPr>
        <p:cNvPr id="1" name=""/>
        <p:cNvGrpSpPr/>
        <p:nvPr/>
      </p:nvGrpSpPr>
      <p:grpSpPr>
        <a:xfrm>
          <a:off x="0" y="0"/>
          <a:ext cx="0" cy="0"/>
          <a:chOff x="0" y="0"/>
          <a:chExt cx="0" cy="0"/>
        </a:xfrm>
      </p:grpSpPr>
      <p:sp>
        <p:nvSpPr>
          <p:cNvPr id="173" name="Body Level One…"/>
          <p:cNvSpPr txBox="1">
            <a:spLocks noGrp="1"/>
          </p:cNvSpPr>
          <p:nvPr>
            <p:ph type="body" idx="1"/>
          </p:nvPr>
        </p:nvSpPr>
        <p:spPr>
          <a:xfrm>
            <a:off x="669727" y="892969"/>
            <a:ext cx="7804547" cy="5072063"/>
          </a:xfrm>
          <a:prstGeom prst="rect">
            <a:avLst/>
          </a:prstGeom>
        </p:spPr>
        <p:txBody>
          <a:bodyPr/>
          <a:lstStyle>
            <a:lvl1pPr>
              <a:buClrTx/>
            </a:lvl1pPr>
            <a:lvl2pPr>
              <a:buClrTx/>
            </a:lvl2pPr>
            <a:lvl3pPr>
              <a:buClrTx/>
            </a:lvl3pPr>
            <a:lvl4pPr>
              <a:buClrTx/>
            </a:lvl4pPr>
            <a:lvl5pPr>
              <a:buClrTx/>
            </a:lvl5pPr>
          </a:lstStyle>
          <a:p>
            <a:r>
              <a:t>Body Level One</a:t>
            </a:r>
          </a:p>
          <a:p>
            <a:pPr lvl="1"/>
            <a:r>
              <a:t>Body Level Two</a:t>
            </a:r>
          </a:p>
          <a:p>
            <a:pPr lvl="2"/>
            <a:r>
              <a:t>Body Level Three</a:t>
            </a:r>
          </a:p>
          <a:p>
            <a:pPr lvl="3"/>
            <a:r>
              <a:t>Body Level Four</a:t>
            </a:r>
          </a:p>
          <a:p>
            <a:pPr lvl="4"/>
            <a:r>
              <a:t>Body Level Five</a:t>
            </a:r>
          </a:p>
        </p:txBody>
      </p:sp>
      <p:sp>
        <p:nvSpPr>
          <p:cNvPr id="17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811825276"/>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BAFE87-818A-4B2E-AF2C-274A2ADB2EF9}" type="datetimeFigureOut">
              <a:rPr lang="en-US" smtClean="0"/>
              <a:pPr/>
              <a:t>1/3/2023</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61840A-EB65-4B47-BBF5-9D6B9FCBC0BB}"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4.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GB" sz="4800" b="1" dirty="0">
                <a:latin typeface="Times New Roman" pitchFamily="18" charset="0"/>
                <a:cs typeface="Times New Roman" pitchFamily="18" charset="0"/>
              </a:rPr>
              <a:t>MITRAL REGURGITATION</a:t>
            </a:r>
            <a:br>
              <a:rPr lang="en-GB" sz="4800" b="1" dirty="0">
                <a:latin typeface="Times New Roman" pitchFamily="18" charset="0"/>
                <a:cs typeface="Times New Roman" pitchFamily="18" charset="0"/>
              </a:rPr>
            </a:br>
            <a:endParaRPr lang="en-GB" sz="4800" b="1" dirty="0">
              <a:latin typeface="Times New Roman" pitchFamily="18" charset="0"/>
              <a:cs typeface="Times New Roman" pitchFamily="18" charset="0"/>
            </a:endParaRPr>
          </a:p>
        </p:txBody>
      </p:sp>
      <p:sp>
        <p:nvSpPr>
          <p:cNvPr id="5" name="Subtitle 4">
            <a:extLst>
              <a:ext uri="{FF2B5EF4-FFF2-40B4-BE49-F238E27FC236}">
                <a16:creationId xmlns:a16="http://schemas.microsoft.com/office/drawing/2014/main" id="{2777A947-70AC-5CEF-40A7-61840ADD8C32}"/>
              </a:ext>
            </a:extLst>
          </p:cNvPr>
          <p:cNvSpPr>
            <a:spLocks noGrp="1"/>
          </p:cNvSpPr>
          <p:nvPr>
            <p:ph type="subTitle" idx="1"/>
          </p:nvPr>
        </p:nvSpPr>
        <p:spPr/>
        <p:txBody>
          <a:bodyPr>
            <a:normAutofit/>
          </a:bodyPr>
          <a:lstStyle/>
          <a:p>
            <a:r>
              <a:rPr lang="en-US" sz="2000" dirty="0"/>
              <a:t>                                                    Dr Jatheesh </a:t>
            </a:r>
            <a:r>
              <a:rPr lang="en-US" sz="2000" dirty="0" err="1"/>
              <a:t>mohanan</a:t>
            </a:r>
            <a:r>
              <a:rPr lang="en-US" sz="2000" dirty="0"/>
              <a:t> K J</a:t>
            </a:r>
          </a:p>
          <a:p>
            <a:r>
              <a:rPr lang="en-US" sz="2000" dirty="0"/>
              <a:t>            jr3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Anatomy of mitral valves</a:t>
            </a:r>
          </a:p>
        </p:txBody>
      </p:sp>
      <p:pic>
        <p:nvPicPr>
          <p:cNvPr id="4" name="Content Placeholder 3" descr="Mitral01.jpg"/>
          <p:cNvPicPr>
            <a:picLocks noGrp="1" noChangeAspect="1"/>
          </p:cNvPicPr>
          <p:nvPr>
            <p:ph sz="half" idx="1"/>
          </p:nvPr>
        </p:nvPicPr>
        <p:blipFill>
          <a:blip r:embed="rId2"/>
          <a:stretch>
            <a:fillRect/>
          </a:stretch>
        </p:blipFill>
        <p:spPr>
          <a:xfrm>
            <a:off x="285720" y="2357430"/>
            <a:ext cx="3138921" cy="3363130"/>
          </a:xfrm>
        </p:spPr>
      </p:pic>
      <p:sp>
        <p:nvSpPr>
          <p:cNvPr id="7" name="Content Placeholder 6"/>
          <p:cNvSpPr>
            <a:spLocks noGrp="1"/>
          </p:cNvSpPr>
          <p:nvPr>
            <p:ph sz="half" idx="2"/>
          </p:nvPr>
        </p:nvSpPr>
        <p:spPr>
          <a:xfrm>
            <a:off x="3857620" y="1643050"/>
            <a:ext cx="4829180" cy="4483113"/>
          </a:xfrm>
        </p:spPr>
        <p:txBody>
          <a:bodyPr>
            <a:normAutofit fontScale="92500"/>
          </a:bodyPr>
          <a:lstStyle/>
          <a:p>
            <a:r>
              <a:rPr lang="en-GB" dirty="0"/>
              <a:t>Funnel shaped structure with apex in left ventricle</a:t>
            </a:r>
          </a:p>
          <a:p>
            <a:r>
              <a:rPr lang="en-GB" dirty="0"/>
              <a:t>Normal mitral orifice 4-6 sq cm</a:t>
            </a:r>
          </a:p>
          <a:p>
            <a:r>
              <a:rPr lang="en-GB" dirty="0"/>
              <a:t>Mitral valve apparatus consists of mitral annulus, two leaflets (anterior mitral leaflet, posterior mitral leaflet) attached by about 120 </a:t>
            </a:r>
            <a:r>
              <a:rPr lang="en-GB" dirty="0" err="1"/>
              <a:t>chordae</a:t>
            </a:r>
            <a:r>
              <a:rPr lang="en-GB" dirty="0"/>
              <a:t> </a:t>
            </a:r>
            <a:r>
              <a:rPr lang="en-GB" dirty="0" err="1"/>
              <a:t>tendinae</a:t>
            </a:r>
            <a:r>
              <a:rPr lang="en-GB" dirty="0"/>
              <a:t> to two papillary muscles</a:t>
            </a:r>
          </a:p>
          <a:p>
            <a:endParaRPr lang="en-GB"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GB" dirty="0"/>
              <a:t>Mitral regurgitation is a disorder of heart due to incomplete closure of mitral valves during ventricular systole</a:t>
            </a:r>
          </a:p>
          <a:p>
            <a:r>
              <a:rPr lang="en-GB" dirty="0"/>
              <a:t>During left ventricular contraction there is abnormal leakage of blood from left ventricle through the diseased mitral valve into left atrium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What-Is-Mitral-Regurgitation.png"/>
          <p:cNvPicPr>
            <a:picLocks noGrp="1" noChangeAspect="1"/>
          </p:cNvPicPr>
          <p:nvPr>
            <p:ph idx="1"/>
          </p:nvPr>
        </p:nvPicPr>
        <p:blipFill>
          <a:blip r:embed="rId2"/>
          <a:stretch>
            <a:fillRect/>
          </a:stretch>
        </p:blipFill>
        <p:spPr>
          <a:xfrm>
            <a:off x="1500166" y="1357298"/>
            <a:ext cx="5715039" cy="4197274"/>
          </a:xfr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GB" b="1" dirty="0"/>
              <a:t>Acute mitral regurgitation</a:t>
            </a:r>
          </a:p>
          <a:p>
            <a:r>
              <a:rPr lang="en-GB" b="1" dirty="0"/>
              <a:t>Chronic mitral regurgitation</a:t>
            </a:r>
          </a:p>
          <a:p>
            <a:pPr>
              <a:buNone/>
            </a:pPr>
            <a:endParaRPr lang="en-GB" b="1" dirty="0"/>
          </a:p>
          <a:p>
            <a:r>
              <a:rPr lang="en-GB" sz="2800" dirty="0"/>
              <a:t>Acute on chronic mitral regurgitation ( rupture of </a:t>
            </a:r>
            <a:r>
              <a:rPr lang="en-GB" sz="2800" dirty="0" err="1"/>
              <a:t>chordae</a:t>
            </a:r>
            <a:r>
              <a:rPr lang="en-GB" sz="2800" dirty="0"/>
              <a:t> </a:t>
            </a:r>
            <a:r>
              <a:rPr lang="en-GB" sz="2800" dirty="0" err="1"/>
              <a:t>tendinae</a:t>
            </a:r>
            <a:r>
              <a:rPr lang="en-GB" sz="2800" dirty="0"/>
              <a:t> in patients with </a:t>
            </a:r>
            <a:r>
              <a:rPr lang="en-GB" sz="2800" dirty="0" err="1"/>
              <a:t>myxomatous</a:t>
            </a:r>
            <a:r>
              <a:rPr lang="en-GB" sz="2800" dirty="0"/>
              <a:t> degeneration of valve apparatus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GB" sz="4900" b="1" dirty="0" err="1"/>
              <a:t>Etiology</a:t>
            </a:r>
            <a:r>
              <a:rPr lang="en-GB" sz="4900" b="1" dirty="0"/>
              <a:t>-</a:t>
            </a:r>
            <a:br>
              <a:rPr lang="en-GB" dirty="0"/>
            </a:br>
            <a:r>
              <a:rPr lang="en-GB" sz="3600" u="sng" dirty="0"/>
              <a:t>Chronic mitral regurgitation</a:t>
            </a:r>
            <a:endParaRPr lang="en-GB" u="sng" dirty="0"/>
          </a:p>
        </p:txBody>
      </p:sp>
      <p:sp>
        <p:nvSpPr>
          <p:cNvPr id="3" name="Content Placeholder 2"/>
          <p:cNvSpPr>
            <a:spLocks noGrp="1"/>
          </p:cNvSpPr>
          <p:nvPr>
            <p:ph idx="1"/>
          </p:nvPr>
        </p:nvSpPr>
        <p:spPr/>
        <p:txBody>
          <a:bodyPr>
            <a:normAutofit/>
          </a:bodyPr>
          <a:lstStyle/>
          <a:p>
            <a:r>
              <a:rPr lang="en-GB" dirty="0"/>
              <a:t>Rheumatic heart disease</a:t>
            </a:r>
          </a:p>
          <a:p>
            <a:pPr>
              <a:buNone/>
            </a:pPr>
            <a:r>
              <a:rPr lang="en-GB" sz="2800" dirty="0"/>
              <a:t>    -Commonest cause of chronic MR</a:t>
            </a:r>
            <a:br>
              <a:rPr lang="en-GB" sz="2800" dirty="0"/>
            </a:br>
            <a:r>
              <a:rPr lang="en-GB" sz="2800" dirty="0"/>
              <a:t>-Fibrosis, calcification, thickening, shortening of                            mitral leaflets and </a:t>
            </a:r>
            <a:r>
              <a:rPr lang="en-GB" sz="2800" dirty="0" err="1"/>
              <a:t>chordae</a:t>
            </a:r>
            <a:r>
              <a:rPr lang="en-GB" sz="2800" dirty="0"/>
              <a:t> </a:t>
            </a:r>
            <a:r>
              <a:rPr lang="en-GB" sz="2800" dirty="0" err="1"/>
              <a:t>tendinae</a:t>
            </a:r>
            <a:endParaRPr lang="en-GB" sz="2800" dirty="0"/>
          </a:p>
          <a:p>
            <a:r>
              <a:rPr lang="en-GB" dirty="0"/>
              <a:t>Rupture of </a:t>
            </a:r>
            <a:r>
              <a:rPr lang="en-GB" dirty="0" err="1"/>
              <a:t>chordae</a:t>
            </a:r>
            <a:r>
              <a:rPr lang="en-GB" dirty="0"/>
              <a:t> </a:t>
            </a:r>
            <a:r>
              <a:rPr lang="en-GB" dirty="0" err="1"/>
              <a:t>tendinae</a:t>
            </a:r>
            <a:endParaRPr lang="en-GB" dirty="0"/>
          </a:p>
          <a:p>
            <a:r>
              <a:rPr lang="en-GB" dirty="0"/>
              <a:t>Mitral valve </a:t>
            </a:r>
            <a:r>
              <a:rPr lang="en-GB" dirty="0" err="1"/>
              <a:t>prolapse</a:t>
            </a:r>
            <a:endParaRPr lang="en-GB" dirty="0"/>
          </a:p>
          <a:p>
            <a:r>
              <a:rPr lang="en-GB" dirty="0"/>
              <a:t>Ischemic papillary muscle dysfunction</a:t>
            </a:r>
          </a:p>
          <a:p>
            <a:r>
              <a:rPr lang="en-GB" dirty="0"/>
              <a:t>Infective </a:t>
            </a:r>
            <a:r>
              <a:rPr lang="en-GB" dirty="0" err="1"/>
              <a:t>endocarditis</a:t>
            </a:r>
            <a:endParaRPr lang="en-GB" dirty="0"/>
          </a:p>
          <a:p>
            <a:pPr>
              <a:buNone/>
            </a:pPr>
            <a:endParaRPr lang="en-GB"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dirty="0"/>
              <a:t>Other causes:</a:t>
            </a:r>
          </a:p>
        </p:txBody>
      </p:sp>
      <p:sp>
        <p:nvSpPr>
          <p:cNvPr id="3" name="Content Placeholder 2"/>
          <p:cNvSpPr>
            <a:spLocks noGrp="1"/>
          </p:cNvSpPr>
          <p:nvPr>
            <p:ph idx="1"/>
          </p:nvPr>
        </p:nvSpPr>
        <p:spPr/>
        <p:txBody>
          <a:bodyPr>
            <a:normAutofit lnSpcReduction="10000"/>
          </a:bodyPr>
          <a:lstStyle/>
          <a:p>
            <a:r>
              <a:rPr lang="en-GB" sz="3000" dirty="0"/>
              <a:t>Congenital mitral regurgitation</a:t>
            </a:r>
          </a:p>
          <a:p>
            <a:r>
              <a:rPr lang="en-GB" sz="3000" dirty="0"/>
              <a:t>Mitral annulus calcification( </a:t>
            </a:r>
            <a:r>
              <a:rPr lang="en-GB" sz="2800" dirty="0"/>
              <a:t>renal disease, elderly women with diabetes &amp; hypertension)</a:t>
            </a:r>
            <a:endParaRPr lang="en-GB" sz="3000" dirty="0"/>
          </a:p>
          <a:p>
            <a:r>
              <a:rPr lang="en-GB" sz="3000" dirty="0" err="1"/>
              <a:t>Ischaemia</a:t>
            </a:r>
            <a:r>
              <a:rPr lang="en-GB" sz="3000" dirty="0"/>
              <a:t> of myocardium</a:t>
            </a:r>
          </a:p>
          <a:p>
            <a:r>
              <a:rPr lang="en-GB" sz="3000" dirty="0"/>
              <a:t>Marked LV enlargement of any cause</a:t>
            </a:r>
          </a:p>
          <a:p>
            <a:r>
              <a:rPr lang="en-GB" sz="3000" dirty="0" err="1"/>
              <a:t>Cardiomyopathies</a:t>
            </a:r>
            <a:r>
              <a:rPr lang="en-GB" sz="3000" dirty="0"/>
              <a:t>( obstructive and hypertrophic)</a:t>
            </a:r>
          </a:p>
          <a:p>
            <a:r>
              <a:rPr lang="en-GB" sz="3000" dirty="0"/>
              <a:t>Systemic lupus </a:t>
            </a:r>
            <a:r>
              <a:rPr lang="en-GB" sz="3000" dirty="0" err="1"/>
              <a:t>erythematosus</a:t>
            </a:r>
            <a:r>
              <a:rPr lang="en-GB" sz="3000" dirty="0"/>
              <a:t>, rheumatoid arthritis, </a:t>
            </a:r>
            <a:r>
              <a:rPr lang="en-GB" sz="3000" dirty="0" err="1"/>
              <a:t>ankylosing</a:t>
            </a:r>
            <a:r>
              <a:rPr lang="en-GB" sz="3000" dirty="0"/>
              <a:t> </a:t>
            </a:r>
            <a:r>
              <a:rPr lang="en-GB" sz="3000" dirty="0" err="1"/>
              <a:t>spondylitis</a:t>
            </a:r>
            <a:endParaRPr lang="en-GB" sz="3000" dirty="0"/>
          </a:p>
          <a:p>
            <a:r>
              <a:rPr lang="en-GB" sz="3000" dirty="0" err="1"/>
              <a:t>Marfan’s</a:t>
            </a:r>
            <a:r>
              <a:rPr lang="en-GB" sz="3000" dirty="0"/>
              <a:t> syndrom</a:t>
            </a:r>
            <a:r>
              <a:rPr lang="en-GB" sz="2800" dirty="0"/>
              <a:t>e </a:t>
            </a:r>
            <a:endParaRPr lang="en-GB"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 name="Drugs causing MR.…"/>
          <p:cNvSpPr txBox="1">
            <a:spLocks noGrp="1"/>
          </p:cNvSpPr>
          <p:nvPr>
            <p:ph type="body" idx="1"/>
          </p:nvPr>
        </p:nvSpPr>
        <p:spPr>
          <a:prstGeom prst="rect">
            <a:avLst/>
          </a:prstGeom>
        </p:spPr>
        <p:txBody>
          <a:bodyPr/>
          <a:lstStyle/>
          <a:p>
            <a:pPr>
              <a:defRPr sz="4800" b="1">
                <a:solidFill>
                  <a:srgbClr val="0070C0"/>
                </a:solidFill>
                <a:latin typeface="+mn-lt"/>
                <a:ea typeface="+mn-ea"/>
                <a:cs typeface="+mn-cs"/>
                <a:sym typeface="Helvetica"/>
              </a:defRPr>
            </a:pPr>
            <a:r>
              <a:t>Drugs causing MR</a:t>
            </a:r>
            <a:endParaRPr sz="3797"/>
          </a:p>
          <a:p>
            <a:pPr>
              <a:defRPr sz="4400" b="1">
                <a:solidFill>
                  <a:srgbClr val="222222"/>
                </a:solidFill>
                <a:latin typeface="+mn-lt"/>
                <a:ea typeface="+mn-ea"/>
                <a:cs typeface="+mn-cs"/>
                <a:sym typeface="Helvetica"/>
              </a:defRPr>
            </a:pPr>
            <a:r>
              <a:t>Ergotamine</a:t>
            </a:r>
            <a:endParaRPr>
              <a:solidFill>
                <a:srgbClr val="E9E9E9"/>
              </a:solidFill>
            </a:endParaRPr>
          </a:p>
          <a:p>
            <a:pPr>
              <a:defRPr sz="4400" b="1">
                <a:solidFill>
                  <a:srgbClr val="222222"/>
                </a:solidFill>
                <a:latin typeface="+mn-lt"/>
                <a:ea typeface="+mn-ea"/>
                <a:cs typeface="+mn-cs"/>
                <a:sym typeface="Helvetica"/>
              </a:defRPr>
            </a:pPr>
            <a:r>
              <a:t>Bromocriptine</a:t>
            </a:r>
            <a:endParaRPr>
              <a:solidFill>
                <a:srgbClr val="E9E9E9"/>
              </a:solidFill>
            </a:endParaRPr>
          </a:p>
          <a:p>
            <a:pPr>
              <a:defRPr sz="4400" b="1">
                <a:solidFill>
                  <a:srgbClr val="222222"/>
                </a:solidFill>
                <a:latin typeface="+mn-lt"/>
                <a:ea typeface="+mn-ea"/>
                <a:cs typeface="+mn-cs"/>
                <a:sym typeface="Helvetica"/>
              </a:defRPr>
            </a:pPr>
            <a:r>
              <a:t>Pergolide</a:t>
            </a:r>
            <a:endParaRPr>
              <a:solidFill>
                <a:srgbClr val="E9E9E9"/>
              </a:solidFill>
            </a:endParaRPr>
          </a:p>
          <a:p>
            <a:pPr>
              <a:defRPr sz="4400" b="1">
                <a:solidFill>
                  <a:srgbClr val="222222"/>
                </a:solidFill>
                <a:latin typeface="+mn-lt"/>
                <a:ea typeface="+mn-ea"/>
                <a:cs typeface="+mn-cs"/>
                <a:sym typeface="Helvetica"/>
              </a:defRPr>
            </a:pPr>
            <a:r>
              <a:t>Carbergoline</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iterate>
                                    <p:tmAbs val="0"/>
                                  </p:iterate>
                                  <p:childTnLst>
                                    <p:set>
                                      <p:cBhvr>
                                        <p:cTn id="6" fill="hold"/>
                                        <p:tgtEl>
                                          <p:spTgt spid="313">
                                            <p:txEl>
                                              <p:pRg st="1" end="1"/>
                                            </p:txEl>
                                          </p:spTgt>
                                        </p:tgtEl>
                                        <p:attrNameLst>
                                          <p:attrName>style.visibility</p:attrName>
                                        </p:attrNameLst>
                                      </p:cBhvr>
                                      <p:to>
                                        <p:strVal val="visible"/>
                                      </p:to>
                                    </p:set>
                                    <p:animEffect transition="in" filter="box(in)">
                                      <p:cBhvr>
                                        <p:cTn id="7" dur="500"/>
                                        <p:tgtEl>
                                          <p:spTgt spid="313">
                                            <p:txEl>
                                              <p:pRg st="1" end="1"/>
                                            </p:txEl>
                                          </p:spTgt>
                                        </p:tgtEl>
                                      </p:cBhvr>
                                    </p:animEffect>
                                  </p:childTnLst>
                                </p:cTn>
                              </p:par>
                            </p:childTnLst>
                          </p:cTn>
                        </p:par>
                        <p:par>
                          <p:cTn id="8" fill="hold">
                            <p:stCondLst>
                              <p:cond delay="500"/>
                            </p:stCondLst>
                            <p:childTnLst>
                              <p:par>
                                <p:cTn id="9" presetID="4" presetClass="entr" presetSubtype="16" fill="hold" grpId="0" nodeType="afterEffect">
                                  <p:stCondLst>
                                    <p:cond delay="0"/>
                                  </p:stCondLst>
                                  <p:iterate>
                                    <p:tmAbs val="0"/>
                                  </p:iterate>
                                  <p:childTnLst>
                                    <p:set>
                                      <p:cBhvr>
                                        <p:cTn id="10" fill="hold"/>
                                        <p:tgtEl>
                                          <p:spTgt spid="313">
                                            <p:txEl>
                                              <p:pRg st="2" end="2"/>
                                            </p:txEl>
                                          </p:spTgt>
                                        </p:tgtEl>
                                        <p:attrNameLst>
                                          <p:attrName>style.visibility</p:attrName>
                                        </p:attrNameLst>
                                      </p:cBhvr>
                                      <p:to>
                                        <p:strVal val="visible"/>
                                      </p:to>
                                    </p:set>
                                    <p:animEffect transition="in" filter="box(in)">
                                      <p:cBhvr>
                                        <p:cTn id="11" dur="500"/>
                                        <p:tgtEl>
                                          <p:spTgt spid="313">
                                            <p:txEl>
                                              <p:pRg st="2" end="2"/>
                                            </p:txEl>
                                          </p:spTgt>
                                        </p:tgtEl>
                                      </p:cBhvr>
                                    </p:animEffect>
                                  </p:childTnLst>
                                </p:cTn>
                              </p:par>
                            </p:childTnLst>
                          </p:cTn>
                        </p:par>
                        <p:par>
                          <p:cTn id="12" fill="hold">
                            <p:stCondLst>
                              <p:cond delay="1000"/>
                            </p:stCondLst>
                            <p:childTnLst>
                              <p:par>
                                <p:cTn id="13" presetID="4" presetClass="entr" presetSubtype="16" fill="hold" grpId="0" nodeType="afterEffect">
                                  <p:stCondLst>
                                    <p:cond delay="0"/>
                                  </p:stCondLst>
                                  <p:iterate>
                                    <p:tmAbs val="0"/>
                                  </p:iterate>
                                  <p:childTnLst>
                                    <p:set>
                                      <p:cBhvr>
                                        <p:cTn id="14" fill="hold"/>
                                        <p:tgtEl>
                                          <p:spTgt spid="313">
                                            <p:txEl>
                                              <p:pRg st="3" end="3"/>
                                            </p:txEl>
                                          </p:spTgt>
                                        </p:tgtEl>
                                        <p:attrNameLst>
                                          <p:attrName>style.visibility</p:attrName>
                                        </p:attrNameLst>
                                      </p:cBhvr>
                                      <p:to>
                                        <p:strVal val="visible"/>
                                      </p:to>
                                    </p:set>
                                    <p:animEffect transition="in" filter="box(in)">
                                      <p:cBhvr>
                                        <p:cTn id="15" dur="500"/>
                                        <p:tgtEl>
                                          <p:spTgt spid="313">
                                            <p:txEl>
                                              <p:pRg st="3" end="3"/>
                                            </p:txEl>
                                          </p:spTgt>
                                        </p:tgtEl>
                                      </p:cBhvr>
                                    </p:animEffect>
                                  </p:childTnLst>
                                </p:cTn>
                              </p:par>
                            </p:childTnLst>
                          </p:cTn>
                        </p:par>
                        <p:par>
                          <p:cTn id="16" fill="hold">
                            <p:stCondLst>
                              <p:cond delay="1500"/>
                            </p:stCondLst>
                            <p:childTnLst>
                              <p:par>
                                <p:cTn id="17" presetID="4" presetClass="entr" presetSubtype="16" fill="hold" grpId="0" nodeType="afterEffect">
                                  <p:stCondLst>
                                    <p:cond delay="0"/>
                                  </p:stCondLst>
                                  <p:iterate>
                                    <p:tmAbs val="0"/>
                                  </p:iterate>
                                  <p:childTnLst>
                                    <p:set>
                                      <p:cBhvr>
                                        <p:cTn id="18" fill="hold"/>
                                        <p:tgtEl>
                                          <p:spTgt spid="313">
                                            <p:txEl>
                                              <p:pRg st="4" end="4"/>
                                            </p:txEl>
                                          </p:spTgt>
                                        </p:tgtEl>
                                        <p:attrNameLst>
                                          <p:attrName>style.visibility</p:attrName>
                                        </p:attrNameLst>
                                      </p:cBhvr>
                                      <p:to>
                                        <p:strVal val="visible"/>
                                      </p:to>
                                    </p:set>
                                    <p:animEffect transition="in" filter="box(in)">
                                      <p:cBhvr>
                                        <p:cTn id="19" dur="500"/>
                                        <p:tgtEl>
                                          <p:spTgt spid="31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3" grpId="0" build="p" bldLvl="5" animBg="1" advAuto="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73A06D4-B3C4-D802-BFC0-C5A22368FF0B}"/>
              </a:ext>
            </a:extLst>
          </p:cNvPr>
          <p:cNvSpPr>
            <a:spLocks noGrp="1"/>
          </p:cNvSpPr>
          <p:nvPr>
            <p:ph type="body" idx="1"/>
          </p:nvPr>
        </p:nvSpPr>
        <p:spPr/>
        <p:txBody>
          <a:bodyPr/>
          <a:lstStyle/>
          <a:p>
            <a:endParaRPr lang="en-US"/>
          </a:p>
        </p:txBody>
      </p:sp>
      <p:graphicFrame>
        <p:nvGraphicFramePr>
          <p:cNvPr id="3" name="Table 3">
            <a:extLst>
              <a:ext uri="{FF2B5EF4-FFF2-40B4-BE49-F238E27FC236}">
                <a16:creationId xmlns:a16="http://schemas.microsoft.com/office/drawing/2014/main" id="{6CF1800F-1674-6877-B176-7C1F55CB4F65}"/>
              </a:ext>
            </a:extLst>
          </p:cNvPr>
          <p:cNvGraphicFramePr>
            <a:graphicFrameLocks noGrp="1"/>
          </p:cNvGraphicFramePr>
          <p:nvPr>
            <p:extLst>
              <p:ext uri="{D42A27DB-BD31-4B8C-83A1-F6EECF244321}">
                <p14:modId xmlns:p14="http://schemas.microsoft.com/office/powerpoint/2010/main" val="1107820793"/>
              </p:ext>
            </p:extLst>
          </p:nvPr>
        </p:nvGraphicFramePr>
        <p:xfrm>
          <a:off x="683568" y="908720"/>
          <a:ext cx="7776864" cy="5040558"/>
        </p:xfrm>
        <a:graphic>
          <a:graphicData uri="http://schemas.openxmlformats.org/drawingml/2006/table">
            <a:tbl>
              <a:tblPr firstRow="1" bandRow="1">
                <a:tableStyleId>{F5AB1C69-6EDB-4FF4-983F-18BD219EF322}</a:tableStyleId>
              </a:tblPr>
              <a:tblGrid>
                <a:gridCol w="3888432">
                  <a:extLst>
                    <a:ext uri="{9D8B030D-6E8A-4147-A177-3AD203B41FA5}">
                      <a16:colId xmlns:a16="http://schemas.microsoft.com/office/drawing/2014/main" val="3515723791"/>
                    </a:ext>
                  </a:extLst>
                </a:gridCol>
                <a:gridCol w="3888432">
                  <a:extLst>
                    <a:ext uri="{9D8B030D-6E8A-4147-A177-3AD203B41FA5}">
                      <a16:colId xmlns:a16="http://schemas.microsoft.com/office/drawing/2014/main" val="1640379797"/>
                    </a:ext>
                  </a:extLst>
                </a:gridCol>
              </a:tblGrid>
              <a:tr h="840093">
                <a:tc gridSpan="2">
                  <a:txBody>
                    <a:bodyPr/>
                    <a:lstStyle/>
                    <a:p>
                      <a:pPr algn="ctr"/>
                      <a:r>
                        <a:rPr lang="en-US" sz="3600" dirty="0"/>
                        <a:t>Types of MR</a:t>
                      </a:r>
                    </a:p>
                  </a:txBody>
                  <a:tcPr/>
                </a:tc>
                <a:tc hMerge="1">
                  <a:txBody>
                    <a:bodyPr/>
                    <a:lstStyle/>
                    <a:p>
                      <a:endParaRPr lang="en-US" dirty="0"/>
                    </a:p>
                  </a:txBody>
                  <a:tcPr/>
                </a:tc>
                <a:extLst>
                  <a:ext uri="{0D108BD9-81ED-4DB2-BD59-A6C34878D82A}">
                    <a16:rowId xmlns:a16="http://schemas.microsoft.com/office/drawing/2014/main" val="2740226097"/>
                  </a:ext>
                </a:extLst>
              </a:tr>
              <a:tr h="840093">
                <a:tc>
                  <a:txBody>
                    <a:bodyPr/>
                    <a:lstStyle/>
                    <a:p>
                      <a:r>
                        <a:rPr lang="en-US" sz="3600" dirty="0"/>
                        <a:t>Primary </a:t>
                      </a:r>
                    </a:p>
                  </a:txBody>
                  <a:tcPr/>
                </a:tc>
                <a:tc>
                  <a:txBody>
                    <a:bodyPr/>
                    <a:lstStyle/>
                    <a:p>
                      <a:r>
                        <a:rPr lang="en-US" sz="3600" dirty="0"/>
                        <a:t>Secondary </a:t>
                      </a:r>
                    </a:p>
                  </a:txBody>
                  <a:tcPr/>
                </a:tc>
                <a:extLst>
                  <a:ext uri="{0D108BD9-81ED-4DB2-BD59-A6C34878D82A}">
                    <a16:rowId xmlns:a16="http://schemas.microsoft.com/office/drawing/2014/main" val="830004114"/>
                  </a:ext>
                </a:extLst>
              </a:tr>
              <a:tr h="840093">
                <a:tc>
                  <a:txBody>
                    <a:bodyPr/>
                    <a:lstStyle/>
                    <a:p>
                      <a:r>
                        <a:rPr lang="en-US" dirty="0"/>
                        <a:t>Degenerative / organic</a:t>
                      </a:r>
                    </a:p>
                  </a:txBody>
                  <a:tcPr/>
                </a:tc>
                <a:tc>
                  <a:txBody>
                    <a:bodyPr/>
                    <a:lstStyle/>
                    <a:p>
                      <a:r>
                        <a:rPr lang="en-US" dirty="0"/>
                        <a:t>Functional/ ischemic</a:t>
                      </a:r>
                    </a:p>
                  </a:txBody>
                  <a:tcPr/>
                </a:tc>
                <a:extLst>
                  <a:ext uri="{0D108BD9-81ED-4DB2-BD59-A6C34878D82A}">
                    <a16:rowId xmlns:a16="http://schemas.microsoft.com/office/drawing/2014/main" val="793741176"/>
                  </a:ext>
                </a:extLst>
              </a:tr>
              <a:tr h="840093">
                <a:tc>
                  <a:txBody>
                    <a:bodyPr/>
                    <a:lstStyle/>
                    <a:p>
                      <a:r>
                        <a:rPr lang="en-US" dirty="0"/>
                        <a:t>Papillary muscle rupture </a:t>
                      </a:r>
                    </a:p>
                  </a:txBody>
                  <a:tcPr/>
                </a:tc>
                <a:tc>
                  <a:txBody>
                    <a:bodyPr/>
                    <a:lstStyle/>
                    <a:p>
                      <a:r>
                        <a:rPr lang="en-US" dirty="0"/>
                        <a:t>Ischemic cardiomyopathy</a:t>
                      </a:r>
                    </a:p>
                  </a:txBody>
                  <a:tcPr/>
                </a:tc>
                <a:extLst>
                  <a:ext uri="{0D108BD9-81ED-4DB2-BD59-A6C34878D82A}">
                    <a16:rowId xmlns:a16="http://schemas.microsoft.com/office/drawing/2014/main" val="2504880406"/>
                  </a:ext>
                </a:extLst>
              </a:tr>
              <a:tr h="840093">
                <a:tc>
                  <a:txBody>
                    <a:bodyPr/>
                    <a:lstStyle/>
                    <a:p>
                      <a:r>
                        <a:rPr lang="en-US" dirty="0"/>
                        <a:t>MVP</a:t>
                      </a:r>
                    </a:p>
                  </a:txBody>
                  <a:tcPr/>
                </a:tc>
                <a:tc>
                  <a:txBody>
                    <a:bodyPr/>
                    <a:lstStyle/>
                    <a:p>
                      <a:r>
                        <a:rPr lang="en-US" dirty="0"/>
                        <a:t>Dilated cardiomyopathy</a:t>
                      </a:r>
                    </a:p>
                  </a:txBody>
                  <a:tcPr/>
                </a:tc>
                <a:extLst>
                  <a:ext uri="{0D108BD9-81ED-4DB2-BD59-A6C34878D82A}">
                    <a16:rowId xmlns:a16="http://schemas.microsoft.com/office/drawing/2014/main" val="4056608280"/>
                  </a:ext>
                </a:extLst>
              </a:tr>
              <a:tr h="840093">
                <a:tc>
                  <a:txBody>
                    <a:bodyPr/>
                    <a:lstStyle/>
                    <a:p>
                      <a:r>
                        <a:rPr lang="en-US" dirty="0"/>
                        <a:t>Leaflet perforation</a:t>
                      </a:r>
                    </a:p>
                  </a:txBody>
                  <a:tcPr/>
                </a:tc>
                <a:tc>
                  <a:txBody>
                    <a:bodyPr/>
                    <a:lstStyle/>
                    <a:p>
                      <a:r>
                        <a:rPr lang="en-US" dirty="0"/>
                        <a:t>No structural problems in valve itself</a:t>
                      </a:r>
                    </a:p>
                  </a:txBody>
                  <a:tcPr/>
                </a:tc>
                <a:extLst>
                  <a:ext uri="{0D108BD9-81ED-4DB2-BD59-A6C34878D82A}">
                    <a16:rowId xmlns:a16="http://schemas.microsoft.com/office/drawing/2014/main" val="91716064"/>
                  </a:ext>
                </a:extLst>
              </a:tr>
            </a:tbl>
          </a:graphicData>
        </a:graphic>
      </p:graphicFrame>
    </p:spTree>
    <p:extLst>
      <p:ext uri="{BB962C8B-B14F-4D97-AF65-F5344CB8AC3E}">
        <p14:creationId xmlns:p14="http://schemas.microsoft.com/office/powerpoint/2010/main" val="1118292982"/>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8EA436-75C4-0578-8734-9A4B02E21F5D}"/>
              </a:ext>
            </a:extLst>
          </p:cNvPr>
          <p:cNvSpPr>
            <a:spLocks noGrp="1"/>
          </p:cNvSpPr>
          <p:nvPr>
            <p:ph type="title"/>
          </p:nvPr>
        </p:nvSpPr>
        <p:spPr/>
        <p:txBody>
          <a:bodyPr/>
          <a:lstStyle/>
          <a:p>
            <a:r>
              <a:rPr lang="en-US" dirty="0"/>
              <a:t>Primary MR</a:t>
            </a:r>
          </a:p>
        </p:txBody>
      </p:sp>
      <p:sp>
        <p:nvSpPr>
          <p:cNvPr id="3" name="Content Placeholder 2">
            <a:extLst>
              <a:ext uri="{FF2B5EF4-FFF2-40B4-BE49-F238E27FC236}">
                <a16:creationId xmlns:a16="http://schemas.microsoft.com/office/drawing/2014/main" id="{996A8886-7B6E-EE6A-B9D9-9B8D3CA15A36}"/>
              </a:ext>
            </a:extLst>
          </p:cNvPr>
          <p:cNvSpPr>
            <a:spLocks noGrp="1"/>
          </p:cNvSpPr>
          <p:nvPr>
            <p:ph idx="1"/>
          </p:nvPr>
        </p:nvSpPr>
        <p:spPr/>
        <p:txBody>
          <a:bodyPr/>
          <a:lstStyle/>
          <a:p>
            <a:pPr marL="0" indent="0">
              <a:buNone/>
            </a:pPr>
            <a:r>
              <a:rPr lang="en-US" dirty="0"/>
              <a:t>1)</a:t>
            </a:r>
            <a:r>
              <a:rPr lang="en-US" b="1" dirty="0"/>
              <a:t>DEGENERATIVE</a:t>
            </a:r>
          </a:p>
          <a:p>
            <a:pPr marL="0" indent="0">
              <a:buNone/>
            </a:pPr>
            <a:r>
              <a:rPr lang="en-US" dirty="0"/>
              <a:t>MVP – Primary (non syndromic)</a:t>
            </a:r>
          </a:p>
          <a:p>
            <a:pPr marL="0" indent="0">
              <a:buNone/>
            </a:pPr>
            <a:endParaRPr lang="en-US" dirty="0"/>
          </a:p>
          <a:p>
            <a:pPr marL="0" indent="0">
              <a:buNone/>
            </a:pPr>
            <a:r>
              <a:rPr lang="en-US" b="1" dirty="0">
                <a:solidFill>
                  <a:srgbClr val="92D050"/>
                </a:solidFill>
              </a:rPr>
              <a:t>secondary</a:t>
            </a:r>
            <a:r>
              <a:rPr lang="en-US" dirty="0"/>
              <a:t> </a:t>
            </a:r>
          </a:p>
          <a:p>
            <a:pPr marL="0" indent="0">
              <a:buNone/>
            </a:pPr>
            <a:r>
              <a:rPr lang="en-US" dirty="0"/>
              <a:t>Marfan syndrome  , EDS , MASS phenotype , SLE , osteogenesis imperfecta , pseudoxanthoma elasticum </a:t>
            </a:r>
          </a:p>
        </p:txBody>
      </p:sp>
    </p:spTree>
    <p:extLst>
      <p:ext uri="{BB962C8B-B14F-4D97-AF65-F5344CB8AC3E}">
        <p14:creationId xmlns:p14="http://schemas.microsoft.com/office/powerpoint/2010/main" val="35313102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9EBCE-1036-D34E-08D3-520DDFDC99F8}"/>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545A596D-8CB8-DB92-C8FF-5978A9D2EF02}"/>
              </a:ext>
            </a:extLst>
          </p:cNvPr>
          <p:cNvSpPr>
            <a:spLocks noGrp="1"/>
          </p:cNvSpPr>
          <p:nvPr>
            <p:ph idx="1"/>
          </p:nvPr>
        </p:nvSpPr>
        <p:spPr/>
        <p:txBody>
          <a:bodyPr/>
          <a:lstStyle/>
          <a:p>
            <a:pPr marL="0" indent="0">
              <a:buNone/>
            </a:pPr>
            <a:r>
              <a:rPr lang="en-US" dirty="0"/>
              <a:t>2)CONGENITAL</a:t>
            </a:r>
          </a:p>
          <a:p>
            <a:pPr marL="0" indent="0">
              <a:buNone/>
            </a:pPr>
            <a:endParaRPr lang="en-US" dirty="0"/>
          </a:p>
          <a:p>
            <a:pPr marL="0" indent="0">
              <a:buNone/>
            </a:pPr>
            <a:r>
              <a:rPr lang="en-US" dirty="0"/>
              <a:t>Isolated cleft of mitral valve, double orifice mitral valve , parachute mitral valve </a:t>
            </a:r>
          </a:p>
          <a:p>
            <a:pPr marL="0" indent="0">
              <a:buNone/>
            </a:pPr>
            <a:endParaRPr lang="en-US" dirty="0"/>
          </a:p>
          <a:p>
            <a:pPr marL="0" indent="0">
              <a:buNone/>
            </a:pPr>
            <a:r>
              <a:rPr lang="en-US" dirty="0"/>
              <a:t>3)Infectious / Rheumatic </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35860766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B369A-7F13-4638-7CD1-086539A72A6C}"/>
              </a:ext>
            </a:extLst>
          </p:cNvPr>
          <p:cNvSpPr>
            <a:spLocks noGrp="1"/>
          </p:cNvSpPr>
          <p:nvPr>
            <p:ph type="title"/>
          </p:nvPr>
        </p:nvSpPr>
        <p:spPr/>
        <p:txBody>
          <a:bodyPr/>
          <a:lstStyle/>
          <a:p>
            <a:r>
              <a:rPr lang="en-US" dirty="0"/>
              <a:t>Secondary MR</a:t>
            </a:r>
          </a:p>
        </p:txBody>
      </p:sp>
      <p:sp>
        <p:nvSpPr>
          <p:cNvPr id="3" name="Content Placeholder 2">
            <a:extLst>
              <a:ext uri="{FF2B5EF4-FFF2-40B4-BE49-F238E27FC236}">
                <a16:creationId xmlns:a16="http://schemas.microsoft.com/office/drawing/2014/main" id="{A2E789FB-9A64-B7C7-B5B6-515D2A12FC90}"/>
              </a:ext>
            </a:extLst>
          </p:cNvPr>
          <p:cNvSpPr>
            <a:spLocks noGrp="1"/>
          </p:cNvSpPr>
          <p:nvPr>
            <p:ph idx="1"/>
          </p:nvPr>
        </p:nvSpPr>
        <p:spPr/>
        <p:txBody>
          <a:bodyPr/>
          <a:lstStyle/>
          <a:p>
            <a:pPr marL="0" indent="0">
              <a:buNone/>
            </a:pPr>
            <a:r>
              <a:rPr lang="en-US" dirty="0"/>
              <a:t>1) Papillary muscle rupture</a:t>
            </a:r>
          </a:p>
          <a:p>
            <a:pPr marL="0" indent="0">
              <a:buNone/>
            </a:pPr>
            <a:r>
              <a:rPr lang="en-US" dirty="0"/>
              <a:t>Myocardial infarction , infective endocarditis</a:t>
            </a:r>
          </a:p>
          <a:p>
            <a:pPr marL="0" indent="0">
              <a:buNone/>
            </a:pPr>
            <a:endParaRPr lang="en-US" dirty="0"/>
          </a:p>
          <a:p>
            <a:pPr marL="0" indent="0">
              <a:buNone/>
            </a:pPr>
            <a:r>
              <a:rPr lang="en-US" dirty="0"/>
              <a:t>2) Ischemic MR</a:t>
            </a:r>
          </a:p>
          <a:p>
            <a:pPr marL="0" indent="0">
              <a:buNone/>
            </a:pPr>
            <a:r>
              <a:rPr lang="en-US" dirty="0"/>
              <a:t> papillary muscle displacement – “seagull sign”</a:t>
            </a:r>
          </a:p>
          <a:p>
            <a:pPr marL="0" indent="0">
              <a:buNone/>
            </a:pPr>
            <a:endParaRPr lang="en-US" dirty="0"/>
          </a:p>
        </p:txBody>
      </p:sp>
    </p:spTree>
    <p:extLst>
      <p:ext uri="{BB962C8B-B14F-4D97-AF65-F5344CB8AC3E}">
        <p14:creationId xmlns:p14="http://schemas.microsoft.com/office/powerpoint/2010/main" val="40926752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3DD30-BE9D-3D5E-C3BA-09FB28170DE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0704AE8-3C50-1897-A96C-31CC155575F6}"/>
              </a:ext>
            </a:extLst>
          </p:cNvPr>
          <p:cNvSpPr>
            <a:spLocks noGrp="1"/>
          </p:cNvSpPr>
          <p:nvPr>
            <p:ph idx="1"/>
          </p:nvPr>
        </p:nvSpPr>
        <p:spPr/>
        <p:txBody>
          <a:bodyPr/>
          <a:lstStyle/>
          <a:p>
            <a:pPr marL="0" indent="0">
              <a:buNone/>
            </a:pPr>
            <a:r>
              <a:rPr lang="en-US" dirty="0"/>
              <a:t>3) Congestive heart failure associated </a:t>
            </a:r>
          </a:p>
          <a:p>
            <a:pPr marL="0" indent="0">
              <a:buNone/>
            </a:pPr>
            <a:r>
              <a:rPr lang="en-US" dirty="0"/>
              <a:t> </a:t>
            </a:r>
          </a:p>
          <a:p>
            <a:pPr marL="0" indent="0">
              <a:buNone/>
            </a:pPr>
            <a:r>
              <a:rPr lang="en-US" dirty="0"/>
              <a:t>4) Atrial fibrillation associated</a:t>
            </a:r>
          </a:p>
          <a:p>
            <a:pPr marL="0" indent="0">
              <a:buNone/>
            </a:pPr>
            <a:endParaRPr lang="en-US" dirty="0"/>
          </a:p>
          <a:p>
            <a:pPr marL="0" indent="0">
              <a:buNone/>
            </a:pPr>
            <a:r>
              <a:rPr lang="en-US" dirty="0"/>
              <a:t>5) Hypertrophic cardiomyopathy  </a:t>
            </a:r>
          </a:p>
        </p:txBody>
      </p:sp>
    </p:spTree>
    <p:extLst>
      <p:ext uri="{BB962C8B-B14F-4D97-AF65-F5344CB8AC3E}">
        <p14:creationId xmlns:p14="http://schemas.microsoft.com/office/powerpoint/2010/main" val="35218308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b="1" dirty="0"/>
              <a:t>Acute mitral regurgitation</a:t>
            </a:r>
          </a:p>
        </p:txBody>
      </p:sp>
      <p:sp>
        <p:nvSpPr>
          <p:cNvPr id="3" name="Content Placeholder 2"/>
          <p:cNvSpPr>
            <a:spLocks noGrp="1"/>
          </p:cNvSpPr>
          <p:nvPr>
            <p:ph idx="1"/>
          </p:nvPr>
        </p:nvSpPr>
        <p:spPr/>
        <p:txBody>
          <a:bodyPr>
            <a:normAutofit/>
          </a:bodyPr>
          <a:lstStyle/>
          <a:p>
            <a:r>
              <a:rPr lang="en-GB" sz="3000" dirty="0"/>
              <a:t>Infective </a:t>
            </a:r>
            <a:r>
              <a:rPr lang="en-GB" sz="3000" dirty="0" err="1"/>
              <a:t>endocarditis</a:t>
            </a:r>
            <a:endParaRPr lang="en-GB" sz="3000" dirty="0"/>
          </a:p>
          <a:p>
            <a:r>
              <a:rPr lang="en-GB" sz="3000" dirty="0"/>
              <a:t>Acute myocardial infarction with rupture of papillary muscle</a:t>
            </a:r>
          </a:p>
          <a:p>
            <a:r>
              <a:rPr lang="en-GB" sz="3000" dirty="0"/>
              <a:t>Chest trauma</a:t>
            </a:r>
          </a:p>
          <a:p>
            <a:r>
              <a:rPr lang="en-GB" sz="3000" dirty="0"/>
              <a:t>Cardiac surgery</a:t>
            </a:r>
          </a:p>
          <a:p>
            <a:r>
              <a:rPr lang="en-GB" sz="3000" dirty="0"/>
              <a:t>Acute rheumatic fever with </a:t>
            </a:r>
            <a:r>
              <a:rPr lang="en-GB" sz="3000" dirty="0" err="1"/>
              <a:t>carditis</a:t>
            </a:r>
            <a:endParaRPr lang="en-GB" sz="3000" dirty="0"/>
          </a:p>
          <a:p>
            <a:r>
              <a:rPr lang="en-GB" sz="3000" dirty="0"/>
              <a:t>Prosthetic valve dysfunction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15" name="Table"/>
          <p:cNvGraphicFramePr/>
          <p:nvPr/>
        </p:nvGraphicFramePr>
        <p:xfrm>
          <a:off x="268399" y="289902"/>
          <a:ext cx="8657835" cy="6227568"/>
        </p:xfrm>
        <a:graphic>
          <a:graphicData uri="http://schemas.openxmlformats.org/drawingml/2006/table">
            <a:tbl>
              <a:tblPr firstRow="1" firstCol="1"/>
              <a:tblGrid>
                <a:gridCol w="1952859">
                  <a:extLst>
                    <a:ext uri="{9D8B030D-6E8A-4147-A177-3AD203B41FA5}">
                      <a16:colId xmlns:a16="http://schemas.microsoft.com/office/drawing/2014/main" val="20000"/>
                    </a:ext>
                  </a:extLst>
                </a:gridCol>
                <a:gridCol w="3554304">
                  <a:extLst>
                    <a:ext uri="{9D8B030D-6E8A-4147-A177-3AD203B41FA5}">
                      <a16:colId xmlns:a16="http://schemas.microsoft.com/office/drawing/2014/main" val="20001"/>
                    </a:ext>
                  </a:extLst>
                </a:gridCol>
                <a:gridCol w="3150672">
                  <a:extLst>
                    <a:ext uri="{9D8B030D-6E8A-4147-A177-3AD203B41FA5}">
                      <a16:colId xmlns:a16="http://schemas.microsoft.com/office/drawing/2014/main" val="20002"/>
                    </a:ext>
                  </a:extLst>
                </a:gridCol>
              </a:tblGrid>
              <a:tr h="691952">
                <a:tc>
                  <a:txBody>
                    <a:bodyPr/>
                    <a:lstStyle/>
                    <a:p>
                      <a:pPr marL="0" indent="0">
                        <a:buClrTx/>
                        <a:buSzTx/>
                        <a:buFontTx/>
                        <a:buNone/>
                        <a:defRPr sz="2200" b="1">
                          <a:latin typeface="+mj-lt"/>
                          <a:ea typeface="+mj-ea"/>
                          <a:cs typeface="+mj-cs"/>
                          <a:sym typeface="Helvetica Neue"/>
                        </a:defRPr>
                      </a:pPr>
                      <a:endParaRPr sz="1500"/>
                    </a:p>
                  </a:txBody>
                  <a:tcPr marL="35719" marR="35719" marT="35719" marB="35719" anchor="ctr" horzOverflow="overflow">
                    <a:lnB w="38100">
                      <a:solidFill>
                        <a:srgbClr val="222222"/>
                      </a:solidFill>
                    </a:lnB>
                    <a:solidFill>
                      <a:schemeClr val="accent6"/>
                    </a:solidFill>
                  </a:tcPr>
                </a:tc>
                <a:tc>
                  <a:txBody>
                    <a:bodyPr/>
                    <a:lstStyle/>
                    <a:p>
                      <a:pPr marL="0" indent="0" algn="ctr">
                        <a:buClrTx/>
                        <a:buSzTx/>
                        <a:buFontTx/>
                        <a:buNone/>
                        <a:defRPr sz="1800">
                          <a:solidFill>
                            <a:srgbClr val="000000"/>
                          </a:solidFill>
                        </a:defRPr>
                      </a:pPr>
                      <a:r>
                        <a:rPr sz="2800" b="1">
                          <a:solidFill>
                            <a:srgbClr val="222222"/>
                          </a:solidFill>
                          <a:sym typeface="Helvetica"/>
                        </a:rPr>
                        <a:t>Acute MR</a:t>
                      </a:r>
                    </a:p>
                  </a:txBody>
                  <a:tcPr marL="35719" marR="35719" marT="35719" marB="35719" anchor="ctr" horzOverflow="overflow">
                    <a:lnB w="38100">
                      <a:solidFill>
                        <a:srgbClr val="222222"/>
                      </a:solidFill>
                    </a:lnB>
                    <a:solidFill>
                      <a:schemeClr val="accent6"/>
                    </a:solidFill>
                  </a:tcPr>
                </a:tc>
                <a:tc>
                  <a:txBody>
                    <a:bodyPr/>
                    <a:lstStyle/>
                    <a:p>
                      <a:pPr marL="0" indent="0" algn="ctr">
                        <a:buClrTx/>
                        <a:buSzTx/>
                        <a:buFontTx/>
                        <a:buNone/>
                        <a:defRPr sz="1800">
                          <a:solidFill>
                            <a:srgbClr val="000000"/>
                          </a:solidFill>
                        </a:defRPr>
                      </a:pPr>
                      <a:r>
                        <a:rPr sz="2800" b="1">
                          <a:solidFill>
                            <a:srgbClr val="222222"/>
                          </a:solidFill>
                          <a:sym typeface="Helvetica"/>
                        </a:rPr>
                        <a:t>Chronic MR</a:t>
                      </a:r>
                    </a:p>
                  </a:txBody>
                  <a:tcPr marL="35719" marR="35719" marT="35719" marB="35719" anchor="ctr" horzOverflow="overflow">
                    <a:lnB w="38100">
                      <a:solidFill>
                        <a:srgbClr val="222222"/>
                      </a:solidFill>
                    </a:lnB>
                    <a:solidFill>
                      <a:schemeClr val="accent6"/>
                    </a:solidFill>
                  </a:tcPr>
                </a:tc>
                <a:extLst>
                  <a:ext uri="{0D108BD9-81ED-4DB2-BD59-A6C34878D82A}">
                    <a16:rowId xmlns:a16="http://schemas.microsoft.com/office/drawing/2014/main" val="10000"/>
                  </a:ext>
                </a:extLst>
              </a:tr>
              <a:tr h="691952">
                <a:tc>
                  <a:txBody>
                    <a:bodyPr/>
                    <a:lstStyle/>
                    <a:p>
                      <a:pPr marL="0" indent="0" algn="ctr">
                        <a:buClrTx/>
                        <a:buSzTx/>
                        <a:buFontTx/>
                        <a:buNone/>
                        <a:defRPr sz="1800">
                          <a:solidFill>
                            <a:srgbClr val="000000"/>
                          </a:solidFill>
                        </a:defRPr>
                      </a:pPr>
                      <a:r>
                        <a:rPr sz="2000" b="1">
                          <a:solidFill>
                            <a:srgbClr val="222222"/>
                          </a:solidFill>
                          <a:sym typeface="Helvetica"/>
                        </a:rPr>
                        <a:t>Murmur</a:t>
                      </a:r>
                    </a:p>
                  </a:txBody>
                  <a:tcPr marL="35719" marR="35719" marT="35719" marB="35719" anchor="ctr" horzOverflow="overflow">
                    <a:lnT w="38100">
                      <a:solidFill>
                        <a:srgbClr val="222222"/>
                      </a:solidFill>
                    </a:lnT>
                    <a:solidFill>
                      <a:srgbClr val="EF7E84"/>
                    </a:solidFill>
                  </a:tcPr>
                </a:tc>
                <a:tc>
                  <a:txBody>
                    <a:bodyPr/>
                    <a:lstStyle/>
                    <a:p>
                      <a:pPr marL="0" indent="0" algn="ctr">
                        <a:buClrTx/>
                        <a:buSzTx/>
                        <a:buFontTx/>
                        <a:buNone/>
                        <a:defRPr sz="1800">
                          <a:solidFill>
                            <a:srgbClr val="000000"/>
                          </a:solidFill>
                        </a:defRPr>
                      </a:pPr>
                      <a:r>
                        <a:rPr sz="1700" b="1">
                          <a:solidFill>
                            <a:srgbClr val="222222"/>
                          </a:solidFill>
                          <a:sym typeface="Helvetica"/>
                        </a:rPr>
                        <a:t>Early, decrescendo systolic </a:t>
                      </a:r>
                    </a:p>
                  </a:txBody>
                  <a:tcPr marL="35719" marR="35719" marT="35719" marB="35719" anchor="ctr" horzOverflow="overflow">
                    <a:lnT w="38100">
                      <a:solidFill>
                        <a:srgbClr val="222222"/>
                      </a:solidFill>
                    </a:lnT>
                    <a:solidFill>
                      <a:srgbClr val="FAD4D6"/>
                    </a:solidFill>
                  </a:tcPr>
                </a:tc>
                <a:tc>
                  <a:txBody>
                    <a:bodyPr/>
                    <a:lstStyle/>
                    <a:p>
                      <a:pPr marL="0" indent="0" algn="ctr">
                        <a:buClrTx/>
                        <a:buSzTx/>
                        <a:buFontTx/>
                        <a:buNone/>
                        <a:defRPr sz="1800">
                          <a:solidFill>
                            <a:srgbClr val="000000"/>
                          </a:solidFill>
                        </a:defRPr>
                      </a:pPr>
                      <a:r>
                        <a:rPr sz="1700" b="1">
                          <a:solidFill>
                            <a:srgbClr val="222222"/>
                          </a:solidFill>
                          <a:sym typeface="Helvetica"/>
                        </a:rPr>
                        <a:t>Pansystolic</a:t>
                      </a:r>
                    </a:p>
                  </a:txBody>
                  <a:tcPr marL="35719" marR="35719" marT="35719" marB="35719" anchor="ctr" horzOverflow="overflow">
                    <a:lnT w="38100">
                      <a:solidFill>
                        <a:srgbClr val="222222"/>
                      </a:solidFill>
                    </a:lnT>
                    <a:solidFill>
                      <a:srgbClr val="FAD4D6"/>
                    </a:solidFill>
                  </a:tcPr>
                </a:tc>
                <a:extLst>
                  <a:ext uri="{0D108BD9-81ED-4DB2-BD59-A6C34878D82A}">
                    <a16:rowId xmlns:a16="http://schemas.microsoft.com/office/drawing/2014/main" val="10001"/>
                  </a:ext>
                </a:extLst>
              </a:tr>
              <a:tr h="691952">
                <a:tc>
                  <a:txBody>
                    <a:bodyPr/>
                    <a:lstStyle/>
                    <a:p>
                      <a:pPr marL="0" indent="0" algn="ctr">
                        <a:buClrTx/>
                        <a:buSzTx/>
                        <a:buFontTx/>
                        <a:buNone/>
                        <a:defRPr sz="1800">
                          <a:solidFill>
                            <a:srgbClr val="000000"/>
                          </a:solidFill>
                        </a:defRPr>
                      </a:pPr>
                      <a:r>
                        <a:rPr sz="2000" b="1">
                          <a:solidFill>
                            <a:srgbClr val="222222"/>
                          </a:solidFill>
                          <a:sym typeface="Helvetica"/>
                        </a:rPr>
                        <a:t>Location of Murmur</a:t>
                      </a:r>
                    </a:p>
                  </a:txBody>
                  <a:tcPr marL="35719" marR="35719" marT="35719" marB="35719" anchor="ctr" horzOverflow="overflow">
                    <a:solidFill>
                      <a:srgbClr val="EF7E84"/>
                    </a:solidFill>
                  </a:tcPr>
                </a:tc>
                <a:tc>
                  <a:txBody>
                    <a:bodyPr/>
                    <a:lstStyle/>
                    <a:p>
                      <a:pPr marL="0" indent="0" algn="ctr">
                        <a:buClrTx/>
                        <a:buSzTx/>
                        <a:buFontTx/>
                        <a:buNone/>
                        <a:defRPr sz="1800">
                          <a:solidFill>
                            <a:srgbClr val="000000"/>
                          </a:solidFill>
                        </a:defRPr>
                      </a:pPr>
                      <a:r>
                        <a:rPr sz="1700" b="1">
                          <a:solidFill>
                            <a:srgbClr val="222222"/>
                          </a:solidFill>
                          <a:sym typeface="Helvetica"/>
                        </a:rPr>
                        <a:t>Heard at the base, radiated to the back</a:t>
                      </a:r>
                    </a:p>
                  </a:txBody>
                  <a:tcPr marL="35719" marR="35719" marT="35719" marB="35719" anchor="ctr" horzOverflow="overflow">
                    <a:solidFill>
                      <a:srgbClr val="FAD4D6"/>
                    </a:solidFill>
                  </a:tcPr>
                </a:tc>
                <a:tc>
                  <a:txBody>
                    <a:bodyPr/>
                    <a:lstStyle/>
                    <a:p>
                      <a:pPr marL="0" indent="0" algn="ctr">
                        <a:buClrTx/>
                        <a:buSzTx/>
                        <a:buFontTx/>
                        <a:buNone/>
                        <a:defRPr sz="1800">
                          <a:solidFill>
                            <a:srgbClr val="000000"/>
                          </a:solidFill>
                        </a:defRPr>
                      </a:pPr>
                      <a:r>
                        <a:rPr sz="1700" b="1">
                          <a:solidFill>
                            <a:srgbClr val="222222"/>
                          </a:solidFill>
                          <a:sym typeface="Helvetica"/>
                        </a:rPr>
                        <a:t>Heard at the apex, radiates to the axilla</a:t>
                      </a:r>
                    </a:p>
                  </a:txBody>
                  <a:tcPr marL="35719" marR="35719" marT="35719" marB="35719" anchor="ctr" horzOverflow="overflow">
                    <a:lnR w="12700">
                      <a:miter lim="400000"/>
                    </a:lnR>
                    <a:solidFill>
                      <a:srgbClr val="FAD4D6"/>
                    </a:solidFill>
                  </a:tcPr>
                </a:tc>
                <a:extLst>
                  <a:ext uri="{0D108BD9-81ED-4DB2-BD59-A6C34878D82A}">
                    <a16:rowId xmlns:a16="http://schemas.microsoft.com/office/drawing/2014/main" val="10002"/>
                  </a:ext>
                </a:extLst>
              </a:tr>
              <a:tr h="691952">
                <a:tc>
                  <a:txBody>
                    <a:bodyPr/>
                    <a:lstStyle/>
                    <a:p>
                      <a:pPr marL="0" indent="0" algn="ctr">
                        <a:buClrTx/>
                        <a:buSzTx/>
                        <a:buFontTx/>
                        <a:buNone/>
                        <a:defRPr sz="1800">
                          <a:solidFill>
                            <a:srgbClr val="000000"/>
                          </a:solidFill>
                        </a:defRPr>
                      </a:pPr>
                      <a:r>
                        <a:rPr sz="2000" b="1">
                          <a:solidFill>
                            <a:srgbClr val="222222"/>
                          </a:solidFill>
                          <a:sym typeface="Helvetica"/>
                        </a:rPr>
                        <a:t>JVP</a:t>
                      </a:r>
                    </a:p>
                  </a:txBody>
                  <a:tcPr marL="35719" marR="35719" marT="35719" marB="35719" anchor="ctr" horzOverflow="overflow">
                    <a:solidFill>
                      <a:srgbClr val="EF7E84"/>
                    </a:solidFill>
                  </a:tcPr>
                </a:tc>
                <a:tc>
                  <a:txBody>
                    <a:bodyPr/>
                    <a:lstStyle/>
                    <a:p>
                      <a:pPr marL="0" indent="0" algn="ctr">
                        <a:buClrTx/>
                        <a:buSzTx/>
                        <a:buFontTx/>
                        <a:buNone/>
                        <a:defRPr sz="1800">
                          <a:solidFill>
                            <a:srgbClr val="000000"/>
                          </a:solidFill>
                        </a:defRPr>
                      </a:pPr>
                      <a:r>
                        <a:rPr sz="1700" b="1">
                          <a:solidFill>
                            <a:srgbClr val="222222"/>
                          </a:solidFill>
                          <a:sym typeface="Helvetica"/>
                        </a:rPr>
                        <a:t>V wave prominent</a:t>
                      </a:r>
                    </a:p>
                  </a:txBody>
                  <a:tcPr marL="35719" marR="35719" marT="35719" marB="35719" anchor="ctr" horzOverflow="overflow">
                    <a:solidFill>
                      <a:srgbClr val="FAD4D6"/>
                    </a:solidFill>
                  </a:tcPr>
                </a:tc>
                <a:tc>
                  <a:txBody>
                    <a:bodyPr/>
                    <a:lstStyle/>
                    <a:p>
                      <a:pPr marL="0" indent="0" algn="ctr">
                        <a:buClrTx/>
                        <a:buSzTx/>
                        <a:buFontTx/>
                        <a:buNone/>
                        <a:defRPr sz="1800">
                          <a:solidFill>
                            <a:srgbClr val="000000"/>
                          </a:solidFill>
                        </a:defRPr>
                      </a:pPr>
                      <a:r>
                        <a:rPr sz="1700" b="1">
                          <a:solidFill>
                            <a:srgbClr val="222222"/>
                          </a:solidFill>
                          <a:sym typeface="Helvetica"/>
                        </a:rPr>
                        <a:t>Less / no obvious prominent</a:t>
                      </a:r>
                    </a:p>
                  </a:txBody>
                  <a:tcPr marL="35719" marR="35719" marT="35719" marB="35719" anchor="ctr" horzOverflow="overflow">
                    <a:lnR w="12700">
                      <a:miter lim="400000"/>
                    </a:lnR>
                    <a:solidFill>
                      <a:srgbClr val="FAD4D6"/>
                    </a:solidFill>
                  </a:tcPr>
                </a:tc>
                <a:extLst>
                  <a:ext uri="{0D108BD9-81ED-4DB2-BD59-A6C34878D82A}">
                    <a16:rowId xmlns:a16="http://schemas.microsoft.com/office/drawing/2014/main" val="10003"/>
                  </a:ext>
                </a:extLst>
              </a:tr>
              <a:tr h="691952">
                <a:tc>
                  <a:txBody>
                    <a:bodyPr/>
                    <a:lstStyle/>
                    <a:p>
                      <a:pPr marL="0" indent="0" algn="ctr">
                        <a:buClrTx/>
                        <a:buSzTx/>
                        <a:buFontTx/>
                        <a:buNone/>
                        <a:defRPr sz="1800">
                          <a:solidFill>
                            <a:srgbClr val="000000"/>
                          </a:solidFill>
                        </a:defRPr>
                      </a:pPr>
                      <a:r>
                        <a:rPr sz="2000" b="1">
                          <a:solidFill>
                            <a:srgbClr val="222222"/>
                          </a:solidFill>
                          <a:sym typeface="Helvetica"/>
                        </a:rPr>
                        <a:t>AF</a:t>
                      </a:r>
                    </a:p>
                  </a:txBody>
                  <a:tcPr marL="35719" marR="35719" marT="35719" marB="35719" anchor="ctr" horzOverflow="overflow">
                    <a:solidFill>
                      <a:srgbClr val="EF7E84"/>
                    </a:solidFill>
                  </a:tcPr>
                </a:tc>
                <a:tc>
                  <a:txBody>
                    <a:bodyPr/>
                    <a:lstStyle/>
                    <a:p>
                      <a:pPr marL="0" indent="0" algn="ctr">
                        <a:buClrTx/>
                        <a:buSzTx/>
                        <a:buFontTx/>
                        <a:buNone/>
                        <a:defRPr sz="1800">
                          <a:solidFill>
                            <a:srgbClr val="000000"/>
                          </a:solidFill>
                        </a:defRPr>
                      </a:pPr>
                      <a:r>
                        <a:rPr sz="1700" b="1">
                          <a:solidFill>
                            <a:srgbClr val="222222"/>
                          </a:solidFill>
                          <a:sym typeface="Helvetica"/>
                        </a:rPr>
                        <a:t>_</a:t>
                      </a:r>
                    </a:p>
                  </a:txBody>
                  <a:tcPr marL="35719" marR="35719" marT="35719" marB="35719" anchor="ctr" horzOverflow="overflow">
                    <a:solidFill>
                      <a:srgbClr val="FAD4D6"/>
                    </a:solidFill>
                  </a:tcPr>
                </a:tc>
                <a:tc>
                  <a:txBody>
                    <a:bodyPr/>
                    <a:lstStyle/>
                    <a:p>
                      <a:pPr marL="0" indent="0" algn="ctr">
                        <a:buClrTx/>
                        <a:buSzTx/>
                        <a:buFontTx/>
                        <a:buNone/>
                        <a:defRPr sz="1800">
                          <a:solidFill>
                            <a:srgbClr val="000000"/>
                          </a:solidFill>
                        </a:defRPr>
                      </a:pPr>
                      <a:r>
                        <a:rPr sz="1700" b="1">
                          <a:solidFill>
                            <a:srgbClr val="222222"/>
                          </a:solidFill>
                          <a:sym typeface="Helvetica"/>
                        </a:rPr>
                        <a:t>+</a:t>
                      </a:r>
                    </a:p>
                  </a:txBody>
                  <a:tcPr marL="35719" marR="35719" marT="35719" marB="35719" anchor="ctr" horzOverflow="overflow">
                    <a:lnR w="12700">
                      <a:miter lim="400000"/>
                    </a:lnR>
                    <a:solidFill>
                      <a:srgbClr val="FAD4D6"/>
                    </a:solidFill>
                  </a:tcPr>
                </a:tc>
                <a:extLst>
                  <a:ext uri="{0D108BD9-81ED-4DB2-BD59-A6C34878D82A}">
                    <a16:rowId xmlns:a16="http://schemas.microsoft.com/office/drawing/2014/main" val="10004"/>
                  </a:ext>
                </a:extLst>
              </a:tr>
              <a:tr h="691952">
                <a:tc>
                  <a:txBody>
                    <a:bodyPr/>
                    <a:lstStyle/>
                    <a:p>
                      <a:pPr marL="0" indent="0" algn="ctr">
                        <a:buClrTx/>
                        <a:buSzTx/>
                        <a:buFontTx/>
                        <a:buNone/>
                        <a:defRPr sz="1800">
                          <a:solidFill>
                            <a:srgbClr val="000000"/>
                          </a:solidFill>
                        </a:defRPr>
                      </a:pPr>
                      <a:r>
                        <a:rPr sz="2000" b="1">
                          <a:solidFill>
                            <a:srgbClr val="222222"/>
                          </a:solidFill>
                          <a:sym typeface="Helvetica"/>
                        </a:rPr>
                        <a:t>LA Size</a:t>
                      </a:r>
                    </a:p>
                  </a:txBody>
                  <a:tcPr marL="35719" marR="35719" marT="35719" marB="35719" anchor="ctr" horzOverflow="overflow">
                    <a:solidFill>
                      <a:srgbClr val="EF7E84"/>
                    </a:solidFill>
                  </a:tcPr>
                </a:tc>
                <a:tc>
                  <a:txBody>
                    <a:bodyPr/>
                    <a:lstStyle/>
                    <a:p>
                      <a:pPr marL="0" indent="0" algn="ctr">
                        <a:buClrTx/>
                        <a:buSzTx/>
                        <a:buFontTx/>
                        <a:buNone/>
                        <a:defRPr sz="1800">
                          <a:solidFill>
                            <a:srgbClr val="000000"/>
                          </a:solidFill>
                        </a:defRPr>
                      </a:pPr>
                      <a:r>
                        <a:rPr sz="1700" b="1">
                          <a:solidFill>
                            <a:srgbClr val="222222"/>
                          </a:solidFill>
                          <a:sym typeface="Helvetica"/>
                        </a:rPr>
                        <a:t>Normal</a:t>
                      </a:r>
                    </a:p>
                  </a:txBody>
                  <a:tcPr marL="35719" marR="35719" marT="35719" marB="35719" anchor="ctr" horzOverflow="overflow">
                    <a:solidFill>
                      <a:srgbClr val="FAD4D6"/>
                    </a:solidFill>
                  </a:tcPr>
                </a:tc>
                <a:tc>
                  <a:txBody>
                    <a:bodyPr/>
                    <a:lstStyle/>
                    <a:p>
                      <a:pPr marL="0" indent="0" algn="ctr">
                        <a:buClrTx/>
                        <a:buSzTx/>
                        <a:buFontTx/>
                        <a:buNone/>
                        <a:defRPr sz="1800">
                          <a:solidFill>
                            <a:srgbClr val="000000"/>
                          </a:solidFill>
                        </a:defRPr>
                      </a:pPr>
                      <a:r>
                        <a:rPr sz="1700" b="1">
                          <a:solidFill>
                            <a:srgbClr val="222222"/>
                          </a:solidFill>
                          <a:sym typeface="Helvetica"/>
                        </a:rPr>
                        <a:t>Dilated (compliant)</a:t>
                      </a:r>
                    </a:p>
                  </a:txBody>
                  <a:tcPr marL="35719" marR="35719" marT="35719" marB="35719" anchor="ctr" horzOverflow="overflow">
                    <a:lnR w="12700">
                      <a:miter lim="400000"/>
                    </a:lnR>
                    <a:solidFill>
                      <a:srgbClr val="FAD4D6"/>
                    </a:solidFill>
                  </a:tcPr>
                </a:tc>
                <a:extLst>
                  <a:ext uri="{0D108BD9-81ED-4DB2-BD59-A6C34878D82A}">
                    <a16:rowId xmlns:a16="http://schemas.microsoft.com/office/drawing/2014/main" val="10005"/>
                  </a:ext>
                </a:extLst>
              </a:tr>
              <a:tr h="691952">
                <a:tc>
                  <a:txBody>
                    <a:bodyPr/>
                    <a:lstStyle/>
                    <a:p>
                      <a:pPr marL="0" indent="0" algn="ctr">
                        <a:buClrTx/>
                        <a:buSzTx/>
                        <a:buFontTx/>
                        <a:buNone/>
                        <a:defRPr sz="1800">
                          <a:solidFill>
                            <a:srgbClr val="000000"/>
                          </a:solidFill>
                        </a:defRPr>
                      </a:pPr>
                      <a:r>
                        <a:rPr sz="2000" b="1">
                          <a:solidFill>
                            <a:srgbClr val="222222"/>
                          </a:solidFill>
                          <a:sym typeface="Helvetica"/>
                        </a:rPr>
                        <a:t>LV Size</a:t>
                      </a:r>
                    </a:p>
                  </a:txBody>
                  <a:tcPr marL="35719" marR="35719" marT="35719" marB="35719" anchor="ctr" horzOverflow="overflow">
                    <a:solidFill>
                      <a:srgbClr val="EF7E84"/>
                    </a:solidFill>
                  </a:tcPr>
                </a:tc>
                <a:tc>
                  <a:txBody>
                    <a:bodyPr/>
                    <a:lstStyle/>
                    <a:p>
                      <a:pPr marL="0" indent="0" algn="ctr">
                        <a:buClrTx/>
                        <a:buSzTx/>
                        <a:buFontTx/>
                        <a:buNone/>
                        <a:defRPr sz="1800">
                          <a:solidFill>
                            <a:srgbClr val="000000"/>
                          </a:solidFill>
                        </a:defRPr>
                      </a:pPr>
                      <a:r>
                        <a:rPr sz="1700" b="1">
                          <a:solidFill>
                            <a:srgbClr val="222222"/>
                          </a:solidFill>
                          <a:sym typeface="Helvetica"/>
                        </a:rPr>
                        <a:t>Normal</a:t>
                      </a:r>
                    </a:p>
                  </a:txBody>
                  <a:tcPr marL="35719" marR="35719" marT="35719" marB="35719" anchor="ctr" horzOverflow="overflow">
                    <a:solidFill>
                      <a:srgbClr val="FAD4D6"/>
                    </a:solidFill>
                  </a:tcPr>
                </a:tc>
                <a:tc>
                  <a:txBody>
                    <a:bodyPr/>
                    <a:lstStyle/>
                    <a:p>
                      <a:pPr marL="0" indent="0" algn="ctr">
                        <a:buClrTx/>
                        <a:buSzTx/>
                        <a:buFontTx/>
                        <a:buNone/>
                        <a:defRPr sz="1800">
                          <a:solidFill>
                            <a:srgbClr val="000000"/>
                          </a:solidFill>
                        </a:defRPr>
                      </a:pPr>
                      <a:r>
                        <a:rPr sz="1700" b="1">
                          <a:solidFill>
                            <a:srgbClr val="222222"/>
                          </a:solidFill>
                          <a:sym typeface="Helvetica"/>
                        </a:rPr>
                        <a:t>Dilated</a:t>
                      </a:r>
                    </a:p>
                  </a:txBody>
                  <a:tcPr marL="35719" marR="35719" marT="35719" marB="35719" anchor="ctr" horzOverflow="overflow">
                    <a:lnR w="12700">
                      <a:miter lim="400000"/>
                    </a:lnR>
                    <a:solidFill>
                      <a:srgbClr val="FAD4D6"/>
                    </a:solidFill>
                  </a:tcPr>
                </a:tc>
                <a:extLst>
                  <a:ext uri="{0D108BD9-81ED-4DB2-BD59-A6C34878D82A}">
                    <a16:rowId xmlns:a16="http://schemas.microsoft.com/office/drawing/2014/main" val="10006"/>
                  </a:ext>
                </a:extLst>
              </a:tr>
              <a:tr h="691952">
                <a:tc>
                  <a:txBody>
                    <a:bodyPr/>
                    <a:lstStyle/>
                    <a:p>
                      <a:pPr marL="0" indent="0" algn="ctr">
                        <a:buClrTx/>
                        <a:buSzTx/>
                        <a:buFontTx/>
                        <a:buNone/>
                        <a:defRPr sz="1800">
                          <a:solidFill>
                            <a:srgbClr val="000000"/>
                          </a:solidFill>
                        </a:defRPr>
                      </a:pPr>
                      <a:r>
                        <a:rPr sz="2000" b="1">
                          <a:solidFill>
                            <a:srgbClr val="222222"/>
                          </a:solidFill>
                          <a:sym typeface="Helvetica"/>
                        </a:rPr>
                        <a:t>LA pressure</a:t>
                      </a:r>
                    </a:p>
                  </a:txBody>
                  <a:tcPr marL="35719" marR="35719" marT="35719" marB="35719" anchor="ctr" horzOverflow="overflow">
                    <a:solidFill>
                      <a:srgbClr val="EF7E84"/>
                    </a:solidFill>
                  </a:tcPr>
                </a:tc>
                <a:tc>
                  <a:txBody>
                    <a:bodyPr/>
                    <a:lstStyle/>
                    <a:p>
                      <a:pPr marL="0" indent="0" algn="ctr">
                        <a:buClrTx/>
                        <a:buSzTx/>
                        <a:buFontTx/>
                        <a:buNone/>
                        <a:defRPr sz="1800">
                          <a:solidFill>
                            <a:srgbClr val="000000"/>
                          </a:solidFill>
                        </a:defRPr>
                      </a:pPr>
                      <a:r>
                        <a:rPr sz="1700" b="1">
                          <a:solidFill>
                            <a:srgbClr val="222222"/>
                          </a:solidFill>
                          <a:sym typeface="Helvetica"/>
                        </a:rPr>
                        <a:t>High</a:t>
                      </a:r>
                    </a:p>
                  </a:txBody>
                  <a:tcPr marL="35719" marR="35719" marT="35719" marB="35719" anchor="ctr" horzOverflow="overflow">
                    <a:solidFill>
                      <a:srgbClr val="FAD4D6"/>
                    </a:solidFill>
                  </a:tcPr>
                </a:tc>
                <a:tc>
                  <a:txBody>
                    <a:bodyPr/>
                    <a:lstStyle/>
                    <a:p>
                      <a:pPr marL="0" indent="0" algn="ctr">
                        <a:buClrTx/>
                        <a:buSzTx/>
                        <a:buFontTx/>
                        <a:buNone/>
                        <a:defRPr sz="1800">
                          <a:solidFill>
                            <a:srgbClr val="000000"/>
                          </a:solidFill>
                        </a:defRPr>
                      </a:pPr>
                      <a:r>
                        <a:rPr sz="1700" b="1">
                          <a:solidFill>
                            <a:srgbClr val="222222"/>
                          </a:solidFill>
                          <a:sym typeface="Helvetica"/>
                        </a:rPr>
                        <a:t>Normal</a:t>
                      </a:r>
                    </a:p>
                  </a:txBody>
                  <a:tcPr marL="35719" marR="35719" marT="35719" marB="35719" anchor="ctr" horzOverflow="overflow">
                    <a:lnR w="12700">
                      <a:miter lim="400000"/>
                    </a:lnR>
                    <a:solidFill>
                      <a:srgbClr val="FAD4D6"/>
                    </a:solidFill>
                  </a:tcPr>
                </a:tc>
                <a:extLst>
                  <a:ext uri="{0D108BD9-81ED-4DB2-BD59-A6C34878D82A}">
                    <a16:rowId xmlns:a16="http://schemas.microsoft.com/office/drawing/2014/main" val="10007"/>
                  </a:ext>
                </a:extLst>
              </a:tr>
              <a:tr h="691952">
                <a:tc>
                  <a:txBody>
                    <a:bodyPr/>
                    <a:lstStyle/>
                    <a:p>
                      <a:pPr marL="0" indent="0" algn="ctr">
                        <a:buClrTx/>
                        <a:buSzTx/>
                        <a:buFontTx/>
                        <a:buNone/>
                        <a:defRPr sz="1800">
                          <a:solidFill>
                            <a:srgbClr val="000000"/>
                          </a:solidFill>
                        </a:defRPr>
                      </a:pPr>
                      <a:r>
                        <a:rPr sz="2000" b="1">
                          <a:solidFill>
                            <a:srgbClr val="222222"/>
                          </a:solidFill>
                          <a:sym typeface="Helvetica"/>
                        </a:rPr>
                        <a:t>Pulmonary Pressure</a:t>
                      </a:r>
                    </a:p>
                  </a:txBody>
                  <a:tcPr marL="35719" marR="35719" marT="35719" marB="35719" anchor="ctr" horzOverflow="overflow">
                    <a:solidFill>
                      <a:srgbClr val="EF7E84"/>
                    </a:solidFill>
                  </a:tcPr>
                </a:tc>
                <a:tc>
                  <a:txBody>
                    <a:bodyPr/>
                    <a:lstStyle/>
                    <a:p>
                      <a:pPr marL="0" indent="0" algn="ctr">
                        <a:buClrTx/>
                        <a:buSzTx/>
                        <a:buFontTx/>
                        <a:buNone/>
                        <a:defRPr sz="1800">
                          <a:solidFill>
                            <a:srgbClr val="000000"/>
                          </a:solidFill>
                        </a:defRPr>
                      </a:pPr>
                      <a:r>
                        <a:rPr sz="1700" b="1">
                          <a:solidFill>
                            <a:srgbClr val="222222"/>
                          </a:solidFill>
                          <a:sym typeface="Helvetica"/>
                        </a:rPr>
                        <a:t>High</a:t>
                      </a:r>
                    </a:p>
                  </a:txBody>
                  <a:tcPr marL="35719" marR="35719" marT="35719" marB="35719" anchor="ctr" horzOverflow="overflow">
                    <a:lnB w="12700">
                      <a:miter lim="400000"/>
                    </a:lnB>
                    <a:solidFill>
                      <a:srgbClr val="FAD4D6"/>
                    </a:solidFill>
                  </a:tcPr>
                </a:tc>
                <a:tc>
                  <a:txBody>
                    <a:bodyPr/>
                    <a:lstStyle/>
                    <a:p>
                      <a:pPr marL="0" indent="0" algn="ctr">
                        <a:buClrTx/>
                        <a:buSzTx/>
                        <a:buFontTx/>
                        <a:buNone/>
                        <a:defRPr sz="1800">
                          <a:solidFill>
                            <a:srgbClr val="000000"/>
                          </a:solidFill>
                        </a:defRPr>
                      </a:pPr>
                      <a:r>
                        <a:rPr sz="1700" b="1">
                          <a:solidFill>
                            <a:srgbClr val="222222"/>
                          </a:solidFill>
                          <a:sym typeface="Helvetica"/>
                        </a:rPr>
                        <a:t>Normal</a:t>
                      </a:r>
                    </a:p>
                  </a:txBody>
                  <a:tcPr marL="35719" marR="35719" marT="35719" marB="35719" anchor="ctr" horzOverflow="overflow">
                    <a:lnR w="12700">
                      <a:miter lim="400000"/>
                    </a:lnR>
                    <a:lnB w="12700">
                      <a:miter lim="400000"/>
                    </a:lnB>
                    <a:solidFill>
                      <a:srgbClr val="FAD4D6"/>
                    </a:solidFill>
                  </a:tcPr>
                </a:tc>
                <a:extLst>
                  <a:ext uri="{0D108BD9-81ED-4DB2-BD59-A6C34878D82A}">
                    <a16:rowId xmlns:a16="http://schemas.microsoft.com/office/drawing/2014/main" val="10008"/>
                  </a:ext>
                </a:extLst>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 name="Footer Placeholder 3"/>
          <p:cNvSpPr txBox="1"/>
          <p:nvPr/>
        </p:nvSpPr>
        <p:spPr>
          <a:xfrm>
            <a:off x="3124200" y="6406185"/>
            <a:ext cx="2895601" cy="26545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tIns="45719" rIns="45719" bIns="45719" anchor="ctr">
            <a:spAutoFit/>
          </a:bodyPr>
          <a:lstStyle>
            <a:lvl1pPr marL="0" indent="0" algn="ctr" defTabSz="1300480">
              <a:spcBef>
                <a:spcPts val="0"/>
              </a:spcBef>
              <a:buClrTx/>
              <a:buSzTx/>
              <a:buFontTx/>
              <a:buNone/>
              <a:defRPr sz="1600">
                <a:solidFill>
                  <a:srgbClr val="888888"/>
                </a:solidFill>
                <a:latin typeface="Calibri"/>
                <a:ea typeface="Calibri"/>
                <a:cs typeface="Calibri"/>
                <a:sym typeface="Calibri"/>
              </a:defRPr>
            </a:lvl1pPr>
          </a:lstStyle>
          <a:p>
            <a:r>
              <a:rPr sz="1125"/>
              <a:t>JD</a:t>
            </a:r>
          </a:p>
        </p:txBody>
      </p:sp>
      <p:pic>
        <p:nvPicPr>
          <p:cNvPr id="318" name="Picture 2" descr="Picture 2"/>
          <p:cNvPicPr>
            <a:picLocks noChangeAspect="1"/>
          </p:cNvPicPr>
          <p:nvPr/>
        </p:nvPicPr>
        <p:blipFill>
          <a:blip r:embed="rId2"/>
          <a:stretch>
            <a:fillRect/>
          </a:stretch>
        </p:blipFill>
        <p:spPr>
          <a:xfrm>
            <a:off x="539552" y="1412775"/>
            <a:ext cx="7920881" cy="5184577"/>
          </a:xfrm>
          <a:prstGeom prst="rect">
            <a:avLst/>
          </a:prstGeom>
          <a:ln w="12700">
            <a:miter lim="400000"/>
          </a:ln>
        </p:spPr>
      </p:pic>
      <p:sp>
        <p:nvSpPr>
          <p:cNvPr id="319" name="TextBox 1"/>
          <p:cNvSpPr txBox="1"/>
          <p:nvPr/>
        </p:nvSpPr>
        <p:spPr>
          <a:xfrm>
            <a:off x="539552" y="332656"/>
            <a:ext cx="8064897" cy="50353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tIns="45719" rIns="45719" bIns="45719">
            <a:spAutoFit/>
          </a:bodyPr>
          <a:lstStyle>
            <a:lvl1pPr marL="0" indent="0" defTabSz="1300480">
              <a:spcBef>
                <a:spcPts val="0"/>
              </a:spcBef>
              <a:buClrTx/>
              <a:buSzTx/>
              <a:buFontTx/>
              <a:buNone/>
              <a:defRPr sz="3800">
                <a:solidFill>
                  <a:srgbClr val="000000"/>
                </a:solidFill>
                <a:latin typeface="Calibri"/>
                <a:ea typeface="Calibri"/>
                <a:cs typeface="Calibri"/>
                <a:sym typeface="Calibri"/>
              </a:defRPr>
            </a:lvl1pPr>
          </a:lstStyle>
          <a:p>
            <a:r>
              <a:rPr sz="2672"/>
              <a:t>Hemodynamic consequences of Acute and chronic MR.</a:t>
            </a:r>
          </a:p>
        </p:txBody>
      </p:sp>
      <p:sp>
        <p:nvSpPr>
          <p:cNvPr id="320" name="Date Placeholder 2"/>
          <p:cNvSpPr txBox="1"/>
          <p:nvPr/>
        </p:nvSpPr>
        <p:spPr>
          <a:xfrm>
            <a:off x="457200" y="6406185"/>
            <a:ext cx="2133601" cy="26545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tIns="45719" rIns="45719" bIns="45719" anchor="ctr">
            <a:spAutoFit/>
          </a:bodyPr>
          <a:lstStyle>
            <a:lvl1pPr marL="0" indent="0" defTabSz="1300480">
              <a:spcBef>
                <a:spcPts val="0"/>
              </a:spcBef>
              <a:buClrTx/>
              <a:buSzTx/>
              <a:buFontTx/>
              <a:buNone/>
              <a:defRPr sz="1600">
                <a:solidFill>
                  <a:srgbClr val="888888"/>
                </a:solidFill>
                <a:latin typeface="Calibri"/>
                <a:ea typeface="Calibri"/>
                <a:cs typeface="Calibri"/>
                <a:sym typeface="Calibri"/>
              </a:defRPr>
            </a:lvl1pPr>
          </a:lstStyle>
          <a:p>
            <a:r>
              <a:rPr sz="1125"/>
              <a:t>7-Mar-19</a:t>
            </a:r>
          </a:p>
        </p:txBody>
      </p:sp>
      <p:sp>
        <p:nvSpPr>
          <p:cNvPr id="321" name="Slide Number Placeholder 4"/>
          <p:cNvSpPr txBox="1">
            <a:spLocks noGrp="1"/>
          </p:cNvSpPr>
          <p:nvPr>
            <p:ph type="sldNum" sz="quarter" idx="2"/>
          </p:nvPr>
        </p:nvSpPr>
        <p:spPr>
          <a:xfrm>
            <a:off x="11998689" y="9114112"/>
            <a:ext cx="355871" cy="37134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65023" tIns="65023" rIns="65023" bIns="65023"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1300480" rtl="0" fontAlgn="auto" latinLnBrk="0" hangingPunct="0">
              <a:lnSpc>
                <a:spcPct val="100000"/>
              </a:lnSpc>
              <a:spcBef>
                <a:spcPts val="0"/>
              </a:spcBef>
              <a:spcAft>
                <a:spcPts val="0"/>
              </a:spcAft>
              <a:buClrTx/>
              <a:buSzTx/>
              <a:buFontTx/>
              <a:buNone/>
              <a:tabLst/>
              <a:defRPr kumimoji="0" sz="1600" b="0" i="0" u="none" strike="noStrike" cap="none" spc="0" normalizeH="0" baseline="0">
                <a:ln>
                  <a:noFill/>
                </a:ln>
                <a:solidFill>
                  <a:srgbClr val="888888"/>
                </a:solidFill>
                <a:effectLst/>
                <a:uFillTx/>
                <a:latin typeface="Calibri"/>
                <a:ea typeface="Calibri"/>
                <a:cs typeface="Calibri"/>
                <a:sym typeface="Calibri"/>
              </a:defRPr>
            </a:lvl1pPr>
            <a:lvl2pPr marL="261469" marR="0" indent="-261469" algn="l" defTabSz="584200" rtl="0" fontAlgn="auto" latinLnBrk="0" hangingPunct="0">
              <a:lnSpc>
                <a:spcPct val="100000"/>
              </a:lnSpc>
              <a:spcBef>
                <a:spcPts val="2400"/>
              </a:spcBef>
              <a:spcAft>
                <a:spcPts val="0"/>
              </a:spcAft>
              <a:buClr>
                <a:srgbClr val="39A3D5"/>
              </a:buClr>
              <a:buSzPct val="100000"/>
              <a:buFont typeface="Avenir Next"/>
              <a:buChar char="‣"/>
              <a:tabLst/>
              <a:defRPr kumimoji="0" sz="2000" b="0" i="0" u="none" strike="noStrike" cap="none" spc="0" normalizeH="0" baseline="0">
                <a:ln>
                  <a:noFill/>
                </a:ln>
                <a:solidFill>
                  <a:srgbClr val="222222"/>
                </a:solidFill>
                <a:effectLst/>
                <a:uFillTx/>
                <a:latin typeface="+mn-lt"/>
                <a:ea typeface="+mn-ea"/>
                <a:cs typeface="+mn-cs"/>
                <a:sym typeface="Helvetica"/>
              </a:defRPr>
            </a:lvl2pPr>
            <a:lvl3pPr marL="261469" marR="0" indent="-261469" algn="l" defTabSz="584200" rtl="0" fontAlgn="auto" latinLnBrk="0" hangingPunct="0">
              <a:lnSpc>
                <a:spcPct val="100000"/>
              </a:lnSpc>
              <a:spcBef>
                <a:spcPts val="2400"/>
              </a:spcBef>
              <a:spcAft>
                <a:spcPts val="0"/>
              </a:spcAft>
              <a:buClr>
                <a:srgbClr val="39A3D5"/>
              </a:buClr>
              <a:buSzPct val="100000"/>
              <a:buFont typeface="Avenir Next"/>
              <a:buChar char="‣"/>
              <a:tabLst/>
              <a:defRPr kumimoji="0" sz="2000" b="0" i="0" u="none" strike="noStrike" cap="none" spc="0" normalizeH="0" baseline="0">
                <a:ln>
                  <a:noFill/>
                </a:ln>
                <a:solidFill>
                  <a:srgbClr val="222222"/>
                </a:solidFill>
                <a:effectLst/>
                <a:uFillTx/>
                <a:latin typeface="+mn-lt"/>
                <a:ea typeface="+mn-ea"/>
                <a:cs typeface="+mn-cs"/>
                <a:sym typeface="Helvetica"/>
              </a:defRPr>
            </a:lvl3pPr>
            <a:lvl4pPr marL="261469" marR="0" indent="-261469" algn="l" defTabSz="584200" rtl="0" fontAlgn="auto" latinLnBrk="0" hangingPunct="0">
              <a:lnSpc>
                <a:spcPct val="100000"/>
              </a:lnSpc>
              <a:spcBef>
                <a:spcPts val="2400"/>
              </a:spcBef>
              <a:spcAft>
                <a:spcPts val="0"/>
              </a:spcAft>
              <a:buClr>
                <a:srgbClr val="39A3D5"/>
              </a:buClr>
              <a:buSzPct val="100000"/>
              <a:buFont typeface="Avenir Next"/>
              <a:buChar char="‣"/>
              <a:tabLst/>
              <a:defRPr kumimoji="0" sz="2000" b="0" i="0" u="none" strike="noStrike" cap="none" spc="0" normalizeH="0" baseline="0">
                <a:ln>
                  <a:noFill/>
                </a:ln>
                <a:solidFill>
                  <a:srgbClr val="222222"/>
                </a:solidFill>
                <a:effectLst/>
                <a:uFillTx/>
                <a:latin typeface="+mn-lt"/>
                <a:ea typeface="+mn-ea"/>
                <a:cs typeface="+mn-cs"/>
                <a:sym typeface="Helvetica"/>
              </a:defRPr>
            </a:lvl4pPr>
            <a:lvl5pPr marL="261469" marR="0" indent="-261469" algn="l" defTabSz="584200" rtl="0" fontAlgn="auto" latinLnBrk="0" hangingPunct="0">
              <a:lnSpc>
                <a:spcPct val="100000"/>
              </a:lnSpc>
              <a:spcBef>
                <a:spcPts val="2400"/>
              </a:spcBef>
              <a:spcAft>
                <a:spcPts val="0"/>
              </a:spcAft>
              <a:buClr>
                <a:srgbClr val="39A3D5"/>
              </a:buClr>
              <a:buSzPct val="100000"/>
              <a:buFont typeface="Avenir Next"/>
              <a:buChar char="‣"/>
              <a:tabLst/>
              <a:defRPr kumimoji="0" sz="2000" b="0" i="0" u="none" strike="noStrike" cap="none" spc="0" normalizeH="0" baseline="0">
                <a:ln>
                  <a:noFill/>
                </a:ln>
                <a:solidFill>
                  <a:srgbClr val="222222"/>
                </a:solidFill>
                <a:effectLst/>
                <a:uFillTx/>
                <a:latin typeface="+mn-lt"/>
                <a:ea typeface="+mn-ea"/>
                <a:cs typeface="+mn-cs"/>
                <a:sym typeface="Helvetica"/>
              </a:defRPr>
            </a:lvl5pPr>
            <a:lvl6pPr marL="261469" marR="0" indent="-261469" algn="l" defTabSz="584200" rtl="0" fontAlgn="auto" latinLnBrk="0" hangingPunct="0">
              <a:lnSpc>
                <a:spcPct val="100000"/>
              </a:lnSpc>
              <a:spcBef>
                <a:spcPts val="2400"/>
              </a:spcBef>
              <a:spcAft>
                <a:spcPts val="0"/>
              </a:spcAft>
              <a:buClr>
                <a:srgbClr val="39A3D5"/>
              </a:buClr>
              <a:buSzPct val="100000"/>
              <a:buFont typeface="Avenir Next"/>
              <a:buChar char="‣"/>
              <a:tabLst/>
              <a:defRPr kumimoji="0" sz="2000" b="0" i="0" u="none" strike="noStrike" cap="none" spc="0" normalizeH="0" baseline="0">
                <a:ln>
                  <a:noFill/>
                </a:ln>
                <a:solidFill>
                  <a:srgbClr val="222222"/>
                </a:solidFill>
                <a:effectLst/>
                <a:uFillTx/>
                <a:latin typeface="+mn-lt"/>
                <a:ea typeface="+mn-ea"/>
                <a:cs typeface="+mn-cs"/>
                <a:sym typeface="Helvetica"/>
              </a:defRPr>
            </a:lvl6pPr>
            <a:lvl7pPr marL="261469" marR="0" indent="-261469" algn="l" defTabSz="584200" rtl="0" fontAlgn="auto" latinLnBrk="0" hangingPunct="0">
              <a:lnSpc>
                <a:spcPct val="100000"/>
              </a:lnSpc>
              <a:spcBef>
                <a:spcPts val="2400"/>
              </a:spcBef>
              <a:spcAft>
                <a:spcPts val="0"/>
              </a:spcAft>
              <a:buClr>
                <a:srgbClr val="39A3D5"/>
              </a:buClr>
              <a:buSzPct val="100000"/>
              <a:buFont typeface="Avenir Next"/>
              <a:buChar char="‣"/>
              <a:tabLst/>
              <a:defRPr kumimoji="0" sz="2000" b="0" i="0" u="none" strike="noStrike" cap="none" spc="0" normalizeH="0" baseline="0">
                <a:ln>
                  <a:noFill/>
                </a:ln>
                <a:solidFill>
                  <a:srgbClr val="222222"/>
                </a:solidFill>
                <a:effectLst/>
                <a:uFillTx/>
                <a:latin typeface="+mn-lt"/>
                <a:ea typeface="+mn-ea"/>
                <a:cs typeface="+mn-cs"/>
                <a:sym typeface="Helvetica"/>
              </a:defRPr>
            </a:lvl7pPr>
            <a:lvl8pPr marL="261469" marR="0" indent="-261469" algn="l" defTabSz="584200" rtl="0" fontAlgn="auto" latinLnBrk="0" hangingPunct="0">
              <a:lnSpc>
                <a:spcPct val="100000"/>
              </a:lnSpc>
              <a:spcBef>
                <a:spcPts val="2400"/>
              </a:spcBef>
              <a:spcAft>
                <a:spcPts val="0"/>
              </a:spcAft>
              <a:buClr>
                <a:srgbClr val="39A3D5"/>
              </a:buClr>
              <a:buSzPct val="100000"/>
              <a:buFont typeface="Avenir Next"/>
              <a:buChar char="‣"/>
              <a:tabLst/>
              <a:defRPr kumimoji="0" sz="2000" b="0" i="0" u="none" strike="noStrike" cap="none" spc="0" normalizeH="0" baseline="0">
                <a:ln>
                  <a:noFill/>
                </a:ln>
                <a:solidFill>
                  <a:srgbClr val="222222"/>
                </a:solidFill>
                <a:effectLst/>
                <a:uFillTx/>
                <a:latin typeface="+mn-lt"/>
                <a:ea typeface="+mn-ea"/>
                <a:cs typeface="+mn-cs"/>
                <a:sym typeface="Helvetica"/>
              </a:defRPr>
            </a:lvl8pPr>
            <a:lvl9pPr marL="0" marR="0" indent="0" algn="l" defTabSz="584200" rtl="0" fontAlgn="auto" latinLnBrk="0" hangingPunct="0">
              <a:lnSpc>
                <a:spcPct val="100000"/>
              </a:lnSpc>
              <a:spcBef>
                <a:spcPts val="2400"/>
              </a:spcBef>
              <a:spcAft>
                <a:spcPts val="0"/>
              </a:spcAft>
              <a:buClr>
                <a:srgbClr val="39A3D5"/>
              </a:buClr>
              <a:buSzPct val="100000"/>
              <a:buFont typeface="Avenir Next"/>
              <a:buChar char="‣"/>
              <a:tabLst/>
              <a:defRPr kumimoji="0" sz="2000" b="0" i="0" u="none" strike="noStrike" cap="none" spc="0" normalizeH="0" baseline="0">
                <a:ln>
                  <a:noFill/>
                </a:ln>
                <a:solidFill>
                  <a:srgbClr val="222222"/>
                </a:solidFill>
                <a:effectLst/>
                <a:uFillTx/>
                <a:latin typeface="+mn-lt"/>
                <a:ea typeface="+mn-ea"/>
                <a:cs typeface="+mn-cs"/>
                <a:sym typeface="Helvetica"/>
              </a:defRPr>
            </a:lvl9pPr>
          </a:lstStyle>
          <a:p>
            <a:fld id="{86CB4B4D-7CA3-9044-876B-883B54F8677D}" type="slidenum">
              <a:rPr lang="en-US" smtClean="0"/>
              <a:pPr/>
              <a:t>16</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 name="Timing of murmur in Acute MR.…"/>
          <p:cNvSpPr txBox="1">
            <a:spLocks noGrp="1"/>
          </p:cNvSpPr>
          <p:nvPr>
            <p:ph type="body" idx="1"/>
          </p:nvPr>
        </p:nvSpPr>
        <p:spPr>
          <a:prstGeom prst="rect">
            <a:avLst/>
          </a:prstGeom>
        </p:spPr>
        <p:txBody>
          <a:bodyPr>
            <a:normAutofit fontScale="92500" lnSpcReduction="10000"/>
          </a:bodyPr>
          <a:lstStyle/>
          <a:p>
            <a:pPr>
              <a:defRPr sz="4800" b="1">
                <a:solidFill>
                  <a:srgbClr val="0070C0"/>
                </a:solidFill>
                <a:latin typeface="+mn-lt"/>
                <a:ea typeface="+mn-ea"/>
                <a:cs typeface="+mn-cs"/>
                <a:sym typeface="Helvetica"/>
              </a:defRPr>
            </a:pPr>
            <a:r>
              <a:t>Timing of murmur in Acute MR.</a:t>
            </a:r>
            <a:endParaRPr>
              <a:solidFill>
                <a:srgbClr val="FF0000"/>
              </a:solidFill>
            </a:endParaRPr>
          </a:p>
          <a:p>
            <a:pPr>
              <a:defRPr b="1">
                <a:solidFill>
                  <a:srgbClr val="222222"/>
                </a:solidFill>
                <a:latin typeface="+mn-lt"/>
                <a:ea typeface="+mn-ea"/>
                <a:cs typeface="+mn-cs"/>
                <a:sym typeface="Helvetica"/>
              </a:defRPr>
            </a:pPr>
            <a:r>
              <a:t>The murmur of acute MR may be early systolic, mid systolic. However, since the pressure within the LA markedly increases during ventricular systole and the pressure gradient between the LA and LV diminished or disappears by the end of systole, the systolic murmur is often soft, low pitched and decrescendo, often ending well before A2.</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iterate>
                                    <p:tmAbs val="0"/>
                                  </p:iterate>
                                  <p:childTnLst>
                                    <p:set>
                                      <p:cBhvr>
                                        <p:cTn id="6" fill="hold"/>
                                        <p:tgtEl>
                                          <p:spTgt spid="323"/>
                                        </p:tgtEl>
                                        <p:attrNameLst>
                                          <p:attrName>style.visibility</p:attrName>
                                        </p:attrNameLst>
                                      </p:cBhvr>
                                      <p:to>
                                        <p:strVal val="visible"/>
                                      </p:to>
                                    </p:set>
                                    <p:animEffect transition="in" filter="box(in)">
                                      <p:cBhvr>
                                        <p:cTn id="7" dur="500"/>
                                        <p:tgtEl>
                                          <p:spTgt spid="3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3" grpId="0" animBg="1" advAuto="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 name="Footer Placeholder 3"/>
          <p:cNvSpPr txBox="1"/>
          <p:nvPr/>
        </p:nvSpPr>
        <p:spPr>
          <a:xfrm>
            <a:off x="3124200" y="6406185"/>
            <a:ext cx="2895601" cy="26545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tIns="45719" rIns="45719" bIns="45719" anchor="ctr">
            <a:spAutoFit/>
          </a:bodyPr>
          <a:lstStyle>
            <a:lvl1pPr marL="0" indent="0" algn="ctr" defTabSz="1300480">
              <a:spcBef>
                <a:spcPts val="0"/>
              </a:spcBef>
              <a:buClrTx/>
              <a:buSzTx/>
              <a:buFontTx/>
              <a:buNone/>
              <a:defRPr sz="1600">
                <a:solidFill>
                  <a:srgbClr val="888888"/>
                </a:solidFill>
                <a:latin typeface="Calibri"/>
                <a:ea typeface="Calibri"/>
                <a:cs typeface="Calibri"/>
                <a:sym typeface="Calibri"/>
              </a:defRPr>
            </a:lvl1pPr>
          </a:lstStyle>
          <a:p>
            <a:r>
              <a:rPr sz="1125"/>
              <a:t>JD</a:t>
            </a:r>
          </a:p>
        </p:txBody>
      </p:sp>
      <p:pic>
        <p:nvPicPr>
          <p:cNvPr id="326" name="Picture 2" descr="Picture 2"/>
          <p:cNvPicPr>
            <a:picLocks noChangeAspect="1"/>
          </p:cNvPicPr>
          <p:nvPr/>
        </p:nvPicPr>
        <p:blipFill>
          <a:blip r:embed="rId2"/>
          <a:stretch>
            <a:fillRect/>
          </a:stretch>
        </p:blipFill>
        <p:spPr>
          <a:xfrm>
            <a:off x="251520" y="2204863"/>
            <a:ext cx="3440038" cy="3600401"/>
          </a:xfrm>
          <a:prstGeom prst="rect">
            <a:avLst/>
          </a:prstGeom>
          <a:ln w="12700">
            <a:miter lim="400000"/>
          </a:ln>
        </p:spPr>
      </p:pic>
      <p:sp>
        <p:nvSpPr>
          <p:cNvPr id="327" name="TextBox 1"/>
          <p:cNvSpPr txBox="1"/>
          <p:nvPr/>
        </p:nvSpPr>
        <p:spPr>
          <a:xfrm>
            <a:off x="251520" y="548680"/>
            <a:ext cx="8640961" cy="50353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tIns="45719" rIns="45719" bIns="45719">
            <a:spAutoFit/>
          </a:bodyPr>
          <a:lstStyle>
            <a:lvl1pPr marL="0" indent="0" defTabSz="1300480">
              <a:spcBef>
                <a:spcPts val="0"/>
              </a:spcBef>
              <a:buClrTx/>
              <a:buSzTx/>
              <a:buFontTx/>
              <a:buNone/>
              <a:defRPr sz="3800">
                <a:solidFill>
                  <a:srgbClr val="000000"/>
                </a:solidFill>
                <a:latin typeface="Calibri"/>
                <a:ea typeface="Calibri"/>
                <a:cs typeface="Calibri"/>
                <a:sym typeface="Calibri"/>
              </a:defRPr>
            </a:lvl1pPr>
          </a:lstStyle>
          <a:p>
            <a:r>
              <a:rPr sz="2672"/>
              <a:t>What is the timing of murmur in Acute MR and MVPS</a:t>
            </a:r>
          </a:p>
        </p:txBody>
      </p:sp>
      <p:pic>
        <p:nvPicPr>
          <p:cNvPr id="328" name="Picture 4" descr="Picture 4"/>
          <p:cNvPicPr>
            <a:picLocks noChangeAspect="1"/>
          </p:cNvPicPr>
          <p:nvPr/>
        </p:nvPicPr>
        <p:blipFill>
          <a:blip r:embed="rId3"/>
          <a:stretch>
            <a:fillRect/>
          </a:stretch>
        </p:blipFill>
        <p:spPr>
          <a:xfrm>
            <a:off x="4283968" y="2348880"/>
            <a:ext cx="4608513" cy="3600401"/>
          </a:xfrm>
          <a:prstGeom prst="rect">
            <a:avLst/>
          </a:prstGeom>
          <a:ln w="12700">
            <a:miter lim="400000"/>
          </a:ln>
        </p:spPr>
      </p:pic>
      <p:sp>
        <p:nvSpPr>
          <p:cNvPr id="329" name="Date Placeholder 2"/>
          <p:cNvSpPr txBox="1"/>
          <p:nvPr/>
        </p:nvSpPr>
        <p:spPr>
          <a:xfrm>
            <a:off x="457200" y="6406185"/>
            <a:ext cx="2133601" cy="26545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tIns="45719" rIns="45719" bIns="45719" anchor="ctr">
            <a:spAutoFit/>
          </a:bodyPr>
          <a:lstStyle>
            <a:lvl1pPr marL="0" indent="0" defTabSz="1300480">
              <a:spcBef>
                <a:spcPts val="0"/>
              </a:spcBef>
              <a:buClrTx/>
              <a:buSzTx/>
              <a:buFontTx/>
              <a:buNone/>
              <a:defRPr sz="1600">
                <a:solidFill>
                  <a:srgbClr val="888888"/>
                </a:solidFill>
                <a:latin typeface="Calibri"/>
                <a:ea typeface="Calibri"/>
                <a:cs typeface="Calibri"/>
                <a:sym typeface="Calibri"/>
              </a:defRPr>
            </a:lvl1pPr>
          </a:lstStyle>
          <a:p>
            <a:r>
              <a:rPr sz="1125"/>
              <a:t>7-Mar-19</a:t>
            </a:r>
          </a:p>
        </p:txBody>
      </p:sp>
      <p:sp>
        <p:nvSpPr>
          <p:cNvPr id="330" name="Slide Number Placeholder 4"/>
          <p:cNvSpPr txBox="1">
            <a:spLocks noGrp="1"/>
          </p:cNvSpPr>
          <p:nvPr>
            <p:ph type="sldNum" sz="quarter" idx="2"/>
          </p:nvPr>
        </p:nvSpPr>
        <p:spPr>
          <a:xfrm>
            <a:off x="11998689" y="9114112"/>
            <a:ext cx="355871" cy="37134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65023" tIns="65023" rIns="65023" bIns="65023"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1300480" rtl="0" fontAlgn="auto" latinLnBrk="0" hangingPunct="0">
              <a:lnSpc>
                <a:spcPct val="100000"/>
              </a:lnSpc>
              <a:spcBef>
                <a:spcPts val="0"/>
              </a:spcBef>
              <a:spcAft>
                <a:spcPts val="0"/>
              </a:spcAft>
              <a:buClrTx/>
              <a:buSzTx/>
              <a:buFontTx/>
              <a:buNone/>
              <a:tabLst/>
              <a:defRPr kumimoji="0" sz="1600" b="0" i="0" u="none" strike="noStrike" cap="none" spc="0" normalizeH="0" baseline="0">
                <a:ln>
                  <a:noFill/>
                </a:ln>
                <a:solidFill>
                  <a:srgbClr val="888888"/>
                </a:solidFill>
                <a:effectLst/>
                <a:uFillTx/>
                <a:latin typeface="Calibri"/>
                <a:ea typeface="Calibri"/>
                <a:cs typeface="Calibri"/>
                <a:sym typeface="Calibri"/>
              </a:defRPr>
            </a:lvl1pPr>
            <a:lvl2pPr marL="261469" marR="0" indent="-261469" algn="l" defTabSz="584200" rtl="0" fontAlgn="auto" latinLnBrk="0" hangingPunct="0">
              <a:lnSpc>
                <a:spcPct val="100000"/>
              </a:lnSpc>
              <a:spcBef>
                <a:spcPts val="2400"/>
              </a:spcBef>
              <a:spcAft>
                <a:spcPts val="0"/>
              </a:spcAft>
              <a:buClr>
                <a:srgbClr val="39A3D5"/>
              </a:buClr>
              <a:buSzPct val="100000"/>
              <a:buFont typeface="Avenir Next"/>
              <a:buChar char="‣"/>
              <a:tabLst/>
              <a:defRPr kumimoji="0" sz="2000" b="0" i="0" u="none" strike="noStrike" cap="none" spc="0" normalizeH="0" baseline="0">
                <a:ln>
                  <a:noFill/>
                </a:ln>
                <a:solidFill>
                  <a:srgbClr val="222222"/>
                </a:solidFill>
                <a:effectLst/>
                <a:uFillTx/>
                <a:latin typeface="+mn-lt"/>
                <a:ea typeface="+mn-ea"/>
                <a:cs typeface="+mn-cs"/>
                <a:sym typeface="Helvetica"/>
              </a:defRPr>
            </a:lvl2pPr>
            <a:lvl3pPr marL="261469" marR="0" indent="-261469" algn="l" defTabSz="584200" rtl="0" fontAlgn="auto" latinLnBrk="0" hangingPunct="0">
              <a:lnSpc>
                <a:spcPct val="100000"/>
              </a:lnSpc>
              <a:spcBef>
                <a:spcPts val="2400"/>
              </a:spcBef>
              <a:spcAft>
                <a:spcPts val="0"/>
              </a:spcAft>
              <a:buClr>
                <a:srgbClr val="39A3D5"/>
              </a:buClr>
              <a:buSzPct val="100000"/>
              <a:buFont typeface="Avenir Next"/>
              <a:buChar char="‣"/>
              <a:tabLst/>
              <a:defRPr kumimoji="0" sz="2000" b="0" i="0" u="none" strike="noStrike" cap="none" spc="0" normalizeH="0" baseline="0">
                <a:ln>
                  <a:noFill/>
                </a:ln>
                <a:solidFill>
                  <a:srgbClr val="222222"/>
                </a:solidFill>
                <a:effectLst/>
                <a:uFillTx/>
                <a:latin typeface="+mn-lt"/>
                <a:ea typeface="+mn-ea"/>
                <a:cs typeface="+mn-cs"/>
                <a:sym typeface="Helvetica"/>
              </a:defRPr>
            </a:lvl3pPr>
            <a:lvl4pPr marL="261469" marR="0" indent="-261469" algn="l" defTabSz="584200" rtl="0" fontAlgn="auto" latinLnBrk="0" hangingPunct="0">
              <a:lnSpc>
                <a:spcPct val="100000"/>
              </a:lnSpc>
              <a:spcBef>
                <a:spcPts val="2400"/>
              </a:spcBef>
              <a:spcAft>
                <a:spcPts val="0"/>
              </a:spcAft>
              <a:buClr>
                <a:srgbClr val="39A3D5"/>
              </a:buClr>
              <a:buSzPct val="100000"/>
              <a:buFont typeface="Avenir Next"/>
              <a:buChar char="‣"/>
              <a:tabLst/>
              <a:defRPr kumimoji="0" sz="2000" b="0" i="0" u="none" strike="noStrike" cap="none" spc="0" normalizeH="0" baseline="0">
                <a:ln>
                  <a:noFill/>
                </a:ln>
                <a:solidFill>
                  <a:srgbClr val="222222"/>
                </a:solidFill>
                <a:effectLst/>
                <a:uFillTx/>
                <a:latin typeface="+mn-lt"/>
                <a:ea typeface="+mn-ea"/>
                <a:cs typeface="+mn-cs"/>
                <a:sym typeface="Helvetica"/>
              </a:defRPr>
            </a:lvl4pPr>
            <a:lvl5pPr marL="261469" marR="0" indent="-261469" algn="l" defTabSz="584200" rtl="0" fontAlgn="auto" latinLnBrk="0" hangingPunct="0">
              <a:lnSpc>
                <a:spcPct val="100000"/>
              </a:lnSpc>
              <a:spcBef>
                <a:spcPts val="2400"/>
              </a:spcBef>
              <a:spcAft>
                <a:spcPts val="0"/>
              </a:spcAft>
              <a:buClr>
                <a:srgbClr val="39A3D5"/>
              </a:buClr>
              <a:buSzPct val="100000"/>
              <a:buFont typeface="Avenir Next"/>
              <a:buChar char="‣"/>
              <a:tabLst/>
              <a:defRPr kumimoji="0" sz="2000" b="0" i="0" u="none" strike="noStrike" cap="none" spc="0" normalizeH="0" baseline="0">
                <a:ln>
                  <a:noFill/>
                </a:ln>
                <a:solidFill>
                  <a:srgbClr val="222222"/>
                </a:solidFill>
                <a:effectLst/>
                <a:uFillTx/>
                <a:latin typeface="+mn-lt"/>
                <a:ea typeface="+mn-ea"/>
                <a:cs typeface="+mn-cs"/>
                <a:sym typeface="Helvetica"/>
              </a:defRPr>
            </a:lvl5pPr>
            <a:lvl6pPr marL="261469" marR="0" indent="-261469" algn="l" defTabSz="584200" rtl="0" fontAlgn="auto" latinLnBrk="0" hangingPunct="0">
              <a:lnSpc>
                <a:spcPct val="100000"/>
              </a:lnSpc>
              <a:spcBef>
                <a:spcPts val="2400"/>
              </a:spcBef>
              <a:spcAft>
                <a:spcPts val="0"/>
              </a:spcAft>
              <a:buClr>
                <a:srgbClr val="39A3D5"/>
              </a:buClr>
              <a:buSzPct val="100000"/>
              <a:buFont typeface="Avenir Next"/>
              <a:buChar char="‣"/>
              <a:tabLst/>
              <a:defRPr kumimoji="0" sz="2000" b="0" i="0" u="none" strike="noStrike" cap="none" spc="0" normalizeH="0" baseline="0">
                <a:ln>
                  <a:noFill/>
                </a:ln>
                <a:solidFill>
                  <a:srgbClr val="222222"/>
                </a:solidFill>
                <a:effectLst/>
                <a:uFillTx/>
                <a:latin typeface="+mn-lt"/>
                <a:ea typeface="+mn-ea"/>
                <a:cs typeface="+mn-cs"/>
                <a:sym typeface="Helvetica"/>
              </a:defRPr>
            </a:lvl6pPr>
            <a:lvl7pPr marL="261469" marR="0" indent="-261469" algn="l" defTabSz="584200" rtl="0" fontAlgn="auto" latinLnBrk="0" hangingPunct="0">
              <a:lnSpc>
                <a:spcPct val="100000"/>
              </a:lnSpc>
              <a:spcBef>
                <a:spcPts val="2400"/>
              </a:spcBef>
              <a:spcAft>
                <a:spcPts val="0"/>
              </a:spcAft>
              <a:buClr>
                <a:srgbClr val="39A3D5"/>
              </a:buClr>
              <a:buSzPct val="100000"/>
              <a:buFont typeface="Avenir Next"/>
              <a:buChar char="‣"/>
              <a:tabLst/>
              <a:defRPr kumimoji="0" sz="2000" b="0" i="0" u="none" strike="noStrike" cap="none" spc="0" normalizeH="0" baseline="0">
                <a:ln>
                  <a:noFill/>
                </a:ln>
                <a:solidFill>
                  <a:srgbClr val="222222"/>
                </a:solidFill>
                <a:effectLst/>
                <a:uFillTx/>
                <a:latin typeface="+mn-lt"/>
                <a:ea typeface="+mn-ea"/>
                <a:cs typeface="+mn-cs"/>
                <a:sym typeface="Helvetica"/>
              </a:defRPr>
            </a:lvl7pPr>
            <a:lvl8pPr marL="261469" marR="0" indent="-261469" algn="l" defTabSz="584200" rtl="0" fontAlgn="auto" latinLnBrk="0" hangingPunct="0">
              <a:lnSpc>
                <a:spcPct val="100000"/>
              </a:lnSpc>
              <a:spcBef>
                <a:spcPts val="2400"/>
              </a:spcBef>
              <a:spcAft>
                <a:spcPts val="0"/>
              </a:spcAft>
              <a:buClr>
                <a:srgbClr val="39A3D5"/>
              </a:buClr>
              <a:buSzPct val="100000"/>
              <a:buFont typeface="Avenir Next"/>
              <a:buChar char="‣"/>
              <a:tabLst/>
              <a:defRPr kumimoji="0" sz="2000" b="0" i="0" u="none" strike="noStrike" cap="none" spc="0" normalizeH="0" baseline="0">
                <a:ln>
                  <a:noFill/>
                </a:ln>
                <a:solidFill>
                  <a:srgbClr val="222222"/>
                </a:solidFill>
                <a:effectLst/>
                <a:uFillTx/>
                <a:latin typeface="+mn-lt"/>
                <a:ea typeface="+mn-ea"/>
                <a:cs typeface="+mn-cs"/>
                <a:sym typeface="Helvetica"/>
              </a:defRPr>
            </a:lvl8pPr>
            <a:lvl9pPr marL="0" marR="0" indent="0" algn="l" defTabSz="584200" rtl="0" fontAlgn="auto" latinLnBrk="0" hangingPunct="0">
              <a:lnSpc>
                <a:spcPct val="100000"/>
              </a:lnSpc>
              <a:spcBef>
                <a:spcPts val="2400"/>
              </a:spcBef>
              <a:spcAft>
                <a:spcPts val="0"/>
              </a:spcAft>
              <a:buClr>
                <a:srgbClr val="39A3D5"/>
              </a:buClr>
              <a:buSzPct val="100000"/>
              <a:buFont typeface="Avenir Next"/>
              <a:buChar char="‣"/>
              <a:tabLst/>
              <a:defRPr kumimoji="0" sz="2000" b="0" i="0" u="none" strike="noStrike" cap="none" spc="0" normalizeH="0" baseline="0">
                <a:ln>
                  <a:noFill/>
                </a:ln>
                <a:solidFill>
                  <a:srgbClr val="222222"/>
                </a:solidFill>
                <a:effectLst/>
                <a:uFillTx/>
                <a:latin typeface="+mn-lt"/>
                <a:ea typeface="+mn-ea"/>
                <a:cs typeface="+mn-cs"/>
                <a:sym typeface="Helvetica"/>
              </a:defRPr>
            </a:lvl9pPr>
          </a:lstStyle>
          <a:p>
            <a:fld id="{86CB4B4D-7CA3-9044-876B-883B54F8677D}" type="slidenum">
              <a:rPr lang="en-US" smtClean="0"/>
              <a:pPr/>
              <a:t>18</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b="1" dirty="0"/>
              <a:t>Functional </a:t>
            </a:r>
            <a:r>
              <a:rPr lang="en-GB" sz="3600" b="1" dirty="0" err="1"/>
              <a:t>vs</a:t>
            </a:r>
            <a:r>
              <a:rPr lang="en-GB" sz="3600" b="1" dirty="0"/>
              <a:t> organic mitral regurgitation</a:t>
            </a:r>
          </a:p>
        </p:txBody>
      </p:sp>
      <p:sp>
        <p:nvSpPr>
          <p:cNvPr id="3" name="Content Placeholder 2"/>
          <p:cNvSpPr>
            <a:spLocks noGrp="1"/>
          </p:cNvSpPr>
          <p:nvPr>
            <p:ph idx="1"/>
          </p:nvPr>
        </p:nvSpPr>
        <p:spPr/>
        <p:txBody>
          <a:bodyPr/>
          <a:lstStyle/>
          <a:p>
            <a:r>
              <a:rPr lang="en-GB" dirty="0"/>
              <a:t>Functional MR</a:t>
            </a:r>
            <a:r>
              <a:rPr lang="en-GB" sz="3000" dirty="0"/>
              <a:t>: ischemic and </a:t>
            </a:r>
            <a:r>
              <a:rPr lang="en-GB" sz="3000" dirty="0" err="1"/>
              <a:t>nonischemic</a:t>
            </a:r>
            <a:r>
              <a:rPr lang="en-GB" sz="3000" dirty="0"/>
              <a:t> heart disease ( </a:t>
            </a:r>
            <a:r>
              <a:rPr lang="en-GB" sz="3000" dirty="0" err="1"/>
              <a:t>cardiomyopathy</a:t>
            </a:r>
            <a:r>
              <a:rPr lang="en-GB" sz="3000" dirty="0"/>
              <a:t>), valve is normal</a:t>
            </a:r>
          </a:p>
        </p:txBody>
      </p:sp>
      <p:pic>
        <p:nvPicPr>
          <p:cNvPr id="4" name="Picture 3" descr="NormalAbnormalFinal3.png"/>
          <p:cNvPicPr>
            <a:picLocks noChangeAspect="1"/>
          </p:cNvPicPr>
          <p:nvPr/>
        </p:nvPicPr>
        <p:blipFill>
          <a:blip r:embed="rId2"/>
          <a:stretch>
            <a:fillRect/>
          </a:stretch>
        </p:blipFill>
        <p:spPr>
          <a:xfrm>
            <a:off x="1285852" y="2786058"/>
            <a:ext cx="6715172" cy="3769921"/>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GB" dirty="0"/>
              <a:t>Organic mitral regurgitation: structural abnormalities of valve leaflets and </a:t>
            </a:r>
            <a:r>
              <a:rPr lang="en-GB" dirty="0" err="1"/>
              <a:t>subvalvular</a:t>
            </a:r>
            <a:r>
              <a:rPr lang="en-GB" dirty="0"/>
              <a:t> apparatus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Mitral Regurgitation - Carpentier Classification&#10;Type ...">
            <a:extLst>
              <a:ext uri="{FF2B5EF4-FFF2-40B4-BE49-F238E27FC236}">
                <a16:creationId xmlns:a16="http://schemas.microsoft.com/office/drawing/2014/main" id="{8268C544-9060-D47B-13CC-AA13B2E2269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1520" y="1556792"/>
            <a:ext cx="8315500" cy="5301208"/>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30E5F299-22BE-D438-0027-761B56D9F8DE}"/>
              </a:ext>
            </a:extLst>
          </p:cNvPr>
          <p:cNvSpPr>
            <a:spLocks noGrp="1" noChangeArrowheads="1"/>
          </p:cNvSpPr>
          <p:nvPr>
            <p:ph type="title"/>
          </p:nvPr>
        </p:nvSpPr>
        <p:spPr bwMode="auto">
          <a:xfrm>
            <a:off x="1187624" y="476672"/>
            <a:ext cx="6342570" cy="72327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err="1">
                <a:ln>
                  <a:noFill/>
                </a:ln>
                <a:solidFill>
                  <a:schemeClr val="tx1"/>
                </a:solidFill>
                <a:effectLst/>
                <a:latin typeface="Rom"/>
              </a:rPr>
              <a:t>Carpentier’s</a:t>
            </a:r>
            <a:r>
              <a:rPr kumimoji="0" lang="en-US" altLang="en-US" b="1" i="0" u="none" strike="noStrike" cap="none" normalizeH="0" baseline="0" dirty="0">
                <a:ln>
                  <a:noFill/>
                </a:ln>
                <a:solidFill>
                  <a:schemeClr val="tx1"/>
                </a:solidFill>
                <a:effectLst/>
                <a:latin typeface="Rom"/>
              </a:rPr>
              <a:t> Classification </a:t>
            </a:r>
          </a:p>
        </p:txBody>
      </p:sp>
    </p:spTree>
    <p:extLst>
      <p:ext uri="{BB962C8B-B14F-4D97-AF65-F5344CB8AC3E}">
        <p14:creationId xmlns:p14="http://schemas.microsoft.com/office/powerpoint/2010/main" val="29959447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AE2DF7-B841-479A-F1D2-8A4B80D2471F}"/>
              </a:ext>
            </a:extLst>
          </p:cNvPr>
          <p:cNvSpPr>
            <a:spLocks noGrp="1"/>
          </p:cNvSpPr>
          <p:nvPr>
            <p:ph type="title"/>
          </p:nvPr>
        </p:nvSpPr>
        <p:spPr/>
        <p:txBody>
          <a:bodyPr/>
          <a:lstStyle/>
          <a:p>
            <a:endParaRPr lang="en-US"/>
          </a:p>
        </p:txBody>
      </p:sp>
      <p:pic>
        <p:nvPicPr>
          <p:cNvPr id="1026" name="Picture 2" descr="Advances in transcatheter options in the management of mitral valve disease  - The British Journal of Cardiology">
            <a:extLst>
              <a:ext uri="{FF2B5EF4-FFF2-40B4-BE49-F238E27FC236}">
                <a16:creationId xmlns:a16="http://schemas.microsoft.com/office/drawing/2014/main" id="{14DED36A-52F2-910C-7536-F1329B28AA0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1196752"/>
            <a:ext cx="9121482" cy="55892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78587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a:t>Pathophysiology</a:t>
            </a:r>
            <a:r>
              <a:rPr lang="en-GB" dirty="0"/>
              <a:t>:</a:t>
            </a:r>
          </a:p>
        </p:txBody>
      </p:sp>
      <p:pic>
        <p:nvPicPr>
          <p:cNvPr id="4" name="Content Placeholder 3" descr="figMS.jpg"/>
          <p:cNvPicPr>
            <a:picLocks noGrp="1" noChangeAspect="1"/>
          </p:cNvPicPr>
          <p:nvPr>
            <p:ph idx="1"/>
          </p:nvPr>
        </p:nvPicPr>
        <p:blipFill>
          <a:blip r:embed="rId2"/>
          <a:stretch>
            <a:fillRect/>
          </a:stretch>
        </p:blipFill>
        <p:spPr>
          <a:xfrm>
            <a:off x="1643042" y="2000241"/>
            <a:ext cx="6513607" cy="3385120"/>
          </a:xfr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0"/>
            <a:ext cx="8229600" cy="1143000"/>
          </a:xfrm>
        </p:spPr>
        <p:txBody>
          <a:bodyPr>
            <a:normAutofit/>
          </a:bodyPr>
          <a:lstStyle/>
          <a:p>
            <a:pPr algn="l"/>
            <a:r>
              <a:rPr lang="en-GB" sz="3200" u="sng" dirty="0"/>
              <a:t>Acute Mitral Regurgitation</a:t>
            </a:r>
          </a:p>
        </p:txBody>
      </p:sp>
      <p:sp>
        <p:nvSpPr>
          <p:cNvPr id="3" name="Content Placeholder 2"/>
          <p:cNvSpPr>
            <a:spLocks noGrp="1"/>
          </p:cNvSpPr>
          <p:nvPr>
            <p:ph idx="1"/>
          </p:nvPr>
        </p:nvSpPr>
        <p:spPr>
          <a:xfrm>
            <a:off x="457200" y="1285860"/>
            <a:ext cx="8401080" cy="5143536"/>
          </a:xfrm>
        </p:spPr>
        <p:txBody>
          <a:bodyPr>
            <a:normAutofit lnSpcReduction="10000"/>
          </a:bodyPr>
          <a:lstStyle/>
          <a:p>
            <a:pPr algn="ctr">
              <a:buNone/>
            </a:pPr>
            <a:r>
              <a:rPr lang="en-GB" sz="2800" dirty="0"/>
              <a:t>Sudden onset mitral regurgitation</a:t>
            </a:r>
          </a:p>
          <a:p>
            <a:pPr>
              <a:buNone/>
            </a:pPr>
            <a:endParaRPr lang="en-GB" sz="2800" dirty="0"/>
          </a:p>
          <a:p>
            <a:pPr>
              <a:buNone/>
            </a:pPr>
            <a:endParaRPr lang="en-GB" sz="2800" dirty="0"/>
          </a:p>
          <a:p>
            <a:pPr>
              <a:buNone/>
            </a:pPr>
            <a:r>
              <a:rPr lang="en-GB" sz="2800" dirty="0"/>
              <a:t>Non compliant left atrium                 left ventricle unable</a:t>
            </a:r>
          </a:p>
          <a:p>
            <a:pPr>
              <a:buNone/>
            </a:pPr>
            <a:r>
              <a:rPr lang="en-GB" sz="2800" dirty="0"/>
              <a:t>Acute elevation of left </a:t>
            </a:r>
            <a:r>
              <a:rPr lang="en-GB" sz="2800" dirty="0" err="1"/>
              <a:t>atrial</a:t>
            </a:r>
            <a:r>
              <a:rPr lang="en-GB" sz="2800" dirty="0"/>
              <a:t>              to increase cardiac </a:t>
            </a:r>
          </a:p>
          <a:p>
            <a:pPr>
              <a:buNone/>
            </a:pPr>
            <a:r>
              <a:rPr lang="en-GB" sz="2800" dirty="0"/>
              <a:t>pressure and pulmonary                    output</a:t>
            </a:r>
          </a:p>
          <a:p>
            <a:pPr>
              <a:buNone/>
            </a:pPr>
            <a:r>
              <a:rPr lang="en-GB" sz="2800" dirty="0"/>
              <a:t>arterial pressure</a:t>
            </a:r>
          </a:p>
          <a:p>
            <a:pPr>
              <a:buNone/>
            </a:pPr>
            <a:endParaRPr lang="en-GB" sz="2800" dirty="0"/>
          </a:p>
          <a:p>
            <a:pPr>
              <a:buNone/>
            </a:pPr>
            <a:r>
              <a:rPr lang="en-GB" b="1" dirty="0"/>
              <a:t>Pulmonary </a:t>
            </a:r>
            <a:r>
              <a:rPr lang="en-GB" b="1" dirty="0" err="1"/>
              <a:t>edema</a:t>
            </a:r>
            <a:r>
              <a:rPr lang="en-GB" sz="2800" dirty="0"/>
              <a:t>                               </a:t>
            </a:r>
            <a:r>
              <a:rPr lang="en-GB" sz="2800" b="1" dirty="0" err="1"/>
              <a:t>C</a:t>
            </a:r>
            <a:r>
              <a:rPr lang="en-GB" b="1" dirty="0" err="1"/>
              <a:t>ardiogenic</a:t>
            </a:r>
            <a:r>
              <a:rPr lang="en-GB" b="1" dirty="0"/>
              <a:t>  </a:t>
            </a:r>
          </a:p>
          <a:p>
            <a:pPr>
              <a:buNone/>
            </a:pPr>
            <a:r>
              <a:rPr lang="en-GB" b="1" dirty="0"/>
              <a:t>                                                                 shock                                      </a:t>
            </a:r>
            <a:endParaRPr lang="en-GB" sz="2800" b="1" dirty="0"/>
          </a:p>
        </p:txBody>
      </p:sp>
      <p:sp>
        <p:nvSpPr>
          <p:cNvPr id="5" name="Rectangle 4"/>
          <p:cNvSpPr/>
          <p:nvPr/>
        </p:nvSpPr>
        <p:spPr>
          <a:xfrm>
            <a:off x="428596" y="2571744"/>
            <a:ext cx="4214842" cy="21431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p:cNvSpPr/>
          <p:nvPr/>
        </p:nvSpPr>
        <p:spPr>
          <a:xfrm>
            <a:off x="1857356" y="1285860"/>
            <a:ext cx="5643602" cy="57150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p:cNvSpPr/>
          <p:nvPr/>
        </p:nvSpPr>
        <p:spPr>
          <a:xfrm>
            <a:off x="5500694" y="2643182"/>
            <a:ext cx="3214710" cy="171451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9" name="Straight Arrow Connector 8"/>
          <p:cNvCxnSpPr/>
          <p:nvPr/>
        </p:nvCxnSpPr>
        <p:spPr>
          <a:xfrm>
            <a:off x="6000760" y="1928802"/>
            <a:ext cx="785818" cy="57150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rot="10800000" flipV="1">
            <a:off x="2672430" y="1928802"/>
            <a:ext cx="828000" cy="571504"/>
          </a:xfrm>
          <a:prstGeom prst="straightConnector1">
            <a:avLst/>
          </a:prstGeom>
          <a:ln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rot="5400000">
            <a:off x="2107389" y="4964917"/>
            <a:ext cx="35719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rot="5400000">
            <a:off x="6680215" y="4749809"/>
            <a:ext cx="642942"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000" u="sng" dirty="0"/>
              <a:t>Chronic mitral regurgitation</a:t>
            </a:r>
          </a:p>
        </p:txBody>
      </p:sp>
      <p:sp>
        <p:nvSpPr>
          <p:cNvPr id="3" name="Content Placeholder 2"/>
          <p:cNvSpPr>
            <a:spLocks noGrp="1"/>
          </p:cNvSpPr>
          <p:nvPr>
            <p:ph idx="1"/>
          </p:nvPr>
        </p:nvSpPr>
        <p:spPr>
          <a:xfrm>
            <a:off x="457200" y="1600200"/>
            <a:ext cx="8329642" cy="4829196"/>
          </a:xfrm>
        </p:spPr>
        <p:txBody>
          <a:bodyPr>
            <a:normAutofit fontScale="92500" lnSpcReduction="10000"/>
          </a:bodyPr>
          <a:lstStyle/>
          <a:p>
            <a:pPr algn="ctr">
              <a:buNone/>
            </a:pPr>
            <a:r>
              <a:rPr lang="en-GB" sz="2800" dirty="0"/>
              <a:t>Mitral regurgitation</a:t>
            </a:r>
          </a:p>
          <a:p>
            <a:pPr algn="ctr">
              <a:buNone/>
            </a:pPr>
            <a:endParaRPr lang="en-GB" sz="2800" dirty="0"/>
          </a:p>
          <a:p>
            <a:pPr algn="ctr">
              <a:buNone/>
            </a:pPr>
            <a:r>
              <a:rPr lang="en-GB" sz="2800" dirty="0"/>
              <a:t>Part of left ventricular blood regurgitates into  left atrium during systole</a:t>
            </a:r>
          </a:p>
          <a:p>
            <a:pPr algn="ctr">
              <a:buNone/>
            </a:pPr>
            <a:endParaRPr lang="en-GB" sz="2800" dirty="0"/>
          </a:p>
          <a:p>
            <a:pPr algn="ctr">
              <a:buNone/>
            </a:pPr>
            <a:r>
              <a:rPr lang="en-GB" sz="2800" dirty="0"/>
              <a:t>LA blood volume increases </a:t>
            </a:r>
          </a:p>
          <a:p>
            <a:pPr algn="ctr">
              <a:buNone/>
            </a:pPr>
            <a:r>
              <a:rPr lang="en-GB" sz="2800" dirty="0"/>
              <a:t>LA size increases (giant left atrium)</a:t>
            </a:r>
          </a:p>
          <a:p>
            <a:pPr algn="ctr">
              <a:buNone/>
            </a:pPr>
            <a:endParaRPr lang="en-GB" sz="2800" dirty="0"/>
          </a:p>
          <a:p>
            <a:pPr algn="ctr">
              <a:buNone/>
            </a:pPr>
            <a:r>
              <a:rPr lang="en-GB" sz="2800" dirty="0"/>
              <a:t>Volume of blood returning from LA to LV is increased</a:t>
            </a:r>
          </a:p>
          <a:p>
            <a:pPr algn="ctr">
              <a:buNone/>
            </a:pPr>
            <a:endParaRPr lang="en-GB" sz="2800" dirty="0"/>
          </a:p>
          <a:p>
            <a:pPr algn="ctr">
              <a:buNone/>
            </a:pPr>
            <a:r>
              <a:rPr lang="en-GB" sz="2800" dirty="0"/>
              <a:t>Diastolic overfilling of LV</a:t>
            </a:r>
          </a:p>
        </p:txBody>
      </p:sp>
      <p:cxnSp>
        <p:nvCxnSpPr>
          <p:cNvPr id="5" name="Straight Arrow Connector 4"/>
          <p:cNvCxnSpPr/>
          <p:nvPr/>
        </p:nvCxnSpPr>
        <p:spPr>
          <a:xfrm rot="5400000">
            <a:off x="4286248" y="2285992"/>
            <a:ext cx="428628"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rot="5400000">
            <a:off x="4358480" y="3428206"/>
            <a:ext cx="428628"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rot="5400000">
            <a:off x="4429918" y="4785528"/>
            <a:ext cx="428628"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rot="5400000">
            <a:off x="4429918" y="5642784"/>
            <a:ext cx="428628"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158" y="428604"/>
            <a:ext cx="8358246" cy="6000792"/>
          </a:xfrm>
        </p:spPr>
        <p:txBody>
          <a:bodyPr>
            <a:normAutofit/>
          </a:bodyPr>
          <a:lstStyle/>
          <a:p>
            <a:pPr algn="ctr">
              <a:buNone/>
            </a:pPr>
            <a:r>
              <a:rPr lang="en-GB" sz="2800" dirty="0"/>
              <a:t>LV hypertrophy and dilatation</a:t>
            </a:r>
          </a:p>
          <a:p>
            <a:pPr algn="ctr">
              <a:buNone/>
            </a:pPr>
            <a:endParaRPr lang="en-GB" sz="2800" dirty="0"/>
          </a:p>
          <a:p>
            <a:pPr algn="ctr">
              <a:buNone/>
            </a:pPr>
            <a:r>
              <a:rPr lang="en-GB" sz="2800" dirty="0"/>
              <a:t>Left ventricular failure</a:t>
            </a:r>
          </a:p>
          <a:p>
            <a:pPr>
              <a:buNone/>
            </a:pPr>
            <a:endParaRPr lang="en-GB" sz="2800" dirty="0"/>
          </a:p>
          <a:p>
            <a:pPr>
              <a:buNone/>
            </a:pPr>
            <a:r>
              <a:rPr lang="en-GB" sz="2800" dirty="0"/>
              <a:t>Pulmonary hypertension                    reduction in cardiac </a:t>
            </a:r>
          </a:p>
          <a:p>
            <a:pPr>
              <a:buNone/>
            </a:pPr>
            <a:r>
              <a:rPr lang="en-GB" sz="2800" dirty="0"/>
              <a:t>                                                                         output</a:t>
            </a:r>
          </a:p>
          <a:p>
            <a:pPr>
              <a:buNone/>
            </a:pPr>
            <a:r>
              <a:rPr lang="en-GB" sz="2800" dirty="0"/>
              <a:t>Right ventricular failure</a:t>
            </a:r>
          </a:p>
        </p:txBody>
      </p:sp>
      <p:cxnSp>
        <p:nvCxnSpPr>
          <p:cNvPr id="7" name="Straight Arrow Connector 6"/>
          <p:cNvCxnSpPr/>
          <p:nvPr/>
        </p:nvCxnSpPr>
        <p:spPr>
          <a:xfrm rot="5400000">
            <a:off x="4250529" y="1178703"/>
            <a:ext cx="500066" cy="158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rot="5400000">
            <a:off x="2751125" y="3249611"/>
            <a:ext cx="500066" cy="158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rot="5400000">
            <a:off x="3072596" y="1999446"/>
            <a:ext cx="571504" cy="430216"/>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rot="16200000" flipH="1">
            <a:off x="5751521" y="1965315"/>
            <a:ext cx="571504" cy="49847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4000" dirty="0"/>
              <a:t>Symptoms: </a:t>
            </a:r>
            <a:endParaRPr lang="en-GB" sz="2800" dirty="0"/>
          </a:p>
        </p:txBody>
      </p:sp>
      <p:sp>
        <p:nvSpPr>
          <p:cNvPr id="3" name="Content Placeholder 2"/>
          <p:cNvSpPr>
            <a:spLocks noGrp="1"/>
          </p:cNvSpPr>
          <p:nvPr>
            <p:ph idx="1"/>
          </p:nvPr>
        </p:nvSpPr>
        <p:spPr>
          <a:xfrm>
            <a:off x="457200" y="1285860"/>
            <a:ext cx="8258204" cy="4840303"/>
          </a:xfrm>
        </p:spPr>
        <p:txBody>
          <a:bodyPr>
            <a:normAutofit fontScale="92500"/>
          </a:bodyPr>
          <a:lstStyle/>
          <a:p>
            <a:r>
              <a:rPr lang="en-GB" sz="3000" dirty="0"/>
              <a:t>May remain asymptomatic for years</a:t>
            </a:r>
          </a:p>
          <a:p>
            <a:r>
              <a:rPr lang="en-GB" sz="3000" b="1" dirty="0"/>
              <a:t>Palpitation</a:t>
            </a:r>
            <a:r>
              <a:rPr lang="en-GB" sz="3000" dirty="0"/>
              <a:t> ( at onset of AF)</a:t>
            </a:r>
          </a:p>
          <a:p>
            <a:r>
              <a:rPr lang="en-GB" sz="3000" dirty="0"/>
              <a:t>Reduced cardiac output - </a:t>
            </a:r>
            <a:r>
              <a:rPr lang="en-GB" sz="3000" b="1" dirty="0" err="1"/>
              <a:t>fatigueability</a:t>
            </a:r>
            <a:r>
              <a:rPr lang="en-GB" sz="3000" dirty="0"/>
              <a:t>, weakness, exhaustion, weight loss</a:t>
            </a:r>
          </a:p>
          <a:p>
            <a:r>
              <a:rPr lang="en-GB" sz="3000" dirty="0"/>
              <a:t>LV failure (late) - </a:t>
            </a:r>
            <a:r>
              <a:rPr lang="en-GB" sz="3000" b="1" dirty="0" err="1"/>
              <a:t>exertional</a:t>
            </a:r>
            <a:r>
              <a:rPr lang="en-GB" sz="3000" b="1" dirty="0"/>
              <a:t> dyspnoea</a:t>
            </a:r>
            <a:r>
              <a:rPr lang="en-GB" sz="3000" dirty="0"/>
              <a:t>, </a:t>
            </a:r>
            <a:r>
              <a:rPr lang="en-GB" sz="3000" dirty="0" err="1"/>
              <a:t>orthopnoea</a:t>
            </a:r>
            <a:r>
              <a:rPr lang="en-GB" sz="3000" dirty="0"/>
              <a:t>, PND</a:t>
            </a:r>
          </a:p>
          <a:p>
            <a:r>
              <a:rPr lang="en-GB" sz="3000" dirty="0"/>
              <a:t>RV failure (uncommon)- tender </a:t>
            </a:r>
            <a:r>
              <a:rPr lang="en-GB" sz="3000" dirty="0" err="1"/>
              <a:t>hepatomegaly</a:t>
            </a:r>
            <a:r>
              <a:rPr lang="en-GB" sz="3000" dirty="0"/>
              <a:t>, peripheral </a:t>
            </a:r>
            <a:r>
              <a:rPr lang="en-GB" sz="3000" dirty="0" err="1"/>
              <a:t>edema</a:t>
            </a:r>
            <a:r>
              <a:rPr lang="en-GB" sz="3000" dirty="0"/>
              <a:t>, functional tricuspid regurgitation</a:t>
            </a:r>
          </a:p>
          <a:p>
            <a:r>
              <a:rPr lang="en-GB" sz="3000" dirty="0"/>
              <a:t>Severe MR sudden death occur due to </a:t>
            </a:r>
            <a:r>
              <a:rPr lang="en-GB" sz="3000" b="1" dirty="0" err="1"/>
              <a:t>chordae</a:t>
            </a:r>
            <a:r>
              <a:rPr lang="en-GB" sz="3000" b="1" dirty="0"/>
              <a:t> </a:t>
            </a:r>
            <a:r>
              <a:rPr lang="en-GB" sz="3000" b="1" dirty="0" err="1"/>
              <a:t>tendinae</a:t>
            </a:r>
            <a:r>
              <a:rPr lang="en-GB" sz="3000" b="1" dirty="0"/>
              <a:t> rupture</a:t>
            </a:r>
          </a:p>
          <a:p>
            <a:endParaRPr lang="en-GB"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GB" b="1" dirty="0"/>
              <a:t>Acute MR </a:t>
            </a:r>
            <a:r>
              <a:rPr lang="en-GB" dirty="0"/>
              <a:t>symptoms are due to acute </a:t>
            </a:r>
            <a:r>
              <a:rPr lang="en-GB" b="1" dirty="0"/>
              <a:t>pulmonary </a:t>
            </a:r>
            <a:r>
              <a:rPr lang="en-GB" b="1" dirty="0" err="1"/>
              <a:t>edema</a:t>
            </a:r>
            <a:r>
              <a:rPr lang="en-GB" b="1" dirty="0"/>
              <a:t> </a:t>
            </a:r>
            <a:r>
              <a:rPr lang="en-GB" dirty="0"/>
              <a:t>and </a:t>
            </a:r>
            <a:r>
              <a:rPr lang="en-GB" b="1" dirty="0" err="1"/>
              <a:t>cardiogenic</a:t>
            </a:r>
            <a:r>
              <a:rPr lang="en-GB" b="1" dirty="0"/>
              <a:t> shock</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dirty="0"/>
              <a:t>Physical findings:</a:t>
            </a:r>
          </a:p>
        </p:txBody>
      </p:sp>
      <p:sp>
        <p:nvSpPr>
          <p:cNvPr id="3" name="Content Placeholder 2"/>
          <p:cNvSpPr>
            <a:spLocks noGrp="1"/>
          </p:cNvSpPr>
          <p:nvPr>
            <p:ph idx="1"/>
          </p:nvPr>
        </p:nvSpPr>
        <p:spPr>
          <a:xfrm>
            <a:off x="285720" y="1357298"/>
            <a:ext cx="8572560" cy="5214974"/>
          </a:xfrm>
        </p:spPr>
        <p:txBody>
          <a:bodyPr>
            <a:normAutofit fontScale="92500" lnSpcReduction="20000"/>
          </a:bodyPr>
          <a:lstStyle/>
          <a:p>
            <a:r>
              <a:rPr lang="en-GB" b="1" dirty="0"/>
              <a:t>Pulse</a:t>
            </a:r>
          </a:p>
          <a:p>
            <a:pPr>
              <a:buNone/>
            </a:pPr>
            <a:r>
              <a:rPr lang="en-GB" dirty="0"/>
              <a:t>    </a:t>
            </a:r>
            <a:r>
              <a:rPr lang="en-GB" sz="3000" dirty="0"/>
              <a:t>- normal volume but collapsing</a:t>
            </a:r>
          </a:p>
          <a:p>
            <a:pPr>
              <a:buNone/>
            </a:pPr>
            <a:r>
              <a:rPr lang="en-GB" sz="3000" dirty="0"/>
              <a:t>    - irregular rhythm and varying volume in AF</a:t>
            </a:r>
          </a:p>
          <a:p>
            <a:r>
              <a:rPr lang="en-GB" b="1" dirty="0"/>
              <a:t>JVP</a:t>
            </a:r>
          </a:p>
          <a:p>
            <a:pPr>
              <a:buNone/>
            </a:pPr>
            <a:r>
              <a:rPr lang="en-GB" dirty="0"/>
              <a:t>    - </a:t>
            </a:r>
            <a:r>
              <a:rPr lang="en-GB" sz="3000" dirty="0"/>
              <a:t>normal </a:t>
            </a:r>
          </a:p>
          <a:p>
            <a:pPr>
              <a:buNone/>
            </a:pPr>
            <a:r>
              <a:rPr lang="en-GB" sz="3000" dirty="0"/>
              <a:t>    - AF- a wave disappear</a:t>
            </a:r>
          </a:p>
          <a:p>
            <a:pPr>
              <a:buNone/>
            </a:pPr>
            <a:r>
              <a:rPr lang="en-GB" sz="3000" dirty="0"/>
              <a:t>    - Pulmonary hypertension- a wave prominent</a:t>
            </a:r>
          </a:p>
          <a:p>
            <a:r>
              <a:rPr lang="en-GB" b="1" dirty="0"/>
              <a:t>Blood Pressure</a:t>
            </a:r>
          </a:p>
          <a:p>
            <a:pPr>
              <a:buNone/>
            </a:pPr>
            <a:r>
              <a:rPr lang="en-GB" dirty="0"/>
              <a:t>    - </a:t>
            </a:r>
            <a:r>
              <a:rPr lang="en-GB" sz="3000" dirty="0"/>
              <a:t>normal BP</a:t>
            </a:r>
          </a:p>
          <a:p>
            <a:pPr>
              <a:buNone/>
            </a:pPr>
            <a:r>
              <a:rPr lang="en-GB" sz="3000" dirty="0"/>
              <a:t>    - Wide pulse pressure in severe MR</a:t>
            </a:r>
          </a:p>
          <a:p>
            <a:pPr>
              <a:buNone/>
            </a:pPr>
            <a:r>
              <a:rPr lang="en-GB" sz="3000" dirty="0"/>
              <a:t>    -</a:t>
            </a:r>
            <a:r>
              <a:rPr lang="en-GB" sz="2800" dirty="0"/>
              <a:t> Hypotension with narrow pulse pressure in acute MR</a:t>
            </a:r>
          </a:p>
          <a:p>
            <a:pPr>
              <a:buNone/>
            </a:pPr>
            <a:endParaRPr lang="en-GB" sz="30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200" dirty="0"/>
              <a:t>Inspection and palpation:</a:t>
            </a:r>
          </a:p>
        </p:txBody>
      </p:sp>
      <p:sp>
        <p:nvSpPr>
          <p:cNvPr id="3" name="Content Placeholder 2"/>
          <p:cNvSpPr>
            <a:spLocks noGrp="1"/>
          </p:cNvSpPr>
          <p:nvPr>
            <p:ph idx="1"/>
          </p:nvPr>
        </p:nvSpPr>
        <p:spPr/>
        <p:txBody>
          <a:bodyPr/>
          <a:lstStyle/>
          <a:p>
            <a:r>
              <a:rPr lang="en-GB" sz="3000" b="1" dirty="0" err="1"/>
              <a:t>Hyperdynamic</a:t>
            </a:r>
            <a:r>
              <a:rPr lang="en-GB" sz="3000" b="1" dirty="0"/>
              <a:t> apical impulse</a:t>
            </a:r>
            <a:r>
              <a:rPr lang="en-GB" sz="3000" dirty="0"/>
              <a:t> which is shifted downwards and laterally</a:t>
            </a:r>
          </a:p>
          <a:p>
            <a:endParaRPr lang="en-GB" sz="3000" dirty="0"/>
          </a:p>
          <a:p>
            <a:r>
              <a:rPr lang="en-GB" sz="3000" b="1" dirty="0"/>
              <a:t>Systolic thrill</a:t>
            </a:r>
            <a:r>
              <a:rPr lang="en-GB" sz="3000" dirty="0"/>
              <a:t> at apex</a:t>
            </a:r>
          </a:p>
          <a:p>
            <a:endParaRPr lang="en-GB" sz="3000" dirty="0"/>
          </a:p>
          <a:p>
            <a:r>
              <a:rPr lang="en-GB" sz="3000" b="1" dirty="0"/>
              <a:t>Left </a:t>
            </a:r>
            <a:r>
              <a:rPr lang="en-GB" sz="3000" b="1" dirty="0" err="1"/>
              <a:t>parasternal</a:t>
            </a:r>
            <a:r>
              <a:rPr lang="en-GB" sz="3000" b="1" dirty="0"/>
              <a:t> heave </a:t>
            </a:r>
            <a:r>
              <a:rPr lang="en-GB" sz="3000" dirty="0"/>
              <a:t>and </a:t>
            </a:r>
            <a:r>
              <a:rPr lang="en-GB" sz="3000" b="1" dirty="0"/>
              <a:t>palpable </a:t>
            </a:r>
            <a:r>
              <a:rPr lang="en-GB" sz="3000" dirty="0"/>
              <a:t>pulmonary component of </a:t>
            </a:r>
            <a:r>
              <a:rPr lang="en-GB" sz="3000" dirty="0" err="1"/>
              <a:t>of</a:t>
            </a:r>
            <a:r>
              <a:rPr lang="en-GB" sz="3000" dirty="0"/>
              <a:t> second heart sound (</a:t>
            </a:r>
            <a:r>
              <a:rPr lang="en-GB" sz="3000" b="1" dirty="0"/>
              <a:t>P2</a:t>
            </a:r>
            <a:r>
              <a:rPr lang="en-GB" sz="3000" dirty="0"/>
              <a:t>) in pulmonary hypertension</a:t>
            </a:r>
          </a:p>
          <a:p>
            <a:endParaRPr lang="en-GB"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200" dirty="0"/>
              <a:t>Auscultation :</a:t>
            </a:r>
          </a:p>
        </p:txBody>
      </p:sp>
      <p:sp>
        <p:nvSpPr>
          <p:cNvPr id="3" name="Content Placeholder 2"/>
          <p:cNvSpPr>
            <a:spLocks noGrp="1"/>
          </p:cNvSpPr>
          <p:nvPr>
            <p:ph idx="1"/>
          </p:nvPr>
        </p:nvSpPr>
        <p:spPr/>
        <p:txBody>
          <a:bodyPr/>
          <a:lstStyle/>
          <a:p>
            <a:r>
              <a:rPr lang="en-GB" sz="2800" dirty="0"/>
              <a:t>First heart sound </a:t>
            </a:r>
            <a:r>
              <a:rPr lang="en-GB" sz="2800" b="1" dirty="0"/>
              <a:t>(S1) soft </a:t>
            </a:r>
            <a:r>
              <a:rPr lang="en-GB" sz="2800" dirty="0"/>
              <a:t>or absent</a:t>
            </a:r>
          </a:p>
          <a:p>
            <a:r>
              <a:rPr lang="en-GB" sz="2800" dirty="0"/>
              <a:t>in severe MR </a:t>
            </a:r>
            <a:r>
              <a:rPr lang="en-GB" sz="2800" b="1" dirty="0"/>
              <a:t>widely split second heart sound</a:t>
            </a:r>
          </a:p>
          <a:p>
            <a:r>
              <a:rPr lang="en-GB" sz="2800" dirty="0"/>
              <a:t>Pulmonary component of S2 is loud in pulmonary hypertension</a:t>
            </a:r>
          </a:p>
          <a:p>
            <a:r>
              <a:rPr lang="en-GB" sz="2800" b="1" dirty="0"/>
              <a:t>Low pitched S3 </a:t>
            </a:r>
            <a:r>
              <a:rPr lang="en-GB" sz="2800" dirty="0"/>
              <a:t>in severe MR </a:t>
            </a:r>
            <a:r>
              <a:rPr lang="en-GB" dirty="0"/>
              <a:t>(</a:t>
            </a:r>
            <a:r>
              <a:rPr lang="en-GB" sz="2800" dirty="0"/>
              <a:t>due to sudden </a:t>
            </a:r>
            <a:r>
              <a:rPr lang="en-GB" sz="2800"/>
              <a:t>tensing of </a:t>
            </a:r>
            <a:r>
              <a:rPr lang="en-GB" sz="2800" dirty="0" err="1"/>
              <a:t>chordae</a:t>
            </a:r>
            <a:r>
              <a:rPr lang="en-GB" sz="2800" dirty="0"/>
              <a:t> </a:t>
            </a:r>
            <a:r>
              <a:rPr lang="en-GB" sz="2800" dirty="0" err="1"/>
              <a:t>tendinae</a:t>
            </a:r>
            <a:r>
              <a:rPr lang="en-GB" sz="2800" dirty="0"/>
              <a:t> and papillary muscles)</a:t>
            </a:r>
          </a:p>
          <a:p>
            <a:r>
              <a:rPr lang="en-GB" sz="2800" b="1" dirty="0"/>
              <a:t>S4 </a:t>
            </a:r>
            <a:r>
              <a:rPr lang="en-GB" sz="2800" dirty="0"/>
              <a:t>audible in acute MR with sinus rhythm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200" dirty="0"/>
              <a:t>Murmur:</a:t>
            </a:r>
          </a:p>
        </p:txBody>
      </p:sp>
      <p:sp>
        <p:nvSpPr>
          <p:cNvPr id="3" name="Content Placeholder 2"/>
          <p:cNvSpPr>
            <a:spLocks noGrp="1"/>
          </p:cNvSpPr>
          <p:nvPr>
            <p:ph idx="1"/>
          </p:nvPr>
        </p:nvSpPr>
        <p:spPr>
          <a:xfrm>
            <a:off x="428596" y="2143116"/>
            <a:ext cx="8229600" cy="4525963"/>
          </a:xfrm>
        </p:spPr>
        <p:txBody>
          <a:bodyPr/>
          <a:lstStyle/>
          <a:p>
            <a:r>
              <a:rPr lang="en-GB" b="1" dirty="0"/>
              <a:t>Systolic murmur of grade III or IV </a:t>
            </a:r>
          </a:p>
          <a:p>
            <a:r>
              <a:rPr lang="en-GB" sz="2800" dirty="0"/>
              <a:t>High pitched , blowing usually </a:t>
            </a:r>
            <a:r>
              <a:rPr lang="en-GB" sz="2800" b="1" dirty="0" err="1"/>
              <a:t>holosystolic</a:t>
            </a:r>
            <a:r>
              <a:rPr lang="en-GB" sz="2800" b="1" dirty="0"/>
              <a:t> best heard at the apex  commonly radiating to </a:t>
            </a:r>
            <a:r>
              <a:rPr lang="en-GB" sz="2800" b="1" dirty="0" err="1"/>
              <a:t>axilla</a:t>
            </a:r>
            <a:endParaRPr lang="en-GB" sz="2800" b="1" dirty="0"/>
          </a:p>
          <a:p>
            <a:r>
              <a:rPr lang="en-GB" sz="2800" dirty="0"/>
              <a:t>Anterior mitral leaflet- </a:t>
            </a:r>
            <a:r>
              <a:rPr lang="en-GB" sz="2800" dirty="0" err="1"/>
              <a:t>axilla</a:t>
            </a:r>
            <a:endParaRPr lang="en-GB" sz="2800" dirty="0"/>
          </a:p>
          <a:p>
            <a:r>
              <a:rPr lang="en-GB" sz="2800" dirty="0"/>
              <a:t>Posterior mitral leaflet- base of heart ( confused with murmur of AS)</a:t>
            </a:r>
          </a:p>
          <a:p>
            <a:r>
              <a:rPr lang="en-GB" sz="2800" dirty="0"/>
              <a:t>Ruptured </a:t>
            </a:r>
            <a:r>
              <a:rPr lang="en-GB" sz="2800" dirty="0" err="1"/>
              <a:t>chordae</a:t>
            </a:r>
            <a:r>
              <a:rPr lang="en-GB" sz="2800" dirty="0"/>
              <a:t> </a:t>
            </a:r>
            <a:r>
              <a:rPr lang="en-GB" sz="2800" dirty="0" err="1"/>
              <a:t>tendinae</a:t>
            </a:r>
            <a:r>
              <a:rPr lang="en-GB" sz="2800" dirty="0"/>
              <a:t>- cooing or seagull quality</a:t>
            </a:r>
          </a:p>
          <a:p>
            <a:r>
              <a:rPr lang="en-GB" sz="2800" dirty="0"/>
              <a:t>Flail leaflet- musical quality</a:t>
            </a:r>
          </a:p>
        </p:txBody>
      </p:sp>
      <p:pic>
        <p:nvPicPr>
          <p:cNvPr id="4" name="Picture 3" descr="Phonos_MR_severe.png"/>
          <p:cNvPicPr>
            <a:picLocks noChangeAspect="1"/>
          </p:cNvPicPr>
          <p:nvPr/>
        </p:nvPicPr>
        <p:blipFill>
          <a:blip r:embed="rId2"/>
          <a:stretch>
            <a:fillRect/>
          </a:stretch>
        </p:blipFill>
        <p:spPr>
          <a:xfrm>
            <a:off x="4000496" y="0"/>
            <a:ext cx="4029087" cy="1862499"/>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GB" sz="2800" dirty="0"/>
              <a:t>In elderly to differentiate between </a:t>
            </a:r>
            <a:r>
              <a:rPr lang="en-GB" sz="2800" dirty="0" err="1"/>
              <a:t>gallavardian</a:t>
            </a:r>
            <a:r>
              <a:rPr lang="en-GB" sz="2800" dirty="0"/>
              <a:t> phenomenon of AS( systolic murmur of AS conducted to apex) and murmur of MR</a:t>
            </a:r>
          </a:p>
          <a:p>
            <a:pPr>
              <a:buNone/>
            </a:pPr>
            <a:r>
              <a:rPr lang="en-GB" b="1" dirty="0"/>
              <a:t>       Hand grip exercise</a:t>
            </a:r>
          </a:p>
          <a:p>
            <a:pPr>
              <a:buNone/>
            </a:pPr>
            <a:r>
              <a:rPr lang="en-GB" b="1" dirty="0"/>
              <a:t> -</a:t>
            </a:r>
            <a:r>
              <a:rPr lang="en-GB" sz="2800" dirty="0"/>
              <a:t>murmur of MR except due to MVP increases</a:t>
            </a:r>
          </a:p>
          <a:p>
            <a:pPr>
              <a:buNone/>
            </a:pPr>
            <a:r>
              <a:rPr lang="en-GB" sz="2800" dirty="0"/>
              <a:t> -AS murmur decreases</a:t>
            </a:r>
            <a:endParaRPr lang="en-GB" dirty="0"/>
          </a:p>
          <a:p>
            <a:pPr>
              <a:buNone/>
            </a:pPr>
            <a:endParaRPr lang="en-GB" b="1"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28604"/>
            <a:ext cx="8229600" cy="5697559"/>
          </a:xfrm>
        </p:spPr>
        <p:txBody>
          <a:bodyPr/>
          <a:lstStyle/>
          <a:p>
            <a:r>
              <a:rPr lang="en-GB" sz="3000" b="1" dirty="0"/>
              <a:t>Mitral flow murmur</a:t>
            </a:r>
            <a:r>
              <a:rPr lang="en-GB" b="1" dirty="0"/>
              <a:t>- </a:t>
            </a:r>
            <a:r>
              <a:rPr lang="en-GB" sz="2800" dirty="0"/>
              <a:t>a short rumbling mid diastolic murmur may be audible at the apex in severe MR due to increased flow across  mitral valve</a:t>
            </a:r>
          </a:p>
          <a:p>
            <a:r>
              <a:rPr lang="en-GB" sz="2800" dirty="0"/>
              <a:t>OTHER MURMURS-</a:t>
            </a:r>
          </a:p>
          <a:p>
            <a:pPr>
              <a:buFont typeface="Wingdings"/>
              <a:buChar char="Ø"/>
            </a:pPr>
            <a:r>
              <a:rPr lang="en-GB" sz="2800" b="1" i="1" dirty="0"/>
              <a:t>Ejection systolic murmur</a:t>
            </a:r>
            <a:r>
              <a:rPr lang="en-GB" sz="2800" dirty="0"/>
              <a:t> at pulmonary area due to pulmonary hypertension</a:t>
            </a:r>
          </a:p>
          <a:p>
            <a:pPr>
              <a:buNone/>
            </a:pPr>
            <a:endParaRPr lang="en-GB" sz="2800" dirty="0"/>
          </a:p>
          <a:p>
            <a:pPr>
              <a:buFont typeface="Wingdings"/>
              <a:buChar char="Ø"/>
            </a:pPr>
            <a:r>
              <a:rPr lang="en-GB" sz="2800" b="1" i="1" dirty="0"/>
              <a:t>Pan systolic murmur</a:t>
            </a:r>
            <a:r>
              <a:rPr lang="en-GB" sz="2800" dirty="0"/>
              <a:t> at lower left </a:t>
            </a:r>
            <a:r>
              <a:rPr lang="en-GB" sz="2800" dirty="0" err="1"/>
              <a:t>sternal</a:t>
            </a:r>
            <a:r>
              <a:rPr lang="en-GB" sz="2800" dirty="0"/>
              <a:t> border due to functional tricuspid regurgitation </a:t>
            </a:r>
          </a:p>
          <a:p>
            <a:endParaRPr lang="en-GB" sz="28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 name="Footer Placeholder 4"/>
          <p:cNvSpPr txBox="1"/>
          <p:nvPr/>
        </p:nvSpPr>
        <p:spPr>
          <a:xfrm>
            <a:off x="3124200" y="6406185"/>
            <a:ext cx="2895601" cy="26545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tIns="45719" rIns="45719" bIns="45719" anchor="ctr">
            <a:spAutoFit/>
          </a:bodyPr>
          <a:lstStyle>
            <a:lvl1pPr marL="0" indent="0" algn="ctr" defTabSz="1300480">
              <a:spcBef>
                <a:spcPts val="0"/>
              </a:spcBef>
              <a:buClrTx/>
              <a:buSzTx/>
              <a:buFontTx/>
              <a:buNone/>
              <a:defRPr sz="1600">
                <a:solidFill>
                  <a:srgbClr val="888888"/>
                </a:solidFill>
                <a:latin typeface="Calibri"/>
                <a:ea typeface="Calibri"/>
                <a:cs typeface="Calibri"/>
                <a:sym typeface="Calibri"/>
              </a:defRPr>
            </a:lvl1pPr>
          </a:lstStyle>
          <a:p>
            <a:r>
              <a:rPr sz="1125"/>
              <a:t>JD</a:t>
            </a:r>
          </a:p>
        </p:txBody>
      </p:sp>
      <p:sp>
        <p:nvSpPr>
          <p:cNvPr id="294" name="Title 1"/>
          <p:cNvSpPr txBox="1">
            <a:spLocks noGrp="1"/>
          </p:cNvSpPr>
          <p:nvPr>
            <p:ph type="title"/>
          </p:nvPr>
        </p:nvSpPr>
        <p:spPr>
          <a:xfrm>
            <a:off x="251520" y="274638"/>
            <a:ext cx="8640961" cy="994122"/>
          </a:xfrm>
          <a:prstGeom prst="rect">
            <a:avLst/>
          </a:prstGeom>
        </p:spPr>
        <p:txBody>
          <a:bodyPr>
            <a:normAutofit fontScale="90000"/>
          </a:bodyPr>
          <a:lstStyle>
            <a:lvl1pPr defTabSz="1118412">
              <a:defRPr sz="4300"/>
            </a:lvl1pPr>
          </a:lstStyle>
          <a:p>
            <a:r>
              <a:t>How will you differentiate a MR murmur from TR murmur?</a:t>
            </a:r>
          </a:p>
        </p:txBody>
      </p:sp>
      <p:graphicFrame>
        <p:nvGraphicFramePr>
          <p:cNvPr id="295" name="Content Placeholder 3"/>
          <p:cNvGraphicFramePr/>
          <p:nvPr/>
        </p:nvGraphicFramePr>
        <p:xfrm>
          <a:off x="1207392" y="1475169"/>
          <a:ext cx="7143750" cy="5259942"/>
        </p:xfrm>
        <a:graphic>
          <a:graphicData uri="http://schemas.openxmlformats.org/drawingml/2006/table">
            <a:tbl>
              <a:tblPr firstRow="1" bandRow="1"/>
              <a:tblGrid>
                <a:gridCol w="2381250">
                  <a:extLst>
                    <a:ext uri="{9D8B030D-6E8A-4147-A177-3AD203B41FA5}">
                      <a16:colId xmlns:a16="http://schemas.microsoft.com/office/drawing/2014/main" val="20000"/>
                    </a:ext>
                  </a:extLst>
                </a:gridCol>
                <a:gridCol w="2381250">
                  <a:extLst>
                    <a:ext uri="{9D8B030D-6E8A-4147-A177-3AD203B41FA5}">
                      <a16:colId xmlns:a16="http://schemas.microsoft.com/office/drawing/2014/main" val="20001"/>
                    </a:ext>
                  </a:extLst>
                </a:gridCol>
                <a:gridCol w="2381250">
                  <a:extLst>
                    <a:ext uri="{9D8B030D-6E8A-4147-A177-3AD203B41FA5}">
                      <a16:colId xmlns:a16="http://schemas.microsoft.com/office/drawing/2014/main" val="20002"/>
                    </a:ext>
                  </a:extLst>
                </a:gridCol>
              </a:tblGrid>
              <a:tr h="650904">
                <a:tc>
                  <a:txBody>
                    <a:bodyPr/>
                    <a:lstStyle/>
                    <a:p>
                      <a:pPr marL="0" indent="0" algn="l" defTabSz="1300480">
                        <a:lnSpc>
                          <a:spcPct val="100000"/>
                        </a:lnSpc>
                        <a:buClrTx/>
                        <a:buSzTx/>
                        <a:buFontTx/>
                        <a:buNone/>
                        <a:defRPr sz="1800">
                          <a:solidFill>
                            <a:srgbClr val="000000"/>
                          </a:solidFill>
                        </a:defRPr>
                      </a:pPr>
                      <a:r>
                        <a:rPr sz="3100" b="1">
                          <a:solidFill>
                            <a:srgbClr val="FFFFFF"/>
                          </a:solidFill>
                          <a:latin typeface="Calibri"/>
                          <a:ea typeface="Calibri"/>
                          <a:cs typeface="Calibri"/>
                          <a:sym typeface="Calibri"/>
                        </a:rPr>
                        <a:t>Parameter</a:t>
                      </a:r>
                    </a:p>
                  </a:txBody>
                  <a:tcPr marL="32147" marR="32147" marT="32147" marB="32147" horzOverflow="overflow">
                    <a:lnL w="12700">
                      <a:solidFill>
                        <a:srgbClr val="FFFFFF"/>
                      </a:solidFill>
                    </a:lnL>
                    <a:lnR w="12700">
                      <a:solidFill>
                        <a:srgbClr val="FFFFFF"/>
                      </a:solidFill>
                    </a:lnR>
                    <a:lnT w="12700">
                      <a:solidFill>
                        <a:srgbClr val="FFFFFF"/>
                      </a:solidFill>
                    </a:lnT>
                    <a:lnB w="50800">
                      <a:solidFill>
                        <a:srgbClr val="FFFFFF"/>
                      </a:solidFill>
                    </a:lnB>
                    <a:solidFill>
                      <a:srgbClr val="4F81BD"/>
                    </a:solidFill>
                  </a:tcPr>
                </a:tc>
                <a:tc>
                  <a:txBody>
                    <a:bodyPr/>
                    <a:lstStyle/>
                    <a:p>
                      <a:pPr marL="0" indent="0" algn="l" defTabSz="1300480">
                        <a:lnSpc>
                          <a:spcPct val="100000"/>
                        </a:lnSpc>
                        <a:buClrTx/>
                        <a:buSzTx/>
                        <a:buFontTx/>
                        <a:buNone/>
                        <a:defRPr sz="1800">
                          <a:solidFill>
                            <a:srgbClr val="000000"/>
                          </a:solidFill>
                        </a:defRPr>
                      </a:pPr>
                      <a:r>
                        <a:rPr sz="3100" b="1">
                          <a:solidFill>
                            <a:srgbClr val="FFFFFF"/>
                          </a:solidFill>
                          <a:latin typeface="Calibri"/>
                          <a:ea typeface="Calibri"/>
                          <a:cs typeface="Calibri"/>
                          <a:sym typeface="Calibri"/>
                        </a:rPr>
                        <a:t>MR</a:t>
                      </a:r>
                    </a:p>
                  </a:txBody>
                  <a:tcPr marL="32147" marR="32147" marT="32147" marB="32147" horzOverflow="overflow">
                    <a:lnL w="12700">
                      <a:solidFill>
                        <a:srgbClr val="FFFFFF"/>
                      </a:solidFill>
                    </a:lnL>
                    <a:lnR w="12700">
                      <a:solidFill>
                        <a:srgbClr val="FFFFFF"/>
                      </a:solidFill>
                    </a:lnR>
                    <a:lnT w="12700">
                      <a:solidFill>
                        <a:srgbClr val="FFFFFF"/>
                      </a:solidFill>
                    </a:lnT>
                    <a:lnB w="50800">
                      <a:solidFill>
                        <a:srgbClr val="FFFFFF"/>
                      </a:solidFill>
                    </a:lnB>
                    <a:solidFill>
                      <a:srgbClr val="4F81BD"/>
                    </a:solidFill>
                  </a:tcPr>
                </a:tc>
                <a:tc>
                  <a:txBody>
                    <a:bodyPr/>
                    <a:lstStyle/>
                    <a:p>
                      <a:pPr marL="0" indent="0" algn="l" defTabSz="1300480">
                        <a:lnSpc>
                          <a:spcPct val="100000"/>
                        </a:lnSpc>
                        <a:buClrTx/>
                        <a:buSzTx/>
                        <a:buFontTx/>
                        <a:buNone/>
                        <a:defRPr sz="1800">
                          <a:solidFill>
                            <a:srgbClr val="000000"/>
                          </a:solidFill>
                        </a:defRPr>
                      </a:pPr>
                      <a:r>
                        <a:rPr sz="3100" b="1">
                          <a:solidFill>
                            <a:srgbClr val="FFFFFF"/>
                          </a:solidFill>
                          <a:latin typeface="Calibri"/>
                          <a:ea typeface="Calibri"/>
                          <a:cs typeface="Calibri"/>
                          <a:sym typeface="Calibri"/>
                        </a:rPr>
                        <a:t>TR</a:t>
                      </a:r>
                    </a:p>
                  </a:txBody>
                  <a:tcPr marL="32147" marR="32147" marT="32147" marB="32147" horzOverflow="overflow">
                    <a:lnL w="12700">
                      <a:solidFill>
                        <a:srgbClr val="FFFFFF"/>
                      </a:solidFill>
                    </a:lnL>
                    <a:lnR w="12700">
                      <a:solidFill>
                        <a:srgbClr val="FFFFFF"/>
                      </a:solidFill>
                    </a:lnR>
                    <a:lnT w="12700">
                      <a:solidFill>
                        <a:srgbClr val="FFFFFF"/>
                      </a:solidFill>
                    </a:lnT>
                    <a:lnB w="50800">
                      <a:solidFill>
                        <a:srgbClr val="FFFFFF"/>
                      </a:solidFill>
                    </a:lnB>
                    <a:solidFill>
                      <a:srgbClr val="4F81BD"/>
                    </a:solidFill>
                  </a:tcPr>
                </a:tc>
                <a:extLst>
                  <a:ext uri="{0D108BD9-81ED-4DB2-BD59-A6C34878D82A}">
                    <a16:rowId xmlns:a16="http://schemas.microsoft.com/office/drawing/2014/main" val="10000"/>
                  </a:ext>
                </a:extLst>
              </a:tr>
              <a:tr h="1007269">
                <a:tc>
                  <a:txBody>
                    <a:bodyPr/>
                    <a:lstStyle/>
                    <a:p>
                      <a:pPr marL="0" indent="0" algn="l" defTabSz="1300480">
                        <a:lnSpc>
                          <a:spcPct val="100000"/>
                        </a:lnSpc>
                        <a:buClrTx/>
                        <a:buSzTx/>
                        <a:buFontTx/>
                        <a:buNone/>
                        <a:defRPr sz="1800">
                          <a:solidFill>
                            <a:srgbClr val="000000"/>
                          </a:solidFill>
                        </a:defRPr>
                      </a:pPr>
                      <a:r>
                        <a:rPr sz="3100">
                          <a:latin typeface="Calibri"/>
                          <a:ea typeface="Calibri"/>
                          <a:cs typeface="Calibri"/>
                          <a:sym typeface="Calibri"/>
                        </a:rPr>
                        <a:t> Murmur Heard best</a:t>
                      </a:r>
                    </a:p>
                  </a:txBody>
                  <a:tcPr marL="32147" marR="32147" marT="32147" marB="32147" horzOverflow="overflow">
                    <a:lnL w="12700">
                      <a:solidFill>
                        <a:srgbClr val="FFFFFF"/>
                      </a:solidFill>
                    </a:lnL>
                    <a:lnR w="12700">
                      <a:solidFill>
                        <a:srgbClr val="FFFFFF"/>
                      </a:solidFill>
                    </a:lnR>
                    <a:lnT w="50800">
                      <a:solidFill>
                        <a:srgbClr val="FFFFFF"/>
                      </a:solidFill>
                    </a:lnT>
                    <a:lnB w="12700">
                      <a:solidFill>
                        <a:srgbClr val="FFFFFF"/>
                      </a:solidFill>
                    </a:lnB>
                    <a:solidFill>
                      <a:srgbClr val="CFD7E7"/>
                    </a:solidFill>
                  </a:tcPr>
                </a:tc>
                <a:tc>
                  <a:txBody>
                    <a:bodyPr/>
                    <a:lstStyle/>
                    <a:p>
                      <a:pPr marL="0" indent="0" algn="l" defTabSz="1300480">
                        <a:lnSpc>
                          <a:spcPct val="100000"/>
                        </a:lnSpc>
                        <a:buClrTx/>
                        <a:buSzTx/>
                        <a:buFontTx/>
                        <a:buNone/>
                        <a:defRPr sz="1800">
                          <a:solidFill>
                            <a:srgbClr val="000000"/>
                          </a:solidFill>
                        </a:defRPr>
                      </a:pPr>
                      <a:r>
                        <a:rPr sz="3100">
                          <a:latin typeface="Calibri"/>
                          <a:ea typeface="Calibri"/>
                          <a:cs typeface="Calibri"/>
                          <a:sym typeface="Calibri"/>
                        </a:rPr>
                        <a:t>Apex</a:t>
                      </a:r>
                    </a:p>
                  </a:txBody>
                  <a:tcPr marL="32147" marR="32147" marT="32147" marB="32147" horzOverflow="overflow">
                    <a:lnL w="12700">
                      <a:solidFill>
                        <a:srgbClr val="FFFFFF"/>
                      </a:solidFill>
                    </a:lnL>
                    <a:lnR w="12700">
                      <a:solidFill>
                        <a:srgbClr val="FFFFFF"/>
                      </a:solidFill>
                    </a:lnR>
                    <a:lnT w="50800">
                      <a:solidFill>
                        <a:srgbClr val="FFFFFF"/>
                      </a:solidFill>
                    </a:lnT>
                    <a:lnB w="12700">
                      <a:solidFill>
                        <a:srgbClr val="FFFFFF"/>
                      </a:solidFill>
                    </a:lnB>
                    <a:solidFill>
                      <a:srgbClr val="CFD7E7"/>
                    </a:solidFill>
                  </a:tcPr>
                </a:tc>
                <a:tc>
                  <a:txBody>
                    <a:bodyPr/>
                    <a:lstStyle/>
                    <a:p>
                      <a:pPr marL="0" indent="0" algn="l" defTabSz="1300480">
                        <a:lnSpc>
                          <a:spcPct val="100000"/>
                        </a:lnSpc>
                        <a:buClrTx/>
                        <a:buSzTx/>
                        <a:buFontTx/>
                        <a:buNone/>
                        <a:defRPr sz="1800">
                          <a:solidFill>
                            <a:srgbClr val="000000"/>
                          </a:solidFill>
                        </a:defRPr>
                      </a:pPr>
                      <a:r>
                        <a:rPr sz="3100">
                          <a:latin typeface="Calibri"/>
                          <a:ea typeface="Calibri"/>
                          <a:cs typeface="Calibri"/>
                          <a:sym typeface="Calibri"/>
                        </a:rPr>
                        <a:t>LLSB</a:t>
                      </a:r>
                    </a:p>
                  </a:txBody>
                  <a:tcPr marL="32147" marR="32147" marT="32147" marB="32147" horzOverflow="overflow">
                    <a:lnL w="12700">
                      <a:solidFill>
                        <a:srgbClr val="FFFFFF"/>
                      </a:solidFill>
                    </a:lnL>
                    <a:lnR w="12700">
                      <a:solidFill>
                        <a:srgbClr val="FFFFFF"/>
                      </a:solidFill>
                    </a:lnR>
                    <a:lnT w="50800">
                      <a:solidFill>
                        <a:srgbClr val="FFFFFF"/>
                      </a:solidFill>
                    </a:lnT>
                    <a:lnB w="12700">
                      <a:solidFill>
                        <a:srgbClr val="FFFFFF"/>
                      </a:solidFill>
                    </a:lnB>
                    <a:solidFill>
                      <a:srgbClr val="CFD7E7"/>
                    </a:solidFill>
                  </a:tcPr>
                </a:tc>
                <a:extLst>
                  <a:ext uri="{0D108BD9-81ED-4DB2-BD59-A6C34878D82A}">
                    <a16:rowId xmlns:a16="http://schemas.microsoft.com/office/drawing/2014/main" val="10001"/>
                  </a:ext>
                </a:extLst>
              </a:tr>
              <a:tr h="939353">
                <a:tc>
                  <a:txBody>
                    <a:bodyPr/>
                    <a:lstStyle/>
                    <a:p>
                      <a:pPr marL="0" indent="0" algn="l" defTabSz="1300480">
                        <a:lnSpc>
                          <a:spcPct val="100000"/>
                        </a:lnSpc>
                        <a:buClrTx/>
                        <a:buSzTx/>
                        <a:buFontTx/>
                        <a:buNone/>
                        <a:defRPr sz="1800">
                          <a:solidFill>
                            <a:srgbClr val="000000"/>
                          </a:solidFill>
                        </a:defRPr>
                      </a:pPr>
                      <a:r>
                        <a:rPr sz="3100">
                          <a:latin typeface="Calibri"/>
                          <a:ea typeface="Calibri"/>
                          <a:cs typeface="Calibri"/>
                          <a:sym typeface="Calibri"/>
                        </a:rPr>
                        <a:t>Respiration</a:t>
                      </a:r>
                    </a:p>
                  </a:txBody>
                  <a:tcPr marL="32147" marR="32147" marT="32147" marB="32147" horzOverflow="overflow">
                    <a:lnL w="12700">
                      <a:solidFill>
                        <a:srgbClr val="FFFFFF"/>
                      </a:solidFill>
                    </a:lnL>
                    <a:lnR w="12700">
                      <a:solidFill>
                        <a:srgbClr val="FFFFFF"/>
                      </a:solidFill>
                    </a:lnR>
                    <a:lnT w="12700">
                      <a:solidFill>
                        <a:srgbClr val="FFFFFF"/>
                      </a:solidFill>
                    </a:lnT>
                    <a:lnB w="12700">
                      <a:solidFill>
                        <a:srgbClr val="FFFFFF"/>
                      </a:solidFill>
                    </a:lnB>
                    <a:solidFill>
                      <a:srgbClr val="E8ECF4"/>
                    </a:solidFill>
                  </a:tcPr>
                </a:tc>
                <a:tc>
                  <a:txBody>
                    <a:bodyPr/>
                    <a:lstStyle/>
                    <a:p>
                      <a:pPr marL="0" indent="0" algn="l" defTabSz="1300480">
                        <a:lnSpc>
                          <a:spcPct val="100000"/>
                        </a:lnSpc>
                        <a:buClrTx/>
                        <a:buSzTx/>
                        <a:buFontTx/>
                        <a:buNone/>
                        <a:defRPr sz="1800">
                          <a:solidFill>
                            <a:srgbClr val="000000"/>
                          </a:solidFill>
                        </a:defRPr>
                      </a:pPr>
                      <a:r>
                        <a:rPr sz="3100">
                          <a:latin typeface="Calibri"/>
                          <a:ea typeface="Calibri"/>
                          <a:cs typeface="Calibri"/>
                          <a:sym typeface="Calibri"/>
                        </a:rPr>
                        <a:t>&gt; expiration</a:t>
                      </a:r>
                    </a:p>
                  </a:txBody>
                  <a:tcPr marL="32147" marR="32147" marT="32147" marB="32147" horzOverflow="overflow">
                    <a:lnL w="12700">
                      <a:solidFill>
                        <a:srgbClr val="FFFFFF"/>
                      </a:solidFill>
                    </a:lnL>
                    <a:lnR w="12700">
                      <a:solidFill>
                        <a:srgbClr val="FFFFFF"/>
                      </a:solidFill>
                    </a:lnR>
                    <a:lnT w="12700">
                      <a:solidFill>
                        <a:srgbClr val="FFFFFF"/>
                      </a:solidFill>
                    </a:lnT>
                    <a:lnB w="12700">
                      <a:solidFill>
                        <a:srgbClr val="FFFFFF"/>
                      </a:solidFill>
                    </a:lnB>
                    <a:solidFill>
                      <a:srgbClr val="E8ECF4"/>
                    </a:solidFill>
                  </a:tcPr>
                </a:tc>
                <a:tc>
                  <a:txBody>
                    <a:bodyPr/>
                    <a:lstStyle/>
                    <a:p>
                      <a:pPr marL="0" indent="0" algn="l" defTabSz="1300480">
                        <a:lnSpc>
                          <a:spcPct val="100000"/>
                        </a:lnSpc>
                        <a:buClrTx/>
                        <a:buSzTx/>
                        <a:buFontTx/>
                        <a:buNone/>
                        <a:defRPr sz="1800">
                          <a:solidFill>
                            <a:srgbClr val="000000"/>
                          </a:solidFill>
                        </a:defRPr>
                      </a:pPr>
                      <a:r>
                        <a:rPr sz="3100">
                          <a:latin typeface="Calibri"/>
                          <a:ea typeface="Calibri"/>
                          <a:cs typeface="Calibri"/>
                          <a:sym typeface="Calibri"/>
                        </a:rPr>
                        <a:t>&gt; inspiration</a:t>
                      </a:r>
                    </a:p>
                  </a:txBody>
                  <a:tcPr marL="32147" marR="32147" marT="32147" marB="32147" horzOverflow="overflow">
                    <a:lnL w="12700">
                      <a:solidFill>
                        <a:srgbClr val="FFFFFF"/>
                      </a:solidFill>
                    </a:lnL>
                    <a:lnR w="12700">
                      <a:solidFill>
                        <a:srgbClr val="FFFFFF"/>
                      </a:solidFill>
                    </a:lnR>
                    <a:lnT w="12700">
                      <a:solidFill>
                        <a:srgbClr val="FFFFFF"/>
                      </a:solidFill>
                    </a:lnT>
                    <a:lnB w="12700">
                      <a:solidFill>
                        <a:srgbClr val="FFFFFF"/>
                      </a:solidFill>
                    </a:lnB>
                    <a:solidFill>
                      <a:srgbClr val="E8ECF4"/>
                    </a:solidFill>
                  </a:tcPr>
                </a:tc>
                <a:extLst>
                  <a:ext uri="{0D108BD9-81ED-4DB2-BD59-A6C34878D82A}">
                    <a16:rowId xmlns:a16="http://schemas.microsoft.com/office/drawing/2014/main" val="10002"/>
                  </a:ext>
                </a:extLst>
              </a:tr>
              <a:tr h="1007269">
                <a:tc>
                  <a:txBody>
                    <a:bodyPr/>
                    <a:lstStyle/>
                    <a:p>
                      <a:pPr marL="0" indent="0" algn="l" defTabSz="1300480">
                        <a:lnSpc>
                          <a:spcPct val="100000"/>
                        </a:lnSpc>
                        <a:buClrTx/>
                        <a:buSzTx/>
                        <a:buFontTx/>
                        <a:buNone/>
                        <a:defRPr sz="1800">
                          <a:solidFill>
                            <a:srgbClr val="000000"/>
                          </a:solidFill>
                        </a:defRPr>
                      </a:pPr>
                      <a:r>
                        <a:rPr sz="3100">
                          <a:latin typeface="Calibri"/>
                          <a:ea typeface="Calibri"/>
                          <a:cs typeface="Calibri"/>
                          <a:sym typeface="Calibri"/>
                        </a:rPr>
                        <a:t>Conduction</a:t>
                      </a:r>
                    </a:p>
                  </a:txBody>
                  <a:tcPr marL="32147" marR="32147" marT="32147" marB="32147" horzOverflow="overflow">
                    <a:lnL w="12700">
                      <a:solidFill>
                        <a:srgbClr val="FFFFFF"/>
                      </a:solidFill>
                    </a:lnL>
                    <a:lnR w="12700">
                      <a:solidFill>
                        <a:srgbClr val="FFFFFF"/>
                      </a:solidFill>
                    </a:lnR>
                    <a:lnT w="12700">
                      <a:solidFill>
                        <a:srgbClr val="FFFFFF"/>
                      </a:solidFill>
                    </a:lnT>
                    <a:lnB w="12700">
                      <a:solidFill>
                        <a:srgbClr val="FFFFFF"/>
                      </a:solidFill>
                    </a:lnB>
                    <a:solidFill>
                      <a:srgbClr val="CFD7E7"/>
                    </a:solidFill>
                  </a:tcPr>
                </a:tc>
                <a:tc>
                  <a:txBody>
                    <a:bodyPr/>
                    <a:lstStyle/>
                    <a:p>
                      <a:pPr marL="0" indent="0" algn="l" defTabSz="1300480">
                        <a:lnSpc>
                          <a:spcPct val="100000"/>
                        </a:lnSpc>
                        <a:buClrTx/>
                        <a:buSzTx/>
                        <a:buFontTx/>
                        <a:buNone/>
                        <a:defRPr sz="1800">
                          <a:solidFill>
                            <a:srgbClr val="000000"/>
                          </a:solidFill>
                        </a:defRPr>
                      </a:pPr>
                      <a:r>
                        <a:rPr sz="3100">
                          <a:latin typeface="Calibri"/>
                          <a:ea typeface="Calibri"/>
                          <a:cs typeface="Calibri"/>
                          <a:sym typeface="Calibri"/>
                        </a:rPr>
                        <a:t>Axilla  and back</a:t>
                      </a:r>
                    </a:p>
                  </a:txBody>
                  <a:tcPr marL="32147" marR="32147" marT="32147" marB="32147" horzOverflow="overflow">
                    <a:lnL w="12700">
                      <a:solidFill>
                        <a:srgbClr val="FFFFFF"/>
                      </a:solidFill>
                    </a:lnL>
                    <a:lnR w="12700">
                      <a:solidFill>
                        <a:srgbClr val="FFFFFF"/>
                      </a:solidFill>
                    </a:lnR>
                    <a:lnT w="12700">
                      <a:solidFill>
                        <a:srgbClr val="FFFFFF"/>
                      </a:solidFill>
                    </a:lnT>
                    <a:lnB w="12700">
                      <a:solidFill>
                        <a:srgbClr val="FFFFFF"/>
                      </a:solidFill>
                    </a:lnB>
                    <a:solidFill>
                      <a:srgbClr val="CFD7E7"/>
                    </a:solidFill>
                  </a:tcPr>
                </a:tc>
                <a:tc>
                  <a:txBody>
                    <a:bodyPr/>
                    <a:lstStyle/>
                    <a:p>
                      <a:pPr marL="0" indent="0" algn="l" defTabSz="1300480">
                        <a:lnSpc>
                          <a:spcPct val="100000"/>
                        </a:lnSpc>
                        <a:buClrTx/>
                        <a:buSzTx/>
                        <a:buFontTx/>
                        <a:buNone/>
                        <a:defRPr sz="1800">
                          <a:solidFill>
                            <a:srgbClr val="000000"/>
                          </a:solidFill>
                        </a:defRPr>
                      </a:pPr>
                      <a:r>
                        <a:rPr sz="3100">
                          <a:latin typeface="Calibri"/>
                          <a:ea typeface="Calibri"/>
                          <a:cs typeface="Calibri"/>
                          <a:sym typeface="Calibri"/>
                        </a:rPr>
                        <a:t>LLSB</a:t>
                      </a:r>
                    </a:p>
                  </a:txBody>
                  <a:tcPr marL="32147" marR="32147" marT="32147" marB="32147" horzOverflow="overflow">
                    <a:lnL w="12700">
                      <a:solidFill>
                        <a:srgbClr val="FFFFFF"/>
                      </a:solidFill>
                    </a:lnL>
                    <a:lnR w="12700">
                      <a:solidFill>
                        <a:srgbClr val="FFFFFF"/>
                      </a:solidFill>
                    </a:lnR>
                    <a:lnT w="12700">
                      <a:solidFill>
                        <a:srgbClr val="FFFFFF"/>
                      </a:solidFill>
                    </a:lnT>
                    <a:lnB w="12700">
                      <a:solidFill>
                        <a:srgbClr val="FFFFFF"/>
                      </a:solidFill>
                    </a:lnB>
                    <a:solidFill>
                      <a:srgbClr val="CFD7E7"/>
                    </a:solidFill>
                  </a:tcPr>
                </a:tc>
                <a:extLst>
                  <a:ext uri="{0D108BD9-81ED-4DB2-BD59-A6C34878D82A}">
                    <a16:rowId xmlns:a16="http://schemas.microsoft.com/office/drawing/2014/main" val="10003"/>
                  </a:ext>
                </a:extLst>
              </a:tr>
              <a:tr h="1007269">
                <a:tc>
                  <a:txBody>
                    <a:bodyPr/>
                    <a:lstStyle/>
                    <a:p>
                      <a:pPr marL="0" indent="0" algn="l" defTabSz="1300480">
                        <a:lnSpc>
                          <a:spcPct val="100000"/>
                        </a:lnSpc>
                        <a:buClrTx/>
                        <a:buSzTx/>
                        <a:buFontTx/>
                        <a:buNone/>
                        <a:defRPr sz="1800">
                          <a:solidFill>
                            <a:srgbClr val="000000"/>
                          </a:solidFill>
                        </a:defRPr>
                      </a:pPr>
                      <a:r>
                        <a:rPr sz="3100">
                          <a:latin typeface="Calibri"/>
                          <a:ea typeface="Calibri"/>
                          <a:cs typeface="Calibri"/>
                          <a:sym typeface="Calibri"/>
                        </a:rPr>
                        <a:t>JVP</a:t>
                      </a:r>
                    </a:p>
                  </a:txBody>
                  <a:tcPr marL="32147" marR="32147" marT="32147" marB="32147" horzOverflow="overflow">
                    <a:lnL w="12700">
                      <a:solidFill>
                        <a:srgbClr val="FFFFFF"/>
                      </a:solidFill>
                    </a:lnL>
                    <a:lnR w="12700">
                      <a:solidFill>
                        <a:srgbClr val="FFFFFF"/>
                      </a:solidFill>
                    </a:lnR>
                    <a:lnT w="12700">
                      <a:solidFill>
                        <a:srgbClr val="FFFFFF"/>
                      </a:solidFill>
                    </a:lnT>
                    <a:lnB w="12700">
                      <a:solidFill>
                        <a:srgbClr val="FFFFFF"/>
                      </a:solidFill>
                    </a:lnB>
                    <a:solidFill>
                      <a:srgbClr val="E8ECF4"/>
                    </a:solidFill>
                  </a:tcPr>
                </a:tc>
                <a:tc>
                  <a:txBody>
                    <a:bodyPr/>
                    <a:lstStyle/>
                    <a:p>
                      <a:pPr marL="0" indent="0" algn="l" defTabSz="1300480">
                        <a:lnSpc>
                          <a:spcPct val="100000"/>
                        </a:lnSpc>
                        <a:buClrTx/>
                        <a:buSzTx/>
                        <a:buFontTx/>
                        <a:buNone/>
                        <a:defRPr sz="4400">
                          <a:solidFill>
                            <a:srgbClr val="000000"/>
                          </a:solidFill>
                          <a:latin typeface="Calibri"/>
                          <a:ea typeface="Calibri"/>
                          <a:cs typeface="Calibri"/>
                          <a:sym typeface="Calibri"/>
                        </a:defRPr>
                      </a:pPr>
                      <a:endParaRPr sz="3100"/>
                    </a:p>
                  </a:txBody>
                  <a:tcPr marL="32147" marR="32147" marT="32147" marB="32147" horzOverflow="overflow">
                    <a:lnL w="12700">
                      <a:solidFill>
                        <a:srgbClr val="FFFFFF"/>
                      </a:solidFill>
                    </a:lnL>
                    <a:lnR w="12700">
                      <a:solidFill>
                        <a:srgbClr val="FFFFFF"/>
                      </a:solidFill>
                    </a:lnR>
                    <a:lnT w="12700">
                      <a:solidFill>
                        <a:srgbClr val="FFFFFF"/>
                      </a:solidFill>
                    </a:lnT>
                    <a:lnB w="12700">
                      <a:solidFill>
                        <a:srgbClr val="FFFFFF"/>
                      </a:solidFill>
                    </a:lnB>
                    <a:solidFill>
                      <a:srgbClr val="E8ECF4"/>
                    </a:solidFill>
                  </a:tcPr>
                </a:tc>
                <a:tc>
                  <a:txBody>
                    <a:bodyPr/>
                    <a:lstStyle/>
                    <a:p>
                      <a:pPr marL="0" indent="0" algn="l" defTabSz="1300480">
                        <a:lnSpc>
                          <a:spcPct val="100000"/>
                        </a:lnSpc>
                        <a:buClrTx/>
                        <a:buSzTx/>
                        <a:buFontTx/>
                        <a:buNone/>
                        <a:defRPr sz="1800">
                          <a:solidFill>
                            <a:srgbClr val="000000"/>
                          </a:solidFill>
                        </a:defRPr>
                      </a:pPr>
                      <a:r>
                        <a:rPr sz="3100">
                          <a:latin typeface="Calibri"/>
                          <a:ea typeface="Calibri"/>
                          <a:cs typeface="Calibri"/>
                          <a:sym typeface="Calibri"/>
                        </a:rPr>
                        <a:t>Elevated ,  V wave</a:t>
                      </a:r>
                    </a:p>
                  </a:txBody>
                  <a:tcPr marL="32147" marR="32147" marT="32147" marB="32147" horzOverflow="overflow">
                    <a:lnL w="12700">
                      <a:solidFill>
                        <a:srgbClr val="FFFFFF"/>
                      </a:solidFill>
                    </a:lnL>
                    <a:lnR w="12700">
                      <a:solidFill>
                        <a:srgbClr val="FFFFFF"/>
                      </a:solidFill>
                    </a:lnR>
                    <a:lnT w="12700">
                      <a:solidFill>
                        <a:srgbClr val="FFFFFF"/>
                      </a:solidFill>
                    </a:lnT>
                    <a:lnB w="12700">
                      <a:solidFill>
                        <a:srgbClr val="FFFFFF"/>
                      </a:solidFill>
                    </a:lnB>
                    <a:solidFill>
                      <a:srgbClr val="E8ECF4"/>
                    </a:solidFill>
                  </a:tcPr>
                </a:tc>
                <a:extLst>
                  <a:ext uri="{0D108BD9-81ED-4DB2-BD59-A6C34878D82A}">
                    <a16:rowId xmlns:a16="http://schemas.microsoft.com/office/drawing/2014/main" val="10004"/>
                  </a:ext>
                </a:extLst>
              </a:tr>
              <a:tr h="642163">
                <a:tc>
                  <a:txBody>
                    <a:bodyPr/>
                    <a:lstStyle/>
                    <a:p>
                      <a:pPr marL="0" indent="0" algn="l" defTabSz="1300480">
                        <a:lnSpc>
                          <a:spcPct val="100000"/>
                        </a:lnSpc>
                        <a:buClrTx/>
                        <a:buSzTx/>
                        <a:buFontTx/>
                        <a:buNone/>
                        <a:defRPr sz="1800">
                          <a:solidFill>
                            <a:srgbClr val="000000"/>
                          </a:solidFill>
                        </a:defRPr>
                      </a:pPr>
                      <a:r>
                        <a:rPr sz="3100">
                          <a:latin typeface="Calibri"/>
                          <a:ea typeface="Calibri"/>
                          <a:cs typeface="Calibri"/>
                          <a:sym typeface="Calibri"/>
                        </a:rPr>
                        <a:t>Heart failure</a:t>
                      </a:r>
                    </a:p>
                  </a:txBody>
                  <a:tcPr marL="32147" marR="32147" marT="32147" marB="32147" horzOverflow="overflow">
                    <a:lnL w="12700">
                      <a:solidFill>
                        <a:srgbClr val="FFFFFF"/>
                      </a:solidFill>
                    </a:lnL>
                    <a:lnR w="12700">
                      <a:solidFill>
                        <a:srgbClr val="FFFFFF"/>
                      </a:solidFill>
                    </a:lnR>
                    <a:lnT w="12700">
                      <a:solidFill>
                        <a:srgbClr val="FFFFFF"/>
                      </a:solidFill>
                    </a:lnT>
                    <a:lnB w="12700">
                      <a:solidFill>
                        <a:srgbClr val="FFFFFF"/>
                      </a:solidFill>
                    </a:lnB>
                    <a:solidFill>
                      <a:srgbClr val="CFD7E7"/>
                    </a:solidFill>
                  </a:tcPr>
                </a:tc>
                <a:tc>
                  <a:txBody>
                    <a:bodyPr/>
                    <a:lstStyle/>
                    <a:p>
                      <a:pPr marL="0" indent="0" algn="l" defTabSz="1300480">
                        <a:lnSpc>
                          <a:spcPct val="100000"/>
                        </a:lnSpc>
                        <a:buClrTx/>
                        <a:buSzTx/>
                        <a:buFontTx/>
                        <a:buNone/>
                        <a:defRPr sz="1800">
                          <a:solidFill>
                            <a:srgbClr val="000000"/>
                          </a:solidFill>
                        </a:defRPr>
                      </a:pPr>
                      <a:r>
                        <a:rPr sz="3100">
                          <a:latin typeface="Calibri"/>
                          <a:ea typeface="Calibri"/>
                          <a:cs typeface="Calibri"/>
                          <a:sym typeface="Calibri"/>
                        </a:rPr>
                        <a:t>Left sided</a:t>
                      </a:r>
                    </a:p>
                  </a:txBody>
                  <a:tcPr marL="32147" marR="32147" marT="32147" marB="32147" horzOverflow="overflow">
                    <a:lnL w="12700">
                      <a:solidFill>
                        <a:srgbClr val="FFFFFF"/>
                      </a:solidFill>
                    </a:lnL>
                    <a:lnR w="12700">
                      <a:solidFill>
                        <a:srgbClr val="FFFFFF"/>
                      </a:solidFill>
                    </a:lnR>
                    <a:lnT w="12700">
                      <a:solidFill>
                        <a:srgbClr val="FFFFFF"/>
                      </a:solidFill>
                    </a:lnT>
                    <a:lnB w="12700">
                      <a:solidFill>
                        <a:srgbClr val="FFFFFF"/>
                      </a:solidFill>
                    </a:lnB>
                    <a:solidFill>
                      <a:srgbClr val="CFD7E7"/>
                    </a:solidFill>
                  </a:tcPr>
                </a:tc>
                <a:tc>
                  <a:txBody>
                    <a:bodyPr/>
                    <a:lstStyle/>
                    <a:p>
                      <a:pPr marL="0" indent="0" algn="l" defTabSz="1300480">
                        <a:lnSpc>
                          <a:spcPct val="100000"/>
                        </a:lnSpc>
                        <a:buClrTx/>
                        <a:buSzTx/>
                        <a:buFontTx/>
                        <a:buNone/>
                        <a:defRPr sz="1800">
                          <a:solidFill>
                            <a:srgbClr val="000000"/>
                          </a:solidFill>
                        </a:defRPr>
                      </a:pPr>
                      <a:r>
                        <a:rPr sz="3100">
                          <a:latin typeface="Calibri"/>
                          <a:ea typeface="Calibri"/>
                          <a:cs typeface="Calibri"/>
                          <a:sym typeface="Calibri"/>
                        </a:rPr>
                        <a:t>Right sided</a:t>
                      </a:r>
                    </a:p>
                  </a:txBody>
                  <a:tcPr marL="32147" marR="32147" marT="32147" marB="32147" horzOverflow="overflow">
                    <a:lnL w="12700">
                      <a:solidFill>
                        <a:srgbClr val="FFFFFF"/>
                      </a:solidFill>
                    </a:lnL>
                    <a:lnR w="12700">
                      <a:solidFill>
                        <a:srgbClr val="FFFFFF"/>
                      </a:solidFill>
                    </a:lnR>
                    <a:lnT w="12700">
                      <a:solidFill>
                        <a:srgbClr val="FFFFFF"/>
                      </a:solidFill>
                    </a:lnT>
                    <a:lnB w="12700">
                      <a:solidFill>
                        <a:srgbClr val="FFFFFF"/>
                      </a:solidFill>
                    </a:lnB>
                    <a:solidFill>
                      <a:srgbClr val="CFD7E7"/>
                    </a:solidFill>
                  </a:tcPr>
                </a:tc>
                <a:extLst>
                  <a:ext uri="{0D108BD9-81ED-4DB2-BD59-A6C34878D82A}">
                    <a16:rowId xmlns:a16="http://schemas.microsoft.com/office/drawing/2014/main" val="10005"/>
                  </a:ext>
                </a:extLst>
              </a:tr>
            </a:tbl>
          </a:graphicData>
        </a:graphic>
      </p:graphicFrame>
      <p:sp>
        <p:nvSpPr>
          <p:cNvPr id="296" name="Date Placeholder 2"/>
          <p:cNvSpPr txBox="1"/>
          <p:nvPr/>
        </p:nvSpPr>
        <p:spPr>
          <a:xfrm>
            <a:off x="457200" y="6406185"/>
            <a:ext cx="2133601" cy="26545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tIns="45719" rIns="45719" bIns="45719" anchor="ctr">
            <a:spAutoFit/>
          </a:bodyPr>
          <a:lstStyle>
            <a:lvl1pPr marL="0" indent="0" defTabSz="1300480">
              <a:spcBef>
                <a:spcPts val="0"/>
              </a:spcBef>
              <a:buClrTx/>
              <a:buSzTx/>
              <a:buFontTx/>
              <a:buNone/>
              <a:defRPr sz="1600">
                <a:solidFill>
                  <a:srgbClr val="888888"/>
                </a:solidFill>
                <a:latin typeface="Calibri"/>
                <a:ea typeface="Calibri"/>
                <a:cs typeface="Calibri"/>
                <a:sym typeface="Calibri"/>
              </a:defRPr>
            </a:lvl1pPr>
          </a:lstStyle>
          <a:p>
            <a:r>
              <a:rPr sz="1125"/>
              <a:t>7-Mar-19</a:t>
            </a:r>
          </a:p>
        </p:txBody>
      </p:sp>
      <p:sp>
        <p:nvSpPr>
          <p:cNvPr id="297" name="Slide Number Placeholder 5"/>
          <p:cNvSpPr txBox="1">
            <a:spLocks noGrp="1"/>
          </p:cNvSpPr>
          <p:nvPr>
            <p:ph type="sldNum" sz="quarter" idx="2"/>
          </p:nvPr>
        </p:nvSpPr>
        <p:spPr>
          <a:xfrm>
            <a:off x="11998689" y="9114112"/>
            <a:ext cx="355871" cy="37134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65023" tIns="65023" rIns="65023" bIns="65023"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1300480" rtl="0" fontAlgn="auto" latinLnBrk="0" hangingPunct="0">
              <a:lnSpc>
                <a:spcPct val="100000"/>
              </a:lnSpc>
              <a:spcBef>
                <a:spcPts val="0"/>
              </a:spcBef>
              <a:spcAft>
                <a:spcPts val="0"/>
              </a:spcAft>
              <a:buClrTx/>
              <a:buSzTx/>
              <a:buFontTx/>
              <a:buNone/>
              <a:tabLst/>
              <a:defRPr kumimoji="0" sz="1600" b="0" i="0" u="none" strike="noStrike" cap="none" spc="0" normalizeH="0" baseline="0">
                <a:ln>
                  <a:noFill/>
                </a:ln>
                <a:solidFill>
                  <a:srgbClr val="888888"/>
                </a:solidFill>
                <a:effectLst/>
                <a:uFillTx/>
                <a:latin typeface="Calibri"/>
                <a:ea typeface="Calibri"/>
                <a:cs typeface="Calibri"/>
                <a:sym typeface="Calibri"/>
              </a:defRPr>
            </a:lvl1pPr>
            <a:lvl2pPr marL="261469" marR="0" indent="-261469" algn="l" defTabSz="584200" rtl="0" fontAlgn="auto" latinLnBrk="0" hangingPunct="0">
              <a:lnSpc>
                <a:spcPct val="100000"/>
              </a:lnSpc>
              <a:spcBef>
                <a:spcPts val="2400"/>
              </a:spcBef>
              <a:spcAft>
                <a:spcPts val="0"/>
              </a:spcAft>
              <a:buClr>
                <a:srgbClr val="39A3D5"/>
              </a:buClr>
              <a:buSzPct val="100000"/>
              <a:buFont typeface="Avenir Next"/>
              <a:buChar char="‣"/>
              <a:tabLst/>
              <a:defRPr kumimoji="0" sz="2000" b="0" i="0" u="none" strike="noStrike" cap="none" spc="0" normalizeH="0" baseline="0">
                <a:ln>
                  <a:noFill/>
                </a:ln>
                <a:solidFill>
                  <a:srgbClr val="222222"/>
                </a:solidFill>
                <a:effectLst/>
                <a:uFillTx/>
                <a:latin typeface="+mn-lt"/>
                <a:ea typeface="+mn-ea"/>
                <a:cs typeface="+mn-cs"/>
                <a:sym typeface="Helvetica"/>
              </a:defRPr>
            </a:lvl2pPr>
            <a:lvl3pPr marL="261469" marR="0" indent="-261469" algn="l" defTabSz="584200" rtl="0" fontAlgn="auto" latinLnBrk="0" hangingPunct="0">
              <a:lnSpc>
                <a:spcPct val="100000"/>
              </a:lnSpc>
              <a:spcBef>
                <a:spcPts val="2400"/>
              </a:spcBef>
              <a:spcAft>
                <a:spcPts val="0"/>
              </a:spcAft>
              <a:buClr>
                <a:srgbClr val="39A3D5"/>
              </a:buClr>
              <a:buSzPct val="100000"/>
              <a:buFont typeface="Avenir Next"/>
              <a:buChar char="‣"/>
              <a:tabLst/>
              <a:defRPr kumimoji="0" sz="2000" b="0" i="0" u="none" strike="noStrike" cap="none" spc="0" normalizeH="0" baseline="0">
                <a:ln>
                  <a:noFill/>
                </a:ln>
                <a:solidFill>
                  <a:srgbClr val="222222"/>
                </a:solidFill>
                <a:effectLst/>
                <a:uFillTx/>
                <a:latin typeface="+mn-lt"/>
                <a:ea typeface="+mn-ea"/>
                <a:cs typeface="+mn-cs"/>
                <a:sym typeface="Helvetica"/>
              </a:defRPr>
            </a:lvl3pPr>
            <a:lvl4pPr marL="261469" marR="0" indent="-261469" algn="l" defTabSz="584200" rtl="0" fontAlgn="auto" latinLnBrk="0" hangingPunct="0">
              <a:lnSpc>
                <a:spcPct val="100000"/>
              </a:lnSpc>
              <a:spcBef>
                <a:spcPts val="2400"/>
              </a:spcBef>
              <a:spcAft>
                <a:spcPts val="0"/>
              </a:spcAft>
              <a:buClr>
                <a:srgbClr val="39A3D5"/>
              </a:buClr>
              <a:buSzPct val="100000"/>
              <a:buFont typeface="Avenir Next"/>
              <a:buChar char="‣"/>
              <a:tabLst/>
              <a:defRPr kumimoji="0" sz="2000" b="0" i="0" u="none" strike="noStrike" cap="none" spc="0" normalizeH="0" baseline="0">
                <a:ln>
                  <a:noFill/>
                </a:ln>
                <a:solidFill>
                  <a:srgbClr val="222222"/>
                </a:solidFill>
                <a:effectLst/>
                <a:uFillTx/>
                <a:latin typeface="+mn-lt"/>
                <a:ea typeface="+mn-ea"/>
                <a:cs typeface="+mn-cs"/>
                <a:sym typeface="Helvetica"/>
              </a:defRPr>
            </a:lvl4pPr>
            <a:lvl5pPr marL="261469" marR="0" indent="-261469" algn="l" defTabSz="584200" rtl="0" fontAlgn="auto" latinLnBrk="0" hangingPunct="0">
              <a:lnSpc>
                <a:spcPct val="100000"/>
              </a:lnSpc>
              <a:spcBef>
                <a:spcPts val="2400"/>
              </a:spcBef>
              <a:spcAft>
                <a:spcPts val="0"/>
              </a:spcAft>
              <a:buClr>
                <a:srgbClr val="39A3D5"/>
              </a:buClr>
              <a:buSzPct val="100000"/>
              <a:buFont typeface="Avenir Next"/>
              <a:buChar char="‣"/>
              <a:tabLst/>
              <a:defRPr kumimoji="0" sz="2000" b="0" i="0" u="none" strike="noStrike" cap="none" spc="0" normalizeH="0" baseline="0">
                <a:ln>
                  <a:noFill/>
                </a:ln>
                <a:solidFill>
                  <a:srgbClr val="222222"/>
                </a:solidFill>
                <a:effectLst/>
                <a:uFillTx/>
                <a:latin typeface="+mn-lt"/>
                <a:ea typeface="+mn-ea"/>
                <a:cs typeface="+mn-cs"/>
                <a:sym typeface="Helvetica"/>
              </a:defRPr>
            </a:lvl5pPr>
            <a:lvl6pPr marL="261469" marR="0" indent="-261469" algn="l" defTabSz="584200" rtl="0" fontAlgn="auto" latinLnBrk="0" hangingPunct="0">
              <a:lnSpc>
                <a:spcPct val="100000"/>
              </a:lnSpc>
              <a:spcBef>
                <a:spcPts val="2400"/>
              </a:spcBef>
              <a:spcAft>
                <a:spcPts val="0"/>
              </a:spcAft>
              <a:buClr>
                <a:srgbClr val="39A3D5"/>
              </a:buClr>
              <a:buSzPct val="100000"/>
              <a:buFont typeface="Avenir Next"/>
              <a:buChar char="‣"/>
              <a:tabLst/>
              <a:defRPr kumimoji="0" sz="2000" b="0" i="0" u="none" strike="noStrike" cap="none" spc="0" normalizeH="0" baseline="0">
                <a:ln>
                  <a:noFill/>
                </a:ln>
                <a:solidFill>
                  <a:srgbClr val="222222"/>
                </a:solidFill>
                <a:effectLst/>
                <a:uFillTx/>
                <a:latin typeface="+mn-lt"/>
                <a:ea typeface="+mn-ea"/>
                <a:cs typeface="+mn-cs"/>
                <a:sym typeface="Helvetica"/>
              </a:defRPr>
            </a:lvl6pPr>
            <a:lvl7pPr marL="261469" marR="0" indent="-261469" algn="l" defTabSz="584200" rtl="0" fontAlgn="auto" latinLnBrk="0" hangingPunct="0">
              <a:lnSpc>
                <a:spcPct val="100000"/>
              </a:lnSpc>
              <a:spcBef>
                <a:spcPts val="2400"/>
              </a:spcBef>
              <a:spcAft>
                <a:spcPts val="0"/>
              </a:spcAft>
              <a:buClr>
                <a:srgbClr val="39A3D5"/>
              </a:buClr>
              <a:buSzPct val="100000"/>
              <a:buFont typeface="Avenir Next"/>
              <a:buChar char="‣"/>
              <a:tabLst/>
              <a:defRPr kumimoji="0" sz="2000" b="0" i="0" u="none" strike="noStrike" cap="none" spc="0" normalizeH="0" baseline="0">
                <a:ln>
                  <a:noFill/>
                </a:ln>
                <a:solidFill>
                  <a:srgbClr val="222222"/>
                </a:solidFill>
                <a:effectLst/>
                <a:uFillTx/>
                <a:latin typeface="+mn-lt"/>
                <a:ea typeface="+mn-ea"/>
                <a:cs typeface="+mn-cs"/>
                <a:sym typeface="Helvetica"/>
              </a:defRPr>
            </a:lvl7pPr>
            <a:lvl8pPr marL="261469" marR="0" indent="-261469" algn="l" defTabSz="584200" rtl="0" fontAlgn="auto" latinLnBrk="0" hangingPunct="0">
              <a:lnSpc>
                <a:spcPct val="100000"/>
              </a:lnSpc>
              <a:spcBef>
                <a:spcPts val="2400"/>
              </a:spcBef>
              <a:spcAft>
                <a:spcPts val="0"/>
              </a:spcAft>
              <a:buClr>
                <a:srgbClr val="39A3D5"/>
              </a:buClr>
              <a:buSzPct val="100000"/>
              <a:buFont typeface="Avenir Next"/>
              <a:buChar char="‣"/>
              <a:tabLst/>
              <a:defRPr kumimoji="0" sz="2000" b="0" i="0" u="none" strike="noStrike" cap="none" spc="0" normalizeH="0" baseline="0">
                <a:ln>
                  <a:noFill/>
                </a:ln>
                <a:solidFill>
                  <a:srgbClr val="222222"/>
                </a:solidFill>
                <a:effectLst/>
                <a:uFillTx/>
                <a:latin typeface="+mn-lt"/>
                <a:ea typeface="+mn-ea"/>
                <a:cs typeface="+mn-cs"/>
                <a:sym typeface="Helvetica"/>
              </a:defRPr>
            </a:lvl8pPr>
            <a:lvl9pPr marL="0" marR="0" indent="0" algn="l" defTabSz="584200" rtl="0" fontAlgn="auto" latinLnBrk="0" hangingPunct="0">
              <a:lnSpc>
                <a:spcPct val="100000"/>
              </a:lnSpc>
              <a:spcBef>
                <a:spcPts val="2400"/>
              </a:spcBef>
              <a:spcAft>
                <a:spcPts val="0"/>
              </a:spcAft>
              <a:buClr>
                <a:srgbClr val="39A3D5"/>
              </a:buClr>
              <a:buSzPct val="100000"/>
              <a:buFont typeface="Avenir Next"/>
              <a:buChar char="‣"/>
              <a:tabLst/>
              <a:defRPr kumimoji="0" sz="2000" b="0" i="0" u="none" strike="noStrike" cap="none" spc="0" normalizeH="0" baseline="0">
                <a:ln>
                  <a:noFill/>
                </a:ln>
                <a:solidFill>
                  <a:srgbClr val="222222"/>
                </a:solidFill>
                <a:effectLst/>
                <a:uFillTx/>
                <a:latin typeface="+mn-lt"/>
                <a:ea typeface="+mn-ea"/>
                <a:cs typeface="+mn-cs"/>
                <a:sym typeface="Helvetica"/>
              </a:defRPr>
            </a:lvl9pPr>
          </a:lstStyle>
          <a:p>
            <a:fld id="{86CB4B4D-7CA3-9044-876B-883B54F8677D}" type="slidenum">
              <a:rPr lang="en-US" smtClean="0"/>
              <a:pPr/>
              <a:t>35</a:t>
            </a:fld>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367DA-C964-0410-6470-FF11C113DE83}"/>
              </a:ext>
            </a:extLst>
          </p:cNvPr>
          <p:cNvSpPr>
            <a:spLocks noGrp="1"/>
          </p:cNvSpPr>
          <p:nvPr>
            <p:ph type="title"/>
          </p:nvPr>
        </p:nvSpPr>
        <p:spPr/>
        <p:txBody>
          <a:bodyPr>
            <a:normAutofit/>
          </a:bodyPr>
          <a:lstStyle/>
          <a:p>
            <a:r>
              <a:rPr lang="en-US" sz="2800" dirty="0"/>
              <a:t>Differentiate murmur of MR to other systolic murmur</a:t>
            </a:r>
          </a:p>
        </p:txBody>
      </p:sp>
      <p:sp>
        <p:nvSpPr>
          <p:cNvPr id="3" name="Content Placeholder 2">
            <a:extLst>
              <a:ext uri="{FF2B5EF4-FFF2-40B4-BE49-F238E27FC236}">
                <a16:creationId xmlns:a16="http://schemas.microsoft.com/office/drawing/2014/main" id="{969539C2-9ACB-A5D0-D0AC-8267305E1EDB}"/>
              </a:ext>
            </a:extLst>
          </p:cNvPr>
          <p:cNvSpPr>
            <a:spLocks noGrp="1"/>
          </p:cNvSpPr>
          <p:nvPr>
            <p:ph idx="1"/>
          </p:nvPr>
        </p:nvSpPr>
        <p:spPr/>
        <p:txBody>
          <a:bodyPr>
            <a:normAutofit lnSpcReduction="10000"/>
          </a:bodyPr>
          <a:lstStyle/>
          <a:p>
            <a:r>
              <a:rPr lang="en-US" dirty="0"/>
              <a:t>MVP – early systolic murmur with mid systolic click hear best in cardiac apex</a:t>
            </a:r>
          </a:p>
          <a:p>
            <a:endParaRPr lang="en-US" dirty="0"/>
          </a:p>
          <a:p>
            <a:r>
              <a:rPr lang="en-US" dirty="0"/>
              <a:t>VSD- holosystolic , the larger the VSD ,the quieter the murmur</a:t>
            </a:r>
          </a:p>
          <a:p>
            <a:endParaRPr lang="en-US" dirty="0"/>
          </a:p>
          <a:p>
            <a:r>
              <a:rPr lang="en-US" dirty="0"/>
              <a:t>AS- mid systolic , crescendo- </a:t>
            </a:r>
            <a:r>
              <a:rPr lang="en-US" dirty="0" err="1"/>
              <a:t>descresendo</a:t>
            </a:r>
            <a:r>
              <a:rPr lang="en-US" dirty="0"/>
              <a:t> in character radiating towards the neck. Quieter with Valsalva  or standing </a:t>
            </a:r>
          </a:p>
        </p:txBody>
      </p:sp>
    </p:spTree>
    <p:extLst>
      <p:ext uri="{BB962C8B-B14F-4D97-AF65-F5344CB8AC3E}">
        <p14:creationId xmlns:p14="http://schemas.microsoft.com/office/powerpoint/2010/main" val="25933142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AEA3CF-8A9D-4C76-21F7-DFD01D8FD4F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A989862-16A3-0810-5C89-B4C7F2B60EA9}"/>
              </a:ext>
            </a:extLst>
          </p:cNvPr>
          <p:cNvSpPr>
            <a:spLocks noGrp="1"/>
          </p:cNvSpPr>
          <p:nvPr>
            <p:ph idx="1"/>
          </p:nvPr>
        </p:nvSpPr>
        <p:spPr/>
        <p:txBody>
          <a:bodyPr>
            <a:normAutofit fontScale="92500" lnSpcReduction="20000"/>
          </a:bodyPr>
          <a:lstStyle/>
          <a:p>
            <a:r>
              <a:rPr lang="en-US" dirty="0"/>
              <a:t>PS- mid systolic crescendo-decrescendo murmur that increases intensity with inspiration . In severe PS S2 is widely split</a:t>
            </a:r>
          </a:p>
          <a:p>
            <a:endParaRPr lang="en-US" dirty="0"/>
          </a:p>
          <a:p>
            <a:r>
              <a:rPr lang="en-US" dirty="0"/>
              <a:t>ASD- mid systolic ,S2 heart sound is fixed –split and </a:t>
            </a:r>
            <a:r>
              <a:rPr lang="en-US" dirty="0" err="1"/>
              <a:t>doesnot</a:t>
            </a:r>
            <a:r>
              <a:rPr lang="en-US" dirty="0"/>
              <a:t> change with inspiration </a:t>
            </a:r>
          </a:p>
          <a:p>
            <a:endParaRPr lang="en-US" dirty="0"/>
          </a:p>
          <a:p>
            <a:r>
              <a:rPr lang="en-US" dirty="0"/>
              <a:t>HSM- </a:t>
            </a:r>
            <a:r>
              <a:rPr lang="en-US" dirty="0" err="1"/>
              <a:t>midsystolic</a:t>
            </a:r>
            <a:r>
              <a:rPr lang="en-US" dirty="0"/>
              <a:t> , also radiates and is heard best in left sternal border . Louder with Valsalva and standing</a:t>
            </a:r>
          </a:p>
        </p:txBody>
      </p:sp>
    </p:spTree>
    <p:extLst>
      <p:ext uri="{BB962C8B-B14F-4D97-AF65-F5344CB8AC3E}">
        <p14:creationId xmlns:p14="http://schemas.microsoft.com/office/powerpoint/2010/main" val="27673341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200" dirty="0"/>
              <a:t>Signs indicating severity of mitral regurgitation:</a:t>
            </a:r>
          </a:p>
        </p:txBody>
      </p:sp>
      <p:sp>
        <p:nvSpPr>
          <p:cNvPr id="3" name="Content Placeholder 2"/>
          <p:cNvSpPr>
            <a:spLocks noGrp="1"/>
          </p:cNvSpPr>
          <p:nvPr>
            <p:ph idx="1"/>
          </p:nvPr>
        </p:nvSpPr>
        <p:spPr>
          <a:xfrm>
            <a:off x="428596" y="1643050"/>
            <a:ext cx="8258204" cy="4983179"/>
          </a:xfrm>
        </p:spPr>
        <p:txBody>
          <a:bodyPr>
            <a:normAutofit/>
          </a:bodyPr>
          <a:lstStyle/>
          <a:p>
            <a:pPr algn="ctr"/>
            <a:r>
              <a:rPr lang="en-GB" sz="3000" b="1" dirty="0" err="1"/>
              <a:t>Cardiomegaly</a:t>
            </a:r>
            <a:r>
              <a:rPr lang="en-GB" sz="3000" b="1" dirty="0"/>
              <a:t> with </a:t>
            </a:r>
            <a:r>
              <a:rPr lang="en-GB" sz="3000" b="1" dirty="0" err="1"/>
              <a:t>hyperdynamic</a:t>
            </a:r>
            <a:r>
              <a:rPr lang="en-GB" sz="3000" b="1" dirty="0"/>
              <a:t> apex</a:t>
            </a:r>
          </a:p>
          <a:p>
            <a:pPr algn="ctr"/>
            <a:endParaRPr lang="en-GB" sz="3000" b="1" dirty="0"/>
          </a:p>
          <a:p>
            <a:pPr algn="ctr"/>
            <a:r>
              <a:rPr lang="en-GB" sz="3000" b="1" dirty="0"/>
              <a:t>Left ventricular third heart sound</a:t>
            </a:r>
          </a:p>
          <a:p>
            <a:pPr algn="ctr"/>
            <a:endParaRPr lang="en-GB" sz="3000" b="1" dirty="0"/>
          </a:p>
          <a:p>
            <a:pPr algn="ctr"/>
            <a:r>
              <a:rPr lang="en-GB" sz="3000" b="1" dirty="0"/>
              <a:t>Wide split second heart sound</a:t>
            </a:r>
          </a:p>
          <a:p>
            <a:pPr algn="ctr"/>
            <a:endParaRPr lang="en-GB" sz="3000" b="1" dirty="0"/>
          </a:p>
          <a:p>
            <a:pPr algn="ctr"/>
            <a:r>
              <a:rPr lang="en-GB" sz="3000" b="1" dirty="0"/>
              <a:t>Loud pan systolic murmur</a:t>
            </a:r>
            <a:br>
              <a:rPr lang="en-GB" sz="3000" b="1" dirty="0"/>
            </a:br>
            <a:endParaRPr lang="en-GB" sz="3000" b="1" dirty="0"/>
          </a:p>
          <a:p>
            <a:pPr algn="ctr"/>
            <a:r>
              <a:rPr lang="en-GB" sz="3000" b="1" dirty="0"/>
              <a:t>Mid diastolic flow murmur at apex</a:t>
            </a:r>
          </a:p>
          <a:p>
            <a:endParaRPr lang="en-GB" dirty="0"/>
          </a:p>
        </p:txBody>
      </p:sp>
      <p:sp>
        <p:nvSpPr>
          <p:cNvPr id="4" name="Rectangle 3"/>
          <p:cNvSpPr/>
          <p:nvPr/>
        </p:nvSpPr>
        <p:spPr>
          <a:xfrm>
            <a:off x="1214414" y="1428736"/>
            <a:ext cx="6858048" cy="528641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Signs in acute mitral regurgitation</a:t>
            </a:r>
          </a:p>
        </p:txBody>
      </p:sp>
      <p:sp>
        <p:nvSpPr>
          <p:cNvPr id="3" name="Content Placeholder 2"/>
          <p:cNvSpPr>
            <a:spLocks noGrp="1"/>
          </p:cNvSpPr>
          <p:nvPr>
            <p:ph idx="1"/>
          </p:nvPr>
        </p:nvSpPr>
        <p:spPr/>
        <p:txBody>
          <a:bodyPr>
            <a:normAutofit/>
          </a:bodyPr>
          <a:lstStyle/>
          <a:p>
            <a:r>
              <a:rPr lang="en-GB" sz="2800" dirty="0"/>
              <a:t>Pulse- </a:t>
            </a:r>
            <a:r>
              <a:rPr lang="en-GB" sz="2800" b="1" dirty="0" err="1"/>
              <a:t>thready</a:t>
            </a:r>
            <a:r>
              <a:rPr lang="en-GB" sz="2800" b="1" dirty="0"/>
              <a:t> low volume </a:t>
            </a:r>
            <a:r>
              <a:rPr lang="en-GB" sz="2800" b="1" dirty="0" err="1"/>
              <a:t>tachycardic</a:t>
            </a:r>
            <a:r>
              <a:rPr lang="en-GB" sz="2800" b="1" dirty="0"/>
              <a:t> pulse</a:t>
            </a:r>
            <a:r>
              <a:rPr lang="en-GB" sz="2800" dirty="0"/>
              <a:t> if in shock</a:t>
            </a:r>
          </a:p>
          <a:p>
            <a:r>
              <a:rPr lang="en-GB" sz="2800" dirty="0"/>
              <a:t>BP-</a:t>
            </a:r>
            <a:r>
              <a:rPr lang="en-GB" sz="2800" b="1" dirty="0"/>
              <a:t>hypotension</a:t>
            </a:r>
            <a:r>
              <a:rPr lang="en-GB" sz="2800" dirty="0"/>
              <a:t> with narrow pulse pressure</a:t>
            </a:r>
          </a:p>
          <a:p>
            <a:r>
              <a:rPr lang="en-GB" sz="2800" dirty="0"/>
              <a:t>Normal apical impulse</a:t>
            </a:r>
          </a:p>
          <a:p>
            <a:r>
              <a:rPr lang="en-GB" sz="2800" b="1" dirty="0" err="1"/>
              <a:t>Fourt</a:t>
            </a:r>
            <a:r>
              <a:rPr lang="en-GB" sz="2800" b="1" dirty="0"/>
              <a:t> heart sound (S4</a:t>
            </a:r>
            <a:r>
              <a:rPr lang="en-GB" sz="2800" dirty="0"/>
              <a:t>) may be audible in acute MR with sinus rhythm</a:t>
            </a:r>
          </a:p>
          <a:p>
            <a:r>
              <a:rPr lang="en-GB" sz="2800" b="1" dirty="0"/>
              <a:t>Early or </a:t>
            </a:r>
            <a:r>
              <a:rPr lang="en-GB" sz="2800" b="1" dirty="0" err="1"/>
              <a:t>pansystolic</a:t>
            </a:r>
            <a:r>
              <a:rPr lang="en-GB" sz="2800" b="1" dirty="0"/>
              <a:t> murmur</a:t>
            </a:r>
          </a:p>
          <a:p>
            <a:endParaRPr lang="en-GB" sz="28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dirty="0"/>
              <a:t>Investigations :</a:t>
            </a:r>
          </a:p>
        </p:txBody>
      </p:sp>
      <p:sp>
        <p:nvSpPr>
          <p:cNvPr id="3" name="Content Placeholder 2"/>
          <p:cNvSpPr>
            <a:spLocks noGrp="1"/>
          </p:cNvSpPr>
          <p:nvPr>
            <p:ph idx="1"/>
          </p:nvPr>
        </p:nvSpPr>
        <p:spPr>
          <a:xfrm>
            <a:off x="457200" y="1357298"/>
            <a:ext cx="8258204" cy="4768865"/>
          </a:xfrm>
        </p:spPr>
        <p:txBody>
          <a:bodyPr>
            <a:normAutofit fontScale="92500" lnSpcReduction="20000"/>
          </a:bodyPr>
          <a:lstStyle/>
          <a:p>
            <a:r>
              <a:rPr lang="en-GB" sz="3500" b="1" dirty="0"/>
              <a:t>Electrocardiogram</a:t>
            </a:r>
          </a:p>
          <a:p>
            <a:pPr>
              <a:buFont typeface="Wingdings"/>
              <a:buChar char="Ø"/>
            </a:pPr>
            <a:r>
              <a:rPr lang="en-GB" sz="3000" dirty="0"/>
              <a:t> Left ventricular hypertrophy</a:t>
            </a:r>
          </a:p>
          <a:p>
            <a:pPr>
              <a:buFont typeface="Wingdings"/>
              <a:buChar char="Ø"/>
            </a:pPr>
            <a:r>
              <a:rPr lang="en-GB" sz="3000" dirty="0"/>
              <a:t>Left </a:t>
            </a:r>
            <a:r>
              <a:rPr lang="en-GB" sz="3000" dirty="0" err="1"/>
              <a:t>atrial</a:t>
            </a:r>
            <a:r>
              <a:rPr lang="en-GB" sz="3000" dirty="0"/>
              <a:t> hypertrophy</a:t>
            </a:r>
          </a:p>
          <a:p>
            <a:pPr>
              <a:buFont typeface="Wingdings"/>
              <a:buChar char="Ø"/>
            </a:pPr>
            <a:r>
              <a:rPr lang="en-GB" sz="3000" dirty="0" err="1"/>
              <a:t>Atrial</a:t>
            </a:r>
            <a:r>
              <a:rPr lang="en-GB" sz="3000" dirty="0"/>
              <a:t> fibrillation</a:t>
            </a:r>
            <a:endParaRPr lang="en-GB" sz="3000" b="1" dirty="0"/>
          </a:p>
          <a:p>
            <a:r>
              <a:rPr lang="en-GB" b="1" dirty="0"/>
              <a:t>Chest Radiography</a:t>
            </a:r>
          </a:p>
          <a:p>
            <a:pPr>
              <a:buFont typeface="Wingdings"/>
              <a:buChar char="Ø"/>
            </a:pPr>
            <a:r>
              <a:rPr lang="en-GB" sz="3000" dirty="0" err="1"/>
              <a:t>Cardiomegaly</a:t>
            </a:r>
            <a:endParaRPr lang="en-GB" sz="3000" dirty="0"/>
          </a:p>
          <a:p>
            <a:pPr>
              <a:buFont typeface="Wingdings"/>
              <a:buChar char="Ø"/>
            </a:pPr>
            <a:r>
              <a:rPr lang="en-GB" sz="3000" dirty="0"/>
              <a:t>Giant left atrium</a:t>
            </a:r>
          </a:p>
          <a:p>
            <a:pPr>
              <a:buFont typeface="Wingdings"/>
              <a:buChar char="Ø"/>
            </a:pPr>
            <a:r>
              <a:rPr lang="en-GB" sz="3000" dirty="0"/>
              <a:t>Calcification of mitral valve</a:t>
            </a:r>
          </a:p>
          <a:p>
            <a:pPr>
              <a:buFont typeface="Wingdings"/>
              <a:buChar char="Ø"/>
            </a:pPr>
            <a:r>
              <a:rPr lang="en-GB" sz="3000" dirty="0"/>
              <a:t>Pulmonary </a:t>
            </a:r>
            <a:r>
              <a:rPr lang="en-GB" sz="3000" dirty="0" err="1"/>
              <a:t>edema</a:t>
            </a:r>
            <a:r>
              <a:rPr lang="en-GB" sz="3000" dirty="0"/>
              <a:t> (if acute)</a:t>
            </a:r>
          </a:p>
          <a:p>
            <a:pPr>
              <a:buFont typeface="Wingdings"/>
              <a:buChar char="Ø"/>
            </a:pPr>
            <a:r>
              <a:rPr lang="en-GB" sz="3000" dirty="0"/>
              <a:t>Pulmonary venous congestion</a:t>
            </a:r>
          </a:p>
          <a:p>
            <a:pPr>
              <a:buNone/>
            </a:pPr>
            <a:endParaRPr lang="en-GB" dirty="0"/>
          </a:p>
          <a:p>
            <a:pPr>
              <a:buFont typeface="Wingdings"/>
              <a:buChar char="Ø"/>
            </a:pPr>
            <a:endParaRPr lang="en-GB"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EB064-09C8-0D57-9014-28010BEC6812}"/>
              </a:ext>
            </a:extLst>
          </p:cNvPr>
          <p:cNvSpPr>
            <a:spLocks noGrp="1"/>
          </p:cNvSpPr>
          <p:nvPr>
            <p:ph type="title"/>
          </p:nvPr>
        </p:nvSpPr>
        <p:spPr/>
        <p:txBody>
          <a:bodyPr/>
          <a:lstStyle/>
          <a:p>
            <a:endParaRPr lang="en-US"/>
          </a:p>
        </p:txBody>
      </p:sp>
      <p:pic>
        <p:nvPicPr>
          <p:cNvPr id="3074" name="Picture 2">
            <a:extLst>
              <a:ext uri="{FF2B5EF4-FFF2-40B4-BE49-F238E27FC236}">
                <a16:creationId xmlns:a16="http://schemas.microsoft.com/office/drawing/2014/main" id="{FD3E7C1A-EB7E-B980-E8BF-D1866CC708A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75656" y="692696"/>
            <a:ext cx="6120680" cy="56886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68302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807F7-289E-41F9-FCFC-B0098201A022}"/>
              </a:ext>
            </a:extLst>
          </p:cNvPr>
          <p:cNvSpPr>
            <a:spLocks noGrp="1"/>
          </p:cNvSpPr>
          <p:nvPr>
            <p:ph type="title"/>
          </p:nvPr>
        </p:nvSpPr>
        <p:spPr/>
        <p:txBody>
          <a:bodyPr/>
          <a:lstStyle/>
          <a:p>
            <a:endParaRPr lang="en-US"/>
          </a:p>
        </p:txBody>
      </p:sp>
      <p:pic>
        <p:nvPicPr>
          <p:cNvPr id="4098" name="Picture 2">
            <a:extLst>
              <a:ext uri="{FF2B5EF4-FFF2-40B4-BE49-F238E27FC236}">
                <a16:creationId xmlns:a16="http://schemas.microsoft.com/office/drawing/2014/main" id="{B531708A-5D93-E1DD-5356-61F2C1697C8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19672" y="764704"/>
            <a:ext cx="6048672" cy="56166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46710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57232"/>
            <a:ext cx="8229600" cy="5268931"/>
          </a:xfrm>
        </p:spPr>
        <p:txBody>
          <a:bodyPr>
            <a:normAutofit/>
          </a:bodyPr>
          <a:lstStyle/>
          <a:p>
            <a:r>
              <a:rPr lang="en-GB" b="1" dirty="0"/>
              <a:t>Doppler echocardiogram</a:t>
            </a:r>
          </a:p>
          <a:p>
            <a:pPr>
              <a:buFont typeface="Wingdings"/>
              <a:buChar char="Ø"/>
            </a:pPr>
            <a:r>
              <a:rPr lang="en-GB" sz="2800" dirty="0"/>
              <a:t> Dilated LA, LV</a:t>
            </a:r>
          </a:p>
          <a:p>
            <a:pPr>
              <a:buFont typeface="Wingdings"/>
              <a:buChar char="Ø"/>
            </a:pPr>
            <a:r>
              <a:rPr lang="en-GB" sz="2800" dirty="0"/>
              <a:t>Dynamic LV</a:t>
            </a:r>
          </a:p>
          <a:p>
            <a:pPr>
              <a:buFont typeface="Wingdings"/>
              <a:buChar char="Ø"/>
            </a:pPr>
            <a:r>
              <a:rPr lang="en-GB" sz="2800" dirty="0"/>
              <a:t>structural abnormalities of mitral valve</a:t>
            </a:r>
          </a:p>
          <a:p>
            <a:pPr>
              <a:buFont typeface="Wingdings"/>
              <a:buChar char="Ø"/>
            </a:pPr>
            <a:r>
              <a:rPr lang="en-GB" sz="2800" dirty="0"/>
              <a:t>Detects and quantifies mitral regurgitation</a:t>
            </a:r>
          </a:p>
          <a:p>
            <a:pPr>
              <a:buNone/>
            </a:pPr>
            <a:endParaRPr lang="en-GB" sz="2800" dirty="0"/>
          </a:p>
          <a:p>
            <a:r>
              <a:rPr lang="en-GB" b="1" dirty="0"/>
              <a:t>Cardiac catheterisation</a:t>
            </a:r>
          </a:p>
          <a:p>
            <a:pPr>
              <a:buFont typeface="Wingdings"/>
              <a:buChar char="Ø"/>
            </a:pPr>
            <a:r>
              <a:rPr lang="en-GB" sz="2800" dirty="0"/>
              <a:t>pulmonary hypertension</a:t>
            </a:r>
          </a:p>
          <a:p>
            <a:pPr>
              <a:buFont typeface="Wingdings"/>
              <a:buChar char="Ø"/>
            </a:pPr>
            <a:r>
              <a:rPr lang="en-GB" sz="2800" dirty="0"/>
              <a:t>Coexisting coronary artery disease</a:t>
            </a:r>
          </a:p>
          <a:p>
            <a:pPr>
              <a:buNone/>
            </a:pPr>
            <a:endParaRPr lang="en-GB" dirty="0"/>
          </a:p>
          <a:p>
            <a:pPr>
              <a:buNone/>
            </a:pPr>
            <a:endParaRPr lang="en-GB" sz="3000" dirty="0"/>
          </a:p>
          <a:p>
            <a:pPr>
              <a:buFont typeface="Wingdings"/>
              <a:buChar char="Ø"/>
            </a:pPr>
            <a:endParaRPr lang="en-GB"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10840-344F-09EB-E87A-DA9B02DB6473}"/>
              </a:ext>
            </a:extLst>
          </p:cNvPr>
          <p:cNvSpPr>
            <a:spLocks noGrp="1"/>
          </p:cNvSpPr>
          <p:nvPr>
            <p:ph type="title"/>
          </p:nvPr>
        </p:nvSpPr>
        <p:spPr/>
        <p:txBody>
          <a:bodyPr/>
          <a:lstStyle/>
          <a:p>
            <a:r>
              <a:rPr lang="en-US" dirty="0"/>
              <a:t>Echocardiogram </a:t>
            </a:r>
          </a:p>
        </p:txBody>
      </p:sp>
      <p:sp>
        <p:nvSpPr>
          <p:cNvPr id="3" name="Content Placeholder 2">
            <a:extLst>
              <a:ext uri="{FF2B5EF4-FFF2-40B4-BE49-F238E27FC236}">
                <a16:creationId xmlns:a16="http://schemas.microsoft.com/office/drawing/2014/main" id="{5C179834-07B6-5358-55D5-CAFA08FE0060}"/>
              </a:ext>
            </a:extLst>
          </p:cNvPr>
          <p:cNvSpPr>
            <a:spLocks noGrp="1"/>
          </p:cNvSpPr>
          <p:nvPr>
            <p:ph idx="1"/>
          </p:nvPr>
        </p:nvSpPr>
        <p:spPr/>
        <p:txBody>
          <a:bodyPr/>
          <a:lstStyle/>
          <a:p>
            <a:r>
              <a:rPr lang="en-US" dirty="0"/>
              <a:t>Vena </a:t>
            </a:r>
            <a:r>
              <a:rPr lang="en-US" dirty="0" err="1"/>
              <a:t>contracta</a:t>
            </a:r>
            <a:r>
              <a:rPr lang="en-US" dirty="0"/>
              <a:t> – width of the regurgitant jet as it escapes the regurgitant orifice </a:t>
            </a:r>
          </a:p>
          <a:p>
            <a:endParaRPr lang="en-US" dirty="0"/>
          </a:p>
          <a:p>
            <a:r>
              <a:rPr lang="en-US" dirty="0"/>
              <a:t>Quantification of MR- doppler volumetric method </a:t>
            </a:r>
          </a:p>
          <a:p>
            <a:r>
              <a:rPr lang="en-US" dirty="0"/>
              <a:t>ERO ( effective regurgitant volume) x MR velocity time integral = Regurgitant volume</a:t>
            </a:r>
          </a:p>
        </p:txBody>
      </p:sp>
    </p:spTree>
    <p:extLst>
      <p:ext uri="{BB962C8B-B14F-4D97-AF65-F5344CB8AC3E}">
        <p14:creationId xmlns:p14="http://schemas.microsoft.com/office/powerpoint/2010/main" val="387688017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 name="Footer Placeholder 3"/>
          <p:cNvSpPr txBox="1"/>
          <p:nvPr/>
        </p:nvSpPr>
        <p:spPr>
          <a:xfrm>
            <a:off x="3124200" y="6406185"/>
            <a:ext cx="2895601" cy="26545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tIns="45719" rIns="45719" bIns="45719" anchor="ctr">
            <a:spAutoFit/>
          </a:bodyPr>
          <a:lstStyle>
            <a:lvl1pPr marL="0" indent="0" algn="ctr" defTabSz="1300480">
              <a:spcBef>
                <a:spcPts val="0"/>
              </a:spcBef>
              <a:buClrTx/>
              <a:buSzTx/>
              <a:buFontTx/>
              <a:buNone/>
              <a:defRPr sz="1600">
                <a:solidFill>
                  <a:srgbClr val="888888"/>
                </a:solidFill>
                <a:latin typeface="Calibri"/>
                <a:ea typeface="Calibri"/>
                <a:cs typeface="Calibri"/>
                <a:sym typeface="Calibri"/>
              </a:defRPr>
            </a:lvl1pPr>
          </a:lstStyle>
          <a:p>
            <a:r>
              <a:rPr sz="1125"/>
              <a:t>JD</a:t>
            </a:r>
          </a:p>
        </p:txBody>
      </p:sp>
      <p:pic>
        <p:nvPicPr>
          <p:cNvPr id="352" name="Picture 2" descr="Picture 2"/>
          <p:cNvPicPr>
            <a:picLocks noChangeAspect="1"/>
          </p:cNvPicPr>
          <p:nvPr/>
        </p:nvPicPr>
        <p:blipFill>
          <a:blip r:embed="rId2"/>
          <a:stretch>
            <a:fillRect/>
          </a:stretch>
        </p:blipFill>
        <p:spPr>
          <a:xfrm>
            <a:off x="-1" y="836712"/>
            <a:ext cx="9144001" cy="6021289"/>
          </a:xfrm>
          <a:prstGeom prst="rect">
            <a:avLst/>
          </a:prstGeom>
          <a:ln w="12700">
            <a:miter lim="400000"/>
          </a:ln>
        </p:spPr>
      </p:pic>
      <p:sp>
        <p:nvSpPr>
          <p:cNvPr id="353" name="Rectangle 1"/>
          <p:cNvSpPr txBox="1"/>
          <p:nvPr/>
        </p:nvSpPr>
        <p:spPr>
          <a:xfrm>
            <a:off x="467544" y="260649"/>
            <a:ext cx="8208913" cy="46025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tIns="45719" rIns="45719" bIns="45719">
            <a:spAutoFit/>
          </a:bodyPr>
          <a:lstStyle>
            <a:lvl1pPr marL="0" indent="0" defTabSz="1300480">
              <a:spcBef>
                <a:spcPts val="0"/>
              </a:spcBef>
              <a:buClrTx/>
              <a:buSzTx/>
              <a:buFontTx/>
              <a:buNone/>
              <a:defRPr sz="3400">
                <a:solidFill>
                  <a:srgbClr val="000000"/>
                </a:solidFill>
                <a:latin typeface="Calibri"/>
                <a:ea typeface="Calibri"/>
                <a:cs typeface="Calibri"/>
                <a:sym typeface="Calibri"/>
              </a:defRPr>
            </a:lvl1pPr>
          </a:lstStyle>
          <a:p>
            <a:r>
              <a:rPr sz="2391"/>
              <a:t>Echo parameters to assess severity of MR.</a:t>
            </a:r>
          </a:p>
        </p:txBody>
      </p:sp>
      <p:sp>
        <p:nvSpPr>
          <p:cNvPr id="354" name="Date Placeholder 2"/>
          <p:cNvSpPr txBox="1"/>
          <p:nvPr/>
        </p:nvSpPr>
        <p:spPr>
          <a:xfrm>
            <a:off x="457200" y="6406185"/>
            <a:ext cx="2133601" cy="26545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tIns="45719" rIns="45719" bIns="45719" anchor="ctr">
            <a:spAutoFit/>
          </a:bodyPr>
          <a:lstStyle>
            <a:lvl1pPr marL="0" indent="0" defTabSz="1300480">
              <a:spcBef>
                <a:spcPts val="0"/>
              </a:spcBef>
              <a:buClrTx/>
              <a:buSzTx/>
              <a:buFontTx/>
              <a:buNone/>
              <a:defRPr sz="1600">
                <a:solidFill>
                  <a:srgbClr val="888888"/>
                </a:solidFill>
                <a:latin typeface="Calibri"/>
                <a:ea typeface="Calibri"/>
                <a:cs typeface="Calibri"/>
                <a:sym typeface="Calibri"/>
              </a:defRPr>
            </a:lvl1pPr>
          </a:lstStyle>
          <a:p>
            <a:r>
              <a:rPr sz="1125"/>
              <a:t>7-Mar-19</a:t>
            </a:r>
          </a:p>
        </p:txBody>
      </p:sp>
      <p:sp>
        <p:nvSpPr>
          <p:cNvPr id="355" name="Slide Number Placeholder 4"/>
          <p:cNvSpPr txBox="1">
            <a:spLocks noGrp="1"/>
          </p:cNvSpPr>
          <p:nvPr>
            <p:ph type="sldNum" sz="quarter" idx="2"/>
          </p:nvPr>
        </p:nvSpPr>
        <p:spPr>
          <a:xfrm>
            <a:off x="11998689" y="9114112"/>
            <a:ext cx="355871" cy="37134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65023" tIns="65023" rIns="65023" bIns="65023"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1300480" rtl="0" fontAlgn="auto" latinLnBrk="0" hangingPunct="0">
              <a:lnSpc>
                <a:spcPct val="100000"/>
              </a:lnSpc>
              <a:spcBef>
                <a:spcPts val="0"/>
              </a:spcBef>
              <a:spcAft>
                <a:spcPts val="0"/>
              </a:spcAft>
              <a:buClrTx/>
              <a:buSzTx/>
              <a:buFontTx/>
              <a:buNone/>
              <a:tabLst/>
              <a:defRPr kumimoji="0" sz="1600" b="0" i="0" u="none" strike="noStrike" cap="none" spc="0" normalizeH="0" baseline="0">
                <a:ln>
                  <a:noFill/>
                </a:ln>
                <a:solidFill>
                  <a:srgbClr val="888888"/>
                </a:solidFill>
                <a:effectLst/>
                <a:uFillTx/>
                <a:latin typeface="Calibri"/>
                <a:ea typeface="Calibri"/>
                <a:cs typeface="Calibri"/>
                <a:sym typeface="Calibri"/>
              </a:defRPr>
            </a:lvl1pPr>
            <a:lvl2pPr marL="261469" marR="0" indent="-261469" algn="l" defTabSz="584200" rtl="0" fontAlgn="auto" latinLnBrk="0" hangingPunct="0">
              <a:lnSpc>
                <a:spcPct val="100000"/>
              </a:lnSpc>
              <a:spcBef>
                <a:spcPts val="2400"/>
              </a:spcBef>
              <a:spcAft>
                <a:spcPts val="0"/>
              </a:spcAft>
              <a:buClr>
                <a:srgbClr val="39A3D5"/>
              </a:buClr>
              <a:buSzPct val="100000"/>
              <a:buFont typeface="Avenir Next"/>
              <a:buChar char="‣"/>
              <a:tabLst/>
              <a:defRPr kumimoji="0" sz="2000" b="0" i="0" u="none" strike="noStrike" cap="none" spc="0" normalizeH="0" baseline="0">
                <a:ln>
                  <a:noFill/>
                </a:ln>
                <a:solidFill>
                  <a:srgbClr val="222222"/>
                </a:solidFill>
                <a:effectLst/>
                <a:uFillTx/>
                <a:latin typeface="+mn-lt"/>
                <a:ea typeface="+mn-ea"/>
                <a:cs typeface="+mn-cs"/>
                <a:sym typeface="Helvetica"/>
              </a:defRPr>
            </a:lvl2pPr>
            <a:lvl3pPr marL="261469" marR="0" indent="-261469" algn="l" defTabSz="584200" rtl="0" fontAlgn="auto" latinLnBrk="0" hangingPunct="0">
              <a:lnSpc>
                <a:spcPct val="100000"/>
              </a:lnSpc>
              <a:spcBef>
                <a:spcPts val="2400"/>
              </a:spcBef>
              <a:spcAft>
                <a:spcPts val="0"/>
              </a:spcAft>
              <a:buClr>
                <a:srgbClr val="39A3D5"/>
              </a:buClr>
              <a:buSzPct val="100000"/>
              <a:buFont typeface="Avenir Next"/>
              <a:buChar char="‣"/>
              <a:tabLst/>
              <a:defRPr kumimoji="0" sz="2000" b="0" i="0" u="none" strike="noStrike" cap="none" spc="0" normalizeH="0" baseline="0">
                <a:ln>
                  <a:noFill/>
                </a:ln>
                <a:solidFill>
                  <a:srgbClr val="222222"/>
                </a:solidFill>
                <a:effectLst/>
                <a:uFillTx/>
                <a:latin typeface="+mn-lt"/>
                <a:ea typeface="+mn-ea"/>
                <a:cs typeface="+mn-cs"/>
                <a:sym typeface="Helvetica"/>
              </a:defRPr>
            </a:lvl3pPr>
            <a:lvl4pPr marL="261469" marR="0" indent="-261469" algn="l" defTabSz="584200" rtl="0" fontAlgn="auto" latinLnBrk="0" hangingPunct="0">
              <a:lnSpc>
                <a:spcPct val="100000"/>
              </a:lnSpc>
              <a:spcBef>
                <a:spcPts val="2400"/>
              </a:spcBef>
              <a:spcAft>
                <a:spcPts val="0"/>
              </a:spcAft>
              <a:buClr>
                <a:srgbClr val="39A3D5"/>
              </a:buClr>
              <a:buSzPct val="100000"/>
              <a:buFont typeface="Avenir Next"/>
              <a:buChar char="‣"/>
              <a:tabLst/>
              <a:defRPr kumimoji="0" sz="2000" b="0" i="0" u="none" strike="noStrike" cap="none" spc="0" normalizeH="0" baseline="0">
                <a:ln>
                  <a:noFill/>
                </a:ln>
                <a:solidFill>
                  <a:srgbClr val="222222"/>
                </a:solidFill>
                <a:effectLst/>
                <a:uFillTx/>
                <a:latin typeface="+mn-lt"/>
                <a:ea typeface="+mn-ea"/>
                <a:cs typeface="+mn-cs"/>
                <a:sym typeface="Helvetica"/>
              </a:defRPr>
            </a:lvl4pPr>
            <a:lvl5pPr marL="261469" marR="0" indent="-261469" algn="l" defTabSz="584200" rtl="0" fontAlgn="auto" latinLnBrk="0" hangingPunct="0">
              <a:lnSpc>
                <a:spcPct val="100000"/>
              </a:lnSpc>
              <a:spcBef>
                <a:spcPts val="2400"/>
              </a:spcBef>
              <a:spcAft>
                <a:spcPts val="0"/>
              </a:spcAft>
              <a:buClr>
                <a:srgbClr val="39A3D5"/>
              </a:buClr>
              <a:buSzPct val="100000"/>
              <a:buFont typeface="Avenir Next"/>
              <a:buChar char="‣"/>
              <a:tabLst/>
              <a:defRPr kumimoji="0" sz="2000" b="0" i="0" u="none" strike="noStrike" cap="none" spc="0" normalizeH="0" baseline="0">
                <a:ln>
                  <a:noFill/>
                </a:ln>
                <a:solidFill>
                  <a:srgbClr val="222222"/>
                </a:solidFill>
                <a:effectLst/>
                <a:uFillTx/>
                <a:latin typeface="+mn-lt"/>
                <a:ea typeface="+mn-ea"/>
                <a:cs typeface="+mn-cs"/>
                <a:sym typeface="Helvetica"/>
              </a:defRPr>
            </a:lvl5pPr>
            <a:lvl6pPr marL="261469" marR="0" indent="-261469" algn="l" defTabSz="584200" rtl="0" fontAlgn="auto" latinLnBrk="0" hangingPunct="0">
              <a:lnSpc>
                <a:spcPct val="100000"/>
              </a:lnSpc>
              <a:spcBef>
                <a:spcPts val="2400"/>
              </a:spcBef>
              <a:spcAft>
                <a:spcPts val="0"/>
              </a:spcAft>
              <a:buClr>
                <a:srgbClr val="39A3D5"/>
              </a:buClr>
              <a:buSzPct val="100000"/>
              <a:buFont typeface="Avenir Next"/>
              <a:buChar char="‣"/>
              <a:tabLst/>
              <a:defRPr kumimoji="0" sz="2000" b="0" i="0" u="none" strike="noStrike" cap="none" spc="0" normalizeH="0" baseline="0">
                <a:ln>
                  <a:noFill/>
                </a:ln>
                <a:solidFill>
                  <a:srgbClr val="222222"/>
                </a:solidFill>
                <a:effectLst/>
                <a:uFillTx/>
                <a:latin typeface="+mn-lt"/>
                <a:ea typeface="+mn-ea"/>
                <a:cs typeface="+mn-cs"/>
                <a:sym typeface="Helvetica"/>
              </a:defRPr>
            </a:lvl6pPr>
            <a:lvl7pPr marL="261469" marR="0" indent="-261469" algn="l" defTabSz="584200" rtl="0" fontAlgn="auto" latinLnBrk="0" hangingPunct="0">
              <a:lnSpc>
                <a:spcPct val="100000"/>
              </a:lnSpc>
              <a:spcBef>
                <a:spcPts val="2400"/>
              </a:spcBef>
              <a:spcAft>
                <a:spcPts val="0"/>
              </a:spcAft>
              <a:buClr>
                <a:srgbClr val="39A3D5"/>
              </a:buClr>
              <a:buSzPct val="100000"/>
              <a:buFont typeface="Avenir Next"/>
              <a:buChar char="‣"/>
              <a:tabLst/>
              <a:defRPr kumimoji="0" sz="2000" b="0" i="0" u="none" strike="noStrike" cap="none" spc="0" normalizeH="0" baseline="0">
                <a:ln>
                  <a:noFill/>
                </a:ln>
                <a:solidFill>
                  <a:srgbClr val="222222"/>
                </a:solidFill>
                <a:effectLst/>
                <a:uFillTx/>
                <a:latin typeface="+mn-lt"/>
                <a:ea typeface="+mn-ea"/>
                <a:cs typeface="+mn-cs"/>
                <a:sym typeface="Helvetica"/>
              </a:defRPr>
            </a:lvl7pPr>
            <a:lvl8pPr marL="261469" marR="0" indent="-261469" algn="l" defTabSz="584200" rtl="0" fontAlgn="auto" latinLnBrk="0" hangingPunct="0">
              <a:lnSpc>
                <a:spcPct val="100000"/>
              </a:lnSpc>
              <a:spcBef>
                <a:spcPts val="2400"/>
              </a:spcBef>
              <a:spcAft>
                <a:spcPts val="0"/>
              </a:spcAft>
              <a:buClr>
                <a:srgbClr val="39A3D5"/>
              </a:buClr>
              <a:buSzPct val="100000"/>
              <a:buFont typeface="Avenir Next"/>
              <a:buChar char="‣"/>
              <a:tabLst/>
              <a:defRPr kumimoji="0" sz="2000" b="0" i="0" u="none" strike="noStrike" cap="none" spc="0" normalizeH="0" baseline="0">
                <a:ln>
                  <a:noFill/>
                </a:ln>
                <a:solidFill>
                  <a:srgbClr val="222222"/>
                </a:solidFill>
                <a:effectLst/>
                <a:uFillTx/>
                <a:latin typeface="+mn-lt"/>
                <a:ea typeface="+mn-ea"/>
                <a:cs typeface="+mn-cs"/>
                <a:sym typeface="Helvetica"/>
              </a:defRPr>
            </a:lvl8pPr>
            <a:lvl9pPr marL="0" marR="0" indent="0" algn="l" defTabSz="584200" rtl="0" fontAlgn="auto" latinLnBrk="0" hangingPunct="0">
              <a:lnSpc>
                <a:spcPct val="100000"/>
              </a:lnSpc>
              <a:spcBef>
                <a:spcPts val="2400"/>
              </a:spcBef>
              <a:spcAft>
                <a:spcPts val="0"/>
              </a:spcAft>
              <a:buClr>
                <a:srgbClr val="39A3D5"/>
              </a:buClr>
              <a:buSzPct val="100000"/>
              <a:buFont typeface="Avenir Next"/>
              <a:buChar char="‣"/>
              <a:tabLst/>
              <a:defRPr kumimoji="0" sz="2000" b="0" i="0" u="none" strike="noStrike" cap="none" spc="0" normalizeH="0" baseline="0">
                <a:ln>
                  <a:noFill/>
                </a:ln>
                <a:solidFill>
                  <a:srgbClr val="222222"/>
                </a:solidFill>
                <a:effectLst/>
                <a:uFillTx/>
                <a:latin typeface="+mn-lt"/>
                <a:ea typeface="+mn-ea"/>
                <a:cs typeface="+mn-cs"/>
                <a:sym typeface="Helvetica"/>
              </a:defRPr>
            </a:lvl9pPr>
          </a:lstStyle>
          <a:p>
            <a:fld id="{86CB4B4D-7CA3-9044-876B-883B54F8677D}" type="slidenum">
              <a:rPr lang="en-US" smtClean="0"/>
              <a:pPr/>
              <a:t>45</a:t>
            </a:fld>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 name="Quantitative Echo parameters to assess severity of MR.…"/>
          <p:cNvSpPr txBox="1">
            <a:spLocks noGrp="1"/>
          </p:cNvSpPr>
          <p:nvPr>
            <p:ph type="body" idx="1"/>
          </p:nvPr>
        </p:nvSpPr>
        <p:spPr>
          <a:xfrm>
            <a:off x="669727" y="796207"/>
            <a:ext cx="8104615" cy="5965032"/>
          </a:xfrm>
          <a:prstGeom prst="rect">
            <a:avLst/>
          </a:prstGeom>
        </p:spPr>
        <p:txBody>
          <a:bodyPr>
            <a:normAutofit fontScale="92500" lnSpcReduction="10000"/>
          </a:bodyPr>
          <a:lstStyle/>
          <a:p>
            <a:pPr>
              <a:defRPr sz="4800" b="1">
                <a:solidFill>
                  <a:srgbClr val="0070C0"/>
                </a:solidFill>
                <a:latin typeface="+mn-lt"/>
                <a:ea typeface="+mn-ea"/>
                <a:cs typeface="+mn-cs"/>
                <a:sym typeface="Helvetica"/>
              </a:defRPr>
            </a:pPr>
            <a:r>
              <a:t>Quantitative Echo parameters to assess severity of MR</a:t>
            </a:r>
            <a:endParaRPr>
              <a:solidFill>
                <a:srgbClr val="FF0000"/>
              </a:solidFill>
            </a:endParaRPr>
          </a:p>
          <a:p>
            <a:pPr lvl="2">
              <a:defRPr sz="4000" b="1">
                <a:solidFill>
                  <a:srgbClr val="222222"/>
                </a:solidFill>
                <a:latin typeface="+mn-lt"/>
                <a:ea typeface="+mn-ea"/>
                <a:cs typeface="+mn-cs"/>
                <a:sym typeface="Helvetica"/>
              </a:defRPr>
            </a:pPr>
            <a:r>
              <a:t>Vena contracta width &gt;= 0.7 cm.</a:t>
            </a:r>
            <a:endParaRPr>
              <a:solidFill>
                <a:srgbClr val="E9E9E9"/>
              </a:solidFill>
            </a:endParaRPr>
          </a:p>
          <a:p>
            <a:pPr lvl="2">
              <a:defRPr sz="4000" b="1">
                <a:solidFill>
                  <a:srgbClr val="222222"/>
                </a:solidFill>
                <a:latin typeface="+mn-lt"/>
                <a:ea typeface="+mn-ea"/>
                <a:cs typeface="+mn-cs"/>
                <a:sym typeface="Helvetica"/>
              </a:defRPr>
            </a:pPr>
            <a:r>
              <a:t>Effective regurgitant orifice area &gt;= 0.40 square cm.</a:t>
            </a:r>
            <a:endParaRPr>
              <a:solidFill>
                <a:srgbClr val="E9E9E9"/>
              </a:solidFill>
            </a:endParaRPr>
          </a:p>
          <a:p>
            <a:pPr lvl="2">
              <a:defRPr sz="4000" b="1">
                <a:solidFill>
                  <a:srgbClr val="222222"/>
                </a:solidFill>
                <a:latin typeface="+mn-lt"/>
                <a:ea typeface="+mn-ea"/>
                <a:cs typeface="+mn-cs"/>
                <a:sym typeface="Helvetica"/>
              </a:defRPr>
            </a:pPr>
            <a:r>
              <a:t>Regurgitant volume &gt;= 60 ml.</a:t>
            </a:r>
            <a:endParaRPr>
              <a:solidFill>
                <a:srgbClr val="E9E9E9"/>
              </a:solidFill>
            </a:endParaRPr>
          </a:p>
          <a:p>
            <a:pPr lvl="2">
              <a:defRPr sz="4000" b="1">
                <a:solidFill>
                  <a:srgbClr val="222222"/>
                </a:solidFill>
                <a:latin typeface="+mn-lt"/>
                <a:ea typeface="+mn-ea"/>
                <a:cs typeface="+mn-cs"/>
                <a:sym typeface="Helvetica"/>
              </a:defRPr>
            </a:pPr>
            <a:r>
              <a:t>Regurgitant fraction &gt;= 50%.</a:t>
            </a:r>
            <a:endParaRPr>
              <a:solidFill>
                <a:srgbClr val="E9E9E9"/>
              </a:solidFill>
            </a:endParaRPr>
          </a:p>
          <a:p>
            <a:pPr lvl="2">
              <a:defRPr sz="4000" b="1">
                <a:solidFill>
                  <a:srgbClr val="222222"/>
                </a:solidFill>
                <a:latin typeface="+mn-lt"/>
                <a:ea typeface="+mn-ea"/>
                <a:cs typeface="+mn-cs"/>
                <a:sym typeface="Helvetica"/>
              </a:defRPr>
            </a:pPr>
            <a:r>
              <a:t>Regurgitant jet area &gt;40% of left atrial area, or a holosystolic eccentric jet.</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iterate>
                                    <p:tmAbs val="0"/>
                                  </p:iterate>
                                  <p:childTnLst>
                                    <p:set>
                                      <p:cBhvr>
                                        <p:cTn id="6" fill="hold"/>
                                        <p:tgtEl>
                                          <p:spTgt spid="357">
                                            <p:txEl>
                                              <p:pRg st="1" end="1"/>
                                            </p:txEl>
                                          </p:spTgt>
                                        </p:tgtEl>
                                        <p:attrNameLst>
                                          <p:attrName>style.visibility</p:attrName>
                                        </p:attrNameLst>
                                      </p:cBhvr>
                                      <p:to>
                                        <p:strVal val="visible"/>
                                      </p:to>
                                    </p:set>
                                    <p:animEffect transition="in" filter="box(in)">
                                      <p:cBhvr>
                                        <p:cTn id="7" dur="500"/>
                                        <p:tgtEl>
                                          <p:spTgt spid="357">
                                            <p:txEl>
                                              <p:pRg st="1" end="1"/>
                                            </p:txEl>
                                          </p:spTgt>
                                        </p:tgtEl>
                                      </p:cBhvr>
                                    </p:animEffect>
                                  </p:childTnLst>
                                </p:cTn>
                              </p:par>
                            </p:childTnLst>
                          </p:cTn>
                        </p:par>
                        <p:par>
                          <p:cTn id="8" fill="hold">
                            <p:stCondLst>
                              <p:cond delay="500"/>
                            </p:stCondLst>
                            <p:childTnLst>
                              <p:par>
                                <p:cTn id="9" presetID="4" presetClass="entr" presetSubtype="16" fill="hold" grpId="0" nodeType="afterEffect">
                                  <p:stCondLst>
                                    <p:cond delay="0"/>
                                  </p:stCondLst>
                                  <p:iterate>
                                    <p:tmAbs val="0"/>
                                  </p:iterate>
                                  <p:childTnLst>
                                    <p:set>
                                      <p:cBhvr>
                                        <p:cTn id="10" fill="hold"/>
                                        <p:tgtEl>
                                          <p:spTgt spid="357">
                                            <p:txEl>
                                              <p:pRg st="2" end="2"/>
                                            </p:txEl>
                                          </p:spTgt>
                                        </p:tgtEl>
                                        <p:attrNameLst>
                                          <p:attrName>style.visibility</p:attrName>
                                        </p:attrNameLst>
                                      </p:cBhvr>
                                      <p:to>
                                        <p:strVal val="visible"/>
                                      </p:to>
                                    </p:set>
                                    <p:animEffect transition="in" filter="box(in)">
                                      <p:cBhvr>
                                        <p:cTn id="11" dur="500"/>
                                        <p:tgtEl>
                                          <p:spTgt spid="357">
                                            <p:txEl>
                                              <p:pRg st="2" end="2"/>
                                            </p:txEl>
                                          </p:spTgt>
                                        </p:tgtEl>
                                      </p:cBhvr>
                                    </p:animEffect>
                                  </p:childTnLst>
                                </p:cTn>
                              </p:par>
                            </p:childTnLst>
                          </p:cTn>
                        </p:par>
                        <p:par>
                          <p:cTn id="12" fill="hold">
                            <p:stCondLst>
                              <p:cond delay="1000"/>
                            </p:stCondLst>
                            <p:childTnLst>
                              <p:par>
                                <p:cTn id="13" presetID="4" presetClass="entr" presetSubtype="16" fill="hold" grpId="0" nodeType="afterEffect">
                                  <p:stCondLst>
                                    <p:cond delay="0"/>
                                  </p:stCondLst>
                                  <p:iterate>
                                    <p:tmAbs val="0"/>
                                  </p:iterate>
                                  <p:childTnLst>
                                    <p:set>
                                      <p:cBhvr>
                                        <p:cTn id="14" fill="hold"/>
                                        <p:tgtEl>
                                          <p:spTgt spid="357">
                                            <p:txEl>
                                              <p:pRg st="3" end="3"/>
                                            </p:txEl>
                                          </p:spTgt>
                                        </p:tgtEl>
                                        <p:attrNameLst>
                                          <p:attrName>style.visibility</p:attrName>
                                        </p:attrNameLst>
                                      </p:cBhvr>
                                      <p:to>
                                        <p:strVal val="visible"/>
                                      </p:to>
                                    </p:set>
                                    <p:animEffect transition="in" filter="box(in)">
                                      <p:cBhvr>
                                        <p:cTn id="15" dur="500"/>
                                        <p:tgtEl>
                                          <p:spTgt spid="357">
                                            <p:txEl>
                                              <p:pRg st="3" end="3"/>
                                            </p:txEl>
                                          </p:spTgt>
                                        </p:tgtEl>
                                      </p:cBhvr>
                                    </p:animEffect>
                                  </p:childTnLst>
                                </p:cTn>
                              </p:par>
                            </p:childTnLst>
                          </p:cTn>
                        </p:par>
                        <p:par>
                          <p:cTn id="16" fill="hold">
                            <p:stCondLst>
                              <p:cond delay="1500"/>
                            </p:stCondLst>
                            <p:childTnLst>
                              <p:par>
                                <p:cTn id="17" presetID="4" presetClass="entr" presetSubtype="16" fill="hold" grpId="0" nodeType="afterEffect">
                                  <p:stCondLst>
                                    <p:cond delay="0"/>
                                  </p:stCondLst>
                                  <p:iterate>
                                    <p:tmAbs val="0"/>
                                  </p:iterate>
                                  <p:childTnLst>
                                    <p:set>
                                      <p:cBhvr>
                                        <p:cTn id="18" fill="hold"/>
                                        <p:tgtEl>
                                          <p:spTgt spid="357">
                                            <p:txEl>
                                              <p:pRg st="4" end="4"/>
                                            </p:txEl>
                                          </p:spTgt>
                                        </p:tgtEl>
                                        <p:attrNameLst>
                                          <p:attrName>style.visibility</p:attrName>
                                        </p:attrNameLst>
                                      </p:cBhvr>
                                      <p:to>
                                        <p:strVal val="visible"/>
                                      </p:to>
                                    </p:set>
                                    <p:animEffect transition="in" filter="box(in)">
                                      <p:cBhvr>
                                        <p:cTn id="19" dur="500"/>
                                        <p:tgtEl>
                                          <p:spTgt spid="357">
                                            <p:txEl>
                                              <p:pRg st="4" end="4"/>
                                            </p:txEl>
                                          </p:spTgt>
                                        </p:tgtEl>
                                      </p:cBhvr>
                                    </p:animEffect>
                                  </p:childTnLst>
                                </p:cTn>
                              </p:par>
                            </p:childTnLst>
                          </p:cTn>
                        </p:par>
                        <p:par>
                          <p:cTn id="20" fill="hold">
                            <p:stCondLst>
                              <p:cond delay="2000"/>
                            </p:stCondLst>
                            <p:childTnLst>
                              <p:par>
                                <p:cTn id="21" presetID="4" presetClass="entr" presetSubtype="16" fill="hold" grpId="0" nodeType="afterEffect">
                                  <p:stCondLst>
                                    <p:cond delay="0"/>
                                  </p:stCondLst>
                                  <p:iterate>
                                    <p:tmAbs val="0"/>
                                  </p:iterate>
                                  <p:childTnLst>
                                    <p:set>
                                      <p:cBhvr>
                                        <p:cTn id="22" fill="hold"/>
                                        <p:tgtEl>
                                          <p:spTgt spid="357">
                                            <p:txEl>
                                              <p:pRg st="5" end="5"/>
                                            </p:txEl>
                                          </p:spTgt>
                                        </p:tgtEl>
                                        <p:attrNameLst>
                                          <p:attrName>style.visibility</p:attrName>
                                        </p:attrNameLst>
                                      </p:cBhvr>
                                      <p:to>
                                        <p:strVal val="visible"/>
                                      </p:to>
                                    </p:set>
                                    <p:animEffect transition="in" filter="box(in)">
                                      <p:cBhvr>
                                        <p:cTn id="23" dur="500"/>
                                        <p:tgtEl>
                                          <p:spTgt spid="35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7" grpId="0" build="p" bldLvl="5" animBg="1" advAuto="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E1A5E-5B18-BF43-D4DA-D7F08143BD1F}"/>
              </a:ext>
            </a:extLst>
          </p:cNvPr>
          <p:cNvSpPr>
            <a:spLocks noGrp="1"/>
          </p:cNvSpPr>
          <p:nvPr>
            <p:ph type="title"/>
          </p:nvPr>
        </p:nvSpPr>
        <p:spPr/>
        <p:txBody>
          <a:bodyPr/>
          <a:lstStyle/>
          <a:p>
            <a:endParaRPr lang="en-US"/>
          </a:p>
        </p:txBody>
      </p:sp>
      <p:pic>
        <p:nvPicPr>
          <p:cNvPr id="4" name="Severe Mitral Regurgitation in an Apical 4-Chamber View">
            <a:hlinkClick r:id="" action="ppaction://media"/>
            <a:extLst>
              <a:ext uri="{FF2B5EF4-FFF2-40B4-BE49-F238E27FC236}">
                <a16:creationId xmlns:a16="http://schemas.microsoft.com/office/drawing/2014/main" id="{C11EEF32-1982-B2CA-25D9-880685443541}"/>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683568" y="1340768"/>
            <a:ext cx="7632848" cy="4968552"/>
          </a:xfrm>
        </p:spPr>
      </p:pic>
    </p:spTree>
    <p:extLst>
      <p:ext uri="{BB962C8B-B14F-4D97-AF65-F5344CB8AC3E}">
        <p14:creationId xmlns:p14="http://schemas.microsoft.com/office/powerpoint/2010/main" val="4292385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529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A82A108-6E6A-F1F9-B5A8-5A826CE6DE5C}"/>
              </a:ext>
            </a:extLst>
          </p:cNvPr>
          <p:cNvSpPr>
            <a:spLocks noGrp="1"/>
          </p:cNvSpPr>
          <p:nvPr>
            <p:ph type="body" idx="1"/>
          </p:nvPr>
        </p:nvSpPr>
        <p:spPr/>
        <p:txBody>
          <a:bodyPr/>
          <a:lstStyle/>
          <a:p>
            <a:r>
              <a:rPr lang="en-US" dirty="0"/>
              <a:t>Prognostic indicators</a:t>
            </a:r>
          </a:p>
          <a:p>
            <a:endParaRPr lang="en-US" dirty="0"/>
          </a:p>
          <a:p>
            <a:r>
              <a:rPr lang="en-US" dirty="0"/>
              <a:t>Beta natriuretic peptide</a:t>
            </a:r>
          </a:p>
          <a:p>
            <a:r>
              <a:rPr lang="en-US" dirty="0"/>
              <a:t>Global longitudinal strain</a:t>
            </a:r>
          </a:p>
          <a:p>
            <a:r>
              <a:rPr lang="en-US" dirty="0"/>
              <a:t>Exercise capacity</a:t>
            </a:r>
          </a:p>
          <a:p>
            <a:r>
              <a:rPr lang="en-US" dirty="0"/>
              <a:t>Right ventricular systolic pressure</a:t>
            </a:r>
          </a:p>
        </p:txBody>
      </p:sp>
    </p:spTree>
    <p:extLst>
      <p:ext uri="{BB962C8B-B14F-4D97-AF65-F5344CB8AC3E}">
        <p14:creationId xmlns:p14="http://schemas.microsoft.com/office/powerpoint/2010/main" val="1064389851"/>
      </p:ext>
    </p:extLst>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dirty="0"/>
              <a:t>Complications :</a:t>
            </a:r>
          </a:p>
        </p:txBody>
      </p:sp>
      <p:sp>
        <p:nvSpPr>
          <p:cNvPr id="3" name="Content Placeholder 2"/>
          <p:cNvSpPr>
            <a:spLocks noGrp="1"/>
          </p:cNvSpPr>
          <p:nvPr>
            <p:ph idx="1"/>
          </p:nvPr>
        </p:nvSpPr>
        <p:spPr/>
        <p:txBody>
          <a:bodyPr/>
          <a:lstStyle/>
          <a:p>
            <a:pPr algn="ctr"/>
            <a:r>
              <a:rPr lang="en-GB" dirty="0" err="1"/>
              <a:t>Atrial</a:t>
            </a:r>
            <a:r>
              <a:rPr lang="en-GB" dirty="0"/>
              <a:t> fibrillation</a:t>
            </a:r>
          </a:p>
          <a:p>
            <a:pPr algn="ctr"/>
            <a:r>
              <a:rPr lang="en-GB" dirty="0"/>
              <a:t>Infective </a:t>
            </a:r>
            <a:r>
              <a:rPr lang="en-GB" dirty="0" err="1"/>
              <a:t>endocarditis</a:t>
            </a:r>
            <a:endParaRPr lang="en-GB" dirty="0"/>
          </a:p>
          <a:p>
            <a:pPr algn="ctr"/>
            <a:r>
              <a:rPr lang="en-GB" dirty="0"/>
              <a:t>Left ventricular failure</a:t>
            </a:r>
          </a:p>
          <a:p>
            <a:pPr algn="ctr"/>
            <a:r>
              <a:rPr lang="en-GB" dirty="0"/>
              <a:t>Pulmonary hypertension</a:t>
            </a:r>
          </a:p>
          <a:p>
            <a:pPr algn="ctr"/>
            <a:r>
              <a:rPr lang="en-GB" dirty="0"/>
              <a:t>Right ventricular failure</a:t>
            </a:r>
          </a:p>
          <a:p>
            <a:pPr algn="ctr"/>
            <a:r>
              <a:rPr lang="en-GB" dirty="0"/>
              <a:t>Systemic embolism</a:t>
            </a:r>
          </a:p>
        </p:txBody>
      </p:sp>
      <p:sp>
        <p:nvSpPr>
          <p:cNvPr id="4" name="Rectangle 3"/>
          <p:cNvSpPr/>
          <p:nvPr/>
        </p:nvSpPr>
        <p:spPr>
          <a:xfrm>
            <a:off x="2214546" y="1428736"/>
            <a:ext cx="5000660" cy="435771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Treatment :</a:t>
            </a:r>
          </a:p>
        </p:txBody>
      </p:sp>
      <p:sp>
        <p:nvSpPr>
          <p:cNvPr id="3" name="Content Placeholder 2"/>
          <p:cNvSpPr>
            <a:spLocks noGrp="1"/>
          </p:cNvSpPr>
          <p:nvPr>
            <p:ph idx="1"/>
          </p:nvPr>
        </p:nvSpPr>
        <p:spPr>
          <a:xfrm>
            <a:off x="428596" y="1357298"/>
            <a:ext cx="8501122" cy="5072098"/>
          </a:xfrm>
        </p:spPr>
        <p:txBody>
          <a:bodyPr>
            <a:normAutofit lnSpcReduction="10000"/>
          </a:bodyPr>
          <a:lstStyle/>
          <a:p>
            <a:r>
              <a:rPr lang="en-GB" sz="3600" dirty="0"/>
              <a:t>MEDICAL</a:t>
            </a:r>
          </a:p>
          <a:p>
            <a:pPr>
              <a:buFont typeface="Wingdings"/>
              <a:buChar char="Ø"/>
            </a:pPr>
            <a:r>
              <a:rPr lang="en-GB" sz="2800" dirty="0"/>
              <a:t>restriction of physical activity</a:t>
            </a:r>
          </a:p>
          <a:p>
            <a:pPr>
              <a:buFont typeface="Wingdings"/>
              <a:buChar char="Ø"/>
            </a:pPr>
            <a:r>
              <a:rPr lang="en-GB" sz="2800" dirty="0"/>
              <a:t>Follow  up of asymptomatic patients with echocardiography to assess LV dilatation and systolic dysfunction</a:t>
            </a:r>
          </a:p>
          <a:p>
            <a:pPr>
              <a:buFont typeface="Wingdings"/>
              <a:buChar char="Ø"/>
            </a:pPr>
            <a:r>
              <a:rPr lang="en-GB" sz="2800" dirty="0"/>
              <a:t>Heart failure- salt restriction, </a:t>
            </a:r>
            <a:r>
              <a:rPr lang="en-GB" sz="2800" dirty="0" err="1"/>
              <a:t>digoxin</a:t>
            </a:r>
            <a:r>
              <a:rPr lang="en-GB" sz="2800" dirty="0"/>
              <a:t>, diuretics, ACE inhibitors and vasodilators</a:t>
            </a:r>
          </a:p>
          <a:p>
            <a:pPr>
              <a:buFont typeface="Wingdings"/>
              <a:buChar char="Ø"/>
            </a:pPr>
            <a:r>
              <a:rPr lang="en-GB" sz="2800" dirty="0" err="1"/>
              <a:t>Atrial</a:t>
            </a:r>
            <a:r>
              <a:rPr lang="en-GB" sz="2800" dirty="0"/>
              <a:t> fibrillation- </a:t>
            </a:r>
            <a:r>
              <a:rPr lang="en-GB" sz="2800" dirty="0" err="1"/>
              <a:t>digoxin</a:t>
            </a:r>
            <a:r>
              <a:rPr lang="en-GB" sz="2800" dirty="0"/>
              <a:t>, </a:t>
            </a:r>
            <a:r>
              <a:rPr lang="en-GB" sz="2800" dirty="0" err="1"/>
              <a:t>verapamil</a:t>
            </a:r>
            <a:r>
              <a:rPr lang="en-GB" sz="2800" dirty="0"/>
              <a:t>, anticoagulation, </a:t>
            </a:r>
            <a:r>
              <a:rPr lang="en-GB" sz="2800" dirty="0" err="1"/>
              <a:t>cardioversion</a:t>
            </a:r>
            <a:endParaRPr lang="en-GB" sz="2800" dirty="0"/>
          </a:p>
          <a:p>
            <a:pPr>
              <a:buFont typeface="Wingdings"/>
              <a:buChar char="Ø"/>
            </a:pPr>
            <a:r>
              <a:rPr lang="en-GB" sz="2800" dirty="0"/>
              <a:t>Acute MR –nitrates and diuretics to reduce filling pressure</a:t>
            </a:r>
          </a:p>
          <a:p>
            <a:pPr>
              <a:buFont typeface="Wingdings"/>
              <a:buChar char="Ø"/>
            </a:pPr>
            <a:endParaRPr lang="en-GB" sz="2800" dirty="0"/>
          </a:p>
          <a:p>
            <a:pPr>
              <a:buFont typeface="Wingdings"/>
              <a:buChar char="Ø"/>
            </a:pPr>
            <a:endParaRPr lang="en-GB" dirty="0"/>
          </a:p>
          <a:p>
            <a:pPr>
              <a:buFont typeface="Wingdings"/>
              <a:buChar char="Ø"/>
            </a:pPr>
            <a:endParaRPr lang="en-GB" dirty="0"/>
          </a:p>
          <a:p>
            <a:pPr>
              <a:buNone/>
            </a:pPr>
            <a:endParaRPr lang="en-GB"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5720" y="500042"/>
            <a:ext cx="8686800" cy="6126163"/>
          </a:xfrm>
        </p:spPr>
        <p:txBody>
          <a:bodyPr>
            <a:normAutofit lnSpcReduction="10000"/>
          </a:bodyPr>
          <a:lstStyle/>
          <a:p>
            <a:r>
              <a:rPr lang="en-GB" sz="3600" u="sng" dirty="0"/>
              <a:t>SURGICAL</a:t>
            </a:r>
          </a:p>
          <a:p>
            <a:pPr>
              <a:buFont typeface="Wingdings"/>
              <a:buChar char="Ø"/>
            </a:pPr>
            <a:r>
              <a:rPr lang="en-GB" dirty="0"/>
              <a:t>Reconstruction of mitral valve apparatus by mitral </a:t>
            </a:r>
            <a:r>
              <a:rPr lang="en-GB" dirty="0" err="1"/>
              <a:t>valvuloplasty</a:t>
            </a:r>
            <a:r>
              <a:rPr lang="en-GB" dirty="0"/>
              <a:t> and mitral </a:t>
            </a:r>
            <a:r>
              <a:rPr lang="en-GB" dirty="0" err="1"/>
              <a:t>annuloplasty</a:t>
            </a:r>
            <a:r>
              <a:rPr lang="en-GB" dirty="0"/>
              <a:t> </a:t>
            </a:r>
          </a:p>
          <a:p>
            <a:pPr>
              <a:buNone/>
            </a:pPr>
            <a:r>
              <a:rPr lang="en-GB" dirty="0"/>
              <a:t>     (Preferred to MVR whenever feasible)</a:t>
            </a:r>
          </a:p>
          <a:p>
            <a:pPr>
              <a:buNone/>
            </a:pPr>
            <a:endParaRPr lang="en-GB" dirty="0"/>
          </a:p>
          <a:p>
            <a:pPr>
              <a:buFont typeface="Wingdings"/>
              <a:buChar char="Ø"/>
            </a:pPr>
            <a:endParaRPr lang="en-GB" dirty="0"/>
          </a:p>
          <a:p>
            <a:pPr>
              <a:buFont typeface="Wingdings"/>
              <a:buChar char="Ø"/>
            </a:pPr>
            <a:endParaRPr lang="en-GB" dirty="0"/>
          </a:p>
          <a:p>
            <a:pPr>
              <a:buFont typeface="Wingdings"/>
              <a:buChar char="Ø"/>
            </a:pPr>
            <a:endParaRPr lang="en-GB" dirty="0"/>
          </a:p>
          <a:p>
            <a:pPr>
              <a:buFont typeface="Wingdings"/>
              <a:buChar char="Ø"/>
            </a:pPr>
            <a:endParaRPr lang="en-GB" dirty="0"/>
          </a:p>
          <a:p>
            <a:pPr>
              <a:buFont typeface="Wingdings"/>
              <a:buChar char="Ø"/>
            </a:pPr>
            <a:r>
              <a:rPr lang="en-GB" dirty="0"/>
              <a:t> Mitral valve replacement with a prosthesis</a:t>
            </a:r>
          </a:p>
          <a:p>
            <a:pPr>
              <a:buNone/>
            </a:pPr>
            <a:r>
              <a:rPr lang="en-GB" u="sng" dirty="0"/>
              <a:t> </a:t>
            </a:r>
            <a:endParaRPr lang="en-GB" dirty="0"/>
          </a:p>
        </p:txBody>
      </p:sp>
      <p:pic>
        <p:nvPicPr>
          <p:cNvPr id="4" name="Picture 3" descr="images.jpg"/>
          <p:cNvPicPr>
            <a:picLocks noChangeAspect="1"/>
          </p:cNvPicPr>
          <p:nvPr/>
        </p:nvPicPr>
        <p:blipFill>
          <a:blip r:embed="rId2"/>
          <a:stretch>
            <a:fillRect/>
          </a:stretch>
        </p:blipFill>
        <p:spPr>
          <a:xfrm>
            <a:off x="2571736" y="2643182"/>
            <a:ext cx="3143272" cy="2619393"/>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71480"/>
            <a:ext cx="8229600" cy="5554683"/>
          </a:xfrm>
        </p:spPr>
        <p:txBody>
          <a:bodyPr>
            <a:normAutofit lnSpcReduction="10000"/>
          </a:bodyPr>
          <a:lstStyle/>
          <a:p>
            <a:pPr>
              <a:buNone/>
            </a:pPr>
            <a:r>
              <a:rPr lang="en-GB" u="sng" dirty="0"/>
              <a:t>Indications for surgery (ACC/AHA </a:t>
            </a:r>
            <a:r>
              <a:rPr lang="en-GB" u="sng" dirty="0" err="1"/>
              <a:t>guildlines</a:t>
            </a:r>
            <a:r>
              <a:rPr lang="en-GB" u="sng" dirty="0"/>
              <a:t>)</a:t>
            </a:r>
          </a:p>
          <a:p>
            <a:pPr>
              <a:buFont typeface="Wingdings"/>
              <a:buChar char="Ø"/>
            </a:pPr>
            <a:r>
              <a:rPr lang="en-GB" sz="2800" dirty="0"/>
              <a:t>Acute mitral regurgitation (failure of medical therapy)</a:t>
            </a:r>
          </a:p>
          <a:p>
            <a:pPr>
              <a:buFont typeface="Wingdings"/>
              <a:buChar char="Ø"/>
            </a:pPr>
            <a:r>
              <a:rPr lang="en-GB" sz="2800" dirty="0"/>
              <a:t>Chronic severe mitral regurgitation and NYHA functional class II, III or IV symptoms in the absence of severe LV dysfunction (EF&lt; 30%) </a:t>
            </a:r>
          </a:p>
          <a:p>
            <a:pPr>
              <a:buFont typeface="Wingdings"/>
              <a:buChar char="Ø"/>
            </a:pPr>
            <a:r>
              <a:rPr lang="en-GB" sz="2800" dirty="0"/>
              <a:t>Asymptomatic or symptomatic patients with mild(EF&lt;60%) or moderate(EF 30-50%) LV dysfunction</a:t>
            </a:r>
          </a:p>
          <a:p>
            <a:pPr>
              <a:buFont typeface="Wingdings"/>
              <a:buChar char="Ø"/>
            </a:pPr>
            <a:r>
              <a:rPr lang="en-GB" sz="2800" dirty="0"/>
              <a:t>Asymptomatic severe mitral regurgitation with normal LV size and function (EF&gt;60%) only if likelihood of successful mitral valve repair is high</a:t>
            </a:r>
          </a:p>
          <a:p>
            <a:pPr>
              <a:buFont typeface="Wingdings"/>
              <a:buChar char="Ø"/>
            </a:pPr>
            <a:endParaRPr lang="en-GB" dirty="0"/>
          </a:p>
          <a:p>
            <a:endParaRPr lang="en-GB"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 name="Indications of MVR in MR.…"/>
          <p:cNvSpPr txBox="1">
            <a:spLocks noGrp="1"/>
          </p:cNvSpPr>
          <p:nvPr>
            <p:ph type="body" idx="1"/>
          </p:nvPr>
        </p:nvSpPr>
        <p:spPr>
          <a:prstGeom prst="rect">
            <a:avLst/>
          </a:prstGeom>
        </p:spPr>
        <p:txBody>
          <a:bodyPr>
            <a:normAutofit fontScale="92500" lnSpcReduction="10000"/>
          </a:bodyPr>
          <a:lstStyle/>
          <a:p>
            <a:pPr>
              <a:defRPr sz="4400" b="1">
                <a:solidFill>
                  <a:srgbClr val="0070C0"/>
                </a:solidFill>
                <a:latin typeface="+mn-lt"/>
                <a:ea typeface="+mn-ea"/>
                <a:cs typeface="+mn-cs"/>
                <a:sym typeface="Helvetica"/>
              </a:defRPr>
            </a:pPr>
            <a:r>
              <a:t>Indications of MVR in MR</a:t>
            </a:r>
            <a:endParaRPr>
              <a:solidFill>
                <a:srgbClr val="FF0000"/>
              </a:solidFill>
            </a:endParaRPr>
          </a:p>
          <a:p>
            <a:pPr>
              <a:defRPr sz="4000" b="1" u="sng">
                <a:solidFill>
                  <a:srgbClr val="222222"/>
                </a:solidFill>
                <a:latin typeface="+mn-lt"/>
                <a:ea typeface="+mn-ea"/>
                <a:cs typeface="+mn-cs"/>
                <a:sym typeface="Helvetica"/>
              </a:defRPr>
            </a:pPr>
            <a:r>
              <a:t>Symptomatic patients </a:t>
            </a:r>
            <a:r>
              <a:rPr u="none"/>
              <a:t>with chronic severe primary MR (stage D) and LVEF &gt;30% (Class I recommendation).</a:t>
            </a:r>
          </a:p>
          <a:p>
            <a:pPr>
              <a:defRPr sz="4000" b="1" u="sng">
                <a:solidFill>
                  <a:srgbClr val="222222"/>
                </a:solidFill>
                <a:latin typeface="+mn-lt"/>
                <a:ea typeface="+mn-ea"/>
                <a:cs typeface="+mn-cs"/>
                <a:sym typeface="Helvetica"/>
              </a:defRPr>
            </a:pPr>
            <a:r>
              <a:t>Asymptomatic patients </a:t>
            </a:r>
            <a:r>
              <a:rPr u="none"/>
              <a:t>with chronic severe primary MR and LV dysfunction (LVEF 30 to 60% and/or LVESD ≥40 mm, stage C2) (Class I recommendation).</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iterate>
                                    <p:tmAbs val="0"/>
                                  </p:iterate>
                                  <p:childTnLst>
                                    <p:set>
                                      <p:cBhvr>
                                        <p:cTn id="6" fill="hold"/>
                                        <p:tgtEl>
                                          <p:spTgt spid="367">
                                            <p:txEl>
                                              <p:pRg st="1" end="1"/>
                                            </p:txEl>
                                          </p:spTgt>
                                        </p:tgtEl>
                                        <p:attrNameLst>
                                          <p:attrName>style.visibility</p:attrName>
                                        </p:attrNameLst>
                                      </p:cBhvr>
                                      <p:to>
                                        <p:strVal val="visible"/>
                                      </p:to>
                                    </p:set>
                                    <p:animEffect transition="in" filter="box(in)">
                                      <p:cBhvr>
                                        <p:cTn id="7" dur="500"/>
                                        <p:tgtEl>
                                          <p:spTgt spid="367">
                                            <p:txEl>
                                              <p:pRg st="1" end="1"/>
                                            </p:txEl>
                                          </p:spTgt>
                                        </p:tgtEl>
                                      </p:cBhvr>
                                    </p:animEffect>
                                  </p:childTnLst>
                                </p:cTn>
                              </p:par>
                            </p:childTnLst>
                          </p:cTn>
                        </p:par>
                        <p:par>
                          <p:cTn id="8" fill="hold">
                            <p:stCondLst>
                              <p:cond delay="500"/>
                            </p:stCondLst>
                            <p:childTnLst>
                              <p:par>
                                <p:cTn id="9" presetID="4" presetClass="entr" presetSubtype="16" fill="hold" grpId="0" nodeType="afterEffect">
                                  <p:stCondLst>
                                    <p:cond delay="0"/>
                                  </p:stCondLst>
                                  <p:iterate>
                                    <p:tmAbs val="0"/>
                                  </p:iterate>
                                  <p:childTnLst>
                                    <p:set>
                                      <p:cBhvr>
                                        <p:cTn id="10" fill="hold"/>
                                        <p:tgtEl>
                                          <p:spTgt spid="367">
                                            <p:txEl>
                                              <p:pRg st="2" end="2"/>
                                            </p:txEl>
                                          </p:spTgt>
                                        </p:tgtEl>
                                        <p:attrNameLst>
                                          <p:attrName>style.visibility</p:attrName>
                                        </p:attrNameLst>
                                      </p:cBhvr>
                                      <p:to>
                                        <p:strVal val="visible"/>
                                      </p:to>
                                    </p:set>
                                    <p:animEffect transition="in" filter="box(in)">
                                      <p:cBhvr>
                                        <p:cTn id="11" dur="500"/>
                                        <p:tgtEl>
                                          <p:spTgt spid="36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7" grpId="0" build="p" bldLvl="5" animBg="1" advAuto="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 name="Indications of surgery in an asymptomatic patient with MR.…"/>
          <p:cNvSpPr txBox="1">
            <a:spLocks noGrp="1"/>
          </p:cNvSpPr>
          <p:nvPr>
            <p:ph type="body" idx="1"/>
          </p:nvPr>
        </p:nvSpPr>
        <p:spPr>
          <a:xfrm>
            <a:off x="669727" y="892969"/>
            <a:ext cx="8155246" cy="5725760"/>
          </a:xfrm>
          <a:prstGeom prst="rect">
            <a:avLst/>
          </a:prstGeom>
        </p:spPr>
        <p:txBody>
          <a:bodyPr>
            <a:normAutofit lnSpcReduction="10000"/>
          </a:bodyPr>
          <a:lstStyle/>
          <a:p>
            <a:pPr>
              <a:defRPr sz="4800" b="1">
                <a:solidFill>
                  <a:srgbClr val="0070C0"/>
                </a:solidFill>
                <a:latin typeface="+mn-lt"/>
                <a:ea typeface="+mn-ea"/>
                <a:cs typeface="+mn-cs"/>
                <a:sym typeface="Helvetica"/>
              </a:defRPr>
            </a:pPr>
            <a:r>
              <a:t>Indications of MV repair in an asymptomatic patient with MR (preserved LVEF i.e. &gt;60% and LVESD &lt;40mm.)</a:t>
            </a:r>
            <a:endParaRPr>
              <a:solidFill>
                <a:srgbClr val="FF0000"/>
              </a:solidFill>
            </a:endParaRPr>
          </a:p>
          <a:p>
            <a:pPr>
              <a:defRPr sz="4000" b="1">
                <a:solidFill>
                  <a:srgbClr val="222222"/>
                </a:solidFill>
                <a:latin typeface="+mn-lt"/>
                <a:ea typeface="+mn-ea"/>
                <a:cs typeface="+mn-cs"/>
                <a:sym typeface="Helvetica"/>
              </a:defRPr>
            </a:pPr>
            <a:r>
              <a:t>New onset AF</a:t>
            </a:r>
            <a:endParaRPr>
              <a:solidFill>
                <a:srgbClr val="E9E9E9"/>
              </a:solidFill>
            </a:endParaRPr>
          </a:p>
          <a:p>
            <a:pPr>
              <a:defRPr sz="4000" b="1">
                <a:solidFill>
                  <a:srgbClr val="222222"/>
                </a:solidFill>
                <a:latin typeface="+mn-lt"/>
                <a:ea typeface="+mn-ea"/>
                <a:cs typeface="+mn-cs"/>
                <a:sym typeface="Helvetica"/>
              </a:defRPr>
            </a:pPr>
            <a:r>
              <a:t>Resting pulmonary HTN &gt;50 mmhg</a:t>
            </a:r>
            <a:endParaRPr>
              <a:solidFill>
                <a:srgbClr val="E9E9E9"/>
              </a:solidFill>
            </a:endParaRPr>
          </a:p>
          <a:p>
            <a:pPr>
              <a:defRPr sz="4000" b="1">
                <a:solidFill>
                  <a:srgbClr val="222222"/>
                </a:solidFill>
                <a:latin typeface="+mn-lt"/>
                <a:ea typeface="+mn-ea"/>
                <a:cs typeface="+mn-cs"/>
                <a:sym typeface="Helvetica"/>
              </a:defRPr>
            </a:pPr>
            <a:r>
              <a:t> Evidence of progressive increase in LV size or decrease in LVEF</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iterate>
                                    <p:tmAbs val="0"/>
                                  </p:iterate>
                                  <p:childTnLst>
                                    <p:set>
                                      <p:cBhvr>
                                        <p:cTn id="6" fill="hold"/>
                                        <p:tgtEl>
                                          <p:spTgt spid="369">
                                            <p:txEl>
                                              <p:pRg st="1" end="1"/>
                                            </p:txEl>
                                          </p:spTgt>
                                        </p:tgtEl>
                                        <p:attrNameLst>
                                          <p:attrName>style.visibility</p:attrName>
                                        </p:attrNameLst>
                                      </p:cBhvr>
                                      <p:to>
                                        <p:strVal val="visible"/>
                                      </p:to>
                                    </p:set>
                                    <p:animEffect transition="in" filter="box(in)">
                                      <p:cBhvr>
                                        <p:cTn id="7" dur="500"/>
                                        <p:tgtEl>
                                          <p:spTgt spid="369">
                                            <p:txEl>
                                              <p:pRg st="1" end="1"/>
                                            </p:txEl>
                                          </p:spTgt>
                                        </p:tgtEl>
                                      </p:cBhvr>
                                    </p:animEffect>
                                  </p:childTnLst>
                                </p:cTn>
                              </p:par>
                            </p:childTnLst>
                          </p:cTn>
                        </p:par>
                        <p:par>
                          <p:cTn id="8" fill="hold">
                            <p:stCondLst>
                              <p:cond delay="500"/>
                            </p:stCondLst>
                            <p:childTnLst>
                              <p:par>
                                <p:cTn id="9" presetID="4" presetClass="entr" presetSubtype="16" fill="hold" grpId="0" nodeType="afterEffect">
                                  <p:stCondLst>
                                    <p:cond delay="0"/>
                                  </p:stCondLst>
                                  <p:iterate>
                                    <p:tmAbs val="0"/>
                                  </p:iterate>
                                  <p:childTnLst>
                                    <p:set>
                                      <p:cBhvr>
                                        <p:cTn id="10" fill="hold"/>
                                        <p:tgtEl>
                                          <p:spTgt spid="369">
                                            <p:txEl>
                                              <p:pRg st="2" end="2"/>
                                            </p:txEl>
                                          </p:spTgt>
                                        </p:tgtEl>
                                        <p:attrNameLst>
                                          <p:attrName>style.visibility</p:attrName>
                                        </p:attrNameLst>
                                      </p:cBhvr>
                                      <p:to>
                                        <p:strVal val="visible"/>
                                      </p:to>
                                    </p:set>
                                    <p:animEffect transition="in" filter="box(in)">
                                      <p:cBhvr>
                                        <p:cTn id="11" dur="500"/>
                                        <p:tgtEl>
                                          <p:spTgt spid="369">
                                            <p:txEl>
                                              <p:pRg st="2" end="2"/>
                                            </p:txEl>
                                          </p:spTgt>
                                        </p:tgtEl>
                                      </p:cBhvr>
                                    </p:animEffect>
                                  </p:childTnLst>
                                </p:cTn>
                              </p:par>
                            </p:childTnLst>
                          </p:cTn>
                        </p:par>
                        <p:par>
                          <p:cTn id="12" fill="hold">
                            <p:stCondLst>
                              <p:cond delay="1000"/>
                            </p:stCondLst>
                            <p:childTnLst>
                              <p:par>
                                <p:cTn id="13" presetID="4" presetClass="entr" presetSubtype="16" fill="hold" grpId="0" nodeType="afterEffect">
                                  <p:stCondLst>
                                    <p:cond delay="0"/>
                                  </p:stCondLst>
                                  <p:iterate>
                                    <p:tmAbs val="0"/>
                                  </p:iterate>
                                  <p:childTnLst>
                                    <p:set>
                                      <p:cBhvr>
                                        <p:cTn id="14" fill="hold"/>
                                        <p:tgtEl>
                                          <p:spTgt spid="369">
                                            <p:txEl>
                                              <p:pRg st="3" end="3"/>
                                            </p:txEl>
                                          </p:spTgt>
                                        </p:tgtEl>
                                        <p:attrNameLst>
                                          <p:attrName>style.visibility</p:attrName>
                                        </p:attrNameLst>
                                      </p:cBhvr>
                                      <p:to>
                                        <p:strVal val="visible"/>
                                      </p:to>
                                    </p:set>
                                    <p:animEffect transition="in" filter="box(in)">
                                      <p:cBhvr>
                                        <p:cTn id="15" dur="500"/>
                                        <p:tgtEl>
                                          <p:spTgt spid="36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9" grpId="0" build="p" bldLvl="5" animBg="1" advAuto="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2A5FB-8E8F-86B3-417E-1BF146DC8464}"/>
              </a:ext>
            </a:extLst>
          </p:cNvPr>
          <p:cNvSpPr>
            <a:spLocks noGrp="1"/>
          </p:cNvSpPr>
          <p:nvPr>
            <p:ph type="title"/>
          </p:nvPr>
        </p:nvSpPr>
        <p:spPr/>
        <p:txBody>
          <a:bodyPr/>
          <a:lstStyle/>
          <a:p>
            <a:r>
              <a:rPr lang="en-US" dirty="0"/>
              <a:t>Two aims of MVR</a:t>
            </a:r>
          </a:p>
        </p:txBody>
      </p:sp>
      <p:sp>
        <p:nvSpPr>
          <p:cNvPr id="3" name="Content Placeholder 2">
            <a:extLst>
              <a:ext uri="{FF2B5EF4-FFF2-40B4-BE49-F238E27FC236}">
                <a16:creationId xmlns:a16="http://schemas.microsoft.com/office/drawing/2014/main" id="{256B97A1-F85A-ABDD-FFB4-A235E9B43D08}"/>
              </a:ext>
            </a:extLst>
          </p:cNvPr>
          <p:cNvSpPr>
            <a:spLocks noGrp="1"/>
          </p:cNvSpPr>
          <p:nvPr>
            <p:ph idx="1"/>
          </p:nvPr>
        </p:nvSpPr>
        <p:spPr/>
        <p:txBody>
          <a:bodyPr/>
          <a:lstStyle/>
          <a:p>
            <a:pPr marL="514350" indent="-514350">
              <a:buAutoNum type="arabicParenR"/>
            </a:pPr>
            <a:r>
              <a:rPr lang="en-US" dirty="0"/>
              <a:t>Have an acceptable surface area of mitral valve </a:t>
            </a:r>
            <a:r>
              <a:rPr lang="en-US" dirty="0" err="1"/>
              <a:t>leaftlet</a:t>
            </a:r>
            <a:r>
              <a:rPr lang="en-US" dirty="0"/>
              <a:t> coaptation – 5-8mm being essential</a:t>
            </a:r>
          </a:p>
          <a:p>
            <a:pPr marL="514350" indent="-514350">
              <a:buAutoNum type="arabicParenR"/>
            </a:pPr>
            <a:endParaRPr lang="en-US" dirty="0"/>
          </a:p>
          <a:p>
            <a:pPr marL="514350" indent="-514350">
              <a:buAutoNum type="arabicParenR"/>
            </a:pPr>
            <a:r>
              <a:rPr lang="en-US" dirty="0"/>
              <a:t> correct annular dilatation </a:t>
            </a:r>
          </a:p>
        </p:txBody>
      </p:sp>
    </p:spTree>
    <p:extLst>
      <p:ext uri="{BB962C8B-B14F-4D97-AF65-F5344CB8AC3E}">
        <p14:creationId xmlns:p14="http://schemas.microsoft.com/office/powerpoint/2010/main" val="134726157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F9B2B-C35C-E880-E0AC-93374ED608F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31185C9-6AA6-3527-BAC0-19479BBBA04A}"/>
              </a:ext>
            </a:extLst>
          </p:cNvPr>
          <p:cNvSpPr>
            <a:spLocks noGrp="1"/>
          </p:cNvSpPr>
          <p:nvPr>
            <p:ph idx="1"/>
          </p:nvPr>
        </p:nvSpPr>
        <p:spPr/>
        <p:txBody>
          <a:bodyPr/>
          <a:lstStyle/>
          <a:p>
            <a:r>
              <a:rPr lang="en-US" dirty="0"/>
              <a:t>ACC and AHA recommend mitral valve repair over replacement  due to decreased recurrence of MR after repair.</a:t>
            </a:r>
          </a:p>
          <a:p>
            <a:endParaRPr lang="en-US" dirty="0"/>
          </a:p>
          <a:p>
            <a:r>
              <a:rPr lang="en-US" dirty="0"/>
              <a:t>Mitral valve replacement- extensive tissue destruction – infective endocarditis</a:t>
            </a:r>
          </a:p>
        </p:txBody>
      </p:sp>
    </p:spTree>
    <p:extLst>
      <p:ext uri="{BB962C8B-B14F-4D97-AF65-F5344CB8AC3E}">
        <p14:creationId xmlns:p14="http://schemas.microsoft.com/office/powerpoint/2010/main" val="73285872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284949-8D83-D707-462C-46841E20390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1ACC8F2-C969-C622-D0A6-B8110E719AD9}"/>
              </a:ext>
            </a:extLst>
          </p:cNvPr>
          <p:cNvSpPr>
            <a:spLocks noGrp="1"/>
          </p:cNvSpPr>
          <p:nvPr>
            <p:ph idx="1"/>
          </p:nvPr>
        </p:nvSpPr>
        <p:spPr>
          <a:xfrm>
            <a:off x="498748" y="1545729"/>
            <a:ext cx="8229600" cy="4525963"/>
          </a:xfrm>
        </p:spPr>
        <p:txBody>
          <a:bodyPr/>
          <a:lstStyle/>
          <a:p>
            <a:r>
              <a:rPr lang="en-US" dirty="0"/>
              <a:t>MITRACLIP</a:t>
            </a:r>
          </a:p>
          <a:p>
            <a:endParaRPr lang="en-US" dirty="0"/>
          </a:p>
          <a:p>
            <a:r>
              <a:rPr lang="en-US" dirty="0"/>
              <a:t>Decrease mitral valve area leading to stenosis.</a:t>
            </a:r>
          </a:p>
        </p:txBody>
      </p:sp>
      <p:pic>
        <p:nvPicPr>
          <p:cNvPr id="5122" name="Picture 2" descr="FDA Approves MitraClip for Use in Heart Failure Patients With Functional  Mitral Regurgitation | DAIC">
            <a:extLst>
              <a:ext uri="{FF2B5EF4-FFF2-40B4-BE49-F238E27FC236}">
                <a16:creationId xmlns:a16="http://schemas.microsoft.com/office/drawing/2014/main" id="{08E118A9-7657-089B-4D4F-AB73291F96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5776" y="3789040"/>
            <a:ext cx="4043536" cy="25553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002107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AF19A3-A05D-32CA-085F-71877BA54232}"/>
              </a:ext>
            </a:extLst>
          </p:cNvPr>
          <p:cNvSpPr>
            <a:spLocks noGrp="1"/>
          </p:cNvSpPr>
          <p:nvPr>
            <p:ph type="title"/>
          </p:nvPr>
        </p:nvSpPr>
        <p:spPr/>
        <p:txBody>
          <a:bodyPr/>
          <a:lstStyle/>
          <a:p>
            <a:endParaRPr lang="en-US"/>
          </a:p>
        </p:txBody>
      </p:sp>
      <p:pic>
        <p:nvPicPr>
          <p:cNvPr id="6146" name="Picture 2" descr="Graphic of MitraClip">
            <a:extLst>
              <a:ext uri="{FF2B5EF4-FFF2-40B4-BE49-F238E27FC236}">
                <a16:creationId xmlns:a16="http://schemas.microsoft.com/office/drawing/2014/main" id="{93298D93-6581-75D5-C59A-A7464F4754D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15616" y="44624"/>
            <a:ext cx="6912768" cy="66247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749324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711DA9-9107-FB3C-4E38-DA526F4F907D}"/>
              </a:ext>
            </a:extLst>
          </p:cNvPr>
          <p:cNvSpPr>
            <a:spLocks noGrp="1"/>
          </p:cNvSpPr>
          <p:nvPr>
            <p:ph type="body" idx="1"/>
          </p:nvPr>
        </p:nvSpPr>
        <p:spPr/>
        <p:txBody>
          <a:bodyPr>
            <a:normAutofit lnSpcReduction="10000"/>
          </a:bodyPr>
          <a:lstStyle/>
          <a:p>
            <a:pPr marL="0" indent="0">
              <a:buNone/>
            </a:pPr>
            <a:r>
              <a:rPr lang="en-US" sz="4000" b="1" dirty="0"/>
              <a:t>Relative contraindications </a:t>
            </a:r>
          </a:p>
          <a:p>
            <a:endParaRPr lang="en-US" dirty="0"/>
          </a:p>
          <a:p>
            <a:r>
              <a:rPr lang="en-US" dirty="0"/>
              <a:t>Aortic calcification</a:t>
            </a:r>
          </a:p>
          <a:p>
            <a:r>
              <a:rPr lang="en-US" dirty="0" err="1"/>
              <a:t>Rv</a:t>
            </a:r>
            <a:r>
              <a:rPr lang="en-US" dirty="0"/>
              <a:t> dysfunction</a:t>
            </a:r>
          </a:p>
          <a:p>
            <a:r>
              <a:rPr lang="en-US" dirty="0"/>
              <a:t>Severe MAC</a:t>
            </a:r>
          </a:p>
          <a:p>
            <a:r>
              <a:rPr lang="en-US" dirty="0"/>
              <a:t>Severe LV dysfunction </a:t>
            </a:r>
          </a:p>
          <a:p>
            <a:r>
              <a:rPr lang="en-US" dirty="0"/>
              <a:t>Severe emphysema </a:t>
            </a:r>
          </a:p>
          <a:p>
            <a:r>
              <a:rPr lang="en-US" dirty="0"/>
              <a:t>Restrictive lung disease</a:t>
            </a:r>
          </a:p>
          <a:p>
            <a:r>
              <a:rPr lang="en-US" dirty="0"/>
              <a:t>Pulmonary artery hypertension </a:t>
            </a:r>
          </a:p>
        </p:txBody>
      </p:sp>
    </p:spTree>
    <p:extLst>
      <p:ext uri="{BB962C8B-B14F-4D97-AF65-F5344CB8AC3E}">
        <p14:creationId xmlns:p14="http://schemas.microsoft.com/office/powerpoint/2010/main" val="1429954613"/>
      </p:ext>
    </p:extLst>
  </p:cSld>
  <p:clrMapOvr>
    <a:masterClrMapping/>
  </p:clrMapOvr>
  <p:transition spd="med"/>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download.jpg"/>
          <p:cNvPicPr>
            <a:picLocks noGrp="1" noChangeAspect="1"/>
          </p:cNvPicPr>
          <p:nvPr>
            <p:ph idx="1"/>
          </p:nvPr>
        </p:nvPicPr>
        <p:blipFill>
          <a:blip r:embed="rId2"/>
          <a:stretch>
            <a:fillRect/>
          </a:stretch>
        </p:blipFill>
        <p:spPr>
          <a:xfrm>
            <a:off x="1142976" y="1357298"/>
            <a:ext cx="6786610" cy="4499818"/>
          </a:xfr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1783</TotalTime>
  <Words>1767</Words>
  <Application>Microsoft Office PowerPoint</Application>
  <PresentationFormat>On-screen Show (4:3)</PresentationFormat>
  <Paragraphs>337</Paragraphs>
  <Slides>60</Slides>
  <Notes>0</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60</vt:i4>
      </vt:variant>
    </vt:vector>
  </HeadingPairs>
  <TitlesOfParts>
    <vt:vector size="67" baseType="lpstr">
      <vt:lpstr>Arial</vt:lpstr>
      <vt:lpstr>Calibri</vt:lpstr>
      <vt:lpstr>Helvetica</vt:lpstr>
      <vt:lpstr>Rom</vt:lpstr>
      <vt:lpstr>Times New Roman</vt:lpstr>
      <vt:lpstr>Wingdings</vt:lpstr>
      <vt:lpstr>Office Theme</vt:lpstr>
      <vt:lpstr>MITRAL REGURGITATION </vt:lpstr>
      <vt:lpstr>Anatomy of mitral valves</vt:lpstr>
      <vt:lpstr>PowerPoint Presentation</vt:lpstr>
      <vt:lpstr>PowerPoint Presentation</vt:lpstr>
      <vt:lpstr>PowerPoint Presentation</vt:lpstr>
      <vt:lpstr>Etiology- Chronic mitral regurgitation</vt:lpstr>
      <vt:lpstr>Other causes:</vt:lpstr>
      <vt:lpstr>PowerPoint Presentation</vt:lpstr>
      <vt:lpstr>PowerPoint Presentation</vt:lpstr>
      <vt:lpstr>Primary MR</vt:lpstr>
      <vt:lpstr>PowerPoint Presentation</vt:lpstr>
      <vt:lpstr>Secondary MR</vt:lpstr>
      <vt:lpstr>PowerPoint Presentation</vt:lpstr>
      <vt:lpstr>Acute mitral regurgitation</vt:lpstr>
      <vt:lpstr>PowerPoint Presentation</vt:lpstr>
      <vt:lpstr>PowerPoint Presentation</vt:lpstr>
      <vt:lpstr>PowerPoint Presentation</vt:lpstr>
      <vt:lpstr>PowerPoint Presentation</vt:lpstr>
      <vt:lpstr>Functional vs organic mitral regurgitation</vt:lpstr>
      <vt:lpstr>PowerPoint Presentation</vt:lpstr>
      <vt:lpstr>Carpentier’s Classification </vt:lpstr>
      <vt:lpstr>PowerPoint Presentation</vt:lpstr>
      <vt:lpstr>Pathophysiology:</vt:lpstr>
      <vt:lpstr>Acute Mitral Regurgitation</vt:lpstr>
      <vt:lpstr>Chronic mitral regurgitation</vt:lpstr>
      <vt:lpstr>PowerPoint Presentation</vt:lpstr>
      <vt:lpstr>Symptoms: </vt:lpstr>
      <vt:lpstr>PowerPoint Presentation</vt:lpstr>
      <vt:lpstr>Physical findings:</vt:lpstr>
      <vt:lpstr>Inspection and palpation:</vt:lpstr>
      <vt:lpstr>Auscultation :</vt:lpstr>
      <vt:lpstr>Murmur:</vt:lpstr>
      <vt:lpstr>PowerPoint Presentation</vt:lpstr>
      <vt:lpstr>PowerPoint Presentation</vt:lpstr>
      <vt:lpstr>How will you differentiate a MR murmur from TR murmur?</vt:lpstr>
      <vt:lpstr>Differentiate murmur of MR to other systolic murmur</vt:lpstr>
      <vt:lpstr>PowerPoint Presentation</vt:lpstr>
      <vt:lpstr>Signs indicating severity of mitral regurgitation:</vt:lpstr>
      <vt:lpstr>Signs in acute mitral regurgitation</vt:lpstr>
      <vt:lpstr>Investigations :</vt:lpstr>
      <vt:lpstr>PowerPoint Presentation</vt:lpstr>
      <vt:lpstr>PowerPoint Presentation</vt:lpstr>
      <vt:lpstr>PowerPoint Presentation</vt:lpstr>
      <vt:lpstr>Echocardiogram </vt:lpstr>
      <vt:lpstr>PowerPoint Presentation</vt:lpstr>
      <vt:lpstr>PowerPoint Presentation</vt:lpstr>
      <vt:lpstr>PowerPoint Presentation</vt:lpstr>
      <vt:lpstr>PowerPoint Presentation</vt:lpstr>
      <vt:lpstr>Complications :</vt:lpstr>
      <vt:lpstr>Treatment :</vt:lpstr>
      <vt:lpstr>PowerPoint Presentation</vt:lpstr>
      <vt:lpstr>PowerPoint Presentation</vt:lpstr>
      <vt:lpstr>PowerPoint Presentation</vt:lpstr>
      <vt:lpstr>PowerPoint Presentation</vt:lpstr>
      <vt:lpstr>Two aims of MVR</vt:lpstr>
      <vt:lpstr>PowerPoint Presentation</vt:lpstr>
      <vt:lpstr>PowerPoint Presentation</vt:lpstr>
      <vt:lpstr>PowerPoint Presentation</vt:lpstr>
      <vt:lpstr>PowerPoint Presentation</vt:lpstr>
      <vt:lpstr>PowerPoint Presentation</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Mitral regurgitation</dc:title>
  <dc:creator>J.P. Antony</dc:creator>
  <cp:lastModifiedBy>Jatheesh mohan</cp:lastModifiedBy>
  <cp:revision>44</cp:revision>
  <dcterms:created xsi:type="dcterms:W3CDTF">2015-04-18T14:31:36Z</dcterms:created>
  <dcterms:modified xsi:type="dcterms:W3CDTF">2023-01-03T06:32:35Z</dcterms:modified>
</cp:coreProperties>
</file>