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58" r:id="rId7"/>
    <p:sldId id="262" r:id="rId8"/>
    <p:sldId id="259" r:id="rId9"/>
    <p:sldId id="263" r:id="rId10"/>
    <p:sldId id="260" r:id="rId11"/>
    <p:sldId id="264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D45F0-618B-4A0B-899C-7D85AECA1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AEE9E9-494C-4B65-B5A7-E7670E9198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5503C-2012-4059-9179-6544DD133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03116-D9B8-405C-8774-73A38499C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0E60F-287C-484F-B068-B72A7881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48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F7D0A-3C6D-4C28-8720-11158C480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EEC88-2DF3-4942-8CC7-56A29683F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EE6E7-8151-45E7-91AB-6F9456B1C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3A6E0-6B8B-47E7-A31B-4803FCE5C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F779E-8D37-4153-8BA6-5F23A28B6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CE5FC-E044-48B8-9E3A-F51A3B12C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8DB52-2BD3-433D-BABA-805C9B3F5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54EE5-CC73-4FF0-96DB-4D3157AB4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0D670-0970-4545-A29B-DE8A79AF1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F7144-87F4-4479-8BD4-3FA65EECF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54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12CFA-972F-493C-85C6-CEB752C51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AA13-C937-4514-A925-A731F37B20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4F8BDB-362A-46AE-A8A8-9A72ECDDC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117B6D-73AE-47FD-9C4D-2C2A7AE6C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D7542-AC9F-4D75-8500-203882B30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E402F1-73B2-4154-A9BB-4ED1FD843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3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6D48-1C56-4E4B-B928-08B91442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8443D9-EDFC-42C4-B780-E5BF1D441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8D54D6-CD12-4128-9AC4-94B65D1F7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821702-66BF-45AD-8437-CE5B8C682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6D8A6D-06F4-4C62-B4FF-084ED5C122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EAF2BC-9DF8-4CDE-95BD-004E15464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BF3AD6-E7BE-4D56-9DCF-ADE23E483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DFA3DD-5605-4A47-9FB9-65AD3E82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11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5A19D-5766-424E-AA64-FDD702094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DC23C1-CFA2-49F7-8489-B518C89A5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FB2C11-B30A-4034-9D9E-41AEB0AB9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8726F9-1173-463E-BA79-DCAF8C432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6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A76483-EF46-4A0D-96BE-6387241DF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81137C-D4BB-46E3-A5F0-2EF09BC1D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89FDD-9799-4936-BA10-4A90E1D09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23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EE416-99D6-47A5-8414-8BA88B18A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6BE13-32A3-4F76-BBDE-2D076370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7E2B0-0348-4828-981A-0314F4033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39929-A924-4D97-AA6E-364DCCCB0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DE959-B027-4D5D-8FC1-3CEA6DA31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DE2B8E-2AB0-422F-B4B8-0A625C66F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89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94043-61A9-4B79-9916-07F4BB885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CCE10E-B8CD-4F89-805D-B3A0920708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77DDE-EE64-4DA1-98BF-CF676F0C3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24668-45D2-48CA-B120-719A0E75E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24F30-BB35-47A2-8065-31B0C3F6D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B2910D-ADEB-49D3-92FD-2D2C00BFF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16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732F-1747-45EC-BA12-513010853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70D29-6AAF-4F6E-82A3-BF8C2D5D7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553CB-3758-4345-B73B-D6F51D6D4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B5CCB-B3EF-4A8C-BC7B-C9263DCC0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2EB44-28D7-4A3F-8FD0-50852B28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68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66A927-BC2F-4F7A-BDD3-3F26D8ACA5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05920-DC4A-479E-89E6-3D8276275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311EC-8AFE-4029-ACC0-257210040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F65C-7F2B-4DD7-ACD2-B69E8B02C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DF00E-BB33-47AE-8A43-C74A45654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99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82ECB-9FB4-4BB1-98E9-566F4363C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42BD6-2D8A-4E1B-A74A-A08A69373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AEE52-09DB-45D6-B20A-0BD45A06A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94BF0-FA16-4296-AE03-ABB0DC8547B4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60A45-3DFF-4B58-B085-D498B5FF97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8A119-ECD8-4F31-AAAA-CD19D84AD8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2F87F-BE02-4BA0-809C-887247A2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9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EFE35-6316-4BD6-8675-BD4EFF53CE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0" i="0" u="none" strike="noStrike" baseline="0" dirty="0" err="1">
                <a:latin typeface="OTNEJMQuadraat"/>
              </a:rPr>
              <a:t>Milvexian</a:t>
            </a:r>
            <a:r>
              <a:rPr lang="en-US" sz="4000" b="0" i="0" u="none" strike="noStrike" baseline="0" dirty="0">
                <a:latin typeface="OTNEJMQuadraat"/>
              </a:rPr>
              <a:t> for the Prevention of Venous</a:t>
            </a:r>
            <a:br>
              <a:rPr lang="en-US" sz="4000" b="0" i="0" u="none" strike="noStrike" baseline="0" dirty="0">
                <a:latin typeface="OTNEJMQuadraat"/>
              </a:rPr>
            </a:br>
            <a:r>
              <a:rPr lang="en-US" sz="4000" b="0" i="0" u="none" strike="noStrike" baseline="0" dirty="0">
                <a:latin typeface="OTNEJMQuadraat"/>
              </a:rPr>
              <a:t>Thromboembolism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FEE729-1563-4F5C-8973-E93B302D64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Jatheesh mohan</a:t>
            </a:r>
          </a:p>
        </p:txBody>
      </p:sp>
    </p:spTree>
    <p:extLst>
      <p:ext uri="{BB962C8B-B14F-4D97-AF65-F5344CB8AC3E}">
        <p14:creationId xmlns:p14="http://schemas.microsoft.com/office/powerpoint/2010/main" val="3323688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4ED83-8F6F-4D5D-9007-CFB19DEC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i="0" u="none" strike="noStrike" baseline="0" dirty="0">
                <a:solidFill>
                  <a:srgbClr val="FF0000"/>
                </a:solidFill>
                <a:latin typeface="OTNEJMScalaSansSmallLFCap-Bold"/>
              </a:rPr>
              <a:t>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7906B-D250-4129-955F-49A7204DC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Factor </a:t>
            </a:r>
            <a:r>
              <a:rPr lang="en-US" sz="1800" b="0" i="0" u="none" strike="noStrike" baseline="0" dirty="0" err="1">
                <a:latin typeface="OTNEJMQuadraat"/>
              </a:rPr>
              <a:t>XIa</a:t>
            </a:r>
            <a:r>
              <a:rPr lang="en-US" sz="1800" b="0" i="0" u="none" strike="noStrike" baseline="0" dirty="0">
                <a:latin typeface="OTNEJMQuadraat"/>
              </a:rPr>
              <a:t> inhibitors for the prevention and treatment of venous and arterial thromboembolism may be more effective and result in less bleeding than conventional anticoagulants.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4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3BEB0-10FD-4E35-974A-9DB2B7A54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BC2FA-BA49-475E-B2A2-2215BCD26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9A9A9A"/>
                </a:solidFill>
                <a:latin typeface="OTNEJMQuadraat"/>
              </a:rPr>
              <a:t>O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OTNEJMQuadraatSmallCap"/>
              </a:rPr>
              <a:t>ral anticoagulants are a mainstay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OTNEJMQuadraat"/>
              </a:rPr>
              <a:t>for the prevention and treatment of venous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OTNEJMQuadraat"/>
              </a:rPr>
              <a:t>and arterial thromboembolism. Although direct oral anticoagulants have replaced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OTNEJMQuadraat"/>
              </a:rPr>
              <a:t>vitamin K antagonists for many indications, bleeding remains the major side effect. Fear of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OTNEJMQuadraat"/>
              </a:rPr>
              <a:t>bleeding contributes to the underuse of anticoagulants in eligible patients with atrial fibrillation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OTNEJMQuadraat"/>
              </a:rPr>
              <a:t>and to the inappropriate use of low-dose direct oral anticoagulant regimens. Therefore,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OTNEJMQuadraat"/>
              </a:rPr>
              <a:t>the need for safer oral anticoagulants persists.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367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FFCA3-458A-40BC-A0F2-B8E198503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45CCE-E9C5-4E58-8591-E058B81C4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Factor XI is a promising target for the development of safer anticoagulants because it is an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important driver of thrombus growth but plays a subsidiary part in hemostasis. Thus, patients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with congenital factor XI deficiency are at lower risk for venous thromboembolism and ischemic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stroke than those with normal factor XI levels but rarely have spontaneous bleeding.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778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02E1A-6B0D-4145-96DE-1BE4D6827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56B77-615A-4C06-99B2-1583E3BB1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1800" b="0" i="0" u="none" strike="noStrike" baseline="0" dirty="0" err="1">
                <a:latin typeface="OTNEJMQuadraat"/>
              </a:rPr>
              <a:t>Milvexian</a:t>
            </a:r>
            <a:r>
              <a:rPr lang="en-US" sz="1800" b="0" i="0" u="none" strike="noStrike" baseline="0" dirty="0">
                <a:latin typeface="OTNEJMQuadraat"/>
              </a:rPr>
              <a:t> is a selective factor </a:t>
            </a:r>
            <a:r>
              <a:rPr lang="en-US" sz="1800" b="0" i="0" u="none" strike="noStrike" baseline="0" dirty="0" err="1">
                <a:latin typeface="OTNEJMQuadraat"/>
              </a:rPr>
              <a:t>XIa</a:t>
            </a:r>
            <a:r>
              <a:rPr lang="en-US" sz="1800" b="0" i="0" u="none" strike="noStrike" baseline="0" dirty="0">
                <a:latin typeface="OTNEJMQuadraat"/>
              </a:rPr>
              <a:t> inhibitor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that is rapidly absorbed after oral administration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and has a half-life of approximately 12 </a:t>
            </a:r>
            <a:r>
              <a:rPr lang="en-US" sz="1800" b="0" i="0" u="none" strike="noStrike" baseline="0" dirty="0" err="1">
                <a:latin typeface="OTNEJMQuadraat"/>
              </a:rPr>
              <a:t>hours.In</a:t>
            </a:r>
            <a:endParaRPr lang="en-US" sz="1800" b="0" i="0" u="none" strike="noStrike" baseline="0" dirty="0">
              <a:latin typeface="OTNEJMQuadraat"/>
            </a:endParaRP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this proof-of-principle phase 2 trial (Antithrombotic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Treatment with Factor </a:t>
            </a:r>
            <a:r>
              <a:rPr lang="en-US" sz="1800" b="0" i="0" u="none" strike="noStrike" baseline="0" dirty="0" err="1">
                <a:latin typeface="OTNEJMQuadraat"/>
              </a:rPr>
              <a:t>XIa</a:t>
            </a:r>
            <a:r>
              <a:rPr lang="en-US" sz="1800" b="0" i="0" u="none" strike="noStrike" baseline="0" dirty="0">
                <a:latin typeface="OTNEJMQuadraat"/>
              </a:rPr>
              <a:t> Inhibition to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Optimize Management of Acute Thromboembolic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Events in Total Knee Replacement [AXIOMATICTKR]),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we compared the efficacy and safety of</a:t>
            </a:r>
          </a:p>
          <a:p>
            <a:pPr marL="0" indent="0" algn="l">
              <a:buNone/>
            </a:pPr>
            <a:r>
              <a:rPr lang="en-US" sz="1800" b="0" i="0" u="none" strike="noStrike" baseline="0" dirty="0" err="1">
                <a:latin typeface="OTNEJMQuadraat"/>
              </a:rPr>
              <a:t>milvexian</a:t>
            </a:r>
            <a:r>
              <a:rPr lang="en-US" sz="1800" b="0" i="0" u="none" strike="noStrike" baseline="0" dirty="0">
                <a:latin typeface="OTNEJMQuadraat"/>
              </a:rPr>
              <a:t> and enoxaparin in patients undergoing elective knee arthroplasty.</a:t>
            </a:r>
          </a:p>
          <a:p>
            <a:pPr marL="0" indent="0" algn="l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910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5C78-9038-42A6-B67B-5D3FAEFFA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i="0" u="none" strike="noStrike" baseline="0" dirty="0">
                <a:solidFill>
                  <a:srgbClr val="FF0000"/>
                </a:solidFill>
                <a:latin typeface="OTNEJMScalaSansSmallLFCap-Bold"/>
              </a:rPr>
              <a:t>METHODS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0EFD8-3247-4084-BB79-AD2C2A87F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73499" cy="4351338"/>
          </a:xfrm>
        </p:spPr>
        <p:txBody>
          <a:bodyPr numCol="1"/>
          <a:lstStyle/>
          <a:p>
            <a:pPr marL="0" indent="0" algn="just">
              <a:buNone/>
            </a:pPr>
            <a:r>
              <a:rPr lang="en-US" sz="1800" b="0" i="0" u="none" strike="noStrike" baseline="0" dirty="0">
                <a:latin typeface="OTNEJMQuadraat"/>
              </a:rPr>
              <a:t>In this parallel-group, phase 2 trial, we randomly assigned 1242 patients undergoing</a:t>
            </a:r>
          </a:p>
          <a:p>
            <a:pPr marL="0" indent="0" algn="just">
              <a:buNone/>
            </a:pPr>
            <a:r>
              <a:rPr lang="en-US" sz="1800" b="0" i="0" u="none" strike="noStrike" baseline="0" dirty="0">
                <a:latin typeface="OTNEJMQuadraat"/>
              </a:rPr>
              <a:t>knee arthroplasty to receive one of seven postoperative regimens of </a:t>
            </a:r>
            <a:r>
              <a:rPr lang="en-US" sz="1800" b="0" i="0" u="none" strike="noStrike" baseline="0" dirty="0" err="1">
                <a:latin typeface="OTNEJMQuadraat"/>
              </a:rPr>
              <a:t>milvexian</a:t>
            </a:r>
            <a:endParaRPr lang="en-US" sz="1800" b="0" i="0" u="none" strike="noStrike" baseline="0" dirty="0">
              <a:latin typeface="OTNEJMQuadraat"/>
            </a:endParaRPr>
          </a:p>
          <a:p>
            <a:pPr marL="0" indent="0" algn="just">
              <a:buNone/>
            </a:pPr>
            <a:r>
              <a:rPr lang="en-US" sz="1800" b="0" i="0" u="none" strike="noStrike" baseline="0" dirty="0">
                <a:latin typeface="OTNEJMQuadraat"/>
              </a:rPr>
              <a:t>(25 mg, 50 mg, 100 mg, or 200 mg twice daily or 25 mg, 50 mg, or 200 mg once</a:t>
            </a:r>
          </a:p>
          <a:p>
            <a:pPr marL="0" indent="0" algn="just">
              <a:buNone/>
            </a:pPr>
            <a:r>
              <a:rPr lang="en-US" sz="1800" b="0" i="0" u="none" strike="noStrike" baseline="0" dirty="0">
                <a:latin typeface="OTNEJMQuadraat"/>
              </a:rPr>
              <a:t>daily) or enoxaparin (40 mg once daily).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49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B6826-E330-4211-8AB1-E993FDD07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C8F47-EB83-4BCB-8F5B-E466E89B1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000" b="0" i="0" u="none" strike="noStrike" baseline="0" dirty="0">
                <a:latin typeface="OTNEJMQuadraat"/>
              </a:rPr>
              <a:t>The primary efficacy outcome was venous thromboembolism </a:t>
            </a:r>
          </a:p>
          <a:p>
            <a:pPr marL="0" indent="0" algn="just">
              <a:buNone/>
            </a:pPr>
            <a:r>
              <a:rPr lang="en-US" sz="2000" b="0" i="0" u="none" strike="noStrike" baseline="0" dirty="0">
                <a:latin typeface="OTNEJMQuadraat"/>
              </a:rPr>
              <a:t>(which was a composite of asymptomatic deep-vein thrombosis,</a:t>
            </a:r>
          </a:p>
          <a:p>
            <a:pPr marL="0" indent="0" algn="just">
              <a:buNone/>
            </a:pPr>
            <a:r>
              <a:rPr lang="en-US" sz="2000" b="0" i="0" u="none" strike="noStrike" baseline="0" dirty="0">
                <a:latin typeface="OTNEJMQuadraat"/>
              </a:rPr>
              <a:t>confirmed symptomatic venous thromboembolism, or death from any cause).</a:t>
            </a:r>
          </a:p>
          <a:p>
            <a:pPr marL="0" indent="0" algn="just">
              <a:buNone/>
            </a:pPr>
            <a:r>
              <a:rPr lang="en-US" sz="2000" b="0" i="0" u="none" strike="noStrike" baseline="0" dirty="0">
                <a:latin typeface="OTNEJMQuadraat"/>
              </a:rPr>
              <a:t>The principal safety outcome was bleeding.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240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EE383-E555-4209-9B98-7B64A4634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i="0" u="none" strike="noStrike" baseline="0" dirty="0">
                <a:solidFill>
                  <a:srgbClr val="FF0000"/>
                </a:solidFill>
                <a:latin typeface="OTNEJMScalaSansSmallLFCap-Bold"/>
              </a:rPr>
              <a:t>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A8950-1282-4772-9DC0-A085151FE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b="0" i="0" u="none" strike="noStrike" baseline="0" dirty="0">
                <a:latin typeface="OTNEJMQuadraat"/>
              </a:rPr>
              <a:t>Among the patients receiving </a:t>
            </a:r>
            <a:r>
              <a:rPr lang="en-US" sz="2000" b="0" i="0" u="none" strike="noStrike" baseline="0" dirty="0" err="1">
                <a:latin typeface="OTNEJMQuadraat"/>
              </a:rPr>
              <a:t>milvexian</a:t>
            </a:r>
            <a:r>
              <a:rPr lang="en-US" sz="2000" b="0" i="0" u="none" strike="noStrike" baseline="0" dirty="0">
                <a:latin typeface="OTNEJMQuadraat"/>
              </a:rPr>
              <a:t> twice daily, venous thromboembolism</a:t>
            </a:r>
          </a:p>
          <a:p>
            <a:pPr marL="0" indent="0" algn="l">
              <a:buNone/>
            </a:pPr>
            <a:r>
              <a:rPr lang="en-US" sz="2000" b="0" i="0" u="none" strike="noStrike" baseline="0" dirty="0">
                <a:latin typeface="OTNEJMQuadraat"/>
              </a:rPr>
              <a:t>developed in 27 of 129 (21%) taking 25 mg, in 14 of 124 (11%) taking 50 mg, in</a:t>
            </a:r>
          </a:p>
          <a:p>
            <a:pPr marL="0" indent="0" algn="l">
              <a:buNone/>
            </a:pPr>
            <a:r>
              <a:rPr lang="en-US" sz="2000" b="0" i="0" u="none" strike="noStrike" baseline="0" dirty="0">
                <a:latin typeface="OTNEJMQuadraat"/>
              </a:rPr>
              <a:t>12 of 134 (9%) taking 100 mg, and in 10 of 131 (8%) taking 200 mg.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7103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7A83A-98D7-4537-870E-8B390E85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4B207-2932-412F-98E2-0D090DFE4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Among those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receiving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milvexian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 once daily, venous thromboembolism developed in 7 of 28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(25%) taking 25 mg, in 30 of 127 (24%) taking 50 mg, and in 8 of 123 (7%) taking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200 mg, as compared with 54 of 252 patients (21%) taking enoxaparin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34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6583A-4EAC-48A3-A0CD-1EA55D7CB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91F2B-7B41-4252-87B4-D0A23C614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The dose–response relationship with twice-daily </a:t>
            </a:r>
            <a:r>
              <a:rPr lang="en-US" sz="1800" b="0" i="0" u="none" strike="noStrike" baseline="0" dirty="0" err="1">
                <a:latin typeface="OTNEJMQuadraat"/>
              </a:rPr>
              <a:t>milvexian</a:t>
            </a:r>
            <a:r>
              <a:rPr lang="en-US" sz="1800" b="0" i="0" u="none" strike="noStrike" baseline="0" dirty="0">
                <a:latin typeface="OTNEJMQuadraat"/>
              </a:rPr>
              <a:t> was significant (one-sided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P&lt;0.001), and the 12% incidence of venous thromboembolism with twice-daily</a:t>
            </a:r>
          </a:p>
          <a:p>
            <a:pPr marL="0" indent="0" algn="l">
              <a:buNone/>
            </a:pPr>
            <a:r>
              <a:rPr lang="en-US" sz="1800" b="0" i="0" u="none" strike="noStrike" baseline="0" dirty="0" err="1">
                <a:latin typeface="OTNEJMQuadraat"/>
              </a:rPr>
              <a:t>milvexian</a:t>
            </a:r>
            <a:r>
              <a:rPr lang="en-US" sz="1800" b="0" i="0" u="none" strike="noStrike" baseline="0" dirty="0">
                <a:latin typeface="OTNEJMQuadraat"/>
              </a:rPr>
              <a:t> was significantly lower than the prespecified benchmark of 30% (</a:t>
            </a:r>
            <a:r>
              <a:rPr lang="en-US" sz="1800" b="0" i="0" u="none" strike="noStrike" baseline="0" dirty="0" err="1">
                <a:latin typeface="OTNEJMQuadraat"/>
              </a:rPr>
              <a:t>onesided</a:t>
            </a:r>
            <a:endParaRPr lang="en-US" sz="1800" b="0" i="0" u="none" strike="noStrike" baseline="0" dirty="0">
              <a:latin typeface="OTNEJMQuadraat"/>
            </a:endParaRP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P&lt;0.001)..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994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24083-BC15-4EC1-A9BF-CE6C8C739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DA70D-4AE2-41EC-9809-FD1659D6B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Bleeding of any severity occurred in 38 of 923 patients (4%) taking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milvexian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 and in 12 of 296 patients (4%) taking enoxaparin; major or clinically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relevant nonmajor bleeding occurred in 1% and 2%, respectively; and serious adverse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NEJMQuadraat"/>
                <a:ea typeface="+mn-ea"/>
                <a:cs typeface="+mn-cs"/>
              </a:rPr>
              <a:t>events were reported in 2% and 4%, respectively.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698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B66D6-8162-48B9-9653-CFA891D3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i="0" u="none" strike="noStrike" baseline="0" dirty="0">
                <a:solidFill>
                  <a:srgbClr val="FF0000"/>
                </a:solidFill>
                <a:latin typeface="OTNEJMScalaSansSmallLFCap-Bold"/>
              </a:rPr>
              <a:t>CONCLUSIONS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FBB9C-121B-4123-94EF-52A3F8741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Postoperative factor </a:t>
            </a:r>
            <a:r>
              <a:rPr lang="en-US" sz="1800" b="0" i="0" u="none" strike="noStrike" baseline="0" dirty="0" err="1">
                <a:latin typeface="OTNEJMQuadraat"/>
              </a:rPr>
              <a:t>XIa</a:t>
            </a:r>
            <a:r>
              <a:rPr lang="en-US" sz="1800" b="0" i="0" u="none" strike="noStrike" baseline="0" dirty="0">
                <a:latin typeface="OTNEJMQuadraat"/>
              </a:rPr>
              <a:t> inhibition with oral </a:t>
            </a:r>
            <a:r>
              <a:rPr lang="en-US" sz="1800" b="0" i="0" u="none" strike="noStrike" baseline="0" dirty="0" err="1">
                <a:latin typeface="OTNEJMQuadraat"/>
              </a:rPr>
              <a:t>milvexian</a:t>
            </a:r>
            <a:r>
              <a:rPr lang="en-US" sz="1800" b="0" i="0" u="none" strike="noStrike" baseline="0" dirty="0">
                <a:latin typeface="OTNEJMQuadraat"/>
              </a:rPr>
              <a:t> in patients undergoing knee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arthroplasty was effective for the prevention of venous thromboembolism and was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latin typeface="OTNEJMQuadraat"/>
              </a:rPr>
              <a:t>associated with a low risk of bleeding.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063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577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OTNEJMQuadraat</vt:lpstr>
      <vt:lpstr>OTNEJMQuadraatSmallCap</vt:lpstr>
      <vt:lpstr>OTNEJMScalaSansSmallLFCap-Bold</vt:lpstr>
      <vt:lpstr>Office Theme</vt:lpstr>
      <vt:lpstr>Milvexian for the Prevention of Venous Thromboembolism</vt:lpstr>
      <vt:lpstr>BACKGROUND</vt:lpstr>
      <vt:lpstr>PowerPoint Presentation</vt:lpstr>
      <vt:lpstr>PowerPoint Presentation</vt:lpstr>
      <vt:lpstr>PowerPoint Presentation</vt:lpstr>
      <vt:lpstr>METHODS</vt:lpstr>
      <vt:lpstr>PowerPoint Presentation</vt:lpstr>
      <vt:lpstr>RESULTS</vt:lpstr>
      <vt:lpstr>PowerPoint Presentation</vt:lpstr>
      <vt:lpstr>PowerPoint Presentation</vt:lpstr>
      <vt:lpstr>PowerPoint Presentation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Milvexian for the Prevention of Venous Thromboembolism</dc:title>
  <dc:creator>Jatheesh mohan</dc:creator>
  <cp:lastModifiedBy>Jatheesh mohan</cp:lastModifiedBy>
  <cp:revision>2</cp:revision>
  <dcterms:created xsi:type="dcterms:W3CDTF">2021-12-28T16:07:10Z</dcterms:created>
  <dcterms:modified xsi:type="dcterms:W3CDTF">2021-12-28T16:18:18Z</dcterms:modified>
</cp:coreProperties>
</file>