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63" r:id="rId16"/>
    <p:sldId id="264" r:id="rId17"/>
    <p:sldId id="265" r:id="rId18"/>
    <p:sldId id="274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viewProps" Target="view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2/2/2023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2/2/2023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2/2/2023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2/2/2023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2/2/2023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2/2/2023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IN" sz="4000" dirty="0"/>
              <a:t>MITRAL STENOSIS AND MITRAL REGURGITATION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IN" sz="2000" dirty="0"/>
              <a:t>                                                                        </a:t>
            </a:r>
          </a:p>
          <a:p>
            <a:r>
              <a:rPr lang="en-IN" sz="2000" cap="none" dirty="0"/>
              <a:t>                                                                                 Muhammed </a:t>
            </a:r>
            <a:r>
              <a:rPr lang="en-IN" sz="2000" cap="none" dirty="0" err="1"/>
              <a:t>Fazil</a:t>
            </a:r>
            <a:r>
              <a:rPr lang="en-IN" sz="2000" cap="none"/>
              <a:t> K</a:t>
            </a:r>
            <a:endParaRPr lang="en-IN" sz="2000" cap="none" dirty="0"/>
          </a:p>
        </p:txBody>
      </p:sp>
    </p:spTree>
    <p:extLst>
      <p:ext uri="{BB962C8B-B14F-4D97-AF65-F5344CB8AC3E}">
        <p14:creationId xmlns:p14="http://schemas.microsoft.com/office/powerpoint/2010/main" val="4220836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 A combined stenotic and </a:t>
            </a:r>
            <a:r>
              <a:rPr lang="en-IN" dirty="0" err="1"/>
              <a:t>regurgitant</a:t>
            </a:r>
            <a:r>
              <a:rPr lang="en-IN" dirty="0"/>
              <a:t> lesion is suspected when there is alterations:</a:t>
            </a:r>
          </a:p>
          <a:p>
            <a:r>
              <a:rPr lang="en-IN" dirty="0"/>
              <a:t>          -  natural history</a:t>
            </a:r>
          </a:p>
          <a:p>
            <a:r>
              <a:rPr lang="en-IN" dirty="0"/>
              <a:t>          -  clinical findings</a:t>
            </a:r>
          </a:p>
        </p:txBody>
      </p:sp>
    </p:spTree>
    <p:extLst>
      <p:ext uri="{BB962C8B-B14F-4D97-AF65-F5344CB8AC3E}">
        <p14:creationId xmlns:p14="http://schemas.microsoft.com/office/powerpoint/2010/main" val="1161785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MITRAL STENOSIS - symptoms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8594" y="1737361"/>
            <a:ext cx="1917086" cy="2140956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166648" y="1891862"/>
            <a:ext cx="7866993" cy="3977231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   The major symptom of mitral stenosis is shortness of breath. </a:t>
            </a:r>
          </a:p>
          <a:p>
            <a:r>
              <a:rPr lang="en-IN" dirty="0"/>
              <a:t>   This occurs initially only during tough exercise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   Eventually, patient is liable to attacks of PND, later on orthopnoea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    Recurrent respiratory infections                       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  </a:t>
            </a:r>
            <a:r>
              <a:rPr lang="en-IN" dirty="0" err="1"/>
              <a:t>Hemoptysis</a:t>
            </a:r>
            <a:r>
              <a:rPr lang="en-IN" dirty="0"/>
              <a:t> occurs in some 10 – 20% of patients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  lower limb swelling , right </a:t>
            </a:r>
            <a:r>
              <a:rPr lang="en-IN" dirty="0" err="1"/>
              <a:t>hypochondrial</a:t>
            </a:r>
            <a:r>
              <a:rPr lang="en-IN" dirty="0"/>
              <a:t> pain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   palpitations can develop in </a:t>
            </a:r>
            <a:r>
              <a:rPr lang="en-IN" dirty="0" err="1"/>
              <a:t>A.fib</a:t>
            </a:r>
            <a:r>
              <a:rPr lang="en-IN" dirty="0"/>
              <a:t> </a:t>
            </a:r>
            <a:r>
              <a:rPr lang="en-IN" dirty="0" err="1"/>
              <a:t>dvelops</a:t>
            </a:r>
            <a:endParaRPr lang="en-IN" dirty="0"/>
          </a:p>
          <a:p>
            <a:r>
              <a:rPr lang="en-IN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58978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MITRAL STENOSIS - signs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   Mitral </a:t>
            </a:r>
            <a:r>
              <a:rPr lang="en-IN" dirty="0" err="1"/>
              <a:t>fascies</a:t>
            </a:r>
            <a:endParaRPr lang="en-IN" dirty="0"/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   Arterial pulse :  low volume , ( irregularly irregular and varying volume if in AF)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   Apex beat :  tapping , normal in position . ( can go outwards if RVH +)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   Diastolic thrill, with patient in left lateral position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   palpable P2 and LPH </a:t>
            </a:r>
          </a:p>
          <a:p>
            <a:pPr>
              <a:buFont typeface="Arial" panose="020B0604020202020204" pitchFamily="34" charset="0"/>
              <a:buChar char="•"/>
            </a:pPr>
            <a:endParaRPr lang="en-IN" dirty="0"/>
          </a:p>
          <a:p>
            <a:pPr>
              <a:buFont typeface="Arial" panose="020B0604020202020204" pitchFamily="34" charset="0"/>
              <a:buChar char="•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65435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   A wave on JVP , will be prominent if pulmonary hypertension develops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   A </a:t>
            </a:r>
            <a:r>
              <a:rPr lang="en-IN" dirty="0" err="1"/>
              <a:t>wace</a:t>
            </a:r>
            <a:r>
              <a:rPr lang="en-IN" dirty="0"/>
              <a:t> absent in </a:t>
            </a:r>
            <a:r>
              <a:rPr lang="en-IN" dirty="0" err="1"/>
              <a:t>A.fib</a:t>
            </a:r>
            <a:endParaRPr lang="en-IN" dirty="0"/>
          </a:p>
          <a:p>
            <a:pPr>
              <a:buFont typeface="Arial" panose="020B0604020202020204" pitchFamily="34" charset="0"/>
              <a:buChar char="•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40646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MITRAL STENOSIS - auscultation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   S1 will be loud if mitral valve is pliable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   muffled in calcified MS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   loud P2 ( PAH 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   Opening snap – S2 OS gap decreases with severity of MS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   Low </a:t>
            </a:r>
            <a:r>
              <a:rPr lang="en-IN" dirty="0" err="1"/>
              <a:t>pitchd</a:t>
            </a:r>
            <a:r>
              <a:rPr lang="en-IN" dirty="0"/>
              <a:t> rough rumbling mid diastolic murmur with presystolic accentuation.</a:t>
            </a:r>
          </a:p>
        </p:txBody>
      </p:sp>
    </p:spTree>
    <p:extLst>
      <p:ext uri="{BB962C8B-B14F-4D97-AF65-F5344CB8AC3E}">
        <p14:creationId xmlns:p14="http://schemas.microsoft.com/office/powerpoint/2010/main" val="1861877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MITRAL REGURGITATION - symptoms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   In case of chronic MR, the signs and symptoms are developing after many years.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  palpitations – d/e volume overload state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  Dyspnoea on exertion, PND and orthopnoea</a:t>
            </a:r>
          </a:p>
          <a:p>
            <a:pPr>
              <a:buFont typeface="Arial" panose="020B0604020202020204" pitchFamily="34" charset="0"/>
              <a:buChar char="•"/>
            </a:pPr>
            <a:endParaRPr lang="en-IN" dirty="0"/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When acute MR arise d/e perforation of cusp, rupture of chordae </a:t>
            </a:r>
            <a:r>
              <a:rPr lang="en-IN" dirty="0" err="1"/>
              <a:t>tendineae</a:t>
            </a:r>
            <a:r>
              <a:rPr lang="en-IN" dirty="0"/>
              <a:t> or papillary muscles</a:t>
            </a:r>
          </a:p>
          <a:p>
            <a:pPr marL="0" indent="0">
              <a:buNone/>
            </a:pPr>
            <a:r>
              <a:rPr lang="en-IN" dirty="0"/>
              <a:t>   - develops acute pulmonary edema</a:t>
            </a:r>
          </a:p>
          <a:p>
            <a:pPr>
              <a:buFont typeface="Arial" panose="020B0604020202020204" pitchFamily="34" charset="0"/>
              <a:buChar char="•"/>
            </a:pPr>
            <a:endParaRPr lang="en-IN" dirty="0"/>
          </a:p>
          <a:p>
            <a:pPr>
              <a:buFont typeface="Arial" panose="020B0604020202020204" pitchFamily="34" charset="0"/>
              <a:buChar char="•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7418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MITRAL REGURGITATION - signs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  Pulse :  normal or high volume   -  (irregularly irregular and varying in AF)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  Arterial pressure : normal or can increase ( with wide pulse pressure)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  Apex beat : forceful ,  downwards and outwards  , systolic thrill</a:t>
            </a:r>
          </a:p>
        </p:txBody>
      </p:sp>
    </p:spTree>
    <p:extLst>
      <p:ext uri="{BB962C8B-B14F-4D97-AF65-F5344CB8AC3E}">
        <p14:creationId xmlns:p14="http://schemas.microsoft.com/office/powerpoint/2010/main" val="13488276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  S1 usually soft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  Apical </a:t>
            </a:r>
            <a:r>
              <a:rPr lang="en-IN" dirty="0" err="1"/>
              <a:t>pansystolic</a:t>
            </a:r>
            <a:r>
              <a:rPr lang="en-IN" dirty="0"/>
              <a:t> murmur, which radiates to axilla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  S3 – in severe cases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52683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MITRAL STENOSIS AND REGURGITATION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02336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   The two lesions frequently coexists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   Usually one lesion dominates.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   The </a:t>
            </a:r>
            <a:r>
              <a:rPr lang="en-IN" dirty="0" err="1"/>
              <a:t>etiology</a:t>
            </a:r>
            <a:r>
              <a:rPr lang="en-IN" dirty="0"/>
              <a:t> is </a:t>
            </a:r>
            <a:r>
              <a:rPr lang="en-US" dirty="0"/>
              <a:t>almost always rheumatic heart disease</a:t>
            </a:r>
            <a:endParaRPr lang="en-IN" dirty="0"/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   </a:t>
            </a:r>
            <a:r>
              <a:rPr lang="en-US" dirty="0"/>
              <a:t>MS doesn’t significantly influence the hemodynamics and clinical finding of MR, however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  increase in mitral inflow in  MR can enhance the features of MS.</a:t>
            </a:r>
            <a:endParaRPr lang="en-IN" dirty="0"/>
          </a:p>
          <a:p>
            <a:pPr>
              <a:buFont typeface="Arial" panose="020B0604020202020204" pitchFamily="34" charset="0"/>
              <a:buChar char="•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72578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to diagnose MS in a case of severe MR?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 loud S1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 Presence of diastolic thrill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 OS and presystolic </a:t>
            </a:r>
            <a:r>
              <a:rPr lang="en-IN" dirty="0"/>
              <a:t>murmur.</a:t>
            </a:r>
          </a:p>
        </p:txBody>
      </p:sp>
    </p:spTree>
    <p:extLst>
      <p:ext uri="{BB962C8B-B14F-4D97-AF65-F5344CB8AC3E}">
        <p14:creationId xmlns:p14="http://schemas.microsoft.com/office/powerpoint/2010/main" val="28905241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    One should find out if the early diastolic sound is an opening snap or an LVS3.</a:t>
            </a:r>
          </a:p>
          <a:p>
            <a:r>
              <a:rPr lang="en-US" dirty="0"/>
              <a:t>     OS  - Classically opening snap is a loud high pitched widely </a:t>
            </a:r>
            <a:r>
              <a:rPr lang="en-IN" dirty="0"/>
              <a:t>audible crisp sound </a:t>
            </a:r>
          </a:p>
          <a:p>
            <a:r>
              <a:rPr lang="en-IN" dirty="0"/>
              <a:t>            - audible with maximum </a:t>
            </a:r>
            <a:r>
              <a:rPr lang="en-US" dirty="0"/>
              <a:t>intensity midway between apex and left sternal border</a:t>
            </a:r>
            <a:endParaRPr lang="en-IN" dirty="0"/>
          </a:p>
          <a:p>
            <a:r>
              <a:rPr lang="en-IN" dirty="0"/>
              <a:t>     </a:t>
            </a:r>
            <a:r>
              <a:rPr lang="en-US" dirty="0"/>
              <a:t>LVS3 - is a low pitched sound best appreciated in the left lateral position with the bell of the</a:t>
            </a:r>
          </a:p>
          <a:p>
            <a:r>
              <a:rPr lang="en-US" dirty="0"/>
              <a:t>                stethoscope. It is very often localized and may be palpable.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    </a:t>
            </a:r>
            <a:r>
              <a:rPr lang="en-IN"/>
              <a:t>Presence of S3</a:t>
            </a:r>
            <a:r>
              <a:rPr lang="en-US" dirty="0"/>
              <a:t> practically rules out any significant MS.  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578312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    </a:t>
            </a:r>
            <a:r>
              <a:rPr lang="en-US" dirty="0"/>
              <a:t>The mid diastolic murmur heard in chronic severe MR follows the LVS3 and is decrescendo and</a:t>
            </a:r>
          </a:p>
          <a:p>
            <a:r>
              <a:rPr lang="en-US" dirty="0"/>
              <a:t>    does not have </a:t>
            </a:r>
            <a:r>
              <a:rPr lang="en-IN" dirty="0"/>
              <a:t>a pre systolic component.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    </a:t>
            </a:r>
            <a:r>
              <a:rPr lang="en-US" dirty="0"/>
              <a:t>First heart sound tends to be loud in MS but is often soft in MR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   </a:t>
            </a:r>
            <a:r>
              <a:rPr lang="en-IN" dirty="0"/>
              <a:t>Significant MR in the </a:t>
            </a:r>
            <a:r>
              <a:rPr lang="en-US" dirty="0"/>
              <a:t>presence of MS is suggested by the presence of LV type of forceful apex</a:t>
            </a:r>
          </a:p>
          <a:p>
            <a:r>
              <a:rPr lang="en-US" dirty="0"/>
              <a:t>    beat (shifted down and out) and pan systolic murmur over the apex.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    Widely split second heart </a:t>
            </a:r>
            <a:r>
              <a:rPr lang="en-US" dirty="0"/>
              <a:t>sound may suggest significant MR.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235072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904" y="22925"/>
            <a:ext cx="6114188" cy="6835075"/>
          </a:xfrm>
        </p:spPr>
      </p:pic>
    </p:spTree>
    <p:extLst>
      <p:ext uri="{BB962C8B-B14F-4D97-AF65-F5344CB8AC3E}">
        <p14:creationId xmlns:p14="http://schemas.microsoft.com/office/powerpoint/2010/main" val="3881150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   Medical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   Surgical</a:t>
            </a:r>
          </a:p>
        </p:txBody>
      </p:sp>
    </p:spTree>
    <p:extLst>
      <p:ext uri="{BB962C8B-B14F-4D97-AF65-F5344CB8AC3E}">
        <p14:creationId xmlns:p14="http://schemas.microsoft.com/office/powerpoint/2010/main" val="39261309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Medical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   treatment of CHF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   treatment of AF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   Anticoagulation if AF and LA clot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   Antibiotic prophylaxis against rheumatic fever</a:t>
            </a:r>
          </a:p>
        </p:txBody>
      </p:sp>
    </p:spTree>
    <p:extLst>
      <p:ext uri="{BB962C8B-B14F-4D97-AF65-F5344CB8AC3E}">
        <p14:creationId xmlns:p14="http://schemas.microsoft.com/office/powerpoint/2010/main" val="6585083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SURGICAL MANGEMENT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arenR"/>
            </a:pPr>
            <a:r>
              <a:rPr lang="en-IN" dirty="0"/>
              <a:t>   </a:t>
            </a:r>
            <a:r>
              <a:rPr lang="en-IN" dirty="0" err="1"/>
              <a:t>Valvotomy</a:t>
            </a:r>
            <a:r>
              <a:rPr lang="en-IN" dirty="0"/>
              <a:t> or </a:t>
            </a:r>
            <a:r>
              <a:rPr lang="en-IN" dirty="0" err="1"/>
              <a:t>commissurotomy</a:t>
            </a:r>
            <a:r>
              <a:rPr lang="en-IN" dirty="0"/>
              <a:t> ( closed or open)</a:t>
            </a:r>
          </a:p>
          <a:p>
            <a:pPr marL="457200" indent="-457200">
              <a:buFont typeface="+mj-lt"/>
              <a:buAutoNum type="arabicParenR"/>
            </a:pPr>
            <a:r>
              <a:rPr lang="en-IN" dirty="0"/>
              <a:t>  PBMV</a:t>
            </a:r>
          </a:p>
          <a:p>
            <a:pPr marL="457200" indent="-457200">
              <a:buFont typeface="+mj-lt"/>
              <a:buAutoNum type="arabicParenR"/>
            </a:pPr>
            <a:r>
              <a:rPr lang="en-IN" dirty="0"/>
              <a:t>  MVR</a:t>
            </a:r>
          </a:p>
          <a:p>
            <a:pPr>
              <a:buFont typeface="Arial" panose="020B0604020202020204" pitchFamily="34" charset="0"/>
              <a:buChar char="•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733529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THANK YOU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07383752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944</TotalTime>
  <Words>649</Words>
  <Application>Microsoft Office PowerPoint</Application>
  <PresentationFormat>Widescreen</PresentationFormat>
  <Paragraphs>79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Retrospect</vt:lpstr>
      <vt:lpstr>MITRAL STENOSIS AND MITRAL REGURGITATION</vt:lpstr>
      <vt:lpstr>PowerPoint Presentation</vt:lpstr>
      <vt:lpstr>MITRAL STENOSIS - symptoms</vt:lpstr>
      <vt:lpstr>MITRAL STENOSIS - signs</vt:lpstr>
      <vt:lpstr>PowerPoint Presentation</vt:lpstr>
      <vt:lpstr>MITRAL STENOSIS - auscultation</vt:lpstr>
      <vt:lpstr>MITRAL REGURGITATION - symptoms</vt:lpstr>
      <vt:lpstr>MITRAL REGURGITATION - signs</vt:lpstr>
      <vt:lpstr>PowerPoint Presentation</vt:lpstr>
      <vt:lpstr>MITRAL STENOSIS AND REGURGITATION</vt:lpstr>
      <vt:lpstr>When to diagnose MS in a case of severe MR?</vt:lpstr>
      <vt:lpstr>PowerPoint Presentation</vt:lpstr>
      <vt:lpstr>PowerPoint Presentation</vt:lpstr>
      <vt:lpstr>PowerPoint Presentation</vt:lpstr>
      <vt:lpstr>TREATMENT</vt:lpstr>
      <vt:lpstr>Medical management</vt:lpstr>
      <vt:lpstr>SURGICAL MANGEMENT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MITRAL STENOSIS AND MITRAL REGURGITATION</dc:title>
  <dc:creator>USER</dc:creator>
  <cp:lastModifiedBy>Fazil Babu</cp:lastModifiedBy>
  <cp:revision>46</cp:revision>
  <dcterms:created xsi:type="dcterms:W3CDTF">2023-01-23T02:05:36Z</dcterms:created>
  <dcterms:modified xsi:type="dcterms:W3CDTF">2023-02-02T10:20:07Z</dcterms:modified>
</cp:coreProperties>
</file>