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9" r:id="rId3"/>
    <p:sldId id="257" r:id="rId4"/>
    <p:sldId id="258" r:id="rId5"/>
    <p:sldId id="260" r:id="rId6"/>
    <p:sldId id="269" r:id="rId7"/>
    <p:sldId id="262" r:id="rId8"/>
    <p:sldId id="264" r:id="rId9"/>
    <p:sldId id="263" r:id="rId10"/>
    <p:sldId id="261" r:id="rId11"/>
    <p:sldId id="265" r:id="rId12"/>
    <p:sldId id="266" r:id="rId13"/>
    <p:sldId id="267" r:id="rId14"/>
    <p:sldId id="270" r:id="rId15"/>
    <p:sldId id="273" r:id="rId16"/>
    <p:sldId id="268" r:id="rId17"/>
    <p:sldId id="271" r:id="rId18"/>
    <p:sldId id="272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  <p:sldId id="300" r:id="rId32"/>
    <p:sldId id="286" r:id="rId33"/>
    <p:sldId id="287" r:id="rId34"/>
    <p:sldId id="288" r:id="rId35"/>
    <p:sldId id="294" r:id="rId36"/>
    <p:sldId id="289" r:id="rId37"/>
    <p:sldId id="320" r:id="rId38"/>
    <p:sldId id="290" r:id="rId39"/>
    <p:sldId id="291" r:id="rId40"/>
    <p:sldId id="293" r:id="rId41"/>
    <p:sldId id="292" r:id="rId42"/>
    <p:sldId id="321" r:id="rId43"/>
    <p:sldId id="295" r:id="rId44"/>
    <p:sldId id="322" r:id="rId45"/>
    <p:sldId id="296" r:id="rId46"/>
    <p:sldId id="323" r:id="rId47"/>
    <p:sldId id="297" r:id="rId48"/>
    <p:sldId id="325" r:id="rId49"/>
    <p:sldId id="298" r:id="rId50"/>
    <p:sldId id="326" r:id="rId51"/>
    <p:sldId id="299" r:id="rId52"/>
    <p:sldId id="301" r:id="rId53"/>
    <p:sldId id="302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24" r:id="rId62"/>
    <p:sldId id="311" r:id="rId63"/>
    <p:sldId id="312" r:id="rId64"/>
    <p:sldId id="313" r:id="rId65"/>
    <p:sldId id="314" r:id="rId66"/>
    <p:sldId id="315" r:id="rId67"/>
    <p:sldId id="316" r:id="rId68"/>
    <p:sldId id="318" r:id="rId69"/>
    <p:sldId id="303" r:id="rId70"/>
    <p:sldId id="319" r:id="rId7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129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85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43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672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893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665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079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1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72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63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5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472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673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872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870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096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192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3199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MORTALITY MEETING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DR. NITHYA RAMANUJAN</a:t>
            </a:r>
          </a:p>
          <a:p>
            <a:r>
              <a:rPr lang="en-IN" dirty="0" smtClean="0"/>
              <a:t>JR3 GENERAL MEDICINE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328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893" y="288820"/>
            <a:ext cx="8534400" cy="1507067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0273" y="2205507"/>
            <a:ext cx="9219641" cy="3615267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49 years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Female 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69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893" y="288820"/>
            <a:ext cx="8534400" cy="1507067"/>
          </a:xfrm>
        </p:spPr>
        <p:txBody>
          <a:bodyPr/>
          <a:lstStyle/>
          <a:p>
            <a:r>
              <a:rPr lang="en-IN" dirty="0" smtClean="0"/>
              <a:t>Presenting complaint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0273" y="2205507"/>
            <a:ext cx="9219641" cy="3615267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Fever – 1 month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Vomiting -1 week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Yellowish discolouration of eyes and urine-3 days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Altered sensorium – 2 days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Skin rashes – 2days</a:t>
            </a:r>
          </a:p>
          <a:p>
            <a:endParaRPr lang="en-IN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99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893" y="288820"/>
            <a:ext cx="8534400" cy="1507067"/>
          </a:xfrm>
        </p:spPr>
        <p:txBody>
          <a:bodyPr/>
          <a:lstStyle/>
          <a:p>
            <a:r>
              <a:rPr lang="en-IN" dirty="0" smtClean="0"/>
              <a:t>History of present illness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0273" y="2205507"/>
            <a:ext cx="9219641" cy="3615267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tx1"/>
                </a:solidFill>
              </a:rPr>
              <a:t>F</a:t>
            </a:r>
            <a:r>
              <a:rPr lang="en-IN" dirty="0" smtClean="0">
                <a:solidFill>
                  <a:schemeClr val="tx1"/>
                </a:solidFill>
              </a:rPr>
              <a:t>ever on and off (lasting 4-5 days) for past I month. </a:t>
            </a:r>
            <a:r>
              <a:rPr lang="en-IN" dirty="0" smtClean="0"/>
              <a:t>Moderate</a:t>
            </a:r>
            <a:r>
              <a:rPr lang="en-IN" dirty="0" smtClean="0">
                <a:solidFill>
                  <a:schemeClr val="tx1"/>
                </a:solidFill>
              </a:rPr>
              <a:t> grade associated with chills. Relieved with antipyretics. </a:t>
            </a:r>
            <a:endParaRPr lang="en-IN" dirty="0">
              <a:solidFill>
                <a:schemeClr val="tx1"/>
              </a:solidFill>
            </a:endParaRPr>
          </a:p>
          <a:p>
            <a:r>
              <a:rPr lang="en-IN" dirty="0">
                <a:solidFill>
                  <a:schemeClr val="tx1"/>
                </a:solidFill>
              </a:rPr>
              <a:t>H</a:t>
            </a:r>
            <a:r>
              <a:rPr lang="en-IN" dirty="0" smtClean="0">
                <a:solidFill>
                  <a:schemeClr val="tx1"/>
                </a:solidFill>
              </a:rPr>
              <a:t>/o excessive tiredness+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Anorexia +</a:t>
            </a:r>
          </a:p>
          <a:p>
            <a:r>
              <a:rPr lang="en-IN" dirty="0" smtClean="0"/>
              <a:t>Myalgia +</a:t>
            </a:r>
            <a:endParaRPr lang="en-IN" dirty="0" smtClean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Consulted doctor on </a:t>
            </a:r>
            <a:r>
              <a:rPr lang="en-IN" dirty="0" err="1" smtClean="0">
                <a:solidFill>
                  <a:schemeClr val="tx1"/>
                </a:solidFill>
              </a:rPr>
              <a:t>opd</a:t>
            </a:r>
            <a:r>
              <a:rPr lang="en-IN" dirty="0" smtClean="0">
                <a:solidFill>
                  <a:schemeClr val="tx1"/>
                </a:solidFill>
              </a:rPr>
              <a:t> basis and took oral medications.</a:t>
            </a:r>
          </a:p>
          <a:p>
            <a:r>
              <a:rPr lang="en-IN" dirty="0"/>
              <a:t>Vomiting- 1 </a:t>
            </a:r>
            <a:r>
              <a:rPr lang="en-IN" dirty="0" smtClean="0"/>
              <a:t>week. Non projectile, 4-5 </a:t>
            </a:r>
            <a:r>
              <a:rPr lang="en-IN" dirty="0"/>
              <a:t>episodes/day. Vomitus contained food particles and clear fluid. Not blood stained or bilious. No h/o loose stools, food intake from outside.</a:t>
            </a:r>
          </a:p>
          <a:p>
            <a:endParaRPr lang="en-IN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39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For past 5 days fever is high grade continuous.</a:t>
            </a:r>
          </a:p>
          <a:p>
            <a:r>
              <a:rPr lang="en-IN" dirty="0" smtClean="0"/>
              <a:t>She </a:t>
            </a:r>
            <a:r>
              <a:rPr lang="en-IN" dirty="0"/>
              <a:t>noticed yellowish </a:t>
            </a:r>
            <a:r>
              <a:rPr lang="en-IN" dirty="0" smtClean="0"/>
              <a:t>discolouration </a:t>
            </a:r>
            <a:r>
              <a:rPr lang="en-IN" dirty="0"/>
              <a:t>of eyes 3 days back. Urine was yellow coloured. No h/o itching over body</a:t>
            </a:r>
            <a:r>
              <a:rPr lang="en-IN" dirty="0" smtClean="0"/>
              <a:t>.</a:t>
            </a:r>
          </a:p>
          <a:p>
            <a:r>
              <a:rPr lang="en-IN" dirty="0" smtClean="0"/>
              <a:t>Associated abdominal pain colicky in nature.</a:t>
            </a:r>
          </a:p>
          <a:p>
            <a:r>
              <a:rPr lang="en-IN" dirty="0" smtClean="0"/>
              <a:t>She noticed  rashes 2 days back. Reddish rashes over both lower limbs and left </a:t>
            </a:r>
            <a:r>
              <a:rPr lang="en-IN" dirty="0" err="1" smtClean="0"/>
              <a:t>upperlimb</a:t>
            </a:r>
            <a:r>
              <a:rPr lang="en-IN" dirty="0" smtClean="0"/>
              <a:t>.</a:t>
            </a:r>
          </a:p>
          <a:p>
            <a:r>
              <a:rPr lang="en-IN" dirty="0"/>
              <a:t>Taken to local hospital and referred to MCH </a:t>
            </a:r>
            <a:r>
              <a:rPr lang="en-IN" dirty="0" err="1"/>
              <a:t>Alpy</a:t>
            </a:r>
            <a:r>
              <a:rPr lang="en-IN" dirty="0"/>
              <a:t>.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705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At casualty she was examined, investigated. Found having deranged blood reports. </a:t>
            </a:r>
          </a:p>
          <a:p>
            <a:r>
              <a:rPr lang="en-IN" dirty="0" smtClean="0"/>
              <a:t>Surgery </a:t>
            </a:r>
            <a:r>
              <a:rPr lang="en-IN" dirty="0" err="1" smtClean="0"/>
              <a:t>consultaion</a:t>
            </a:r>
            <a:r>
              <a:rPr lang="en-IN" dirty="0" smtClean="0"/>
              <a:t> done from casualty for abdominal pain.</a:t>
            </a:r>
          </a:p>
          <a:p>
            <a:r>
              <a:rPr lang="en-IN" dirty="0" smtClean="0"/>
              <a:t>She was admitted in ward 17. </a:t>
            </a:r>
            <a:r>
              <a:rPr lang="en-IN" dirty="0"/>
              <a:t>S</a:t>
            </a:r>
            <a:r>
              <a:rPr lang="en-IN" dirty="0" smtClean="0"/>
              <a:t>tarted on iv and oral medications. But fever persisted. </a:t>
            </a:r>
          </a:p>
          <a:p>
            <a:r>
              <a:rPr lang="en-IN" dirty="0" smtClean="0"/>
              <a:t>Altered </a:t>
            </a:r>
            <a:r>
              <a:rPr lang="en-IN" dirty="0"/>
              <a:t>sensorium- 1 day. Patient having decreased response and talk. Confined to bed all the time. </a:t>
            </a:r>
            <a:endParaRPr lang="en-IN" dirty="0" smtClean="0"/>
          </a:p>
          <a:p>
            <a:r>
              <a:rPr lang="en-IN" dirty="0" smtClean="0"/>
              <a:t>Next day she was shifted to MICU.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862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 h/o headache, rhinitis, </a:t>
            </a:r>
            <a:r>
              <a:rPr lang="en-IN" dirty="0" err="1" smtClean="0"/>
              <a:t>sorethroat</a:t>
            </a:r>
            <a:r>
              <a:rPr lang="en-IN" dirty="0" smtClean="0"/>
              <a:t>, ear ache, ear discharge, cough, breathlessness, dysuria, increased frequency or urgency of urination, </a:t>
            </a:r>
            <a:r>
              <a:rPr lang="en-IN" dirty="0" err="1" smtClean="0"/>
              <a:t>hematuria</a:t>
            </a:r>
            <a:r>
              <a:rPr lang="en-IN" dirty="0" smtClean="0"/>
              <a:t>.</a:t>
            </a:r>
          </a:p>
          <a:p>
            <a:r>
              <a:rPr lang="en-IN" dirty="0" smtClean="0"/>
              <a:t>No h/o seizures, </a:t>
            </a:r>
            <a:r>
              <a:rPr lang="en-IN" dirty="0" err="1" smtClean="0"/>
              <a:t>weakess</a:t>
            </a:r>
            <a:r>
              <a:rPr lang="en-IN" dirty="0" smtClean="0"/>
              <a:t> of limbs or any neurological deficit.</a:t>
            </a:r>
          </a:p>
          <a:p>
            <a:r>
              <a:rPr lang="en-IN" dirty="0" smtClean="0"/>
              <a:t>No h/o swelling or redness of limbs.</a:t>
            </a:r>
          </a:p>
          <a:p>
            <a:r>
              <a:rPr lang="en-IN" dirty="0" smtClean="0"/>
              <a:t>No h/o chest pain, </a:t>
            </a:r>
            <a:r>
              <a:rPr lang="en-IN" dirty="0" err="1" smtClean="0"/>
              <a:t>dyspnea</a:t>
            </a:r>
            <a:r>
              <a:rPr lang="en-IN" dirty="0" smtClean="0"/>
              <a:t> on exertion.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325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No h/o any indigenous medicine intake.</a:t>
            </a:r>
          </a:p>
          <a:p>
            <a:r>
              <a:rPr lang="en-IN" dirty="0"/>
              <a:t>No h/o any drug ingestion or poison </a:t>
            </a:r>
            <a:r>
              <a:rPr lang="en-IN" dirty="0" smtClean="0"/>
              <a:t>ingestion.</a:t>
            </a:r>
          </a:p>
          <a:p>
            <a:r>
              <a:rPr lang="en-IN" dirty="0" smtClean="0"/>
              <a:t>No h/o contact with dirty water.</a:t>
            </a:r>
          </a:p>
          <a:p>
            <a:r>
              <a:rPr lang="en-IN" dirty="0" smtClean="0"/>
              <a:t>No h/o contact with </a:t>
            </a:r>
            <a:r>
              <a:rPr lang="en-IN" dirty="0" err="1" smtClean="0"/>
              <a:t>cattles</a:t>
            </a:r>
            <a:r>
              <a:rPr lang="en-IN" dirty="0" smtClean="0"/>
              <a:t>.</a:t>
            </a:r>
          </a:p>
          <a:p>
            <a:r>
              <a:rPr lang="en-IN" dirty="0" smtClean="0"/>
              <a:t>No h/o travel outside </a:t>
            </a:r>
            <a:r>
              <a:rPr lang="en-IN" dirty="0" err="1" smtClean="0"/>
              <a:t>kerala</a:t>
            </a:r>
            <a:r>
              <a:rPr lang="en-IN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68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Past 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S. HTN – 5 years on treatment ( T. </a:t>
            </a:r>
            <a:r>
              <a:rPr lang="en-IN" dirty="0" err="1" smtClean="0"/>
              <a:t>Amlo</a:t>
            </a:r>
            <a:r>
              <a:rPr lang="en-IN" dirty="0" smtClean="0"/>
              <a:t> 5 BD)</a:t>
            </a:r>
          </a:p>
          <a:p>
            <a:r>
              <a:rPr lang="en-IN" dirty="0" smtClean="0"/>
              <a:t>Right forearm both bone fracture- type 1 open fracture s/p internal fixation with DCP (Dynamic compression plate) on 1/7/22.</a:t>
            </a:r>
          </a:p>
          <a:p>
            <a:r>
              <a:rPr lang="en-IN" dirty="0" smtClean="0"/>
              <a:t>Patient is having fever since discharge (after surgery). Consulted </a:t>
            </a:r>
            <a:r>
              <a:rPr lang="en-IN" dirty="0" err="1" smtClean="0"/>
              <a:t>orthopedician</a:t>
            </a:r>
            <a:r>
              <a:rPr lang="en-IN" dirty="0" smtClean="0"/>
              <a:t>. Took analgesics, antipyretics. </a:t>
            </a:r>
          </a:p>
          <a:p>
            <a:r>
              <a:rPr lang="en-IN" dirty="0" smtClean="0"/>
              <a:t>No history of pain or redness of right forearm,  no discharge from wound.</a:t>
            </a:r>
          </a:p>
          <a:p>
            <a:r>
              <a:rPr lang="en-IN" dirty="0" smtClean="0"/>
              <a:t>She was said having normal wound healing. </a:t>
            </a:r>
          </a:p>
          <a:p>
            <a:r>
              <a:rPr lang="en-IN" dirty="0" err="1" smtClean="0"/>
              <a:t>Covid</a:t>
            </a:r>
            <a:r>
              <a:rPr lang="en-IN" dirty="0" smtClean="0"/>
              <a:t> vaccine- 2 doses taken.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09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Family 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 history of similar illness in family.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051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Personal 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Predominantly non vegetarian diet.</a:t>
            </a:r>
          </a:p>
          <a:p>
            <a:r>
              <a:rPr lang="en-IN" dirty="0" smtClean="0"/>
              <a:t>Sleep and </a:t>
            </a:r>
            <a:r>
              <a:rPr lang="en-IN" dirty="0" err="1" smtClean="0"/>
              <a:t>apetite</a:t>
            </a:r>
            <a:r>
              <a:rPr lang="en-IN" dirty="0" smtClean="0"/>
              <a:t> reduced for one month.</a:t>
            </a:r>
          </a:p>
          <a:p>
            <a:r>
              <a:rPr lang="en-IN" dirty="0" smtClean="0"/>
              <a:t>Bladder and bowel habits unaltered.</a:t>
            </a:r>
          </a:p>
          <a:p>
            <a:r>
              <a:rPr lang="en-IN" dirty="0" smtClean="0"/>
              <a:t>No addictions.</a:t>
            </a:r>
          </a:p>
          <a:p>
            <a:r>
              <a:rPr lang="en-IN" dirty="0" smtClean="0"/>
              <a:t>No high risk behaviour.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96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Socioeconomic status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Belong to middle class.</a:t>
            </a:r>
          </a:p>
          <a:p>
            <a:r>
              <a:rPr lang="en-IN" dirty="0" smtClean="0"/>
              <a:t>KASP holder.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846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General examination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u="sng" dirty="0" smtClean="0"/>
              <a:t>Day 1 </a:t>
            </a:r>
          </a:p>
          <a:p>
            <a:r>
              <a:rPr lang="en-IN" dirty="0" smtClean="0"/>
              <a:t>She was conscious oriented.</a:t>
            </a:r>
          </a:p>
          <a:p>
            <a:r>
              <a:rPr lang="en-IN" dirty="0" smtClean="0"/>
              <a:t>Moderately built and nourished. </a:t>
            </a:r>
          </a:p>
          <a:p>
            <a:r>
              <a:rPr lang="en-IN" dirty="0" smtClean="0"/>
              <a:t>No pallor. </a:t>
            </a:r>
          </a:p>
          <a:p>
            <a:r>
              <a:rPr lang="en-IN" dirty="0" smtClean="0"/>
              <a:t>Icterus +</a:t>
            </a:r>
          </a:p>
          <a:p>
            <a:r>
              <a:rPr lang="en-IN" dirty="0" smtClean="0"/>
              <a:t>No cyanosis, clubbing, lymphadenopathy, </a:t>
            </a:r>
            <a:r>
              <a:rPr lang="en-IN" dirty="0" err="1" smtClean="0"/>
              <a:t>pedel</a:t>
            </a:r>
            <a:r>
              <a:rPr lang="en-IN" dirty="0" smtClean="0"/>
              <a:t> oedema.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8068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u="sng" dirty="0" smtClean="0"/>
              <a:t>Vitals </a:t>
            </a:r>
            <a:endParaRPr lang="en-IN" u="sng" dirty="0"/>
          </a:p>
          <a:p>
            <a:r>
              <a:rPr lang="en-IN" dirty="0" smtClean="0"/>
              <a:t>PR- 110/min regular, normal volume and character. No </a:t>
            </a:r>
            <a:r>
              <a:rPr lang="en-IN" dirty="0" err="1" smtClean="0"/>
              <a:t>radiofemoral</a:t>
            </a:r>
            <a:r>
              <a:rPr lang="en-IN" dirty="0" smtClean="0"/>
              <a:t> or radio-radial delay. No vessel wall thickening. All peripheral pulsations felt equal bilaterally.</a:t>
            </a:r>
          </a:p>
          <a:p>
            <a:r>
              <a:rPr lang="en-IN" dirty="0" smtClean="0"/>
              <a:t>BP- 130/80 mmHg in right </a:t>
            </a:r>
            <a:r>
              <a:rPr lang="en-IN" dirty="0" err="1" smtClean="0"/>
              <a:t>upperlimb</a:t>
            </a:r>
            <a:r>
              <a:rPr lang="en-IN" dirty="0" smtClean="0"/>
              <a:t> in supine position.</a:t>
            </a:r>
          </a:p>
          <a:p>
            <a:r>
              <a:rPr lang="en-IN" dirty="0" smtClean="0"/>
              <a:t>RR- 2o/min. </a:t>
            </a:r>
            <a:r>
              <a:rPr lang="en-IN" dirty="0" err="1" smtClean="0"/>
              <a:t>Thoraco</a:t>
            </a:r>
            <a:r>
              <a:rPr lang="en-IN" dirty="0" smtClean="0"/>
              <a:t> abdominal</a:t>
            </a:r>
          </a:p>
          <a:p>
            <a:r>
              <a:rPr lang="en-IN" dirty="0" smtClean="0"/>
              <a:t>Febrile (temp-101 degree </a:t>
            </a:r>
            <a:r>
              <a:rPr lang="en-IN" dirty="0" err="1" smtClean="0"/>
              <a:t>farenheit</a:t>
            </a:r>
            <a:r>
              <a:rPr lang="en-IN" dirty="0" smtClean="0"/>
              <a:t> )</a:t>
            </a:r>
          </a:p>
          <a:p>
            <a:endParaRPr lang="en-IN" dirty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701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GRBS- 70mg/dl</a:t>
            </a:r>
          </a:p>
          <a:p>
            <a:r>
              <a:rPr lang="en-IN" dirty="0" smtClean="0"/>
              <a:t>Spo2 -95RA</a:t>
            </a:r>
          </a:p>
          <a:p>
            <a:r>
              <a:rPr lang="en-IN" dirty="0" smtClean="0"/>
              <a:t>Dehydrated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5269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Systemic examination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u="sng" dirty="0" smtClean="0"/>
              <a:t>GIT</a:t>
            </a:r>
            <a:endParaRPr lang="en-IN" dirty="0"/>
          </a:p>
          <a:p>
            <a:r>
              <a:rPr lang="en-IN" dirty="0" smtClean="0"/>
              <a:t>Abdomen not distended</a:t>
            </a:r>
          </a:p>
          <a:p>
            <a:r>
              <a:rPr lang="en-IN" dirty="0" smtClean="0"/>
              <a:t>Skin over abdomen normal</a:t>
            </a:r>
          </a:p>
          <a:p>
            <a:r>
              <a:rPr lang="en-IN" dirty="0" smtClean="0"/>
              <a:t>Soft</a:t>
            </a:r>
          </a:p>
          <a:p>
            <a:r>
              <a:rPr lang="en-IN" dirty="0" smtClean="0"/>
              <a:t>Tenderness in right </a:t>
            </a:r>
            <a:r>
              <a:rPr lang="en-IN" dirty="0" err="1" smtClean="0"/>
              <a:t>hypochondrium</a:t>
            </a:r>
            <a:endParaRPr lang="en-IN" dirty="0" smtClean="0"/>
          </a:p>
          <a:p>
            <a:r>
              <a:rPr lang="en-IN" dirty="0" smtClean="0"/>
              <a:t>No </a:t>
            </a:r>
            <a:r>
              <a:rPr lang="en-IN" dirty="0" err="1" smtClean="0"/>
              <a:t>hepatospleenomegaly</a:t>
            </a:r>
            <a:endParaRPr lang="en-IN" dirty="0" smtClean="0"/>
          </a:p>
          <a:p>
            <a:r>
              <a:rPr lang="en-IN" dirty="0" smtClean="0"/>
              <a:t>No free fluid</a:t>
            </a:r>
          </a:p>
          <a:p>
            <a:r>
              <a:rPr lang="en-IN" dirty="0" smtClean="0"/>
              <a:t>Normal bowel sounds+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5698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u="sng" dirty="0" smtClean="0"/>
              <a:t>Respiratory system</a:t>
            </a:r>
            <a:endParaRPr lang="en-IN" u="sng" dirty="0"/>
          </a:p>
          <a:p>
            <a:r>
              <a:rPr lang="en-IN" dirty="0" smtClean="0"/>
              <a:t>Normal vesicular breath sounds+</a:t>
            </a:r>
          </a:p>
          <a:p>
            <a:r>
              <a:rPr lang="en-IN" dirty="0" smtClean="0"/>
              <a:t>Air entry equal bilaterally</a:t>
            </a:r>
          </a:p>
          <a:p>
            <a:r>
              <a:rPr lang="en-IN" dirty="0" smtClean="0"/>
              <a:t>No adventitious sounds</a:t>
            </a:r>
          </a:p>
          <a:p>
            <a:endParaRPr lang="en-IN" dirty="0" smtClean="0"/>
          </a:p>
          <a:p>
            <a:pPr marL="0" indent="0">
              <a:buNone/>
            </a:pPr>
            <a:r>
              <a:rPr lang="en-IN" u="sng" dirty="0" smtClean="0"/>
              <a:t>CVS</a:t>
            </a:r>
          </a:p>
          <a:p>
            <a:r>
              <a:rPr lang="en-IN" dirty="0" smtClean="0"/>
              <a:t>S1, S2 +</a:t>
            </a:r>
          </a:p>
          <a:p>
            <a:r>
              <a:rPr lang="en-IN" dirty="0" smtClean="0"/>
              <a:t>No murmur</a:t>
            </a:r>
          </a:p>
          <a:p>
            <a:endParaRPr lang="en-IN" u="sng" dirty="0"/>
          </a:p>
        </p:txBody>
      </p:sp>
    </p:spTree>
    <p:extLst>
      <p:ext uri="{BB962C8B-B14F-4D97-AF65-F5344CB8AC3E}">
        <p14:creationId xmlns:p14="http://schemas.microsoft.com/office/powerpoint/2010/main" val="294837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u="sng" dirty="0" smtClean="0"/>
              <a:t>CNS</a:t>
            </a:r>
            <a:endParaRPr lang="en-IN" u="sng" dirty="0"/>
          </a:p>
          <a:p>
            <a:r>
              <a:rPr lang="en-IN" dirty="0" smtClean="0"/>
              <a:t>Conscious oriented</a:t>
            </a:r>
          </a:p>
          <a:p>
            <a:r>
              <a:rPr lang="en-IN" dirty="0" smtClean="0"/>
              <a:t>Pupil –equal and B/L reacting to light</a:t>
            </a:r>
          </a:p>
          <a:p>
            <a:r>
              <a:rPr lang="en-IN" dirty="0" smtClean="0"/>
              <a:t>No focal neurological deficit</a:t>
            </a:r>
          </a:p>
          <a:p>
            <a:r>
              <a:rPr lang="en-IN" dirty="0" smtClean="0"/>
              <a:t>Plantar – B/L flexor</a:t>
            </a:r>
          </a:p>
          <a:p>
            <a:r>
              <a:rPr lang="en-IN" dirty="0" smtClean="0"/>
              <a:t>No neck stiffness</a:t>
            </a:r>
          </a:p>
          <a:p>
            <a:endParaRPr lang="en-IN" dirty="0"/>
          </a:p>
          <a:p>
            <a:r>
              <a:rPr lang="en-IN" dirty="0" smtClean="0"/>
              <a:t>Next day she was shifted to MICU following deterioration in GCS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195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u="sng" dirty="0" smtClean="0"/>
              <a:t>DAY 2</a:t>
            </a:r>
          </a:p>
          <a:p>
            <a:r>
              <a:rPr lang="en-IN" dirty="0" smtClean="0"/>
              <a:t>Patient received in MICU</a:t>
            </a:r>
          </a:p>
          <a:p>
            <a:r>
              <a:rPr lang="en-IN" dirty="0" smtClean="0"/>
              <a:t>Drowsy </a:t>
            </a:r>
          </a:p>
          <a:p>
            <a:r>
              <a:rPr lang="en-IN" dirty="0" smtClean="0"/>
              <a:t>PR- 120/min regular</a:t>
            </a:r>
          </a:p>
          <a:p>
            <a:r>
              <a:rPr lang="en-IN" dirty="0" smtClean="0"/>
              <a:t>BP- 140/90 mmHg</a:t>
            </a:r>
          </a:p>
          <a:p>
            <a:r>
              <a:rPr lang="en-IN" dirty="0" smtClean="0"/>
              <a:t>Spo2 –93 RA</a:t>
            </a:r>
          </a:p>
          <a:p>
            <a:r>
              <a:rPr lang="en-IN" dirty="0" smtClean="0"/>
              <a:t>Temp- 102 degree F</a:t>
            </a:r>
          </a:p>
          <a:p>
            <a:r>
              <a:rPr lang="en-IN" dirty="0" smtClean="0"/>
              <a:t>Icterus +</a:t>
            </a:r>
          </a:p>
          <a:p>
            <a:r>
              <a:rPr lang="en-IN" dirty="0" smtClean="0"/>
              <a:t>Reddish macular rashes around 1cm in diameter over both </a:t>
            </a:r>
            <a:r>
              <a:rPr lang="en-IN" dirty="0" err="1" smtClean="0"/>
              <a:t>lowerlimbs</a:t>
            </a:r>
            <a:r>
              <a:rPr lang="en-IN" dirty="0" smtClean="0"/>
              <a:t> and left </a:t>
            </a:r>
            <a:r>
              <a:rPr lang="en-IN" dirty="0" err="1" smtClean="0"/>
              <a:t>upperlimb</a:t>
            </a:r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4308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u="sng" dirty="0" smtClean="0"/>
              <a:t>CNS</a:t>
            </a:r>
            <a:endParaRPr lang="en-IN" u="sng" dirty="0"/>
          </a:p>
          <a:p>
            <a:r>
              <a:rPr lang="en-IN" dirty="0" smtClean="0"/>
              <a:t>Drowsy</a:t>
            </a:r>
            <a:endParaRPr lang="en-IN" dirty="0"/>
          </a:p>
          <a:p>
            <a:r>
              <a:rPr lang="en-IN" dirty="0" smtClean="0"/>
              <a:t>E3V2M5</a:t>
            </a:r>
          </a:p>
          <a:p>
            <a:r>
              <a:rPr lang="en-IN" dirty="0" smtClean="0"/>
              <a:t>PEARL</a:t>
            </a:r>
          </a:p>
          <a:p>
            <a:r>
              <a:rPr lang="en-IN" dirty="0" smtClean="0"/>
              <a:t>Moving all limbs</a:t>
            </a:r>
          </a:p>
          <a:p>
            <a:r>
              <a:rPr lang="en-IN" dirty="0" smtClean="0"/>
              <a:t>Plantar – B/L flexor</a:t>
            </a:r>
          </a:p>
          <a:p>
            <a:r>
              <a:rPr lang="en-IN" dirty="0" smtClean="0"/>
              <a:t>Generalised hypertonia</a:t>
            </a:r>
          </a:p>
          <a:p>
            <a:r>
              <a:rPr lang="en-IN" dirty="0" smtClean="0"/>
              <a:t>Neck stiffness+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7876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u="sng" dirty="0" smtClean="0"/>
              <a:t>Chest </a:t>
            </a:r>
          </a:p>
          <a:p>
            <a:r>
              <a:rPr lang="en-IN" dirty="0" smtClean="0"/>
              <a:t>Normal vesicular breath sounds</a:t>
            </a:r>
          </a:p>
          <a:p>
            <a:r>
              <a:rPr lang="en-IN" dirty="0" smtClean="0"/>
              <a:t>Air entry equal</a:t>
            </a:r>
          </a:p>
          <a:p>
            <a:r>
              <a:rPr lang="en-IN" dirty="0" smtClean="0"/>
              <a:t>No adventitious sounds</a:t>
            </a:r>
          </a:p>
          <a:p>
            <a:pPr marL="0" indent="0">
              <a:buNone/>
            </a:pPr>
            <a:r>
              <a:rPr lang="en-IN" u="sng" dirty="0" smtClean="0"/>
              <a:t>CVS</a:t>
            </a:r>
          </a:p>
          <a:p>
            <a:r>
              <a:rPr lang="en-IN" dirty="0" smtClean="0"/>
              <a:t>S1, S2 +</a:t>
            </a:r>
          </a:p>
          <a:p>
            <a:r>
              <a:rPr lang="en-IN" dirty="0" smtClean="0"/>
              <a:t>No murmur</a:t>
            </a:r>
            <a:endParaRPr lang="en-IN" dirty="0"/>
          </a:p>
          <a:p>
            <a:pPr marL="0" indent="0">
              <a:buNone/>
            </a:pPr>
            <a:r>
              <a:rPr lang="en-IN" u="sng" dirty="0" smtClean="0"/>
              <a:t>GIT</a:t>
            </a:r>
          </a:p>
          <a:p>
            <a:r>
              <a:rPr lang="en-IN" dirty="0" smtClean="0"/>
              <a:t>Soft</a:t>
            </a:r>
          </a:p>
          <a:p>
            <a:r>
              <a:rPr lang="en-IN" dirty="0" smtClean="0"/>
              <a:t>No </a:t>
            </a:r>
            <a:r>
              <a:rPr lang="en-IN" dirty="0" err="1" smtClean="0"/>
              <a:t>organomegaly</a:t>
            </a:r>
            <a:r>
              <a:rPr lang="en-IN" dirty="0" smtClean="0"/>
              <a:t>, no mass palpable</a:t>
            </a:r>
          </a:p>
          <a:p>
            <a:r>
              <a:rPr lang="en-IN" dirty="0" smtClean="0"/>
              <a:t>BS+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4066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Investigations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756704"/>
            <a:ext cx="8946541" cy="4195481"/>
          </a:xfrm>
        </p:spPr>
        <p:txBody>
          <a:bodyPr/>
          <a:lstStyle/>
          <a:p>
            <a:r>
              <a:rPr lang="en-IN" dirty="0" smtClean="0"/>
              <a:t>Hb-</a:t>
            </a:r>
            <a:r>
              <a:rPr lang="en-IN" dirty="0" smtClean="0">
                <a:solidFill>
                  <a:srgbClr val="FF0000"/>
                </a:solidFill>
              </a:rPr>
              <a:t>11.8</a:t>
            </a:r>
            <a:r>
              <a:rPr lang="en-IN" dirty="0" smtClean="0"/>
              <a:t>g/dl</a:t>
            </a:r>
          </a:p>
          <a:p>
            <a:r>
              <a:rPr lang="en-IN" dirty="0" smtClean="0"/>
              <a:t>TC- </a:t>
            </a:r>
            <a:r>
              <a:rPr lang="en-IN" dirty="0" smtClean="0">
                <a:solidFill>
                  <a:srgbClr val="FF0000"/>
                </a:solidFill>
              </a:rPr>
              <a:t>17100</a:t>
            </a:r>
          </a:p>
          <a:p>
            <a:r>
              <a:rPr lang="en-IN" dirty="0" smtClean="0"/>
              <a:t>DC- P:88.7 L:7.6</a:t>
            </a:r>
          </a:p>
          <a:p>
            <a:r>
              <a:rPr lang="en-IN" dirty="0" smtClean="0"/>
              <a:t>Platelet-2.73L</a:t>
            </a:r>
          </a:p>
          <a:p>
            <a:r>
              <a:rPr lang="en-IN" dirty="0" smtClean="0"/>
              <a:t>ESR-20</a:t>
            </a:r>
          </a:p>
          <a:p>
            <a:r>
              <a:rPr lang="en-IN" dirty="0" smtClean="0"/>
              <a:t>Hct-36</a:t>
            </a:r>
          </a:p>
          <a:p>
            <a:r>
              <a:rPr lang="en-IN" dirty="0" smtClean="0"/>
              <a:t>MCV-</a:t>
            </a:r>
            <a:r>
              <a:rPr lang="en-IN" dirty="0" smtClean="0">
                <a:solidFill>
                  <a:srgbClr val="FF0000"/>
                </a:solidFill>
              </a:rPr>
              <a:t>70.7</a:t>
            </a:r>
          </a:p>
          <a:p>
            <a:r>
              <a:rPr lang="en-IN" dirty="0" smtClean="0"/>
              <a:t>MCH-</a:t>
            </a:r>
            <a:r>
              <a:rPr lang="en-IN" dirty="0" smtClean="0">
                <a:solidFill>
                  <a:srgbClr val="FF0000"/>
                </a:solidFill>
              </a:rPr>
              <a:t>23.6</a:t>
            </a:r>
          </a:p>
          <a:p>
            <a:r>
              <a:rPr lang="en-IN" dirty="0" smtClean="0"/>
              <a:t>MCHC-</a:t>
            </a:r>
            <a:r>
              <a:rPr lang="en-IN" dirty="0" smtClean="0">
                <a:solidFill>
                  <a:srgbClr val="FF0000"/>
                </a:solidFill>
              </a:rPr>
              <a:t>33.3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3210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RBS-220 mg/dl</a:t>
            </a:r>
          </a:p>
          <a:p>
            <a:r>
              <a:rPr lang="en-IN" dirty="0" smtClean="0"/>
              <a:t>Ur/Cr- </a:t>
            </a:r>
            <a:r>
              <a:rPr lang="en-IN" dirty="0" smtClean="0">
                <a:solidFill>
                  <a:srgbClr val="FF0000"/>
                </a:solidFill>
              </a:rPr>
              <a:t>67/3.7</a:t>
            </a:r>
          </a:p>
          <a:p>
            <a:r>
              <a:rPr lang="en-IN" dirty="0" smtClean="0"/>
              <a:t>Na/K- 130/3.9</a:t>
            </a:r>
          </a:p>
          <a:p>
            <a:r>
              <a:rPr lang="en-IN" dirty="0" err="1" smtClean="0"/>
              <a:t>Bil</a:t>
            </a:r>
            <a:r>
              <a:rPr lang="en-IN" dirty="0" smtClean="0"/>
              <a:t>- </a:t>
            </a:r>
            <a:r>
              <a:rPr lang="en-IN" dirty="0" smtClean="0">
                <a:solidFill>
                  <a:srgbClr val="FF0000"/>
                </a:solidFill>
              </a:rPr>
              <a:t>14.3</a:t>
            </a:r>
          </a:p>
          <a:p>
            <a:r>
              <a:rPr lang="en-IN" dirty="0" smtClean="0"/>
              <a:t>D.Bil-</a:t>
            </a:r>
            <a:r>
              <a:rPr lang="en-IN" dirty="0" smtClean="0">
                <a:solidFill>
                  <a:srgbClr val="FF0000"/>
                </a:solidFill>
              </a:rPr>
              <a:t>8</a:t>
            </a:r>
          </a:p>
          <a:p>
            <a:r>
              <a:rPr lang="en-IN" dirty="0" smtClean="0"/>
              <a:t>TP/Alb-5.7/2.5</a:t>
            </a:r>
          </a:p>
          <a:p>
            <a:r>
              <a:rPr lang="en-IN" dirty="0" smtClean="0"/>
              <a:t>OT/PT- </a:t>
            </a:r>
            <a:r>
              <a:rPr lang="en-IN" dirty="0" smtClean="0">
                <a:solidFill>
                  <a:srgbClr val="FF0000"/>
                </a:solidFill>
              </a:rPr>
              <a:t>1652/1112</a:t>
            </a:r>
          </a:p>
          <a:p>
            <a:r>
              <a:rPr lang="en-IN" dirty="0" smtClean="0"/>
              <a:t>ALP-328</a:t>
            </a:r>
          </a:p>
          <a:p>
            <a:r>
              <a:rPr lang="en-IN" dirty="0" smtClean="0"/>
              <a:t>Ca-8.4 (corrected ca-9.6)</a:t>
            </a:r>
          </a:p>
          <a:p>
            <a:r>
              <a:rPr lang="en-IN" dirty="0" err="1" smtClean="0"/>
              <a:t>Phos</a:t>
            </a:r>
            <a:r>
              <a:rPr lang="en-IN" dirty="0" smtClean="0"/>
              <a:t>- 3.6</a:t>
            </a:r>
          </a:p>
          <a:p>
            <a:r>
              <a:rPr lang="en-IN" dirty="0" smtClean="0"/>
              <a:t>Uric acid- </a:t>
            </a:r>
            <a:r>
              <a:rPr lang="en-IN" dirty="0" smtClean="0">
                <a:solidFill>
                  <a:srgbClr val="FF0000"/>
                </a:solidFill>
              </a:rPr>
              <a:t>13.2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4457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PT-</a:t>
            </a:r>
            <a:r>
              <a:rPr lang="en-IN" dirty="0" smtClean="0">
                <a:solidFill>
                  <a:srgbClr val="FF0000"/>
                </a:solidFill>
              </a:rPr>
              <a:t>53.3</a:t>
            </a:r>
          </a:p>
          <a:p>
            <a:r>
              <a:rPr lang="en-IN" dirty="0" smtClean="0"/>
              <a:t>INR-</a:t>
            </a:r>
            <a:r>
              <a:rPr lang="en-IN" dirty="0" smtClean="0">
                <a:solidFill>
                  <a:srgbClr val="FF0000"/>
                </a:solidFill>
              </a:rPr>
              <a:t>5.5</a:t>
            </a:r>
          </a:p>
          <a:p>
            <a:r>
              <a:rPr lang="en-IN" dirty="0" smtClean="0"/>
              <a:t>APTT- </a:t>
            </a:r>
            <a:r>
              <a:rPr lang="en-IN" dirty="0" smtClean="0">
                <a:solidFill>
                  <a:srgbClr val="FF0000"/>
                </a:solidFill>
              </a:rPr>
              <a:t>69.6</a:t>
            </a:r>
          </a:p>
          <a:p>
            <a:r>
              <a:rPr lang="en-IN" dirty="0" smtClean="0"/>
              <a:t>ECG- NSR 90/min T </a:t>
            </a:r>
            <a:r>
              <a:rPr lang="en-IN" dirty="0" err="1" smtClean="0"/>
              <a:t>inv</a:t>
            </a:r>
            <a:r>
              <a:rPr lang="en-IN" dirty="0" smtClean="0"/>
              <a:t> V1</a:t>
            </a:r>
          </a:p>
          <a:p>
            <a:r>
              <a:rPr lang="en-IN" dirty="0" smtClean="0"/>
              <a:t>CXR PAV- normal</a:t>
            </a:r>
          </a:p>
          <a:p>
            <a:pPr marL="0" indent="0">
              <a:buNone/>
            </a:pPr>
            <a:r>
              <a:rPr lang="en-IN" u="sng" dirty="0" smtClean="0"/>
              <a:t>URE</a:t>
            </a:r>
          </a:p>
          <a:p>
            <a:r>
              <a:rPr lang="en-IN" dirty="0" err="1" smtClean="0"/>
              <a:t>Alb</a:t>
            </a:r>
            <a:r>
              <a:rPr lang="en-IN" dirty="0" smtClean="0"/>
              <a:t> –nil</a:t>
            </a:r>
          </a:p>
          <a:p>
            <a:r>
              <a:rPr lang="en-IN" dirty="0" err="1" smtClean="0"/>
              <a:t>Sug</a:t>
            </a:r>
            <a:r>
              <a:rPr lang="en-IN" dirty="0" smtClean="0"/>
              <a:t>- nil</a:t>
            </a:r>
          </a:p>
          <a:p>
            <a:r>
              <a:rPr lang="en-IN" dirty="0" smtClean="0"/>
              <a:t>E.C-1-2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98577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u="sng" dirty="0" smtClean="0"/>
              <a:t>ABG</a:t>
            </a:r>
            <a:endParaRPr lang="en-IN" u="sng" dirty="0"/>
          </a:p>
          <a:p>
            <a:pPr marL="0" indent="0">
              <a:buNone/>
            </a:pPr>
            <a:r>
              <a:rPr lang="en-IN" dirty="0" smtClean="0"/>
              <a:t>pH- 7.434</a:t>
            </a:r>
          </a:p>
          <a:p>
            <a:pPr marL="0" indent="0">
              <a:buNone/>
            </a:pPr>
            <a:r>
              <a:rPr lang="en-IN" dirty="0" smtClean="0"/>
              <a:t>pCO2- 24.5mmHg</a:t>
            </a:r>
          </a:p>
          <a:p>
            <a:pPr marL="0" indent="0">
              <a:buNone/>
            </a:pPr>
            <a:r>
              <a:rPr lang="en-IN" dirty="0" smtClean="0"/>
              <a:t>HCO3- 16.4mmol/L</a:t>
            </a:r>
          </a:p>
          <a:p>
            <a:pPr marL="0" indent="0">
              <a:buNone/>
            </a:pPr>
            <a:r>
              <a:rPr lang="en-IN" dirty="0" smtClean="0"/>
              <a:t>SO2-97%</a:t>
            </a:r>
          </a:p>
          <a:p>
            <a:pPr marL="0" indent="0">
              <a:buNone/>
            </a:pPr>
            <a:r>
              <a:rPr lang="en-IN" dirty="0" smtClean="0"/>
              <a:t>PaO2- 81mmHg</a:t>
            </a:r>
          </a:p>
          <a:p>
            <a:r>
              <a:rPr lang="en-IN" dirty="0" smtClean="0"/>
              <a:t>Respiratory alkalosis + metabolic acidosis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0501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CT brain- </a:t>
            </a:r>
            <a:r>
              <a:rPr lang="en-IN" dirty="0" err="1" smtClean="0"/>
              <a:t>falx</a:t>
            </a:r>
            <a:r>
              <a:rPr lang="en-IN" dirty="0" smtClean="0"/>
              <a:t> calcifications</a:t>
            </a:r>
            <a:endParaRPr lang="en-IN" dirty="0"/>
          </a:p>
          <a:p>
            <a:pPr marL="0" indent="0">
              <a:buNone/>
            </a:pPr>
            <a:r>
              <a:rPr lang="en-IN" u="sng" dirty="0" err="1" smtClean="0"/>
              <a:t>Usg</a:t>
            </a:r>
            <a:r>
              <a:rPr lang="en-IN" u="sng" dirty="0" smtClean="0"/>
              <a:t> abdomen</a:t>
            </a:r>
          </a:p>
          <a:p>
            <a:r>
              <a:rPr lang="en-IN" dirty="0" smtClean="0"/>
              <a:t>Liver size- 15.6cm. Increased liver echogenicity with mildly dilated portal vein(14mm)</a:t>
            </a:r>
          </a:p>
          <a:p>
            <a:r>
              <a:rPr lang="en-IN" dirty="0" err="1" smtClean="0"/>
              <a:t>Spleenomegaly</a:t>
            </a:r>
            <a:r>
              <a:rPr lang="en-IN" dirty="0" smtClean="0"/>
              <a:t>- 14cm</a:t>
            </a:r>
          </a:p>
          <a:p>
            <a:r>
              <a:rPr lang="en-IN" dirty="0" smtClean="0"/>
              <a:t>Pancreatic head appears </a:t>
            </a:r>
            <a:r>
              <a:rPr lang="en-IN" dirty="0" err="1" smtClean="0"/>
              <a:t>mildy</a:t>
            </a:r>
            <a:r>
              <a:rPr lang="en-IN" dirty="0" smtClean="0"/>
              <a:t> prominent</a:t>
            </a:r>
          </a:p>
          <a:p>
            <a:r>
              <a:rPr lang="en-IN" dirty="0" smtClean="0"/>
              <a:t>B/L mild </a:t>
            </a:r>
            <a:r>
              <a:rPr lang="en-IN" dirty="0" err="1" smtClean="0"/>
              <a:t>pleual</a:t>
            </a:r>
            <a:r>
              <a:rPr lang="en-IN" dirty="0" smtClean="0"/>
              <a:t> effusion</a:t>
            </a:r>
          </a:p>
          <a:p>
            <a:r>
              <a:rPr lang="en-IN" dirty="0" smtClean="0"/>
              <a:t>Mild free fluid in pelvis</a:t>
            </a:r>
          </a:p>
          <a:p>
            <a:r>
              <a:rPr lang="en-IN" dirty="0" err="1" smtClean="0"/>
              <a:t>Cholelithiasis</a:t>
            </a:r>
            <a:r>
              <a:rPr lang="en-IN" dirty="0" smtClean="0"/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6765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Blood group- O +</a:t>
            </a:r>
          </a:p>
          <a:p>
            <a:r>
              <a:rPr lang="en-IN" dirty="0" smtClean="0"/>
              <a:t>CRP- </a:t>
            </a:r>
            <a:r>
              <a:rPr lang="en-IN" dirty="0" smtClean="0">
                <a:solidFill>
                  <a:srgbClr val="FF0000"/>
                </a:solidFill>
              </a:rPr>
              <a:t>70.5</a:t>
            </a:r>
            <a:r>
              <a:rPr lang="en-IN" dirty="0" smtClean="0"/>
              <a:t>(&lt;6)</a:t>
            </a:r>
          </a:p>
          <a:p>
            <a:r>
              <a:rPr lang="en-IN" dirty="0" err="1" smtClean="0"/>
              <a:t>Procalcitonin</a:t>
            </a:r>
            <a:r>
              <a:rPr lang="en-IN" dirty="0" smtClean="0"/>
              <a:t>- </a:t>
            </a:r>
            <a:r>
              <a:rPr lang="en-IN" dirty="0" smtClean="0">
                <a:solidFill>
                  <a:srgbClr val="FF0000"/>
                </a:solidFill>
              </a:rPr>
              <a:t>9.24</a:t>
            </a:r>
          </a:p>
          <a:p>
            <a:r>
              <a:rPr lang="en-IN" dirty="0"/>
              <a:t>C3- </a:t>
            </a:r>
            <a:r>
              <a:rPr lang="en-IN" dirty="0">
                <a:solidFill>
                  <a:srgbClr val="FF0000"/>
                </a:solidFill>
              </a:rPr>
              <a:t>44</a:t>
            </a:r>
            <a:r>
              <a:rPr lang="en-IN" dirty="0"/>
              <a:t>(90-180)</a:t>
            </a:r>
          </a:p>
          <a:p>
            <a:r>
              <a:rPr lang="en-IN" dirty="0" smtClean="0"/>
              <a:t>Amylase- 34</a:t>
            </a:r>
          </a:p>
          <a:p>
            <a:r>
              <a:rPr lang="en-IN" dirty="0" smtClean="0"/>
              <a:t>Lipase- 64</a:t>
            </a:r>
          </a:p>
          <a:p>
            <a:r>
              <a:rPr lang="en-IN" dirty="0" smtClean="0"/>
              <a:t>GGT- </a:t>
            </a:r>
            <a:r>
              <a:rPr lang="en-IN" dirty="0" smtClean="0">
                <a:solidFill>
                  <a:srgbClr val="FF0000"/>
                </a:solidFill>
              </a:rPr>
              <a:t>105</a:t>
            </a:r>
            <a:r>
              <a:rPr lang="en-IN" dirty="0" smtClean="0"/>
              <a:t> (&lt;36)</a:t>
            </a:r>
          </a:p>
          <a:p>
            <a:r>
              <a:rPr lang="en-IN" dirty="0" smtClean="0"/>
              <a:t>S. Ammonia- </a:t>
            </a:r>
            <a:r>
              <a:rPr lang="en-IN" dirty="0" smtClean="0">
                <a:solidFill>
                  <a:srgbClr val="FF0000"/>
                </a:solidFill>
              </a:rPr>
              <a:t>273</a:t>
            </a:r>
            <a:r>
              <a:rPr lang="en-IN" dirty="0" smtClean="0"/>
              <a:t>(12-41)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2388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HIV- negative</a:t>
            </a:r>
          </a:p>
          <a:p>
            <a:r>
              <a:rPr lang="en-IN" dirty="0" err="1" smtClean="0"/>
              <a:t>HBsAg</a:t>
            </a:r>
            <a:r>
              <a:rPr lang="en-IN" dirty="0" smtClean="0"/>
              <a:t>-negative</a:t>
            </a:r>
          </a:p>
          <a:p>
            <a:r>
              <a:rPr lang="en-IN" dirty="0" smtClean="0"/>
              <a:t>Anti HCV- negative</a:t>
            </a:r>
          </a:p>
          <a:p>
            <a:r>
              <a:rPr lang="en-IN" dirty="0" smtClean="0"/>
              <a:t>VDRL- negative</a:t>
            </a:r>
          </a:p>
          <a:p>
            <a:r>
              <a:rPr lang="en-IN" dirty="0"/>
              <a:t>Urine C&amp;S- no </a:t>
            </a:r>
            <a:r>
              <a:rPr lang="en-IN" dirty="0" err="1"/>
              <a:t>bacteruria</a:t>
            </a:r>
            <a:endParaRPr lang="en-IN" dirty="0"/>
          </a:p>
          <a:p>
            <a:r>
              <a:rPr lang="en-IN" u="sng" dirty="0"/>
              <a:t>Blood culture</a:t>
            </a:r>
          </a:p>
          <a:p>
            <a:pPr marL="0" indent="0">
              <a:buNone/>
            </a:pPr>
            <a:r>
              <a:rPr lang="en-IN" dirty="0"/>
              <a:t>1- Methicillin resistant </a:t>
            </a:r>
            <a:r>
              <a:rPr lang="en-IN" dirty="0" err="1" smtClean="0"/>
              <a:t>CoNS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2- sterile</a:t>
            </a:r>
          </a:p>
          <a:p>
            <a:pPr marL="0" indent="0">
              <a:buNone/>
            </a:pPr>
            <a:r>
              <a:rPr lang="en-IN" dirty="0"/>
              <a:t>3- sterile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5427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Igm </a:t>
            </a:r>
            <a:r>
              <a:rPr lang="en-IN" dirty="0" err="1"/>
              <a:t>lepto</a:t>
            </a:r>
            <a:r>
              <a:rPr lang="en-IN" dirty="0"/>
              <a:t>- negative</a:t>
            </a:r>
          </a:p>
          <a:p>
            <a:r>
              <a:rPr lang="en-IN" dirty="0"/>
              <a:t>Igm dengue- negative</a:t>
            </a:r>
          </a:p>
          <a:p>
            <a:r>
              <a:rPr lang="en-IN" dirty="0"/>
              <a:t>Igm </a:t>
            </a:r>
            <a:r>
              <a:rPr lang="en-IN" dirty="0" err="1"/>
              <a:t>scub</a:t>
            </a:r>
            <a:r>
              <a:rPr lang="en-IN" dirty="0"/>
              <a:t>- </a:t>
            </a:r>
            <a:r>
              <a:rPr lang="en-IN" dirty="0" smtClean="0"/>
              <a:t>negative</a:t>
            </a:r>
            <a:endParaRPr lang="en-IN" dirty="0"/>
          </a:p>
          <a:p>
            <a:r>
              <a:rPr lang="en-IN" dirty="0" err="1" smtClean="0"/>
              <a:t>Widal</a:t>
            </a:r>
            <a:r>
              <a:rPr lang="en-IN" dirty="0" smtClean="0"/>
              <a:t> test- negative</a:t>
            </a:r>
          </a:p>
          <a:p>
            <a:r>
              <a:rPr lang="en-IN" dirty="0"/>
              <a:t>Igm HAV- negative</a:t>
            </a:r>
          </a:p>
          <a:p>
            <a:r>
              <a:rPr lang="en-IN" dirty="0" smtClean="0"/>
              <a:t>Igm &amp; G </a:t>
            </a:r>
            <a:r>
              <a:rPr lang="en-IN" dirty="0"/>
              <a:t>HEV- negative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37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703" y="1687132"/>
            <a:ext cx="10152824" cy="4752305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/>
              <a:t>DCT- </a:t>
            </a:r>
            <a:r>
              <a:rPr lang="en-IN" dirty="0" smtClean="0">
                <a:solidFill>
                  <a:srgbClr val="FF0000"/>
                </a:solidFill>
              </a:rPr>
              <a:t>1+</a:t>
            </a:r>
          </a:p>
          <a:p>
            <a:r>
              <a:rPr lang="en-IN" dirty="0" smtClean="0"/>
              <a:t>LDH- </a:t>
            </a:r>
            <a:r>
              <a:rPr lang="en-IN" dirty="0" smtClean="0">
                <a:solidFill>
                  <a:srgbClr val="FF0000"/>
                </a:solidFill>
              </a:rPr>
              <a:t>1766</a:t>
            </a:r>
            <a:r>
              <a:rPr lang="en-IN" dirty="0" smtClean="0"/>
              <a:t> (&lt;245)</a:t>
            </a:r>
            <a:endParaRPr lang="en-IN" dirty="0"/>
          </a:p>
          <a:p>
            <a:r>
              <a:rPr lang="en-IN" dirty="0" smtClean="0"/>
              <a:t>CPK- </a:t>
            </a:r>
            <a:r>
              <a:rPr lang="en-IN" dirty="0" smtClean="0">
                <a:solidFill>
                  <a:srgbClr val="FF0000"/>
                </a:solidFill>
              </a:rPr>
              <a:t>721</a:t>
            </a:r>
            <a:r>
              <a:rPr lang="en-IN" dirty="0" smtClean="0"/>
              <a:t>(&lt;174)</a:t>
            </a:r>
          </a:p>
          <a:p>
            <a:r>
              <a:rPr lang="en-IN" dirty="0" smtClean="0"/>
              <a:t>U. Myoglobin - negative</a:t>
            </a:r>
          </a:p>
          <a:p>
            <a:pPr marL="0" indent="0">
              <a:buNone/>
            </a:pPr>
            <a:r>
              <a:rPr lang="en-IN" u="sng" dirty="0" smtClean="0"/>
              <a:t>Peripheral smear</a:t>
            </a:r>
          </a:p>
          <a:p>
            <a:r>
              <a:rPr lang="en-IN" dirty="0" smtClean="0"/>
              <a:t>NCNC RBC</a:t>
            </a:r>
          </a:p>
          <a:p>
            <a:r>
              <a:rPr lang="en-IN" dirty="0" smtClean="0"/>
              <a:t>WBC- count increased. Neutrophil predominant with shift to left and toxic granules, cytoplasmic vacuoles.</a:t>
            </a:r>
          </a:p>
          <a:p>
            <a:r>
              <a:rPr lang="en-IN" dirty="0" smtClean="0"/>
              <a:t>Myelocyte-2, metamyelocyte-1, band-1, N-69, L-17</a:t>
            </a:r>
          </a:p>
          <a:p>
            <a:r>
              <a:rPr lang="en-IN" dirty="0" smtClean="0"/>
              <a:t>Platelet normal</a:t>
            </a:r>
          </a:p>
          <a:p>
            <a:r>
              <a:rPr lang="en-IN" dirty="0" smtClean="0"/>
              <a:t>No evidence of active </a:t>
            </a:r>
            <a:r>
              <a:rPr lang="en-IN" dirty="0" err="1" smtClean="0"/>
              <a:t>hemolysis</a:t>
            </a:r>
            <a:r>
              <a:rPr lang="en-IN" dirty="0" smtClean="0"/>
              <a:t> </a:t>
            </a:r>
          </a:p>
          <a:p>
            <a:r>
              <a:rPr lang="en-IN" dirty="0" smtClean="0"/>
              <a:t>No parasites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011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Iron studies</a:t>
            </a:r>
          </a:p>
          <a:p>
            <a:pPr marL="0" indent="0">
              <a:buNone/>
            </a:pPr>
            <a:r>
              <a:rPr lang="en-IN" dirty="0" smtClean="0"/>
              <a:t>Ferritin-</a:t>
            </a:r>
          </a:p>
          <a:p>
            <a:pPr marL="0" indent="0">
              <a:buNone/>
            </a:pPr>
            <a:r>
              <a:rPr lang="en-IN" dirty="0" smtClean="0"/>
              <a:t>TSAT- 23</a:t>
            </a:r>
          </a:p>
          <a:p>
            <a:pPr marL="0" indent="0">
              <a:buNone/>
            </a:pPr>
            <a:r>
              <a:rPr lang="en-IN" dirty="0" smtClean="0"/>
              <a:t>TIBC- 299</a:t>
            </a:r>
          </a:p>
          <a:p>
            <a:pPr marL="0" indent="0">
              <a:buNone/>
            </a:pPr>
            <a:r>
              <a:rPr lang="en-IN" dirty="0" smtClean="0"/>
              <a:t>Iron- 70</a:t>
            </a:r>
          </a:p>
          <a:p>
            <a:r>
              <a:rPr lang="en-IN" dirty="0" smtClean="0"/>
              <a:t>Rapid malaria test- negative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216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 smtClean="0"/>
              <a:t>Covid</a:t>
            </a:r>
            <a:r>
              <a:rPr lang="en-IN" dirty="0" smtClean="0"/>
              <a:t> RAT- negative</a:t>
            </a:r>
          </a:p>
          <a:p>
            <a:r>
              <a:rPr lang="en-IN" dirty="0" smtClean="0"/>
              <a:t>S. HSV PCR- negative</a:t>
            </a:r>
          </a:p>
          <a:p>
            <a:r>
              <a:rPr lang="en-IN" dirty="0" smtClean="0"/>
              <a:t>S . </a:t>
            </a:r>
            <a:r>
              <a:rPr lang="en-IN" dirty="0" err="1" smtClean="0"/>
              <a:t>Paracetamol</a:t>
            </a:r>
            <a:r>
              <a:rPr lang="en-IN" dirty="0" smtClean="0"/>
              <a:t> level- normal</a:t>
            </a:r>
          </a:p>
          <a:p>
            <a:r>
              <a:rPr lang="en-IN" dirty="0" smtClean="0"/>
              <a:t>Toxicology analysis- no toxins identified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17589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Course in MICU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2400" u="sng" dirty="0" smtClean="0"/>
              <a:t>MICU day 1 (3/8/22)</a:t>
            </a:r>
          </a:p>
          <a:p>
            <a:r>
              <a:rPr lang="en-IN" dirty="0" smtClean="0"/>
              <a:t>Supportive care- RTF, CBD, head end elevation</a:t>
            </a:r>
          </a:p>
          <a:p>
            <a:pPr marL="0" indent="0">
              <a:buNone/>
            </a:pPr>
            <a:r>
              <a:rPr lang="en-IN" u="sng" dirty="0" smtClean="0"/>
              <a:t>Antibiotics</a:t>
            </a:r>
          </a:p>
          <a:p>
            <a:r>
              <a:rPr lang="en-IN" dirty="0" smtClean="0"/>
              <a:t>Inj. Ceftriaxone 2g iv </a:t>
            </a:r>
            <a:r>
              <a:rPr lang="en-IN" dirty="0" err="1" smtClean="0"/>
              <a:t>bd</a:t>
            </a:r>
            <a:endParaRPr lang="en-IN" dirty="0" smtClean="0"/>
          </a:p>
          <a:p>
            <a:r>
              <a:rPr lang="en-IN" dirty="0" smtClean="0"/>
              <a:t>Inj. </a:t>
            </a:r>
            <a:r>
              <a:rPr lang="en-IN" dirty="0" err="1" smtClean="0"/>
              <a:t>Vancomycin</a:t>
            </a:r>
            <a:r>
              <a:rPr lang="en-IN" dirty="0" smtClean="0"/>
              <a:t> 1g iv </a:t>
            </a:r>
            <a:r>
              <a:rPr lang="en-IN" dirty="0" err="1" smtClean="0"/>
              <a:t>bd</a:t>
            </a:r>
            <a:endParaRPr lang="en-IN" dirty="0" smtClean="0"/>
          </a:p>
          <a:p>
            <a:r>
              <a:rPr lang="en-IN" dirty="0" smtClean="0"/>
              <a:t>Inj. Ampicillin 2g iv Q6H</a:t>
            </a:r>
          </a:p>
          <a:p>
            <a:endParaRPr lang="en-IN" dirty="0"/>
          </a:p>
          <a:p>
            <a:r>
              <a:rPr lang="en-IN" dirty="0" smtClean="0"/>
              <a:t>Anti hepatic coma measures- bowel wash, T. </a:t>
            </a:r>
            <a:r>
              <a:rPr lang="en-IN" dirty="0" err="1" smtClean="0"/>
              <a:t>Rifaximine</a:t>
            </a:r>
            <a:r>
              <a:rPr lang="en-IN" dirty="0" smtClean="0"/>
              <a:t>,                </a:t>
            </a:r>
            <a:r>
              <a:rPr lang="en-IN" dirty="0" err="1" smtClean="0"/>
              <a:t>Syp</a:t>
            </a:r>
            <a:r>
              <a:rPr lang="en-IN" dirty="0" smtClean="0"/>
              <a:t>. Lactulose, Inj. </a:t>
            </a:r>
            <a:r>
              <a:rPr lang="en-IN" dirty="0" err="1" smtClean="0"/>
              <a:t>Hepamers</a:t>
            </a:r>
            <a:endParaRPr lang="en-IN" dirty="0" smtClean="0"/>
          </a:p>
          <a:p>
            <a:endParaRPr lang="en-IN" u="sng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6772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Inj. </a:t>
            </a:r>
            <a:r>
              <a:rPr lang="en-IN" dirty="0" err="1" smtClean="0"/>
              <a:t>Pantop</a:t>
            </a:r>
            <a:r>
              <a:rPr lang="en-IN" dirty="0" smtClean="0"/>
              <a:t> 40mg iv od</a:t>
            </a:r>
          </a:p>
          <a:p>
            <a:r>
              <a:rPr lang="en-IN" dirty="0"/>
              <a:t>Inj. Vitamin K 1amp iv od* 3days</a:t>
            </a:r>
          </a:p>
          <a:p>
            <a:r>
              <a:rPr lang="en-IN" dirty="0"/>
              <a:t>NAC infusion followed by T.NAC 600 </a:t>
            </a:r>
            <a:r>
              <a:rPr lang="en-IN" dirty="0" err="1"/>
              <a:t>bd</a:t>
            </a:r>
            <a:endParaRPr lang="en-IN" dirty="0"/>
          </a:p>
          <a:p>
            <a:r>
              <a:rPr lang="en-IN" dirty="0" smtClean="0"/>
              <a:t>T. </a:t>
            </a:r>
            <a:r>
              <a:rPr lang="en-IN" dirty="0" err="1" smtClean="0"/>
              <a:t>Udiliv</a:t>
            </a:r>
            <a:r>
              <a:rPr lang="en-IN" dirty="0" smtClean="0"/>
              <a:t> 300 </a:t>
            </a:r>
            <a:r>
              <a:rPr lang="en-IN" dirty="0" err="1" smtClean="0"/>
              <a:t>bd</a:t>
            </a:r>
            <a:endParaRPr lang="en-IN" dirty="0" smtClean="0"/>
          </a:p>
          <a:p>
            <a:r>
              <a:rPr lang="en-IN" dirty="0" smtClean="0"/>
              <a:t>T. </a:t>
            </a:r>
            <a:r>
              <a:rPr lang="en-IN" dirty="0" err="1" smtClean="0"/>
              <a:t>Sobisis</a:t>
            </a:r>
            <a:r>
              <a:rPr lang="en-IN" dirty="0" smtClean="0"/>
              <a:t> 500 </a:t>
            </a:r>
            <a:r>
              <a:rPr lang="en-IN" dirty="0" err="1" smtClean="0"/>
              <a:t>tds</a:t>
            </a:r>
            <a:endParaRPr lang="en-IN" dirty="0" smtClean="0"/>
          </a:p>
          <a:p>
            <a:r>
              <a:rPr lang="en-IN" dirty="0" smtClean="0"/>
              <a:t>T. </a:t>
            </a:r>
            <a:r>
              <a:rPr lang="en-IN" dirty="0" err="1" smtClean="0"/>
              <a:t>Febuxostat</a:t>
            </a:r>
            <a:r>
              <a:rPr lang="en-IN" dirty="0" smtClean="0"/>
              <a:t> 40mg </a:t>
            </a:r>
            <a:r>
              <a:rPr lang="en-IN" dirty="0" err="1" smtClean="0"/>
              <a:t>hs</a:t>
            </a:r>
            <a:endParaRPr lang="en-IN" dirty="0" smtClean="0"/>
          </a:p>
          <a:p>
            <a:r>
              <a:rPr lang="en-IN" dirty="0" smtClean="0"/>
              <a:t>4 pint FFP</a:t>
            </a:r>
          </a:p>
          <a:p>
            <a:r>
              <a:rPr lang="en-IN" dirty="0" smtClean="0"/>
              <a:t>Routines and PT INR 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29749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u="sng" dirty="0" smtClean="0"/>
              <a:t>Nephrology consultation</a:t>
            </a:r>
          </a:p>
          <a:p>
            <a:r>
              <a:rPr lang="en-IN" dirty="0" smtClean="0"/>
              <a:t>Patient was started on </a:t>
            </a:r>
            <a:r>
              <a:rPr lang="en-IN" dirty="0" err="1" smtClean="0"/>
              <a:t>hemodialysis</a:t>
            </a:r>
            <a:r>
              <a:rPr lang="en-IN" dirty="0" smtClean="0"/>
              <a:t> via FC</a:t>
            </a:r>
            <a:endParaRPr lang="en-IN" dirty="0"/>
          </a:p>
          <a:p>
            <a:r>
              <a:rPr lang="en-IN" dirty="0" smtClean="0"/>
              <a:t>Advised RFT/SE monitoring</a:t>
            </a:r>
          </a:p>
          <a:p>
            <a:r>
              <a:rPr lang="en-IN" dirty="0" smtClean="0"/>
              <a:t>I/O </a:t>
            </a:r>
            <a:r>
              <a:rPr lang="en-IN" dirty="0" err="1" smtClean="0"/>
              <a:t>monirtoring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92317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sz="2400" u="sng" dirty="0" smtClean="0"/>
              <a:t>MICU day 2 (4/8/22)</a:t>
            </a:r>
            <a:endParaRPr lang="en-IN" sz="2400" u="sng" dirty="0"/>
          </a:p>
          <a:p>
            <a:r>
              <a:rPr lang="en-IN" dirty="0" smtClean="0"/>
              <a:t>Routines, PT INR, CRP</a:t>
            </a:r>
          </a:p>
          <a:p>
            <a:r>
              <a:rPr lang="en-IN" dirty="0" smtClean="0"/>
              <a:t>TC- </a:t>
            </a:r>
            <a:r>
              <a:rPr lang="en-IN" dirty="0" smtClean="0">
                <a:solidFill>
                  <a:srgbClr val="FF0000"/>
                </a:solidFill>
              </a:rPr>
              <a:t>34800</a:t>
            </a:r>
          </a:p>
          <a:p>
            <a:r>
              <a:rPr lang="en-IN" dirty="0" smtClean="0"/>
              <a:t>Ur/Cr- </a:t>
            </a:r>
            <a:r>
              <a:rPr lang="en-IN" dirty="0" smtClean="0">
                <a:solidFill>
                  <a:srgbClr val="00B050"/>
                </a:solidFill>
              </a:rPr>
              <a:t>36/2</a:t>
            </a:r>
          </a:p>
          <a:p>
            <a:r>
              <a:rPr lang="en-IN" dirty="0" err="1" smtClean="0"/>
              <a:t>Bil</a:t>
            </a:r>
            <a:r>
              <a:rPr lang="en-IN" dirty="0" smtClean="0"/>
              <a:t>- 16.2</a:t>
            </a:r>
          </a:p>
          <a:p>
            <a:r>
              <a:rPr lang="en-IN" dirty="0" smtClean="0"/>
              <a:t>OT/PT- </a:t>
            </a:r>
            <a:r>
              <a:rPr lang="en-IN" dirty="0" smtClean="0">
                <a:solidFill>
                  <a:srgbClr val="00B050"/>
                </a:solidFill>
              </a:rPr>
              <a:t>1481/834</a:t>
            </a:r>
          </a:p>
          <a:p>
            <a:r>
              <a:rPr lang="en-IN" dirty="0" smtClean="0"/>
              <a:t>PT- 45.1</a:t>
            </a:r>
          </a:p>
          <a:p>
            <a:r>
              <a:rPr lang="en-IN" dirty="0" smtClean="0"/>
              <a:t>INR-  </a:t>
            </a:r>
            <a:r>
              <a:rPr lang="en-IN" dirty="0" smtClean="0">
                <a:solidFill>
                  <a:srgbClr val="FF0000"/>
                </a:solidFill>
              </a:rPr>
              <a:t>4.57</a:t>
            </a:r>
          </a:p>
          <a:p>
            <a:r>
              <a:rPr lang="en-IN" dirty="0" smtClean="0"/>
              <a:t>APTT- </a:t>
            </a:r>
            <a:r>
              <a:rPr lang="en-IN" dirty="0" smtClean="0">
                <a:solidFill>
                  <a:srgbClr val="FF0000"/>
                </a:solidFill>
              </a:rPr>
              <a:t>91.8</a:t>
            </a:r>
          </a:p>
          <a:p>
            <a:r>
              <a:rPr lang="en-IN" dirty="0" smtClean="0"/>
              <a:t>CRP- </a:t>
            </a:r>
            <a:r>
              <a:rPr lang="en-IN" dirty="0" smtClean="0">
                <a:solidFill>
                  <a:srgbClr val="FF0000"/>
                </a:solidFill>
              </a:rPr>
              <a:t>positive</a:t>
            </a:r>
          </a:p>
        </p:txBody>
      </p:sp>
    </p:spTree>
    <p:extLst>
      <p:ext uri="{BB962C8B-B14F-4D97-AF65-F5344CB8AC3E}">
        <p14:creationId xmlns:p14="http://schemas.microsoft.com/office/powerpoint/2010/main" val="2542506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CT brain taken</a:t>
            </a:r>
          </a:p>
          <a:p>
            <a:r>
              <a:rPr lang="en-IN" dirty="0" err="1"/>
              <a:t>Usg</a:t>
            </a:r>
            <a:r>
              <a:rPr lang="en-IN" dirty="0"/>
              <a:t> abdomen taken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u="sng" dirty="0"/>
              <a:t>Ortho consultation</a:t>
            </a:r>
          </a:p>
          <a:p>
            <a:r>
              <a:rPr lang="en-IN" dirty="0"/>
              <a:t>Right </a:t>
            </a:r>
            <a:r>
              <a:rPr lang="en-IN" dirty="0" err="1"/>
              <a:t>forearem</a:t>
            </a:r>
            <a:r>
              <a:rPr lang="en-IN" dirty="0"/>
              <a:t>- healed scar. Distal pulses normal</a:t>
            </a:r>
          </a:p>
          <a:p>
            <a:r>
              <a:rPr lang="en-IN" dirty="0"/>
              <a:t>No features of infected implant or surgical site infection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343559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u="sng" dirty="0" smtClean="0"/>
              <a:t>Neurology consultation</a:t>
            </a:r>
          </a:p>
          <a:p>
            <a:r>
              <a:rPr lang="en-IN" dirty="0" smtClean="0"/>
              <a:t>Metabolic encephalopathy- sepsis/ hepatic</a:t>
            </a:r>
            <a:endParaRPr lang="en-IN" dirty="0"/>
          </a:p>
          <a:p>
            <a:r>
              <a:rPr lang="en-IN" dirty="0" smtClean="0"/>
              <a:t>? Non convulsive status </a:t>
            </a:r>
            <a:r>
              <a:rPr lang="en-IN" dirty="0" err="1" smtClean="0"/>
              <a:t>epilepticus</a:t>
            </a:r>
            <a:endParaRPr lang="en-IN" dirty="0" smtClean="0"/>
          </a:p>
          <a:p>
            <a:endParaRPr lang="en-IN" dirty="0"/>
          </a:p>
          <a:p>
            <a:r>
              <a:rPr lang="en-IN" dirty="0" smtClean="0"/>
              <a:t>Advised CT brain</a:t>
            </a:r>
          </a:p>
          <a:p>
            <a:r>
              <a:rPr lang="en-IN" dirty="0" smtClean="0"/>
              <a:t>Toxicology screen</a:t>
            </a:r>
          </a:p>
          <a:p>
            <a:r>
              <a:rPr lang="en-IN" dirty="0" smtClean="0"/>
              <a:t>Portable EEG</a:t>
            </a:r>
          </a:p>
          <a:p>
            <a:r>
              <a:rPr lang="en-IN" dirty="0" smtClean="0"/>
              <a:t>MRI Brain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7012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u="sng" dirty="0" smtClean="0"/>
              <a:t>Cardiology consultation</a:t>
            </a:r>
          </a:p>
          <a:p>
            <a:r>
              <a:rPr lang="en-IN" dirty="0" smtClean="0"/>
              <a:t>Screening echo- no e/o vegetation, no RWMA. Poor echo window</a:t>
            </a:r>
          </a:p>
          <a:p>
            <a:r>
              <a:rPr lang="en-IN" dirty="0" smtClean="0"/>
              <a:t>Advised CRP ESR monitoring, blood cultures</a:t>
            </a:r>
          </a:p>
          <a:p>
            <a:endParaRPr lang="en-IN" dirty="0" smtClean="0"/>
          </a:p>
          <a:p>
            <a:pPr marL="0" indent="0">
              <a:buNone/>
            </a:pPr>
            <a:r>
              <a:rPr lang="en-IN" u="sng" dirty="0" err="1" smtClean="0"/>
              <a:t>Gastroenterologty</a:t>
            </a:r>
            <a:r>
              <a:rPr lang="en-IN" u="sng" dirty="0" smtClean="0"/>
              <a:t> consultation</a:t>
            </a:r>
          </a:p>
          <a:p>
            <a:r>
              <a:rPr lang="en-IN" dirty="0" smtClean="0"/>
              <a:t>Advised tropical fever workup, anti HBC, viral markers, peripheral smear </a:t>
            </a:r>
            <a:r>
              <a:rPr lang="en-IN" dirty="0" err="1" smtClean="0"/>
              <a:t>retic</a:t>
            </a:r>
            <a:r>
              <a:rPr lang="en-IN" dirty="0" smtClean="0"/>
              <a:t> count, blood culture, </a:t>
            </a:r>
            <a:r>
              <a:rPr lang="en-IN" dirty="0" err="1" smtClean="0"/>
              <a:t>widal</a:t>
            </a:r>
            <a:r>
              <a:rPr lang="en-IN" dirty="0" smtClean="0"/>
              <a:t> test, CPK, U. Myoglobin, GGT, USG abdomen</a:t>
            </a:r>
          </a:p>
          <a:p>
            <a:endParaRPr lang="en-IN" dirty="0"/>
          </a:p>
          <a:p>
            <a:r>
              <a:rPr lang="en-IN" dirty="0" smtClean="0"/>
              <a:t>LP was planned, deferred due to prolonged INR</a:t>
            </a:r>
          </a:p>
          <a:p>
            <a:r>
              <a:rPr lang="en-IN" dirty="0" smtClean="0"/>
              <a:t>4 pint FFP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11123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u="sng" dirty="0" smtClean="0"/>
              <a:t>Surgery consultation </a:t>
            </a:r>
            <a:r>
              <a:rPr lang="en-IN" dirty="0" smtClean="0"/>
              <a:t>(2/8/22)</a:t>
            </a:r>
          </a:p>
          <a:p>
            <a:r>
              <a:rPr lang="en-IN" dirty="0" smtClean="0"/>
              <a:t>Done from casualty</a:t>
            </a:r>
          </a:p>
          <a:p>
            <a:r>
              <a:rPr lang="en-IN" dirty="0" smtClean="0"/>
              <a:t>Advised </a:t>
            </a:r>
            <a:r>
              <a:rPr lang="en-IN" dirty="0" err="1" smtClean="0"/>
              <a:t>usg</a:t>
            </a:r>
            <a:r>
              <a:rPr lang="en-IN" dirty="0" smtClean="0"/>
              <a:t> abdomen, </a:t>
            </a:r>
            <a:r>
              <a:rPr lang="en-IN" dirty="0" err="1" smtClean="0"/>
              <a:t>S.Amylase</a:t>
            </a:r>
            <a:r>
              <a:rPr lang="en-IN" dirty="0" smtClean="0"/>
              <a:t>, </a:t>
            </a:r>
            <a:r>
              <a:rPr lang="en-IN" dirty="0" err="1" smtClean="0"/>
              <a:t>S.Lipase</a:t>
            </a: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607444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u="sng" dirty="0" smtClean="0"/>
              <a:t>MICU day 3 (5/8/22)</a:t>
            </a:r>
          </a:p>
          <a:p>
            <a:r>
              <a:rPr lang="en-IN" dirty="0" smtClean="0"/>
              <a:t>Patient drowsy.</a:t>
            </a:r>
          </a:p>
          <a:p>
            <a:r>
              <a:rPr lang="en-IN" dirty="0" smtClean="0"/>
              <a:t>Developed desaturation and breathing difficulty</a:t>
            </a:r>
          </a:p>
          <a:p>
            <a:r>
              <a:rPr lang="en-IN" sz="1800" dirty="0" smtClean="0"/>
              <a:t>Chest- </a:t>
            </a:r>
            <a:r>
              <a:rPr lang="en-IN" sz="1800" dirty="0" err="1" smtClean="0"/>
              <a:t>b/l</a:t>
            </a:r>
            <a:r>
              <a:rPr lang="en-IN" sz="1800" dirty="0" smtClean="0"/>
              <a:t> conducted sounds+</a:t>
            </a:r>
          </a:p>
          <a:p>
            <a:r>
              <a:rPr lang="en-IN" sz="1800" dirty="0"/>
              <a:t>O2 given via face mask</a:t>
            </a:r>
          </a:p>
          <a:p>
            <a:r>
              <a:rPr lang="en-IN" sz="1800" dirty="0" smtClean="0"/>
              <a:t>Elective intubation advised, but deferred as bystander not willing</a:t>
            </a:r>
          </a:p>
        </p:txBody>
      </p:sp>
    </p:spTree>
    <p:extLst>
      <p:ext uri="{BB962C8B-B14F-4D97-AF65-F5344CB8AC3E}">
        <p14:creationId xmlns:p14="http://schemas.microsoft.com/office/powerpoint/2010/main" val="6347832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TC- </a:t>
            </a:r>
            <a:r>
              <a:rPr lang="en-IN" dirty="0">
                <a:solidFill>
                  <a:srgbClr val="FF0000"/>
                </a:solidFill>
              </a:rPr>
              <a:t>38,820</a:t>
            </a:r>
          </a:p>
          <a:p>
            <a:r>
              <a:rPr lang="en-IN" dirty="0"/>
              <a:t>K – </a:t>
            </a:r>
            <a:r>
              <a:rPr lang="en-IN" dirty="0">
                <a:solidFill>
                  <a:srgbClr val="FF0000"/>
                </a:solidFill>
              </a:rPr>
              <a:t>5.4</a:t>
            </a:r>
          </a:p>
          <a:p>
            <a:r>
              <a:rPr lang="en-IN" dirty="0"/>
              <a:t>OT/PT-</a:t>
            </a:r>
            <a:r>
              <a:rPr lang="en-IN" dirty="0">
                <a:solidFill>
                  <a:srgbClr val="FF0000"/>
                </a:solidFill>
              </a:rPr>
              <a:t> 1778/805</a:t>
            </a:r>
          </a:p>
          <a:p>
            <a:r>
              <a:rPr lang="en-IN" dirty="0"/>
              <a:t>PT/INR – </a:t>
            </a:r>
            <a:r>
              <a:rPr lang="en-IN" dirty="0">
                <a:solidFill>
                  <a:srgbClr val="FF0000"/>
                </a:solidFill>
              </a:rPr>
              <a:t>41.5/4.21</a:t>
            </a:r>
          </a:p>
          <a:p>
            <a:r>
              <a:rPr lang="en-IN" dirty="0"/>
              <a:t>CRP-</a:t>
            </a:r>
            <a:r>
              <a:rPr lang="en-IN" dirty="0">
                <a:solidFill>
                  <a:srgbClr val="FF0000"/>
                </a:solidFill>
              </a:rPr>
              <a:t> positive</a:t>
            </a:r>
            <a:endParaRPr lang="en-IN" dirty="0"/>
          </a:p>
          <a:p>
            <a:r>
              <a:rPr lang="en-IN" dirty="0" smtClean="0"/>
              <a:t>Added </a:t>
            </a:r>
            <a:r>
              <a:rPr lang="en-IN" dirty="0"/>
              <a:t>T. Doxy 100 </a:t>
            </a:r>
            <a:r>
              <a:rPr lang="en-IN" dirty="0" err="1"/>
              <a:t>bd</a:t>
            </a:r>
            <a:endParaRPr lang="en-IN" dirty="0"/>
          </a:p>
          <a:p>
            <a:r>
              <a:rPr lang="en-IN" dirty="0"/>
              <a:t>Inj. </a:t>
            </a:r>
            <a:r>
              <a:rPr lang="en-IN" dirty="0" err="1"/>
              <a:t>Dexa</a:t>
            </a:r>
            <a:r>
              <a:rPr lang="en-IN" dirty="0"/>
              <a:t> 4mg iv Q8H</a:t>
            </a:r>
          </a:p>
          <a:p>
            <a:r>
              <a:rPr lang="en-IN" dirty="0" err="1"/>
              <a:t>Hemodialysis</a:t>
            </a:r>
            <a:r>
              <a:rPr lang="en-IN" dirty="0"/>
              <a:t> deferred due to </a:t>
            </a:r>
            <a:r>
              <a:rPr lang="en-IN" dirty="0" smtClean="0"/>
              <a:t>hypotension, started noradrenaline inf.</a:t>
            </a:r>
            <a:endParaRPr lang="en-IN" dirty="0"/>
          </a:p>
          <a:p>
            <a:r>
              <a:rPr lang="en-IN" dirty="0" err="1"/>
              <a:t>Hypoglycemic</a:t>
            </a:r>
            <a:r>
              <a:rPr lang="en-IN" dirty="0"/>
              <a:t> episodes- D25 given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921425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49252"/>
            <a:ext cx="8946541" cy="5318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u="sng" dirty="0" smtClean="0"/>
              <a:t>MICU day 4 (6/8/22)</a:t>
            </a:r>
          </a:p>
          <a:p>
            <a:r>
              <a:rPr lang="en-IN" dirty="0" smtClean="0"/>
              <a:t>Patient became </a:t>
            </a:r>
            <a:r>
              <a:rPr lang="en-IN" dirty="0" err="1" smtClean="0"/>
              <a:t>stuperous</a:t>
            </a:r>
            <a:endParaRPr lang="en-IN" dirty="0" smtClean="0"/>
          </a:p>
          <a:p>
            <a:r>
              <a:rPr lang="en-IN" dirty="0" smtClean="0"/>
              <a:t>On </a:t>
            </a:r>
            <a:r>
              <a:rPr lang="en-IN" dirty="0" err="1" smtClean="0"/>
              <a:t>ionotrope</a:t>
            </a:r>
            <a:endParaRPr lang="en-IN" dirty="0" smtClean="0"/>
          </a:p>
          <a:p>
            <a:r>
              <a:rPr lang="en-IN" dirty="0" smtClean="0"/>
              <a:t>4 pint FFP</a:t>
            </a:r>
          </a:p>
          <a:p>
            <a:r>
              <a:rPr lang="en-IN" dirty="0" err="1" smtClean="0"/>
              <a:t>Hypoglycemic</a:t>
            </a:r>
            <a:r>
              <a:rPr lang="en-IN" dirty="0" smtClean="0"/>
              <a:t> episode- D25 given</a:t>
            </a:r>
          </a:p>
          <a:p>
            <a:r>
              <a:rPr lang="en-IN" dirty="0" err="1" smtClean="0"/>
              <a:t>Hb</a:t>
            </a:r>
            <a:r>
              <a:rPr lang="en-IN" dirty="0" smtClean="0"/>
              <a:t>- </a:t>
            </a:r>
            <a:r>
              <a:rPr lang="en-IN" dirty="0" smtClean="0">
                <a:solidFill>
                  <a:srgbClr val="FF0000"/>
                </a:solidFill>
              </a:rPr>
              <a:t>10.4</a:t>
            </a:r>
          </a:p>
          <a:p>
            <a:r>
              <a:rPr lang="en-IN" dirty="0" smtClean="0"/>
              <a:t>TC- 27300</a:t>
            </a:r>
          </a:p>
          <a:p>
            <a:r>
              <a:rPr lang="en-IN" dirty="0" smtClean="0"/>
              <a:t>Ur/Cr- </a:t>
            </a:r>
            <a:r>
              <a:rPr lang="en-IN" dirty="0" smtClean="0">
                <a:solidFill>
                  <a:srgbClr val="FF0000"/>
                </a:solidFill>
              </a:rPr>
              <a:t>48/4.2</a:t>
            </a:r>
          </a:p>
          <a:p>
            <a:r>
              <a:rPr lang="en-IN" dirty="0" err="1" smtClean="0"/>
              <a:t>Bil</a:t>
            </a:r>
            <a:r>
              <a:rPr lang="en-IN" dirty="0" smtClean="0"/>
              <a:t>- </a:t>
            </a:r>
            <a:r>
              <a:rPr lang="en-IN" dirty="0" smtClean="0">
                <a:solidFill>
                  <a:srgbClr val="FF0000"/>
                </a:solidFill>
              </a:rPr>
              <a:t>18</a:t>
            </a:r>
          </a:p>
          <a:p>
            <a:r>
              <a:rPr lang="en-IN" dirty="0" smtClean="0"/>
              <a:t>OT/PT- </a:t>
            </a:r>
            <a:r>
              <a:rPr lang="en-IN" dirty="0" smtClean="0">
                <a:solidFill>
                  <a:srgbClr val="00B050"/>
                </a:solidFill>
              </a:rPr>
              <a:t>1462/628</a:t>
            </a:r>
          </a:p>
          <a:p>
            <a:r>
              <a:rPr lang="en-IN" dirty="0" smtClean="0"/>
              <a:t>CRP-</a:t>
            </a:r>
            <a:r>
              <a:rPr lang="en-IN" dirty="0" smtClean="0">
                <a:solidFill>
                  <a:srgbClr val="00B050"/>
                </a:solidFill>
              </a:rPr>
              <a:t> </a:t>
            </a:r>
            <a:r>
              <a:rPr lang="en-IN" dirty="0" smtClean="0">
                <a:solidFill>
                  <a:srgbClr val="FF0000"/>
                </a:solidFill>
              </a:rPr>
              <a:t>positive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99221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SLED taken when BP improved with </a:t>
            </a:r>
            <a:r>
              <a:rPr lang="en-IN" dirty="0" err="1"/>
              <a:t>ionotrpe</a:t>
            </a:r>
            <a:r>
              <a:rPr lang="en-IN" dirty="0"/>
              <a:t>. Could not complete due to hemodynamic instability.</a:t>
            </a:r>
          </a:p>
          <a:p>
            <a:r>
              <a:rPr lang="en-IN" dirty="0"/>
              <a:t>Patient shifted to MICU. Intubation done.</a:t>
            </a:r>
          </a:p>
          <a:p>
            <a:r>
              <a:rPr lang="en-IN" dirty="0"/>
              <a:t>Dual </a:t>
            </a:r>
            <a:r>
              <a:rPr lang="en-IN" dirty="0" err="1"/>
              <a:t>ionotropic</a:t>
            </a:r>
            <a:r>
              <a:rPr lang="en-IN" dirty="0"/>
              <a:t> </a:t>
            </a:r>
            <a:r>
              <a:rPr lang="en-IN" dirty="0" smtClean="0"/>
              <a:t>support. 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33743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2400" u="sng" dirty="0" smtClean="0"/>
              <a:t>MICU day 5 (7/8/22</a:t>
            </a:r>
            <a:r>
              <a:rPr lang="en-IN" sz="2400" dirty="0" smtClean="0"/>
              <a:t>)</a:t>
            </a:r>
            <a:endParaRPr lang="en-IN" sz="2400" dirty="0"/>
          </a:p>
          <a:p>
            <a:r>
              <a:rPr lang="en-IN" dirty="0" smtClean="0"/>
              <a:t>Patient became comatose</a:t>
            </a:r>
          </a:p>
          <a:p>
            <a:r>
              <a:rPr lang="en-IN" dirty="0" smtClean="0"/>
              <a:t>TC- </a:t>
            </a:r>
            <a:r>
              <a:rPr lang="en-IN" dirty="0" smtClean="0">
                <a:solidFill>
                  <a:srgbClr val="FF0000"/>
                </a:solidFill>
              </a:rPr>
              <a:t>39,400</a:t>
            </a:r>
          </a:p>
          <a:p>
            <a:r>
              <a:rPr lang="en-IN" dirty="0" smtClean="0"/>
              <a:t>Ur/Cr- </a:t>
            </a:r>
            <a:r>
              <a:rPr lang="en-IN" dirty="0" smtClean="0">
                <a:solidFill>
                  <a:srgbClr val="FF0000"/>
                </a:solidFill>
              </a:rPr>
              <a:t>59/5.6</a:t>
            </a:r>
          </a:p>
          <a:p>
            <a:r>
              <a:rPr lang="en-IN" dirty="0" smtClean="0"/>
              <a:t>Na/K- 127/ </a:t>
            </a:r>
            <a:r>
              <a:rPr lang="en-IN" dirty="0" smtClean="0">
                <a:solidFill>
                  <a:srgbClr val="FF0000"/>
                </a:solidFill>
              </a:rPr>
              <a:t>5.4</a:t>
            </a:r>
          </a:p>
          <a:p>
            <a:r>
              <a:rPr lang="en-IN" dirty="0" smtClean="0"/>
              <a:t>OT/PT- 1143/535</a:t>
            </a:r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6888011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Patient developed </a:t>
            </a:r>
            <a:r>
              <a:rPr lang="en-IN" dirty="0" err="1"/>
              <a:t>hyperkalemia</a:t>
            </a:r>
            <a:r>
              <a:rPr lang="en-IN" dirty="0"/>
              <a:t>. </a:t>
            </a:r>
            <a:r>
              <a:rPr lang="en-IN" dirty="0" err="1"/>
              <a:t>Antihyperkalemics</a:t>
            </a:r>
            <a:r>
              <a:rPr lang="en-IN" dirty="0"/>
              <a:t> </a:t>
            </a:r>
            <a:r>
              <a:rPr lang="en-IN" dirty="0" smtClean="0"/>
              <a:t>given.</a:t>
            </a:r>
            <a:endParaRPr lang="en-IN" dirty="0"/>
          </a:p>
          <a:p>
            <a:r>
              <a:rPr lang="en-IN" dirty="0"/>
              <a:t>Dialysis deferred due to hemodynamic instability.</a:t>
            </a:r>
          </a:p>
          <a:p>
            <a:r>
              <a:rPr lang="en-IN" dirty="0"/>
              <a:t>Developed GTCS, Inj. </a:t>
            </a:r>
            <a:r>
              <a:rPr lang="en-IN" dirty="0" err="1"/>
              <a:t>Levipill</a:t>
            </a:r>
            <a:r>
              <a:rPr lang="en-IN" dirty="0"/>
              <a:t>, Inj. </a:t>
            </a:r>
            <a:r>
              <a:rPr lang="en-IN" dirty="0" err="1"/>
              <a:t>Midaz</a:t>
            </a:r>
            <a:r>
              <a:rPr lang="en-IN" dirty="0"/>
              <a:t> given. Found having low GRBS (60mg/dl), D25 given</a:t>
            </a:r>
            <a:r>
              <a:rPr lang="en-IN" dirty="0" smtClean="0"/>
              <a:t>.</a:t>
            </a:r>
          </a:p>
          <a:p>
            <a:r>
              <a:rPr lang="en-IN" dirty="0" err="1" smtClean="0"/>
              <a:t>Attemped</a:t>
            </a:r>
            <a:r>
              <a:rPr lang="en-IN" dirty="0" smtClean="0"/>
              <a:t> central line insertion.</a:t>
            </a:r>
            <a:endParaRPr lang="en-IN" dirty="0"/>
          </a:p>
          <a:p>
            <a:r>
              <a:rPr lang="en-IN" dirty="0"/>
              <a:t>Patient deteriorated, became unresponsive. </a:t>
            </a:r>
            <a:r>
              <a:rPr lang="en-IN" dirty="0" err="1"/>
              <a:t>Inspite</a:t>
            </a:r>
            <a:r>
              <a:rPr lang="en-IN" dirty="0"/>
              <a:t> of all resuscitative measures patient expired.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70402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Provisional 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Sepsis / MODS- non </a:t>
            </a:r>
            <a:r>
              <a:rPr lang="en-IN" sz="2400" dirty="0" err="1" smtClean="0"/>
              <a:t>oliguric</a:t>
            </a:r>
            <a:r>
              <a:rPr lang="en-IN" sz="2400" dirty="0" smtClean="0"/>
              <a:t> AKI- fulminant </a:t>
            </a:r>
            <a:r>
              <a:rPr lang="en-IN" sz="2400" dirty="0" smtClean="0"/>
              <a:t>hepatitis- encephalopathy/ probably nosocomial infection</a:t>
            </a:r>
            <a:endParaRPr lang="en-IN" sz="2400" dirty="0" smtClean="0"/>
          </a:p>
          <a:p>
            <a:r>
              <a:rPr lang="en-IN" sz="2400" dirty="0" smtClean="0"/>
              <a:t>? Gram negative sepsis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8599008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Differential diagnosis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u="sng" dirty="0" smtClean="0"/>
              <a:t>Infective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 smtClean="0"/>
              <a:t>1. </a:t>
            </a:r>
            <a:r>
              <a:rPr lang="en-IN" dirty="0" err="1"/>
              <a:t>M</a:t>
            </a:r>
            <a:r>
              <a:rPr lang="en-IN" dirty="0" err="1" smtClean="0"/>
              <a:t>eningiococcal</a:t>
            </a:r>
            <a:r>
              <a:rPr lang="en-IN" dirty="0" smtClean="0"/>
              <a:t> septicaemia</a:t>
            </a:r>
          </a:p>
          <a:p>
            <a:r>
              <a:rPr lang="en-IN" dirty="0" smtClean="0"/>
              <a:t>2. Infective endocarditis</a:t>
            </a:r>
            <a:endParaRPr lang="en-IN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u="sng" dirty="0" smtClean="0"/>
              <a:t>Non infective</a:t>
            </a:r>
            <a:endParaRPr lang="en-IN" u="sng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5150880" cy="3741738"/>
          </a:xfrm>
        </p:spPr>
        <p:txBody>
          <a:bodyPr/>
          <a:lstStyle/>
          <a:p>
            <a:r>
              <a:rPr lang="en-IN" dirty="0" smtClean="0"/>
              <a:t>1. </a:t>
            </a:r>
            <a:r>
              <a:rPr lang="en-IN" dirty="0" err="1" smtClean="0"/>
              <a:t>Aleukemic</a:t>
            </a:r>
            <a:r>
              <a:rPr lang="en-IN" dirty="0" smtClean="0"/>
              <a:t> </a:t>
            </a:r>
            <a:r>
              <a:rPr lang="en-IN" dirty="0" err="1" smtClean="0"/>
              <a:t>leukemia</a:t>
            </a:r>
            <a:endParaRPr lang="en-IN" dirty="0" smtClean="0"/>
          </a:p>
          <a:p>
            <a:r>
              <a:rPr lang="en-IN" dirty="0" smtClean="0"/>
              <a:t>2. Lymphoma</a:t>
            </a:r>
          </a:p>
          <a:p>
            <a:r>
              <a:rPr lang="en-IN" dirty="0" smtClean="0"/>
              <a:t>3. </a:t>
            </a:r>
            <a:r>
              <a:rPr lang="en-IN" dirty="0" err="1" smtClean="0"/>
              <a:t>Vasculitis</a:t>
            </a:r>
            <a:r>
              <a:rPr lang="en-IN" dirty="0" smtClean="0"/>
              <a:t>/ AI condition with superadded infection</a:t>
            </a:r>
          </a:p>
          <a:p>
            <a:r>
              <a:rPr lang="en-IN" dirty="0" smtClean="0"/>
              <a:t>4. Wilsons disease</a:t>
            </a:r>
          </a:p>
          <a:p>
            <a:r>
              <a:rPr lang="en-IN" dirty="0" smtClean="0"/>
              <a:t>5. AI hepatitis</a:t>
            </a:r>
          </a:p>
          <a:p>
            <a:r>
              <a:rPr lang="en-IN" dirty="0" smtClean="0"/>
              <a:t>6. Multiple myeloma</a:t>
            </a:r>
          </a:p>
          <a:p>
            <a:r>
              <a:rPr lang="en-IN" dirty="0" smtClean="0"/>
              <a:t>7. Macrophage activation syndrome</a:t>
            </a:r>
          </a:p>
          <a:p>
            <a:r>
              <a:rPr lang="en-IN" dirty="0" smtClean="0"/>
              <a:t>8. Disseminated fat embolism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71054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Limitations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 smtClean="0"/>
              <a:t>Lp</a:t>
            </a:r>
            <a:r>
              <a:rPr lang="en-IN" dirty="0" smtClean="0"/>
              <a:t> could not be done due to persistently prolonged INR</a:t>
            </a:r>
          </a:p>
          <a:p>
            <a:r>
              <a:rPr lang="en-IN" dirty="0" smtClean="0"/>
              <a:t>EEG , MRI brain could not be done</a:t>
            </a:r>
          </a:p>
          <a:p>
            <a:r>
              <a:rPr lang="en-IN" dirty="0" smtClean="0"/>
              <a:t>USG of right </a:t>
            </a:r>
            <a:r>
              <a:rPr lang="en-IN" dirty="0" err="1" smtClean="0"/>
              <a:t>upperlimb</a:t>
            </a:r>
            <a:r>
              <a:rPr lang="en-IN" dirty="0" smtClean="0"/>
              <a:t> not done as there was no clinical evidence of infected implant/ surgical site infection</a:t>
            </a:r>
          </a:p>
          <a:p>
            <a:r>
              <a:rPr lang="en-IN" dirty="0" smtClean="0"/>
              <a:t>SARS </a:t>
            </a:r>
            <a:r>
              <a:rPr lang="en-IN" dirty="0" err="1" smtClean="0"/>
              <a:t>cov</a:t>
            </a:r>
            <a:r>
              <a:rPr lang="en-IN" dirty="0" smtClean="0"/>
              <a:t> 2 antibody report not obtained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24276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else could be done??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Early starting of steroids within 6 hours</a:t>
            </a:r>
          </a:p>
          <a:p>
            <a:r>
              <a:rPr lang="en-IN" dirty="0" smtClean="0"/>
              <a:t>IVIG- if not contraindicated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282418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Sepsis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Definition- life threatening organ dysfunction due to a </a:t>
            </a:r>
            <a:r>
              <a:rPr lang="en-IN" dirty="0" err="1" smtClean="0"/>
              <a:t>dysregulated</a:t>
            </a:r>
            <a:r>
              <a:rPr lang="en-IN" dirty="0" smtClean="0"/>
              <a:t> host response to infection (sepsis 3)</a:t>
            </a:r>
          </a:p>
          <a:p>
            <a:r>
              <a:rPr lang="en-IN" dirty="0" smtClean="0"/>
              <a:t>In septic patients the normal immune-pathological host response become maladaptive creating disturbance in </a:t>
            </a:r>
            <a:r>
              <a:rPr lang="en-IN" dirty="0" err="1" smtClean="0"/>
              <a:t>hemeostatic</a:t>
            </a:r>
            <a:r>
              <a:rPr lang="en-IN" dirty="0" smtClean="0"/>
              <a:t> </a:t>
            </a:r>
            <a:r>
              <a:rPr lang="en-IN" dirty="0" err="1" smtClean="0"/>
              <a:t>mileu</a:t>
            </a:r>
            <a:r>
              <a:rPr lang="en-IN" dirty="0" smtClean="0">
                <a:sym typeface="Wingdings" panose="05000000000000000000" pitchFamily="2" charset="2"/>
              </a:rPr>
              <a:t> life threatening organ dysfunction and death</a:t>
            </a:r>
          </a:p>
          <a:p>
            <a:r>
              <a:rPr lang="en-IN" dirty="0" smtClean="0">
                <a:sym typeface="Wingdings" panose="05000000000000000000" pitchFamily="2" charset="2"/>
              </a:rPr>
              <a:t>SIRS criteria in definition of sepsis was removed</a:t>
            </a:r>
          </a:p>
          <a:p>
            <a:r>
              <a:rPr lang="en-IN" dirty="0" smtClean="0">
                <a:sym typeface="Wingdings" panose="05000000000000000000" pitchFamily="2" charset="2"/>
              </a:rPr>
              <a:t>Severe sepsis- removed (sepsis with evidence of organ dysfunction)</a:t>
            </a:r>
          </a:p>
        </p:txBody>
      </p:sp>
    </p:spTree>
    <p:extLst>
      <p:ext uri="{BB962C8B-B14F-4D97-AF65-F5344CB8AC3E}">
        <p14:creationId xmlns:p14="http://schemas.microsoft.com/office/powerpoint/2010/main" val="155381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not recognized early and managed promptly, </a:t>
            </a:r>
            <a:r>
              <a:rPr lang="en-US" dirty="0" smtClean="0"/>
              <a:t>can </a:t>
            </a:r>
            <a:r>
              <a:rPr lang="en-US" dirty="0"/>
              <a:t>lead to septic shock, multiple organ failure and </a:t>
            </a:r>
            <a:r>
              <a:rPr lang="en-US" dirty="0" smtClean="0"/>
              <a:t>death.</a:t>
            </a:r>
          </a:p>
          <a:p>
            <a:r>
              <a:rPr lang="en-US" dirty="0"/>
              <a:t>M</a:t>
            </a:r>
            <a:r>
              <a:rPr lang="en-US" dirty="0" smtClean="0"/>
              <a:t>ost </a:t>
            </a:r>
            <a:r>
              <a:rPr lang="en-US" dirty="0"/>
              <a:t>frequently a serious complication of infection, particularly in low- and middle-income countries where it represents a major cause of maternal and neonatal morbidity and </a:t>
            </a:r>
            <a:r>
              <a:rPr lang="en-US" dirty="0" smtClean="0"/>
              <a:t>mortality.</a:t>
            </a:r>
          </a:p>
          <a:p>
            <a:r>
              <a:rPr lang="en-US" dirty="0"/>
              <a:t>In the community setting, sepsis often presents as the clinical deterioration of common and preventable infections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Sepsis also frequently results from infections acquired in health care </a:t>
            </a:r>
            <a:r>
              <a:rPr lang="en-US" dirty="0" smtClean="0"/>
              <a:t>settings (one </a:t>
            </a:r>
            <a:r>
              <a:rPr lang="en-US" dirty="0"/>
              <a:t>of the most frequent adverse events during care </a:t>
            </a:r>
            <a:r>
              <a:rPr lang="en-US" dirty="0" smtClean="0"/>
              <a:t>delivery).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23887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Healthcare-associated infections are often resistant to antibiotics and can </a:t>
            </a:r>
            <a:r>
              <a:rPr lang="en-US" dirty="0" smtClean="0"/>
              <a:t>rapidly deteriorate. </a:t>
            </a:r>
          </a:p>
          <a:p>
            <a:r>
              <a:rPr lang="en-US" dirty="0" smtClean="0"/>
              <a:t>Antimicrobial </a:t>
            </a:r>
            <a:r>
              <a:rPr lang="en-US" dirty="0"/>
              <a:t>resistance is a major factor </a:t>
            </a:r>
            <a:r>
              <a:rPr lang="en-US" dirty="0" smtClean="0"/>
              <a:t>determining unresponsiveness </a:t>
            </a:r>
            <a:r>
              <a:rPr lang="en-US" dirty="0"/>
              <a:t>to treatment and rapid evolution to sepsis and septic shock. </a:t>
            </a:r>
            <a:endParaRPr lang="en-US" dirty="0" smtClean="0"/>
          </a:p>
          <a:p>
            <a:r>
              <a:rPr lang="en-US" dirty="0" smtClean="0"/>
              <a:t>Sepsis </a:t>
            </a:r>
            <a:r>
              <a:rPr lang="en-US" dirty="0"/>
              <a:t>patients with resistant pathogens have been found to have a higher risk of hospital </a:t>
            </a:r>
            <a:r>
              <a:rPr lang="en-US" dirty="0" smtClean="0"/>
              <a:t>mortality.</a:t>
            </a:r>
          </a:p>
          <a:p>
            <a:endParaRPr lang="en-US" dirty="0" smtClean="0"/>
          </a:p>
          <a:p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SOFA score</a:t>
            </a:r>
          </a:p>
          <a:p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Quick SOFA criteria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313536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Episode 37 - Definitions and Identification of Sepsis: Sepsis 2.0 vs Sepsis  3.0 - REBEL EM - Emergency Medicine Blo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1" y="349686"/>
            <a:ext cx="10328855" cy="6231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3252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SOFA score ≥ 2 + suspected infection </a:t>
            </a:r>
            <a:r>
              <a:rPr lang="en-IN" dirty="0" smtClean="0">
                <a:sym typeface="Wingdings" panose="05000000000000000000" pitchFamily="2" charset="2"/>
              </a:rPr>
              <a:t></a:t>
            </a:r>
            <a:r>
              <a:rPr lang="en-IN" dirty="0" smtClean="0"/>
              <a:t> sepsis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u="sng" dirty="0" err="1" smtClean="0">
                <a:solidFill>
                  <a:srgbClr val="FF0000"/>
                </a:solidFill>
              </a:rPr>
              <a:t>qSOFA</a:t>
            </a:r>
            <a:r>
              <a:rPr lang="en-IN" u="sng" dirty="0" smtClean="0">
                <a:solidFill>
                  <a:srgbClr val="FF0000"/>
                </a:solidFill>
              </a:rPr>
              <a:t> score</a:t>
            </a:r>
          </a:p>
          <a:p>
            <a:pPr marL="0" indent="0">
              <a:buNone/>
            </a:pPr>
            <a:r>
              <a:rPr lang="en-IN" dirty="0" smtClean="0"/>
              <a:t>2 or more of:</a:t>
            </a:r>
          </a:p>
          <a:p>
            <a:r>
              <a:rPr lang="en-IN" dirty="0" smtClean="0"/>
              <a:t>Hypotension : Systolic BP≤ 100mmHg</a:t>
            </a:r>
          </a:p>
          <a:p>
            <a:r>
              <a:rPr lang="en-IN" dirty="0" smtClean="0"/>
              <a:t>Altered mental status : GCS less than 15</a:t>
            </a:r>
          </a:p>
          <a:p>
            <a:r>
              <a:rPr lang="en-IN" dirty="0" err="1" smtClean="0"/>
              <a:t>Tachypnoea</a:t>
            </a:r>
            <a:r>
              <a:rPr lang="en-IN" dirty="0" smtClean="0"/>
              <a:t> : RR ≥ 22/min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01975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Septic shock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Sepsis with following</a:t>
            </a:r>
          </a:p>
          <a:p>
            <a:r>
              <a:rPr lang="en-IN" dirty="0" smtClean="0"/>
              <a:t>Persistent hypotension in spite of fluid resuscitation or requiring vasopressors to maintain MAP ≥ 65mmHg +</a:t>
            </a:r>
          </a:p>
          <a:p>
            <a:r>
              <a:rPr lang="en-IN" dirty="0" smtClean="0"/>
              <a:t>Serum lactate &gt; 2mmol/L (18mg/dl) despite adequate volume resuscitation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55862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Risk factors strongly associated with sepsis</a:t>
            </a:r>
          </a:p>
          <a:p>
            <a:r>
              <a:rPr lang="en-IN" dirty="0" smtClean="0"/>
              <a:t>Age &gt; 65</a:t>
            </a:r>
          </a:p>
          <a:p>
            <a:r>
              <a:rPr lang="en-IN" dirty="0" smtClean="0"/>
              <a:t>Underlying malignancy</a:t>
            </a:r>
          </a:p>
          <a:p>
            <a:r>
              <a:rPr lang="en-IN" dirty="0" smtClean="0"/>
              <a:t>Pregnancy </a:t>
            </a:r>
          </a:p>
          <a:p>
            <a:r>
              <a:rPr lang="en-IN" dirty="0" err="1" smtClean="0"/>
              <a:t>Hemodialysis</a:t>
            </a:r>
            <a:endParaRPr lang="en-IN" dirty="0" smtClean="0"/>
          </a:p>
          <a:p>
            <a:r>
              <a:rPr lang="en-IN" dirty="0" smtClean="0"/>
              <a:t>Alcoholic patients</a:t>
            </a:r>
          </a:p>
          <a:p>
            <a:r>
              <a:rPr lang="en-IN" dirty="0" smtClean="0"/>
              <a:t>Diabetes mellitus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67797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Usual sources of infection in sepsis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Pneumonia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Upper UTI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err="1" smtClean="0"/>
              <a:t>Intraabdominal</a:t>
            </a:r>
            <a:r>
              <a:rPr lang="en-IN" dirty="0" smtClean="0"/>
              <a:t> infection (emphysematous </a:t>
            </a:r>
            <a:r>
              <a:rPr lang="en-IN" dirty="0" err="1" smtClean="0"/>
              <a:t>cholecystitis</a:t>
            </a:r>
            <a:r>
              <a:rPr lang="en-IN" dirty="0" smtClean="0"/>
              <a:t>, peritonitis)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Skin and soft tissue infection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Undifferentiated or vascular access device infection</a:t>
            </a:r>
          </a:p>
          <a:p>
            <a:pPr marL="457200" indent="-457200">
              <a:buFont typeface="+mj-lt"/>
              <a:buAutoNum type="arabicPeriod"/>
            </a:pP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38539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Evaluation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CBC</a:t>
            </a:r>
          </a:p>
          <a:p>
            <a:r>
              <a:rPr lang="en-IN" dirty="0" smtClean="0"/>
              <a:t>RBS</a:t>
            </a:r>
          </a:p>
          <a:p>
            <a:r>
              <a:rPr lang="en-IN" dirty="0" smtClean="0"/>
              <a:t>RFT</a:t>
            </a:r>
          </a:p>
          <a:p>
            <a:r>
              <a:rPr lang="en-IN" dirty="0" smtClean="0"/>
              <a:t>LFT</a:t>
            </a:r>
          </a:p>
          <a:p>
            <a:r>
              <a:rPr lang="en-IN" dirty="0" smtClean="0"/>
              <a:t>SE</a:t>
            </a:r>
          </a:p>
          <a:p>
            <a:r>
              <a:rPr lang="en-IN" dirty="0" smtClean="0"/>
              <a:t>Chest </a:t>
            </a:r>
            <a:r>
              <a:rPr lang="en-IN" dirty="0" err="1" smtClean="0"/>
              <a:t>xray</a:t>
            </a:r>
            <a:endParaRPr lang="en-IN" dirty="0" smtClean="0"/>
          </a:p>
          <a:p>
            <a:r>
              <a:rPr lang="en-IN" dirty="0" smtClean="0"/>
              <a:t>Coagulation profile</a:t>
            </a:r>
          </a:p>
          <a:p>
            <a:r>
              <a:rPr lang="en-IN" dirty="0" smtClean="0"/>
              <a:t>ABG</a:t>
            </a:r>
          </a:p>
          <a:p>
            <a:r>
              <a:rPr lang="en-IN" dirty="0" smtClean="0"/>
              <a:t>Serum. Lactate (tissue </a:t>
            </a:r>
            <a:r>
              <a:rPr lang="en-IN" dirty="0" err="1" smtClean="0"/>
              <a:t>hypoperfusion</a:t>
            </a:r>
            <a:r>
              <a:rPr lang="en-IN" dirty="0" smtClean="0"/>
              <a:t>). Prognostic also</a:t>
            </a:r>
          </a:p>
          <a:p>
            <a:r>
              <a:rPr lang="en-IN" dirty="0" smtClean="0"/>
              <a:t>Markers of inflammation- CRP, </a:t>
            </a:r>
            <a:r>
              <a:rPr lang="en-IN" dirty="0" err="1" smtClean="0"/>
              <a:t>procalcitonin</a:t>
            </a:r>
            <a:r>
              <a:rPr lang="en-IN" dirty="0" smtClean="0"/>
              <a:t>. Prognostic also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03223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Blood cultures</a:t>
            </a:r>
          </a:p>
          <a:p>
            <a:r>
              <a:rPr lang="en-IN" dirty="0" smtClean="0"/>
              <a:t>Sputum culture, stool culture, urine culture as indicated</a:t>
            </a:r>
          </a:p>
          <a:p>
            <a:r>
              <a:rPr lang="en-IN" dirty="0" smtClean="0"/>
              <a:t>LP- </a:t>
            </a:r>
            <a:r>
              <a:rPr lang="en-IN" dirty="0" err="1" smtClean="0"/>
              <a:t>csf</a:t>
            </a:r>
            <a:r>
              <a:rPr lang="en-IN" dirty="0" smtClean="0"/>
              <a:t> study if meningitis suspected</a:t>
            </a:r>
          </a:p>
          <a:p>
            <a:r>
              <a:rPr lang="en-IN" dirty="0" smtClean="0"/>
              <a:t>If pneumonia suspected- tracheal aspirate, BAL culture</a:t>
            </a:r>
          </a:p>
          <a:p>
            <a:r>
              <a:rPr lang="en-IN" dirty="0" smtClean="0"/>
              <a:t>Pus culture if needed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24520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Sepsis mimickers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 smtClean="0"/>
              <a:t>Acute pancreatitis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Disseminated malignancy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Adverse effects of drugs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Acute mesenteric ischemia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Acute adrenal insufficiency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Pulmonary embolism</a:t>
            </a:r>
          </a:p>
          <a:p>
            <a:pPr marL="457200" indent="-45720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89634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Management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 smtClean="0"/>
              <a:t>Initial resuscitation using fluids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Hemodynamic support as and when required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Antimicrobial therapy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Other supportive therapy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09121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IN" sz="4400" u="sng" dirty="0"/>
              <a:t>Fluid resuscitation</a:t>
            </a:r>
            <a:br>
              <a:rPr lang="en-IN" sz="4400" u="sng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Begin immediately in </a:t>
            </a:r>
            <a:r>
              <a:rPr lang="en-IN" dirty="0" err="1" smtClean="0"/>
              <a:t>pts</a:t>
            </a:r>
            <a:r>
              <a:rPr lang="en-IN" dirty="0" smtClean="0"/>
              <a:t> with hypotension</a:t>
            </a:r>
          </a:p>
          <a:p>
            <a:r>
              <a:rPr lang="en-IN" dirty="0" smtClean="0"/>
              <a:t>30ml/kg bolus given over 1-3 hours</a:t>
            </a:r>
          </a:p>
          <a:p>
            <a:r>
              <a:rPr lang="en-IN" dirty="0" smtClean="0"/>
              <a:t>RL&gt;NS</a:t>
            </a:r>
          </a:p>
          <a:p>
            <a:r>
              <a:rPr lang="en-IN" dirty="0" smtClean="0"/>
              <a:t>Smaller bolus if PaO2/FiO2 &lt; 200 or if there h/o cardiac disease</a:t>
            </a:r>
          </a:p>
          <a:p>
            <a:pPr marL="0" indent="0">
              <a:buNone/>
            </a:pPr>
            <a:r>
              <a:rPr lang="en-IN" u="sng" dirty="0" smtClean="0"/>
              <a:t>Goals :</a:t>
            </a:r>
          </a:p>
          <a:p>
            <a:r>
              <a:rPr lang="en-IN" dirty="0" smtClean="0"/>
              <a:t>MAP &gt;70mmHG</a:t>
            </a:r>
          </a:p>
          <a:p>
            <a:r>
              <a:rPr lang="en-IN" dirty="0" smtClean="0"/>
              <a:t>Urine output &gt; 0.5ml/kg/hour</a:t>
            </a:r>
          </a:p>
          <a:p>
            <a:r>
              <a:rPr lang="en-IN" dirty="0" smtClean="0"/>
              <a:t>Patient showing features of fluid responsiveness (improvement in sensorium, increase in urine output, increase in MAP, increase in CVP (target 8-12cm of water), IVC collapsibility)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00160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2. Vasopressors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1</a:t>
            </a:r>
            <a:r>
              <a:rPr lang="en-IN" baseline="30000" dirty="0" smtClean="0"/>
              <a:t>st</a:t>
            </a:r>
            <a:r>
              <a:rPr lang="en-IN" dirty="0" smtClean="0"/>
              <a:t> choice- noradrenaline (NAD) </a:t>
            </a:r>
            <a:r>
              <a:rPr lang="en-IN" dirty="0" smtClean="0">
                <a:solidFill>
                  <a:srgbClr val="FF0000"/>
                </a:solidFill>
              </a:rPr>
              <a:t>0.05-0.5 </a:t>
            </a:r>
            <a:r>
              <a:rPr lang="en-IN" dirty="0" err="1" smtClean="0">
                <a:solidFill>
                  <a:srgbClr val="FF0000"/>
                </a:solidFill>
              </a:rPr>
              <a:t>ug</a:t>
            </a:r>
            <a:r>
              <a:rPr lang="en-IN" dirty="0" smtClean="0">
                <a:solidFill>
                  <a:srgbClr val="FF0000"/>
                </a:solidFill>
              </a:rPr>
              <a:t>/kg/min</a:t>
            </a:r>
          </a:p>
          <a:p>
            <a:r>
              <a:rPr lang="en-IN" dirty="0" smtClean="0"/>
              <a:t>Vasopressin – added to maintain MAP or decrease dose of NAD. </a:t>
            </a:r>
            <a:r>
              <a:rPr lang="en-IN" dirty="0" smtClean="0">
                <a:solidFill>
                  <a:srgbClr val="FF0000"/>
                </a:solidFill>
              </a:rPr>
              <a:t>0.01- 0.04 u/min</a:t>
            </a:r>
          </a:p>
          <a:p>
            <a:r>
              <a:rPr lang="en-IN" dirty="0" smtClean="0"/>
              <a:t>Dopamine – alternative to NAD in selected </a:t>
            </a:r>
            <a:r>
              <a:rPr lang="en-IN" dirty="0" err="1" smtClean="0"/>
              <a:t>pts</a:t>
            </a:r>
            <a:r>
              <a:rPr lang="en-IN" dirty="0" smtClean="0"/>
              <a:t> (</a:t>
            </a:r>
            <a:r>
              <a:rPr lang="en-IN" dirty="0" err="1" smtClean="0"/>
              <a:t>eg</a:t>
            </a:r>
            <a:r>
              <a:rPr lang="en-IN" dirty="0" smtClean="0"/>
              <a:t>: low risk of </a:t>
            </a:r>
            <a:r>
              <a:rPr lang="en-IN" dirty="0" err="1" smtClean="0"/>
              <a:t>tachyarrythmias</a:t>
            </a:r>
            <a:r>
              <a:rPr lang="en-IN" dirty="0" smtClean="0"/>
              <a:t>, absolute/relative bradycardia)</a:t>
            </a:r>
          </a:p>
          <a:p>
            <a:r>
              <a:rPr lang="en-IN" dirty="0" err="1" smtClean="0"/>
              <a:t>Dobutamine</a:t>
            </a:r>
            <a:r>
              <a:rPr lang="en-IN" dirty="0" smtClean="0"/>
              <a:t>- considered if ongoing signs of </a:t>
            </a:r>
            <a:r>
              <a:rPr lang="en-IN" dirty="0" err="1" smtClean="0"/>
              <a:t>hypooerfusion</a:t>
            </a:r>
            <a:r>
              <a:rPr lang="en-IN" dirty="0" smtClean="0"/>
              <a:t> despite achieving adequate IV volume and MAP [sepsis can depress myocardial contractility, global LV </a:t>
            </a:r>
            <a:r>
              <a:rPr lang="en-IN" dirty="0" err="1" smtClean="0"/>
              <a:t>hypokinesia</a:t>
            </a:r>
            <a:r>
              <a:rPr lang="en-IN" dirty="0" smtClean="0"/>
              <a:t> on echo]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73474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3. Antimicrobial therapy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315696" cy="4195481"/>
          </a:xfrm>
        </p:spPr>
        <p:txBody>
          <a:bodyPr/>
          <a:lstStyle/>
          <a:p>
            <a:r>
              <a:rPr lang="en-IN" dirty="0" smtClean="0"/>
              <a:t>E. coli, Staph. </a:t>
            </a:r>
            <a:r>
              <a:rPr lang="en-IN" dirty="0" err="1" smtClean="0"/>
              <a:t>aureus</a:t>
            </a:r>
            <a:r>
              <a:rPr lang="en-IN" dirty="0" smtClean="0"/>
              <a:t>, </a:t>
            </a:r>
            <a:r>
              <a:rPr lang="en-IN" dirty="0" err="1" smtClean="0"/>
              <a:t>Klebsiella</a:t>
            </a:r>
            <a:r>
              <a:rPr lang="en-IN" dirty="0" smtClean="0"/>
              <a:t>, </a:t>
            </a:r>
            <a:r>
              <a:rPr lang="en-IN" dirty="0" err="1" smtClean="0"/>
              <a:t>Acimetobactor</a:t>
            </a:r>
            <a:r>
              <a:rPr lang="en-IN" dirty="0" smtClean="0"/>
              <a:t>, Pneumococci, Pseudomonas, Enterococci</a:t>
            </a:r>
          </a:p>
          <a:p>
            <a:r>
              <a:rPr lang="en-IN" dirty="0" smtClean="0"/>
              <a:t>Staph. </a:t>
            </a:r>
            <a:r>
              <a:rPr lang="en-IN" dirty="0" err="1" smtClean="0"/>
              <a:t>aureus</a:t>
            </a:r>
            <a:r>
              <a:rPr lang="en-IN" dirty="0" smtClean="0"/>
              <a:t>- </a:t>
            </a:r>
            <a:r>
              <a:rPr lang="en-IN" dirty="0" err="1" smtClean="0"/>
              <a:t>vancomycin</a:t>
            </a:r>
            <a:r>
              <a:rPr lang="en-IN" dirty="0" smtClean="0"/>
              <a:t>, linezolid, </a:t>
            </a:r>
            <a:r>
              <a:rPr lang="en-IN" dirty="0" err="1" smtClean="0"/>
              <a:t>daptomycin</a:t>
            </a:r>
            <a:r>
              <a:rPr lang="en-IN" dirty="0" smtClean="0"/>
              <a:t>, </a:t>
            </a:r>
            <a:r>
              <a:rPr lang="en-IN" dirty="0" err="1" smtClean="0"/>
              <a:t>ceftaroline</a:t>
            </a:r>
            <a:r>
              <a:rPr lang="en-IN" dirty="0" smtClean="0"/>
              <a:t> (VRSA)</a:t>
            </a:r>
          </a:p>
          <a:p>
            <a:r>
              <a:rPr lang="en-IN" dirty="0" smtClean="0"/>
              <a:t>Pneumococci- 3</a:t>
            </a:r>
            <a:r>
              <a:rPr lang="en-IN" baseline="30000" dirty="0" smtClean="0"/>
              <a:t>rd</a:t>
            </a:r>
            <a:r>
              <a:rPr lang="en-IN" dirty="0" smtClean="0"/>
              <a:t> generation cephalosporin, </a:t>
            </a:r>
            <a:r>
              <a:rPr lang="en-IN" dirty="0" err="1" smtClean="0"/>
              <a:t>piperacillin</a:t>
            </a:r>
            <a:r>
              <a:rPr lang="en-IN" dirty="0" smtClean="0"/>
              <a:t>, azithromycin, levofloxacin, </a:t>
            </a:r>
            <a:r>
              <a:rPr lang="en-IN" dirty="0" err="1" smtClean="0"/>
              <a:t>meropenem</a:t>
            </a:r>
            <a:endParaRPr lang="en-IN" dirty="0" smtClean="0"/>
          </a:p>
          <a:p>
            <a:r>
              <a:rPr lang="en-IN" dirty="0" smtClean="0"/>
              <a:t>E. coli, </a:t>
            </a:r>
            <a:r>
              <a:rPr lang="en-IN" dirty="0" err="1" smtClean="0"/>
              <a:t>Klebsiella</a:t>
            </a:r>
            <a:r>
              <a:rPr lang="en-IN" dirty="0" smtClean="0"/>
              <a:t>- 3</a:t>
            </a:r>
            <a:r>
              <a:rPr lang="en-IN" baseline="30000" dirty="0" smtClean="0"/>
              <a:t>rd</a:t>
            </a:r>
            <a:r>
              <a:rPr lang="en-IN" dirty="0" smtClean="0"/>
              <a:t> gen. cephalosporin, </a:t>
            </a:r>
            <a:r>
              <a:rPr lang="en-IN" dirty="0" err="1" smtClean="0"/>
              <a:t>ciplox</a:t>
            </a:r>
            <a:r>
              <a:rPr lang="en-IN" dirty="0" smtClean="0"/>
              <a:t>, </a:t>
            </a:r>
            <a:r>
              <a:rPr lang="en-IN" dirty="0" err="1" smtClean="0"/>
              <a:t>piperacillin</a:t>
            </a:r>
            <a:r>
              <a:rPr lang="en-IN" dirty="0" smtClean="0"/>
              <a:t>, </a:t>
            </a:r>
            <a:r>
              <a:rPr lang="en-IN" dirty="0" err="1" smtClean="0"/>
              <a:t>mreopenem</a:t>
            </a:r>
            <a:endParaRPr lang="en-IN" dirty="0" smtClean="0"/>
          </a:p>
          <a:p>
            <a:r>
              <a:rPr lang="en-IN" dirty="0" smtClean="0"/>
              <a:t>Pseudomonas- </a:t>
            </a:r>
            <a:r>
              <a:rPr lang="en-IN" dirty="0" err="1" smtClean="0"/>
              <a:t>fluroquinolones</a:t>
            </a:r>
            <a:r>
              <a:rPr lang="en-IN" dirty="0" smtClean="0"/>
              <a:t>, </a:t>
            </a:r>
            <a:r>
              <a:rPr lang="en-IN" dirty="0" err="1" smtClean="0"/>
              <a:t>piperacillin</a:t>
            </a:r>
            <a:r>
              <a:rPr lang="en-IN" dirty="0" smtClean="0"/>
              <a:t>, </a:t>
            </a:r>
            <a:r>
              <a:rPr lang="en-IN" dirty="0" err="1" smtClean="0"/>
              <a:t>ceftazidime</a:t>
            </a:r>
            <a:r>
              <a:rPr lang="en-IN" dirty="0" smtClean="0"/>
              <a:t>, </a:t>
            </a:r>
            <a:r>
              <a:rPr lang="en-IN" dirty="0" err="1" smtClean="0"/>
              <a:t>cefipime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02044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4. Other supportive therapy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dirty="0" smtClean="0">
                <a:solidFill>
                  <a:srgbClr val="FFFF00"/>
                </a:solidFill>
              </a:rPr>
              <a:t>Blood sugar control</a:t>
            </a:r>
          </a:p>
          <a:p>
            <a:r>
              <a:rPr lang="en-IN" dirty="0" smtClean="0"/>
              <a:t>Insulin if GRBS&gt; 180mg/dl</a:t>
            </a:r>
            <a:endParaRPr lang="en-IN" dirty="0"/>
          </a:p>
          <a:p>
            <a:r>
              <a:rPr lang="en-IN" dirty="0" smtClean="0"/>
              <a:t>Target 140-180mg/dl</a:t>
            </a:r>
          </a:p>
          <a:p>
            <a:pPr marL="0" indent="0">
              <a:buNone/>
            </a:pPr>
            <a:r>
              <a:rPr lang="en-IN" dirty="0" smtClean="0"/>
              <a:t>2. </a:t>
            </a:r>
            <a:r>
              <a:rPr lang="en-IN" dirty="0" smtClean="0">
                <a:solidFill>
                  <a:srgbClr val="FFFF00"/>
                </a:solidFill>
              </a:rPr>
              <a:t>Blood products</a:t>
            </a:r>
          </a:p>
          <a:p>
            <a:r>
              <a:rPr lang="en-IN" dirty="0" err="1" smtClean="0"/>
              <a:t>Hb</a:t>
            </a:r>
            <a:r>
              <a:rPr lang="en-IN" dirty="0" smtClean="0"/>
              <a:t> &gt; 8g/dl</a:t>
            </a:r>
          </a:p>
          <a:p>
            <a:r>
              <a:rPr lang="en-IN" dirty="0" smtClean="0"/>
              <a:t>FFP if bleeding+ or invasive procedure planned</a:t>
            </a:r>
          </a:p>
          <a:p>
            <a:r>
              <a:rPr lang="en-IN" dirty="0" smtClean="0"/>
              <a:t>Platelet if &lt; 10,000/mm3 or bleeding risk +</a:t>
            </a:r>
          </a:p>
          <a:p>
            <a:pPr marL="0" indent="0">
              <a:buNone/>
            </a:pPr>
            <a:r>
              <a:rPr lang="en-IN" dirty="0" smtClean="0"/>
              <a:t>3. </a:t>
            </a:r>
            <a:r>
              <a:rPr lang="en-IN" dirty="0" smtClean="0">
                <a:solidFill>
                  <a:srgbClr val="FFFF00"/>
                </a:solidFill>
              </a:rPr>
              <a:t>Mechanical ventilation</a:t>
            </a:r>
          </a:p>
          <a:p>
            <a:r>
              <a:rPr lang="en-IN" dirty="0" smtClean="0"/>
              <a:t>Usual indications</a:t>
            </a:r>
          </a:p>
          <a:p>
            <a:r>
              <a:rPr lang="en-IN" dirty="0" smtClean="0"/>
              <a:t>TV : 6ml/kg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202499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 smtClean="0"/>
              <a:t>4. </a:t>
            </a:r>
            <a:r>
              <a:rPr lang="en-IN" dirty="0" smtClean="0">
                <a:solidFill>
                  <a:srgbClr val="FFFF00"/>
                </a:solidFill>
              </a:rPr>
              <a:t>Sedation in MV patients</a:t>
            </a:r>
          </a:p>
          <a:p>
            <a:r>
              <a:rPr lang="en-IN" dirty="0" err="1" smtClean="0"/>
              <a:t>Continuos</a:t>
            </a:r>
            <a:r>
              <a:rPr lang="en-IN" dirty="0" smtClean="0"/>
              <a:t> or intermittent</a:t>
            </a:r>
          </a:p>
          <a:p>
            <a:r>
              <a:rPr lang="en-IN" dirty="0" smtClean="0"/>
              <a:t>To prevent </a:t>
            </a:r>
            <a:r>
              <a:rPr lang="en-IN" dirty="0" err="1" smtClean="0"/>
              <a:t>occurence</a:t>
            </a:r>
            <a:r>
              <a:rPr lang="en-IN" dirty="0" smtClean="0"/>
              <a:t> of VAP</a:t>
            </a:r>
          </a:p>
          <a:p>
            <a:pPr marL="0" indent="0">
              <a:buNone/>
            </a:pPr>
            <a:r>
              <a:rPr lang="en-IN" dirty="0" smtClean="0"/>
              <a:t>5. </a:t>
            </a:r>
            <a:r>
              <a:rPr lang="en-IN" dirty="0" smtClean="0">
                <a:solidFill>
                  <a:srgbClr val="FFFF00"/>
                </a:solidFill>
              </a:rPr>
              <a:t>Renal replacement therapy</a:t>
            </a:r>
          </a:p>
          <a:p>
            <a:r>
              <a:rPr lang="en-IN" dirty="0" smtClean="0"/>
              <a:t>Acute renal failure</a:t>
            </a:r>
          </a:p>
          <a:p>
            <a:pPr marL="0" indent="0">
              <a:buNone/>
            </a:pPr>
            <a:r>
              <a:rPr lang="en-IN" dirty="0" smtClean="0"/>
              <a:t>6. </a:t>
            </a:r>
            <a:r>
              <a:rPr lang="en-IN" dirty="0" smtClean="0">
                <a:solidFill>
                  <a:srgbClr val="FFFF00"/>
                </a:solidFill>
              </a:rPr>
              <a:t>Bicarbonate therapy</a:t>
            </a:r>
          </a:p>
          <a:p>
            <a:r>
              <a:rPr lang="en-IN" dirty="0" smtClean="0"/>
              <a:t>If pH &lt; 7</a:t>
            </a:r>
          </a:p>
          <a:p>
            <a:pPr marL="0" indent="0">
              <a:buNone/>
            </a:pPr>
            <a:r>
              <a:rPr lang="en-IN" dirty="0" smtClean="0"/>
              <a:t>7. </a:t>
            </a:r>
            <a:r>
              <a:rPr lang="en-IN" dirty="0" smtClean="0">
                <a:solidFill>
                  <a:srgbClr val="FFFF00"/>
                </a:solidFill>
              </a:rPr>
              <a:t>DVT prophylaxis</a:t>
            </a:r>
          </a:p>
          <a:p>
            <a:r>
              <a:rPr lang="en-IN" dirty="0" smtClean="0"/>
              <a:t>Pharmacological</a:t>
            </a:r>
          </a:p>
          <a:p>
            <a:r>
              <a:rPr lang="en-IN" dirty="0" smtClean="0"/>
              <a:t>Mechanical – graduated compression stockings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93631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8. </a:t>
            </a:r>
            <a:r>
              <a:rPr lang="en-IN" dirty="0" smtClean="0">
                <a:solidFill>
                  <a:srgbClr val="FFFF00"/>
                </a:solidFill>
              </a:rPr>
              <a:t>Stress ulcer prophylaxis</a:t>
            </a:r>
          </a:p>
          <a:p>
            <a:r>
              <a:rPr lang="en-IN" dirty="0" smtClean="0"/>
              <a:t>PPI or H2 blockers</a:t>
            </a:r>
          </a:p>
          <a:p>
            <a:pPr marL="0" indent="0">
              <a:buNone/>
            </a:pPr>
            <a:r>
              <a:rPr lang="en-IN" dirty="0" smtClean="0"/>
              <a:t>9. </a:t>
            </a:r>
            <a:r>
              <a:rPr lang="en-IN" dirty="0" smtClean="0">
                <a:solidFill>
                  <a:srgbClr val="FFFF00"/>
                </a:solidFill>
              </a:rPr>
              <a:t>Nutrition </a:t>
            </a:r>
          </a:p>
          <a:p>
            <a:r>
              <a:rPr lang="en-IN" dirty="0" smtClean="0"/>
              <a:t>Oral or enteral feedings within 1</a:t>
            </a:r>
            <a:r>
              <a:rPr lang="en-IN" baseline="30000" dirty="0" smtClean="0"/>
              <a:t>st</a:t>
            </a:r>
            <a:r>
              <a:rPr lang="en-IN" dirty="0" smtClean="0"/>
              <a:t> 48hrs</a:t>
            </a:r>
          </a:p>
          <a:p>
            <a:pPr marL="0" indent="0">
              <a:buNone/>
            </a:pPr>
            <a:r>
              <a:rPr lang="en-IN" dirty="0" smtClean="0"/>
              <a:t>10. </a:t>
            </a:r>
            <a:r>
              <a:rPr lang="en-IN" dirty="0" smtClean="0">
                <a:solidFill>
                  <a:srgbClr val="FFFF00"/>
                </a:solidFill>
              </a:rPr>
              <a:t>To prevent aspiration</a:t>
            </a:r>
          </a:p>
          <a:p>
            <a:r>
              <a:rPr lang="en-IN" dirty="0" smtClean="0"/>
              <a:t>Head end elevation 30-45 degree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63723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914565" cy="1400530"/>
          </a:xfrm>
        </p:spPr>
        <p:txBody>
          <a:bodyPr/>
          <a:lstStyle/>
          <a:p>
            <a:pPr algn="ctr"/>
            <a:r>
              <a:rPr lang="en-US" sz="2400" u="sng" dirty="0">
                <a:solidFill>
                  <a:srgbClr val="FF0000"/>
                </a:solidFill>
              </a:rPr>
              <a:t>Estimates of Sepsis Prevalence and Outcomes in Adult Patients in the ICU in India </a:t>
            </a:r>
            <a:r>
              <a:rPr lang="en-US" sz="2400" dirty="0"/>
              <a:t>( in chest journal on January 26, 2022)</a:t>
            </a:r>
            <a:br>
              <a:rPr lang="en-US" sz="2400" dirty="0"/>
            </a:b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High </a:t>
            </a:r>
            <a:r>
              <a:rPr lang="en-US" dirty="0"/>
              <a:t>burden of sepsis using both Sepsis-2 and Sepsis-3 criteria, with associated high rates of antimicrobial resistance and </a:t>
            </a:r>
            <a:r>
              <a:rPr lang="en-US" dirty="0" smtClean="0"/>
              <a:t>mortality.</a:t>
            </a:r>
          </a:p>
          <a:p>
            <a:r>
              <a:rPr lang="en-US" dirty="0"/>
              <a:t>T</a:t>
            </a:r>
            <a:r>
              <a:rPr lang="en-US" dirty="0" smtClean="0"/>
              <a:t>otal </a:t>
            </a:r>
            <a:r>
              <a:rPr lang="en-US" dirty="0"/>
              <a:t>of 35 </a:t>
            </a:r>
            <a:r>
              <a:rPr lang="en-US" dirty="0" smtClean="0"/>
              <a:t>ICUs, enrolling </a:t>
            </a:r>
            <a:r>
              <a:rPr lang="en-US" dirty="0"/>
              <a:t>680 patients (median age, 60 </a:t>
            </a:r>
            <a:r>
              <a:rPr lang="en-US" dirty="0" smtClean="0"/>
              <a:t>years.</a:t>
            </a:r>
          </a:p>
          <a:p>
            <a:r>
              <a:rPr lang="en-US" dirty="0" smtClean="0"/>
              <a:t>Most </a:t>
            </a:r>
            <a:r>
              <a:rPr lang="en-US" dirty="0"/>
              <a:t>common primary diagnosis was renal </a:t>
            </a:r>
            <a:r>
              <a:rPr lang="en-US" dirty="0" smtClean="0"/>
              <a:t>disease</a:t>
            </a:r>
          </a:p>
          <a:p>
            <a:r>
              <a:rPr lang="en-US" dirty="0" smtClean="0"/>
              <a:t>Common comorbidities- </a:t>
            </a:r>
            <a:r>
              <a:rPr lang="en-US" dirty="0"/>
              <a:t>diabetes (44.0%) and </a:t>
            </a:r>
            <a:r>
              <a:rPr lang="en-US" dirty="0" smtClean="0"/>
              <a:t>CRF </a:t>
            </a:r>
            <a:r>
              <a:rPr lang="en-US" dirty="0"/>
              <a:t>(11.6%).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sepsis </a:t>
            </a:r>
            <a:r>
              <a:rPr lang="en-US" dirty="0" smtClean="0"/>
              <a:t>prevalence was </a:t>
            </a:r>
            <a:r>
              <a:rPr lang="en-US" dirty="0"/>
              <a:t>382 of 677 patients (56.4</a:t>
            </a:r>
            <a:r>
              <a:rPr lang="en-US" dirty="0" smtClean="0"/>
              <a:t>%).</a:t>
            </a:r>
          </a:p>
          <a:p>
            <a:r>
              <a:rPr lang="en-US" dirty="0"/>
              <a:t> M</a:t>
            </a:r>
            <a:r>
              <a:rPr lang="en-US" dirty="0" smtClean="0"/>
              <a:t>ost </a:t>
            </a:r>
            <a:r>
              <a:rPr lang="en-US" dirty="0"/>
              <a:t>common microorganisms </a:t>
            </a:r>
            <a:r>
              <a:rPr lang="en-US" dirty="0" smtClean="0"/>
              <a:t>-bacterial </a:t>
            </a:r>
            <a:r>
              <a:rPr lang="en-US" dirty="0"/>
              <a:t>(77.9%) </a:t>
            </a:r>
            <a:r>
              <a:rPr lang="en-US" dirty="0" smtClean="0"/>
              <a:t>&gt; fungal </a:t>
            </a:r>
            <a:r>
              <a:rPr lang="en-US" dirty="0"/>
              <a:t>(14.1%) infections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Approximately </a:t>
            </a:r>
            <a:r>
              <a:rPr lang="en-US" dirty="0"/>
              <a:t>45% of infections were caused by multidrug-resistant organisms. </a:t>
            </a:r>
            <a:endParaRPr lang="en-US" dirty="0" smtClean="0"/>
          </a:p>
          <a:p>
            <a:r>
              <a:rPr lang="en-US" dirty="0" smtClean="0"/>
              <a:t>Mortality </a:t>
            </a:r>
            <a:r>
              <a:rPr lang="en-US" dirty="0"/>
              <a:t>at 30 </a:t>
            </a:r>
            <a:r>
              <a:rPr lang="en-US" dirty="0" smtClean="0"/>
              <a:t>days (</a:t>
            </a:r>
            <a:r>
              <a:rPr lang="en-US" dirty="0"/>
              <a:t>27.6% </a:t>
            </a:r>
            <a:r>
              <a:rPr lang="en-US" dirty="0" err="1"/>
              <a:t>vs</a:t>
            </a:r>
            <a:r>
              <a:rPr lang="en-US" dirty="0"/>
              <a:t> 5.3</a:t>
            </a:r>
            <a:r>
              <a:rPr lang="en-US" dirty="0" smtClean="0"/>
              <a:t>%) and </a:t>
            </a:r>
            <a:r>
              <a:rPr lang="en-US" dirty="0"/>
              <a:t>rates of discharge against medical </a:t>
            </a:r>
            <a:r>
              <a:rPr lang="en-US" dirty="0" smtClean="0"/>
              <a:t>advice were </a:t>
            </a:r>
            <a:r>
              <a:rPr lang="en-US" dirty="0"/>
              <a:t>significantly higher in the sepsis cohort compared with the cohort without </a:t>
            </a:r>
            <a:r>
              <a:rPr lang="en-US" dirty="0" smtClean="0"/>
              <a:t>sepsis.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42146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06480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579</TotalTime>
  <Words>2415</Words>
  <Application>Microsoft Office PowerPoint</Application>
  <PresentationFormat>Widescreen</PresentationFormat>
  <Paragraphs>469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5" baseType="lpstr">
      <vt:lpstr>Arial</vt:lpstr>
      <vt:lpstr>Century Gothic</vt:lpstr>
      <vt:lpstr>Wingdings</vt:lpstr>
      <vt:lpstr>Wingdings 3</vt:lpstr>
      <vt:lpstr>Ion</vt:lpstr>
      <vt:lpstr>MORTALITY MEETING</vt:lpstr>
      <vt:lpstr>PowerPoint Presentation</vt:lpstr>
      <vt:lpstr>Presenting complaint</vt:lpstr>
      <vt:lpstr>History of present illness</vt:lpstr>
      <vt:lpstr>PowerPoint Presentation</vt:lpstr>
      <vt:lpstr>PowerPoint Presentation</vt:lpstr>
      <vt:lpstr>PowerPoint Presentation</vt:lpstr>
      <vt:lpstr>PowerPoint Presentation</vt:lpstr>
      <vt:lpstr>Past history</vt:lpstr>
      <vt:lpstr>Family history</vt:lpstr>
      <vt:lpstr>Personal history</vt:lpstr>
      <vt:lpstr>Socioeconomic status</vt:lpstr>
      <vt:lpstr>General examination</vt:lpstr>
      <vt:lpstr>PowerPoint Presentation</vt:lpstr>
      <vt:lpstr>PowerPoint Presentation</vt:lpstr>
      <vt:lpstr>Systemic examination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Investigations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Course in MICU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Provisional diagnosis</vt:lpstr>
      <vt:lpstr>Differential diagnosis</vt:lpstr>
      <vt:lpstr>Limitations </vt:lpstr>
      <vt:lpstr>What else could be done??</vt:lpstr>
      <vt:lpstr>Sepsis </vt:lpstr>
      <vt:lpstr>PowerPoint Presentation</vt:lpstr>
      <vt:lpstr>PowerPoint Presentation</vt:lpstr>
      <vt:lpstr>PowerPoint Presentation</vt:lpstr>
      <vt:lpstr>PowerPoint Presentation</vt:lpstr>
      <vt:lpstr>Septic shock</vt:lpstr>
      <vt:lpstr>PowerPoint Presentation</vt:lpstr>
      <vt:lpstr>PowerPoint Presentation</vt:lpstr>
      <vt:lpstr>Evaluation </vt:lpstr>
      <vt:lpstr>PowerPoint Presentation</vt:lpstr>
      <vt:lpstr>Sepsis mimickers</vt:lpstr>
      <vt:lpstr>Management </vt:lpstr>
      <vt:lpstr>Fluid resuscitation </vt:lpstr>
      <vt:lpstr>2. Vasopressors </vt:lpstr>
      <vt:lpstr>3. Antimicrobial therapy</vt:lpstr>
      <vt:lpstr>4. Other supportive therapy</vt:lpstr>
      <vt:lpstr>PowerPoint Presentation</vt:lpstr>
      <vt:lpstr>PowerPoint Presentation</vt:lpstr>
      <vt:lpstr>Estimates of Sepsis Prevalence and Outcomes in Adult Patients in the ICU in India ( in chest journal on January 26, 2022) 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MORTALITY MEETING</dc:title>
  <dc:creator>Windows User</dc:creator>
  <cp:lastModifiedBy>Windows User</cp:lastModifiedBy>
  <cp:revision>91</cp:revision>
  <dcterms:created xsi:type="dcterms:W3CDTF">2022-08-14T08:28:36Z</dcterms:created>
  <dcterms:modified xsi:type="dcterms:W3CDTF">2022-08-15T09:22:29Z</dcterms:modified>
</cp:coreProperties>
</file>