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1" r:id="rId11"/>
    <p:sldId id="266" r:id="rId12"/>
    <p:sldId id="267" r:id="rId13"/>
    <p:sldId id="270" r:id="rId14"/>
    <p:sldId id="268" r:id="rId15"/>
    <p:sldId id="269" r:id="rId16"/>
    <p:sldId id="273" r:id="rId17"/>
    <p:sldId id="271" r:id="rId18"/>
    <p:sldId id="278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82" r:id="rId27"/>
    <p:sldId id="283" r:id="rId28"/>
    <p:sldId id="285" r:id="rId29"/>
    <p:sldId id="284" r:id="rId30"/>
    <p:sldId id="286" r:id="rId31"/>
    <p:sldId id="287" r:id="rId32"/>
    <p:sldId id="288" r:id="rId33"/>
    <p:sldId id="299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118C-8173-467D-BF1B-9F5DCA7C99F6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A7CE0B5E-C503-4C87-95FA-317FB218AA0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204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118C-8173-467D-BF1B-9F5DCA7C99F6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E0B5E-C503-4C87-95FA-317FB218AA0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5458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118C-8173-467D-BF1B-9F5DCA7C99F6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E0B5E-C503-4C87-95FA-317FB218AA0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7450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118C-8173-467D-BF1B-9F5DCA7C99F6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E0B5E-C503-4C87-95FA-317FB218AA0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2573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118C-8173-467D-BF1B-9F5DCA7C99F6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E0B5E-C503-4C87-95FA-317FB218AA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669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118C-8173-467D-BF1B-9F5DCA7C99F6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E0B5E-C503-4C87-95FA-317FB218AA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351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118C-8173-467D-BF1B-9F5DCA7C99F6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E0B5E-C503-4C87-95FA-317FB218AA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97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118C-8173-467D-BF1B-9F5DCA7C99F6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E0B5E-C503-4C87-95FA-317FB218AA0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9664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E801118C-8173-467D-BF1B-9F5DCA7C99F6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E0B5E-C503-4C87-95FA-317FB218AA0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8970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118C-8173-467D-BF1B-9F5DCA7C99F6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E0B5E-C503-4C87-95FA-317FB218AA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461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118C-8173-467D-BF1B-9F5DCA7C99F6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E0B5E-C503-4C87-95FA-317FB218AA0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7372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118C-8173-467D-BF1B-9F5DCA7C99F6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E0B5E-C503-4C87-95FA-317FB218AA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734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1118C-8173-467D-BF1B-9F5DCA7C99F6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A7CE0B5E-C503-4C87-95FA-317FB218AA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280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MORTALITY CLUB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52800" y="4419600"/>
            <a:ext cx="5618515" cy="977621"/>
          </a:xfrm>
        </p:spPr>
        <p:txBody>
          <a:bodyPr/>
          <a:lstStyle/>
          <a:p>
            <a:r>
              <a:rPr lang="en-US" dirty="0"/>
              <a:t>					</a:t>
            </a:r>
            <a:r>
              <a:rPr lang="en-US" dirty="0" err="1"/>
              <a:t>Dr,bibymol</a:t>
            </a:r>
            <a:endParaRPr lang="en-US" dirty="0"/>
          </a:p>
          <a:p>
            <a:r>
              <a:rPr lang="en-US" dirty="0"/>
              <a:t>					jr3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21/F</a:t>
            </a:r>
          </a:p>
          <a:p>
            <a:r>
              <a:rPr lang="en-US" sz="2000" dirty="0" err="1"/>
              <a:t>Mrs.X</a:t>
            </a:r>
            <a:endParaRPr lang="en-US" sz="2000" dirty="0"/>
          </a:p>
          <a:p>
            <a:r>
              <a:rPr lang="en-US" sz="2000" dirty="0"/>
              <a:t>DOA:18/10/2022</a:t>
            </a:r>
          </a:p>
          <a:p>
            <a:r>
              <a:rPr lang="en-US" dirty="0"/>
              <a:t>DOE: 6/11/22</a:t>
            </a:r>
            <a:endParaRPr lang="en-US" sz="20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85800"/>
            <a:ext cx="7848600" cy="563562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PRESENTING COMPLAINTS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Fever with chills &amp; rigor x  2 weeks</a:t>
            </a:r>
          </a:p>
          <a:p>
            <a:r>
              <a:rPr lang="en-US" dirty="0"/>
              <a:t>Nausea and vomiting x 2weeks</a:t>
            </a:r>
          </a:p>
          <a:p>
            <a:r>
              <a:rPr lang="en-US" dirty="0" err="1"/>
              <a:t>a/w</a:t>
            </a:r>
            <a:r>
              <a:rPr lang="en-US" dirty="0"/>
              <a:t> </a:t>
            </a:r>
            <a:r>
              <a:rPr lang="en-US" dirty="0" err="1"/>
              <a:t>headcahe</a:t>
            </a:r>
            <a:endParaRPr lang="en-US" dirty="0"/>
          </a:p>
          <a:p>
            <a:r>
              <a:rPr lang="en-US" dirty="0" err="1"/>
              <a:t>a/w</a:t>
            </a:r>
            <a:r>
              <a:rPr lang="en-US" dirty="0"/>
              <a:t> </a:t>
            </a:r>
            <a:r>
              <a:rPr lang="en-US" dirty="0" err="1"/>
              <a:t>dysuria</a:t>
            </a:r>
            <a:endParaRPr lang="en-US" dirty="0"/>
          </a:p>
          <a:p>
            <a:r>
              <a:rPr lang="en-US" dirty="0"/>
              <a:t>Decreased appetite and decreased food intake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PRESENT ILLNESS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Fever – intermittent high grade fever </a:t>
            </a:r>
            <a:r>
              <a:rPr lang="en-US" dirty="0" err="1"/>
              <a:t>a/w</a:t>
            </a:r>
            <a:r>
              <a:rPr lang="en-US" dirty="0"/>
              <a:t> chills and rigor</a:t>
            </a:r>
          </a:p>
          <a:p>
            <a:r>
              <a:rPr lang="en-US" dirty="0" err="1"/>
              <a:t>Generalised</a:t>
            </a:r>
            <a:r>
              <a:rPr lang="en-US" dirty="0"/>
              <a:t> fatigue </a:t>
            </a:r>
          </a:p>
          <a:p>
            <a:r>
              <a:rPr lang="en-US" dirty="0" err="1"/>
              <a:t>a/w</a:t>
            </a:r>
            <a:r>
              <a:rPr lang="en-US" dirty="0"/>
              <a:t> joint pain-small joints</a:t>
            </a:r>
          </a:p>
          <a:p>
            <a:r>
              <a:rPr lang="en-US" dirty="0"/>
              <a:t>Loss of appetite </a:t>
            </a:r>
          </a:p>
          <a:p>
            <a:r>
              <a:rPr lang="en-US" dirty="0" err="1"/>
              <a:t>a/w</a:t>
            </a:r>
            <a:r>
              <a:rPr lang="en-US" dirty="0"/>
              <a:t> pain during voiding and increased frequency of micturition</a:t>
            </a:r>
          </a:p>
          <a:p>
            <a:r>
              <a:rPr lang="en-US" dirty="0"/>
              <a:t>Nausea and vomiting-non </a:t>
            </a:r>
            <a:r>
              <a:rPr lang="en-US" dirty="0" err="1"/>
              <a:t>projectile,non</a:t>
            </a:r>
            <a:r>
              <a:rPr lang="en-US" dirty="0"/>
              <a:t> bilious vomiting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              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She was admitted at a private hospital at </a:t>
            </a:r>
            <a:r>
              <a:rPr lang="en-US" dirty="0" err="1"/>
              <a:t>Thrissur</a:t>
            </a:r>
            <a:endParaRPr lang="en-US" dirty="0"/>
          </a:p>
          <a:p>
            <a:r>
              <a:rPr lang="en-US" dirty="0"/>
              <a:t>Outside investigations showed</a:t>
            </a:r>
          </a:p>
          <a:p>
            <a:pPr>
              <a:buNone/>
            </a:pPr>
            <a:r>
              <a:rPr lang="en-US" dirty="0"/>
              <a:t>                  TC:3900 PLt:1.6 </a:t>
            </a:r>
            <a:r>
              <a:rPr lang="en-US" dirty="0" err="1"/>
              <a:t>lakhs</a:t>
            </a:r>
            <a:endParaRPr lang="en-US" dirty="0"/>
          </a:p>
          <a:p>
            <a:pPr>
              <a:buNone/>
            </a:pPr>
            <a:r>
              <a:rPr lang="en-US" dirty="0"/>
              <a:t>                  URE: numerous pus cells</a:t>
            </a:r>
          </a:p>
          <a:p>
            <a:r>
              <a:rPr lang="en-US" dirty="0"/>
              <a:t>She was treated as case of sepsis-UTI  and was on iv antibiotics</a:t>
            </a:r>
          </a:p>
          <a:p>
            <a:r>
              <a:rPr lang="en-US" dirty="0"/>
              <a:t>She was discharged at request and got admitted at TDMCH </a:t>
            </a:r>
            <a:r>
              <a:rPr lang="en-US" dirty="0" err="1"/>
              <a:t>alappuzha</a:t>
            </a:r>
            <a:r>
              <a:rPr lang="en-US" dirty="0"/>
              <a:t> with the same complaints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PAST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H/O recurrent episodes of UTI </a:t>
            </a:r>
          </a:p>
          <a:p>
            <a:r>
              <a:rPr lang="en-US" dirty="0"/>
              <a:t>First episode at 16 years of age</a:t>
            </a:r>
          </a:p>
          <a:p>
            <a:r>
              <a:rPr lang="en-US" dirty="0"/>
              <a:t>h/o multiple episodes of UTI 8-10 episodes in last 2 years</a:t>
            </a:r>
          </a:p>
          <a:p>
            <a:r>
              <a:rPr lang="en-US" dirty="0"/>
              <a:t>h/o incomplete treatment for the same</a:t>
            </a:r>
          </a:p>
          <a:p>
            <a:r>
              <a:rPr lang="en-US" dirty="0"/>
              <a:t>3 episodes were </a:t>
            </a:r>
            <a:r>
              <a:rPr lang="en-US" dirty="0" err="1"/>
              <a:t>a/w</a:t>
            </a:r>
            <a:r>
              <a:rPr lang="en-US" dirty="0"/>
              <a:t> </a:t>
            </a:r>
            <a:r>
              <a:rPr lang="en-US" dirty="0" err="1"/>
              <a:t>haematuria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Evaluation of joint pain- </a:t>
            </a:r>
            <a:r>
              <a:rPr lang="en-US" dirty="0" err="1"/>
              <a:t>vit</a:t>
            </a:r>
            <a:r>
              <a:rPr lang="en-US" dirty="0"/>
              <a:t> D </a:t>
            </a:r>
            <a:r>
              <a:rPr lang="en-US" dirty="0" err="1"/>
              <a:t>deficeincy</a:t>
            </a:r>
            <a:r>
              <a:rPr lang="en-US" dirty="0"/>
              <a:t> </a:t>
            </a:r>
          </a:p>
          <a:p>
            <a:r>
              <a:rPr lang="en-US" dirty="0"/>
              <a:t>No h/o hospital </a:t>
            </a:r>
            <a:r>
              <a:rPr lang="en-US" dirty="0" err="1"/>
              <a:t>admisions</a:t>
            </a:r>
            <a:r>
              <a:rPr lang="en-US" dirty="0"/>
              <a:t> in past</a:t>
            </a:r>
          </a:p>
          <a:p>
            <a:r>
              <a:rPr lang="en-US" dirty="0"/>
              <a:t>No h/o </a:t>
            </a:r>
            <a:r>
              <a:rPr lang="en-US" dirty="0" err="1"/>
              <a:t>pTB</a:t>
            </a:r>
            <a:r>
              <a:rPr lang="en-US" dirty="0"/>
              <a:t>/BA</a:t>
            </a:r>
          </a:p>
          <a:p>
            <a:r>
              <a:rPr lang="en-US" dirty="0"/>
              <a:t>No h/o any abortions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daughter of non-</a:t>
            </a:r>
            <a:r>
              <a:rPr lang="en-US" dirty="0" err="1"/>
              <a:t>consanguinous</a:t>
            </a:r>
            <a:r>
              <a:rPr lang="en-US" dirty="0"/>
              <a:t> marriage</a:t>
            </a:r>
          </a:p>
          <a:p>
            <a:r>
              <a:rPr lang="en-US" dirty="0"/>
              <a:t>Married 2 years back</a:t>
            </a:r>
          </a:p>
          <a:p>
            <a:r>
              <a:rPr lang="en-US" dirty="0"/>
              <a:t> mother of 1child</a:t>
            </a:r>
          </a:p>
          <a:p>
            <a:r>
              <a:rPr lang="en-US" dirty="0"/>
              <a:t>No significant FH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Sleep decreased</a:t>
            </a:r>
          </a:p>
          <a:p>
            <a:r>
              <a:rPr lang="en-US" dirty="0"/>
              <a:t>Loss of appetite</a:t>
            </a:r>
          </a:p>
          <a:p>
            <a:r>
              <a:rPr lang="en-US" dirty="0"/>
              <a:t>Loss of weight</a:t>
            </a:r>
          </a:p>
          <a:p>
            <a:r>
              <a:rPr lang="en-US" dirty="0"/>
              <a:t>No addictions</a:t>
            </a:r>
          </a:p>
          <a:p>
            <a:r>
              <a:rPr lang="en-US" dirty="0"/>
              <a:t>LMP:23/9/22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On examination</a:t>
            </a:r>
          </a:p>
          <a:p>
            <a:r>
              <a:rPr lang="en-US" dirty="0"/>
              <a:t>Patient was conscious oriented</a:t>
            </a:r>
          </a:p>
          <a:p>
            <a:r>
              <a:rPr lang="en-US" dirty="0"/>
              <a:t>PR:120/min regular  BP:130/70 mm Hg</a:t>
            </a:r>
          </a:p>
          <a:p>
            <a:r>
              <a:rPr lang="en-US" dirty="0"/>
              <a:t>Pallor +  No </a:t>
            </a:r>
            <a:r>
              <a:rPr lang="en-US" dirty="0" err="1"/>
              <a:t>Icterus,cyanosis</a:t>
            </a:r>
            <a:r>
              <a:rPr lang="en-US" dirty="0"/>
              <a:t>/clubbing/</a:t>
            </a:r>
            <a:r>
              <a:rPr lang="en-US" dirty="0" err="1"/>
              <a:t>lymphadenopathy</a:t>
            </a:r>
            <a:endParaRPr lang="en-US" dirty="0"/>
          </a:p>
          <a:p>
            <a:r>
              <a:rPr lang="en-US" dirty="0"/>
              <a:t>P/A:soft,non tender ,No </a:t>
            </a:r>
            <a:r>
              <a:rPr lang="en-US" dirty="0" err="1"/>
              <a:t>hepatosplenomegaly,no</a:t>
            </a:r>
            <a:r>
              <a:rPr lang="en-US" dirty="0"/>
              <a:t> free fluid</a:t>
            </a:r>
          </a:p>
          <a:p>
            <a:r>
              <a:rPr lang="en-US" dirty="0"/>
              <a:t>CVS:S1 S2 normal ,no added sounds</a:t>
            </a:r>
          </a:p>
          <a:p>
            <a:r>
              <a:rPr lang="en-US" dirty="0" err="1"/>
              <a:t>RESP:normal</a:t>
            </a:r>
            <a:r>
              <a:rPr lang="en-US" dirty="0"/>
              <a:t> breath sounds heard ,no ALS</a:t>
            </a:r>
          </a:p>
          <a:p>
            <a:r>
              <a:rPr lang="en-US" dirty="0" err="1"/>
              <a:t>CNS:no</a:t>
            </a:r>
            <a:r>
              <a:rPr lang="en-US" dirty="0"/>
              <a:t> focal neurological deficit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47494"/>
            <a:ext cx="7772400" cy="730250"/>
          </a:xfrm>
        </p:spPr>
        <p:txBody>
          <a:bodyPr>
            <a:normAutofit/>
          </a:bodyPr>
          <a:lstStyle/>
          <a:p>
            <a:r>
              <a:rPr lang="en-US" dirty="0"/>
              <a:t>INVESTIGATIONS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85800" y="1600200"/>
            <a:ext cx="3733800" cy="49530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/>
              <a:t>Hb:</a:t>
            </a:r>
            <a:r>
              <a:rPr lang="en-US" dirty="0">
                <a:solidFill>
                  <a:srgbClr val="FF0000"/>
                </a:solidFill>
              </a:rPr>
              <a:t>10.3</a:t>
            </a:r>
          </a:p>
          <a:p>
            <a:pPr>
              <a:buNone/>
            </a:pPr>
            <a:r>
              <a:rPr lang="en-US" dirty="0"/>
              <a:t>TC:4550</a:t>
            </a:r>
          </a:p>
          <a:p>
            <a:pPr>
              <a:buNone/>
            </a:pPr>
            <a:r>
              <a:rPr lang="en-US" dirty="0"/>
              <a:t>DC:N87L15E5</a:t>
            </a:r>
          </a:p>
          <a:p>
            <a:pPr>
              <a:buNone/>
            </a:pPr>
            <a:r>
              <a:rPr lang="en-US" dirty="0"/>
              <a:t>Plt:1.94</a:t>
            </a:r>
          </a:p>
          <a:p>
            <a:pPr>
              <a:buNone/>
            </a:pPr>
            <a:r>
              <a:rPr lang="en-US" dirty="0"/>
              <a:t>ESR:</a:t>
            </a:r>
            <a:r>
              <a:rPr lang="en-US" dirty="0">
                <a:solidFill>
                  <a:srgbClr val="FF0000"/>
                </a:solidFill>
              </a:rPr>
              <a:t>140</a:t>
            </a:r>
          </a:p>
          <a:p>
            <a:pPr>
              <a:buNone/>
            </a:pPr>
            <a:r>
              <a:rPr lang="en-US" dirty="0"/>
              <a:t>RBS:115</a:t>
            </a:r>
          </a:p>
          <a:p>
            <a:pPr>
              <a:buNone/>
            </a:pPr>
            <a:r>
              <a:rPr lang="en-US" dirty="0"/>
              <a:t>RFT:28/0.7</a:t>
            </a:r>
          </a:p>
          <a:p>
            <a:pPr>
              <a:buNone/>
            </a:pPr>
            <a:r>
              <a:rPr lang="en-US" dirty="0"/>
              <a:t>SE:136/4.4</a:t>
            </a:r>
          </a:p>
          <a:p>
            <a:pPr>
              <a:buNone/>
            </a:pPr>
            <a:r>
              <a:rPr lang="en-US" dirty="0"/>
              <a:t>TB:0.5</a:t>
            </a:r>
          </a:p>
          <a:p>
            <a:pPr>
              <a:buNone/>
            </a:pPr>
            <a:r>
              <a:rPr lang="en-US" dirty="0"/>
              <a:t>TP/ALB:6/</a:t>
            </a:r>
            <a:r>
              <a:rPr lang="en-US" dirty="0">
                <a:solidFill>
                  <a:srgbClr val="FF0000"/>
                </a:solidFill>
              </a:rPr>
              <a:t>2.8</a:t>
            </a:r>
          </a:p>
          <a:p>
            <a:pPr>
              <a:buNone/>
            </a:pPr>
            <a:r>
              <a:rPr lang="en-US" dirty="0"/>
              <a:t>OT/PT/AlP:88/39/277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800600" y="914400"/>
            <a:ext cx="3733800" cy="228600"/>
          </a:xfrm>
        </p:spPr>
        <p:txBody>
          <a:bodyPr>
            <a:normAutofit fontScale="47500" lnSpcReduction="20000"/>
          </a:bodyPr>
          <a:lstStyle/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953000" y="1524000"/>
            <a:ext cx="3733800" cy="46101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/>
              <a:t>MCV:79.3</a:t>
            </a:r>
          </a:p>
          <a:p>
            <a:pPr>
              <a:buNone/>
            </a:pPr>
            <a:r>
              <a:rPr lang="en-US" dirty="0"/>
              <a:t>MCH:26</a:t>
            </a:r>
          </a:p>
          <a:p>
            <a:pPr>
              <a:buNone/>
            </a:pPr>
            <a:r>
              <a:rPr lang="en-US" dirty="0"/>
              <a:t>MCHC:32</a:t>
            </a:r>
          </a:p>
          <a:p>
            <a:pPr>
              <a:buNone/>
            </a:pPr>
            <a:r>
              <a:rPr lang="en-US" dirty="0" err="1"/>
              <a:t>URE:pus</a:t>
            </a:r>
            <a:r>
              <a:rPr lang="en-US" dirty="0"/>
              <a:t> cells 10-15</a:t>
            </a:r>
          </a:p>
          <a:p>
            <a:pPr>
              <a:buNone/>
            </a:pPr>
            <a:r>
              <a:rPr lang="en-US" dirty="0"/>
              <a:t>         RBCs:6-8</a:t>
            </a:r>
          </a:p>
          <a:p>
            <a:pPr>
              <a:buNone/>
            </a:pPr>
            <a:r>
              <a:rPr lang="en-US" dirty="0"/>
              <a:t>         Alb:1+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err="1"/>
              <a:t>CXRAY:normal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err="1"/>
              <a:t>ECG:tachycardia</a:t>
            </a:r>
            <a:r>
              <a:rPr lang="en-US" dirty="0"/>
              <a:t> @ 100/</a:t>
            </a:r>
            <a:r>
              <a:rPr lang="en-US" dirty="0" err="1"/>
              <a:t>min,T</a:t>
            </a:r>
            <a:r>
              <a:rPr lang="en-US" dirty="0"/>
              <a:t> inv aVL,V4-V6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C29350-16EE-DBE0-F0F9-970F56050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742028"/>
            <a:ext cx="3125766" cy="801943"/>
          </a:xfrm>
        </p:spPr>
        <p:txBody>
          <a:bodyPr/>
          <a:lstStyle/>
          <a:p>
            <a:r>
              <a:rPr lang="en-IN" dirty="0"/>
              <a:t>18/10/22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286328" y="533400"/>
            <a:ext cx="6571343" cy="502920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Dengue NS1 </a:t>
            </a:r>
            <a:r>
              <a:rPr lang="en-US" dirty="0" err="1"/>
              <a:t>Ag:negative</a:t>
            </a:r>
            <a:endParaRPr lang="en-US" dirty="0"/>
          </a:p>
          <a:p>
            <a:r>
              <a:rPr lang="en-US" dirty="0" err="1"/>
              <a:t>Ig</a:t>
            </a:r>
            <a:r>
              <a:rPr lang="en-US" dirty="0"/>
              <a:t> M dengue/</a:t>
            </a:r>
            <a:r>
              <a:rPr lang="en-US" dirty="0" err="1"/>
              <a:t>lepto:negative</a:t>
            </a:r>
            <a:endParaRPr lang="en-US" dirty="0"/>
          </a:p>
          <a:p>
            <a:r>
              <a:rPr lang="en-US" dirty="0" err="1"/>
              <a:t>Widal</a:t>
            </a:r>
            <a:r>
              <a:rPr lang="en-US" dirty="0"/>
              <a:t> </a:t>
            </a:r>
            <a:r>
              <a:rPr lang="en-US" dirty="0" err="1"/>
              <a:t>test:negative</a:t>
            </a:r>
            <a:endParaRPr lang="en-US" dirty="0"/>
          </a:p>
          <a:p>
            <a:r>
              <a:rPr lang="en-US" dirty="0"/>
              <a:t>USG  Abdomen:</a:t>
            </a:r>
          </a:p>
          <a:p>
            <a:pPr>
              <a:buNone/>
            </a:pPr>
            <a:r>
              <a:rPr lang="en-US" dirty="0"/>
              <a:t>           liver:17cm,spleen:normal,urinary bladder contains </a:t>
            </a:r>
            <a:r>
              <a:rPr lang="en-US" dirty="0" err="1"/>
              <a:t>echogenic</a:t>
            </a:r>
            <a:r>
              <a:rPr lang="en-US" dirty="0"/>
              <a:t> </a:t>
            </a:r>
            <a:r>
              <a:rPr lang="en-US" dirty="0" err="1"/>
              <a:t>particles,left</a:t>
            </a:r>
            <a:r>
              <a:rPr lang="en-US" dirty="0"/>
              <a:t> kidney appears </a:t>
            </a:r>
            <a:r>
              <a:rPr lang="en-US" dirty="0" err="1"/>
              <a:t>heteroechoic</a:t>
            </a:r>
            <a:r>
              <a:rPr lang="en-US" dirty="0"/>
              <a:t> and bulky </a:t>
            </a:r>
            <a:r>
              <a:rPr lang="en-US" dirty="0" err="1"/>
              <a:t>possibilty</a:t>
            </a:r>
            <a:r>
              <a:rPr lang="en-US" dirty="0"/>
              <a:t> of </a:t>
            </a:r>
            <a:r>
              <a:rPr lang="en-US" dirty="0" err="1"/>
              <a:t>pyelonephritis</a:t>
            </a:r>
            <a:r>
              <a:rPr lang="en-US" dirty="0"/>
              <a:t>  is considered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Urine C&amp;S (23/10/22)</a:t>
            </a:r>
          </a:p>
          <a:p>
            <a:pPr>
              <a:buNone/>
            </a:pPr>
            <a:r>
              <a:rPr lang="en-US" dirty="0"/>
              <a:t>       </a:t>
            </a:r>
            <a:r>
              <a:rPr lang="en-US" dirty="0">
                <a:solidFill>
                  <a:srgbClr val="FFC000"/>
                </a:solidFill>
              </a:rPr>
              <a:t>Pseudomonas species </a:t>
            </a:r>
          </a:p>
          <a:p>
            <a:pPr>
              <a:buNone/>
            </a:pPr>
            <a:r>
              <a:rPr lang="en-US" dirty="0"/>
              <a:t>        Sensitive:3</a:t>
            </a:r>
            <a:r>
              <a:rPr lang="en-US" baseline="30000" dirty="0"/>
              <a:t>rd</a:t>
            </a:r>
            <a:r>
              <a:rPr lang="en-US" dirty="0"/>
              <a:t> and 4</a:t>
            </a:r>
            <a:r>
              <a:rPr lang="en-US" baseline="30000" dirty="0"/>
              <a:t>th</a:t>
            </a:r>
            <a:r>
              <a:rPr lang="en-US" dirty="0"/>
              <a:t> generation </a:t>
            </a:r>
            <a:r>
              <a:rPr lang="en-US" dirty="0" err="1"/>
              <a:t>cephalosporins</a:t>
            </a:r>
            <a:endParaRPr lang="en-US" dirty="0"/>
          </a:p>
          <a:p>
            <a:pPr>
              <a:buNone/>
            </a:pPr>
            <a:r>
              <a:rPr lang="en-US" dirty="0"/>
              <a:t>                       </a:t>
            </a:r>
            <a:r>
              <a:rPr lang="en-US" dirty="0" err="1"/>
              <a:t>Amikacin</a:t>
            </a:r>
            <a:endParaRPr lang="en-US" dirty="0"/>
          </a:p>
          <a:p>
            <a:pPr>
              <a:buNone/>
            </a:pPr>
            <a:r>
              <a:rPr lang="en-US" dirty="0"/>
              <a:t>                       </a:t>
            </a:r>
            <a:r>
              <a:rPr lang="en-US" dirty="0" err="1"/>
              <a:t>Piptaz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Treated with </a:t>
            </a:r>
            <a:r>
              <a:rPr lang="en-US" dirty="0" err="1"/>
              <a:t>inj.Cefaperazone</a:t>
            </a:r>
            <a:r>
              <a:rPr lang="en-US" dirty="0"/>
              <a:t> </a:t>
            </a:r>
            <a:r>
              <a:rPr lang="en-US" dirty="0" err="1"/>
              <a:t>sulbactam</a:t>
            </a:r>
            <a:endParaRPr lang="en-US" dirty="0"/>
          </a:p>
          <a:p>
            <a:r>
              <a:rPr lang="en-US" dirty="0"/>
              <a:t>Changed to </a:t>
            </a:r>
            <a:r>
              <a:rPr lang="en-US" dirty="0" err="1"/>
              <a:t>inj.Piptaz</a:t>
            </a:r>
            <a:r>
              <a:rPr lang="en-US" dirty="0"/>
              <a:t> as per urine C&amp;S  report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9A2D145-8A33-EF8F-718E-831986C20F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59303" y="679095"/>
            <a:ext cx="4863391" cy="4267201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685800"/>
            <a:ext cx="7772400" cy="5334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24/10/22  6</a:t>
            </a:r>
            <a:r>
              <a:rPr lang="en-US" baseline="30000" dirty="0"/>
              <a:t>th</a:t>
            </a:r>
            <a:r>
              <a:rPr lang="en-US" dirty="0"/>
              <a:t> day of admission</a:t>
            </a:r>
          </a:p>
          <a:p>
            <a:r>
              <a:rPr lang="en-US" dirty="0"/>
              <a:t>Patient c/o fever spikes – high grade </a:t>
            </a:r>
            <a:r>
              <a:rPr lang="en-US" dirty="0" err="1"/>
              <a:t>a/w</a:t>
            </a:r>
            <a:r>
              <a:rPr lang="en-US" dirty="0"/>
              <a:t> chills &amp; rigor</a:t>
            </a:r>
          </a:p>
          <a:p>
            <a:r>
              <a:rPr lang="en-US" dirty="0"/>
              <a:t>Daily fever spikes despite of  IV antibiotics</a:t>
            </a:r>
          </a:p>
          <a:p>
            <a:r>
              <a:rPr lang="en-US" dirty="0" err="1"/>
              <a:t>a/w</a:t>
            </a:r>
            <a:r>
              <a:rPr lang="en-US" dirty="0"/>
              <a:t> severe headache </a:t>
            </a:r>
          </a:p>
          <a:p>
            <a:r>
              <a:rPr lang="en-US" dirty="0" err="1"/>
              <a:t>a/w</a:t>
            </a:r>
            <a:r>
              <a:rPr lang="en-US" dirty="0"/>
              <a:t> nausea &amp; vomiting</a:t>
            </a:r>
          </a:p>
          <a:p>
            <a:r>
              <a:rPr lang="en-US" dirty="0" err="1"/>
              <a:t>Scrutinised</a:t>
            </a:r>
            <a:r>
              <a:rPr lang="en-US" dirty="0"/>
              <a:t> her fever history:</a:t>
            </a:r>
          </a:p>
          <a:p>
            <a:r>
              <a:rPr lang="en-US" dirty="0"/>
              <a:t>         c/o fever </a:t>
            </a:r>
            <a:r>
              <a:rPr lang="en-US" dirty="0" err="1"/>
              <a:t>intermitent</a:t>
            </a:r>
            <a:r>
              <a:rPr lang="en-US" dirty="0"/>
              <a:t> episodes for past 3 months</a:t>
            </a:r>
          </a:p>
          <a:p>
            <a:r>
              <a:rPr lang="en-US" dirty="0"/>
              <a:t>          </a:t>
            </a:r>
            <a:r>
              <a:rPr lang="en-US" dirty="0" err="1"/>
              <a:t>a/w</a:t>
            </a:r>
            <a:r>
              <a:rPr lang="en-US" dirty="0"/>
              <a:t> joint pain- small joints</a:t>
            </a:r>
          </a:p>
          <a:p>
            <a:r>
              <a:rPr lang="en-US" dirty="0"/>
              <a:t>          </a:t>
            </a:r>
            <a:r>
              <a:rPr lang="en-US" dirty="0" err="1"/>
              <a:t>a/w</a:t>
            </a:r>
            <a:r>
              <a:rPr lang="en-US" dirty="0"/>
              <a:t> fatigue/tiredness</a:t>
            </a:r>
          </a:p>
          <a:p>
            <a:r>
              <a:rPr lang="en-US" dirty="0"/>
              <a:t>          2 weeks back they got admitted at private hospital</a:t>
            </a:r>
          </a:p>
          <a:p>
            <a:pPr>
              <a:buNone/>
            </a:pPr>
            <a:r>
              <a:rPr lang="en-US" dirty="0"/>
              <a:t>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2B53BD4-56D5-307B-ADB0-B1ADB8F59D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914400"/>
            <a:ext cx="4572000" cy="4232275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600" y="609600"/>
            <a:ext cx="3886200" cy="533400"/>
          </a:xfrm>
        </p:spPr>
        <p:txBody>
          <a:bodyPr/>
          <a:lstStyle/>
          <a:p>
            <a:r>
              <a:rPr lang="en-US" dirty="0"/>
              <a:t>24/10/22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85800" y="1295400"/>
            <a:ext cx="3733800" cy="45720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/>
              <a:t>Hb : </a:t>
            </a:r>
            <a:r>
              <a:rPr lang="en-US" dirty="0">
                <a:solidFill>
                  <a:srgbClr val="FF0000"/>
                </a:solidFill>
              </a:rPr>
              <a:t>8.4</a:t>
            </a:r>
          </a:p>
          <a:p>
            <a:pPr>
              <a:buNone/>
            </a:pPr>
            <a:r>
              <a:rPr lang="en-US" dirty="0"/>
              <a:t>TC: </a:t>
            </a:r>
            <a:r>
              <a:rPr lang="en-US" dirty="0">
                <a:solidFill>
                  <a:srgbClr val="FF0000"/>
                </a:solidFill>
              </a:rPr>
              <a:t>3060</a:t>
            </a:r>
          </a:p>
          <a:p>
            <a:pPr>
              <a:buNone/>
            </a:pPr>
            <a:r>
              <a:rPr lang="en-US" dirty="0"/>
              <a:t>DC:N75L20M5</a:t>
            </a:r>
          </a:p>
          <a:p>
            <a:pPr>
              <a:buNone/>
            </a:pPr>
            <a:r>
              <a:rPr lang="en-US" dirty="0" err="1"/>
              <a:t>Plt</a:t>
            </a:r>
            <a:r>
              <a:rPr lang="en-US" dirty="0"/>
              <a:t>:  </a:t>
            </a:r>
            <a:r>
              <a:rPr lang="en-US" dirty="0">
                <a:solidFill>
                  <a:srgbClr val="FF0000"/>
                </a:solidFill>
              </a:rPr>
              <a:t>1.64</a:t>
            </a:r>
          </a:p>
          <a:p>
            <a:pPr>
              <a:buNone/>
            </a:pPr>
            <a:r>
              <a:rPr lang="en-US" dirty="0"/>
              <a:t>ESR:  </a:t>
            </a:r>
            <a:r>
              <a:rPr lang="en-US" dirty="0">
                <a:solidFill>
                  <a:srgbClr val="FF0000"/>
                </a:solidFill>
              </a:rPr>
              <a:t>140</a:t>
            </a:r>
          </a:p>
          <a:p>
            <a:pPr>
              <a:buNone/>
            </a:pPr>
            <a:r>
              <a:rPr lang="en-US" dirty="0"/>
              <a:t>RFT:18/0.7</a:t>
            </a:r>
          </a:p>
          <a:p>
            <a:pPr>
              <a:buNone/>
            </a:pPr>
            <a:r>
              <a:rPr lang="en-US" dirty="0"/>
              <a:t>SE:127/3.9 </a:t>
            </a:r>
          </a:p>
          <a:p>
            <a:pPr>
              <a:buNone/>
            </a:pPr>
            <a:r>
              <a:rPr lang="en-US" dirty="0"/>
              <a:t>HIV :</a:t>
            </a:r>
            <a:r>
              <a:rPr lang="en-US" dirty="0" err="1"/>
              <a:t>neg</a:t>
            </a:r>
            <a:endParaRPr lang="en-US" dirty="0"/>
          </a:p>
          <a:p>
            <a:pPr>
              <a:buNone/>
            </a:pPr>
            <a:r>
              <a:rPr lang="en-US" dirty="0" err="1"/>
              <a:t>HBsAg</a:t>
            </a:r>
            <a:r>
              <a:rPr lang="en-US" dirty="0"/>
              <a:t>/</a:t>
            </a:r>
            <a:r>
              <a:rPr lang="en-US" dirty="0" err="1"/>
              <a:t>HCV:neg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err="1"/>
              <a:t>RAT:neg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4800600" y="609600"/>
            <a:ext cx="3733800" cy="609600"/>
          </a:xfrm>
        </p:spPr>
        <p:txBody>
          <a:bodyPr/>
          <a:lstStyle/>
          <a:p>
            <a:r>
              <a:rPr lang="en-US" dirty="0"/>
              <a:t>28/10/22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876800" y="1371600"/>
            <a:ext cx="3733800" cy="4495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/>
              <a:t>LP study</a:t>
            </a:r>
          </a:p>
          <a:p>
            <a:pPr>
              <a:buNone/>
            </a:pPr>
            <a:r>
              <a:rPr lang="en-US" dirty="0"/>
              <a:t>    TC/</a:t>
            </a:r>
            <a:r>
              <a:rPr lang="en-US" dirty="0" err="1"/>
              <a:t>DC:no</a:t>
            </a:r>
            <a:r>
              <a:rPr lang="en-US" dirty="0"/>
              <a:t> cells</a:t>
            </a:r>
          </a:p>
          <a:p>
            <a:pPr>
              <a:buNone/>
            </a:pPr>
            <a:r>
              <a:rPr lang="en-US" dirty="0"/>
              <a:t>    sugar:52(grbs:110)</a:t>
            </a:r>
          </a:p>
          <a:p>
            <a:pPr>
              <a:buNone/>
            </a:pPr>
            <a:r>
              <a:rPr lang="en-US" dirty="0"/>
              <a:t>    protein:20</a:t>
            </a:r>
          </a:p>
          <a:p>
            <a:pPr>
              <a:buNone/>
            </a:pPr>
            <a:r>
              <a:rPr lang="en-US" dirty="0"/>
              <a:t>    albumin:53.4(&lt;300)</a:t>
            </a:r>
          </a:p>
          <a:p>
            <a:pPr>
              <a:buNone/>
            </a:pPr>
            <a:r>
              <a:rPr lang="en-US" dirty="0"/>
              <a:t>     ADA:12(&lt;10)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9553E-3409-8D33-E9C1-27AE61E495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552934"/>
            <a:ext cx="3125766" cy="801943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675769-892C-C573-5382-E01ACEA53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3491" y="1981200"/>
            <a:ext cx="3125766" cy="3487527"/>
          </a:xfrm>
        </p:spPr>
        <p:txBody>
          <a:bodyPr/>
          <a:lstStyle/>
          <a:p>
            <a:r>
              <a:rPr lang="en-IN" dirty="0"/>
              <a:t>PS:  normocytic hypochromic anaemia</a:t>
            </a:r>
          </a:p>
          <a:p>
            <a:r>
              <a:rPr lang="en-IN" dirty="0"/>
              <a:t>leukopenia</a:t>
            </a:r>
          </a:p>
          <a:p>
            <a:r>
              <a:rPr lang="en-IN" dirty="0"/>
              <a:t>No schistocytes</a:t>
            </a:r>
          </a:p>
          <a:p>
            <a:r>
              <a:rPr lang="en-IN" dirty="0" err="1"/>
              <a:t>DCT:negative</a:t>
            </a:r>
            <a:endParaRPr lang="en-IN" dirty="0"/>
          </a:p>
          <a:p>
            <a:r>
              <a:rPr lang="en-IN" dirty="0"/>
              <a:t>LDH: 1228 (245)</a:t>
            </a:r>
          </a:p>
          <a:p>
            <a:endParaRPr lang="en-IN" dirty="0"/>
          </a:p>
          <a:p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882516-761A-6B40-734C-1DFC7DD518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82936" y="552640"/>
            <a:ext cx="3125652" cy="802237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8C00CE-3015-3748-B1DC-853291F2A8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89182" y="1981201"/>
            <a:ext cx="3125652" cy="3477662"/>
          </a:xfrm>
        </p:spPr>
        <p:txBody>
          <a:bodyPr/>
          <a:lstStyle/>
          <a:p>
            <a:r>
              <a:rPr lang="en-IN" dirty="0"/>
              <a:t>Trop I : 0.02 </a:t>
            </a:r>
          </a:p>
          <a:p>
            <a:r>
              <a:rPr lang="en-IN" dirty="0"/>
              <a:t>Fasting triglyceride : 973</a:t>
            </a:r>
          </a:p>
          <a:p>
            <a:r>
              <a:rPr lang="en-IN" dirty="0"/>
              <a:t>UPCR: 6.5:1</a:t>
            </a:r>
          </a:p>
        </p:txBody>
      </p:sp>
    </p:spTree>
    <p:extLst>
      <p:ext uri="{BB962C8B-B14F-4D97-AF65-F5344CB8AC3E}">
        <p14:creationId xmlns:p14="http://schemas.microsoft.com/office/powerpoint/2010/main" val="20191160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4E2FE5-11E1-D7D3-ED69-6CEB0C9077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533400"/>
            <a:ext cx="3733800" cy="762000"/>
          </a:xfrm>
        </p:spPr>
        <p:txBody>
          <a:bodyPr/>
          <a:lstStyle/>
          <a:p>
            <a:r>
              <a:rPr lang="en-IN" dirty="0"/>
              <a:t>ECHO(29/10/22)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ADAF868-A77C-D6FB-9828-2FA0382E77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879392"/>
            <a:ext cx="3733800" cy="4457700"/>
          </a:xfrm>
        </p:spPr>
        <p:txBody>
          <a:bodyPr/>
          <a:lstStyle/>
          <a:p>
            <a:r>
              <a:rPr lang="en-IN" dirty="0"/>
              <a:t>Good LV function</a:t>
            </a:r>
          </a:p>
          <a:p>
            <a:r>
              <a:rPr lang="en-IN" dirty="0"/>
              <a:t>EF 60%</a:t>
            </a:r>
          </a:p>
          <a:p>
            <a:r>
              <a:rPr lang="en-IN" dirty="0"/>
              <a:t>Mild TR/MR</a:t>
            </a:r>
          </a:p>
          <a:p>
            <a:r>
              <a:rPr lang="en-IN" dirty="0"/>
              <a:t>No clot/effusions</a:t>
            </a:r>
          </a:p>
          <a:p>
            <a:r>
              <a:rPr lang="en-IN" dirty="0"/>
              <a:t>No vegetations seen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68CFE-DD6C-6266-DD8A-D85DAD5CF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53000" y="533400"/>
            <a:ext cx="3733800" cy="762000"/>
          </a:xfrm>
        </p:spPr>
        <p:txBody>
          <a:bodyPr/>
          <a:lstStyle/>
          <a:p>
            <a:r>
              <a:rPr lang="en-IN" dirty="0" err="1"/>
              <a:t>Cect</a:t>
            </a:r>
            <a:r>
              <a:rPr lang="en-IN" dirty="0"/>
              <a:t> abdomen &amp;thorax(29/10/22)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B9A4D6-91A3-68AC-D1F2-2185180C0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53000" y="1861903"/>
            <a:ext cx="3733800" cy="4457700"/>
          </a:xfrm>
        </p:spPr>
        <p:txBody>
          <a:bodyPr/>
          <a:lstStyle/>
          <a:p>
            <a:r>
              <a:rPr lang="en-IN" dirty="0" err="1"/>
              <a:t>b/l</a:t>
            </a:r>
            <a:r>
              <a:rPr lang="en-IN" dirty="0"/>
              <a:t> mild pleural effusion</a:t>
            </a:r>
          </a:p>
          <a:p>
            <a:r>
              <a:rPr lang="en-IN" dirty="0"/>
              <a:t>Ascites</a:t>
            </a:r>
          </a:p>
          <a:p>
            <a:r>
              <a:rPr lang="en-IN" dirty="0"/>
              <a:t>Fluid collection around kidneys</a:t>
            </a:r>
          </a:p>
          <a:p>
            <a:r>
              <a:rPr lang="en-IN" dirty="0"/>
              <a:t>Fluid in POD</a:t>
            </a:r>
          </a:p>
          <a:p>
            <a:r>
              <a:rPr lang="en-IN" dirty="0"/>
              <a:t>s/o </a:t>
            </a:r>
            <a:r>
              <a:rPr lang="en-IN" dirty="0">
                <a:solidFill>
                  <a:srgbClr val="FF0000"/>
                </a:solidFill>
              </a:rPr>
              <a:t>serositis</a:t>
            </a:r>
          </a:p>
        </p:txBody>
      </p:sp>
    </p:spTree>
    <p:extLst>
      <p:ext uri="{BB962C8B-B14F-4D97-AF65-F5344CB8AC3E}">
        <p14:creationId xmlns:p14="http://schemas.microsoft.com/office/powerpoint/2010/main" val="19944733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E352971-D237-7D04-B63C-419D0E8D09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330" y="1295401"/>
            <a:ext cx="7772870" cy="4495800"/>
          </a:xfrm>
        </p:spPr>
        <p:txBody>
          <a:bodyPr/>
          <a:lstStyle/>
          <a:p>
            <a:r>
              <a:rPr lang="en-IN" dirty="0" err="1"/>
              <a:t>Ophthal</a:t>
            </a:r>
            <a:r>
              <a:rPr lang="en-IN" dirty="0"/>
              <a:t> consultation done in v/o persistent headache</a:t>
            </a:r>
          </a:p>
          <a:p>
            <a:r>
              <a:rPr lang="en-IN" dirty="0"/>
              <a:t>Multifocal disc retinitis</a:t>
            </a:r>
          </a:p>
          <a:p>
            <a:r>
              <a:rPr lang="en-IN" dirty="0" err="1"/>
              <a:t>b/l</a:t>
            </a:r>
            <a:r>
              <a:rPr lang="en-IN" dirty="0"/>
              <a:t> papilledema</a:t>
            </a:r>
          </a:p>
          <a:p>
            <a:endParaRPr lang="en-IN" dirty="0"/>
          </a:p>
          <a:p>
            <a:r>
              <a:rPr lang="en-IN" dirty="0" err="1"/>
              <a:t>Mri</a:t>
            </a:r>
            <a:r>
              <a:rPr lang="en-IN" dirty="0"/>
              <a:t> brain (1/11/22):no abnormality detected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605481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A5D7678-BAAE-AFCB-A49B-999C0904C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7800" y="1905000"/>
            <a:ext cx="6938509" cy="4156467"/>
          </a:xfrm>
        </p:spPr>
        <p:txBody>
          <a:bodyPr>
            <a:normAutofit fontScale="92500" lnSpcReduction="20000"/>
          </a:bodyPr>
          <a:lstStyle/>
          <a:p>
            <a:r>
              <a:rPr lang="en-IN" dirty="0"/>
              <a:t>ANA – IF :  </a:t>
            </a:r>
            <a:r>
              <a:rPr lang="en-IN" dirty="0">
                <a:solidFill>
                  <a:srgbClr val="FF0000"/>
                </a:solidFill>
              </a:rPr>
              <a:t>3+ homogenous pattern</a:t>
            </a:r>
          </a:p>
          <a:p>
            <a:r>
              <a:rPr lang="en-IN" dirty="0"/>
              <a:t>ANA profile</a:t>
            </a:r>
          </a:p>
          <a:p>
            <a:r>
              <a:rPr lang="en-IN" dirty="0">
                <a:solidFill>
                  <a:srgbClr val="FF0000"/>
                </a:solidFill>
              </a:rPr>
              <a:t>        </a:t>
            </a:r>
            <a:r>
              <a:rPr lang="en-IN" dirty="0" err="1">
                <a:solidFill>
                  <a:srgbClr val="FF0000"/>
                </a:solidFill>
              </a:rPr>
              <a:t>nRNP</a:t>
            </a:r>
            <a:r>
              <a:rPr lang="en-IN" dirty="0">
                <a:solidFill>
                  <a:srgbClr val="FF0000"/>
                </a:solidFill>
              </a:rPr>
              <a:t>/</a:t>
            </a:r>
            <a:r>
              <a:rPr lang="en-IN" dirty="0" err="1">
                <a:solidFill>
                  <a:srgbClr val="FF0000"/>
                </a:solidFill>
              </a:rPr>
              <a:t>sm</a:t>
            </a:r>
            <a:r>
              <a:rPr lang="en-IN" dirty="0">
                <a:solidFill>
                  <a:srgbClr val="FF0000"/>
                </a:solidFill>
              </a:rPr>
              <a:t> positive</a:t>
            </a:r>
          </a:p>
          <a:p>
            <a:r>
              <a:rPr lang="en-IN" dirty="0">
                <a:solidFill>
                  <a:srgbClr val="FF0000"/>
                </a:solidFill>
              </a:rPr>
              <a:t>        dsDNA  positive</a:t>
            </a:r>
          </a:p>
          <a:p>
            <a:r>
              <a:rPr lang="en-IN" dirty="0">
                <a:solidFill>
                  <a:srgbClr val="FF0000"/>
                </a:solidFill>
              </a:rPr>
              <a:t>        histone positive</a:t>
            </a:r>
          </a:p>
          <a:p>
            <a:r>
              <a:rPr lang="en-IN" dirty="0">
                <a:solidFill>
                  <a:srgbClr val="FF0000"/>
                </a:solidFill>
              </a:rPr>
              <a:t>        nucleosome : borderline</a:t>
            </a:r>
          </a:p>
          <a:p>
            <a:r>
              <a:rPr lang="en-IN" dirty="0"/>
              <a:t>       </a:t>
            </a:r>
          </a:p>
          <a:p>
            <a:r>
              <a:rPr lang="en-IN" dirty="0"/>
              <a:t>C3 level : </a:t>
            </a:r>
            <a:r>
              <a:rPr lang="en-IN" dirty="0">
                <a:solidFill>
                  <a:srgbClr val="FF0000"/>
                </a:solidFill>
              </a:rPr>
              <a:t> 23.9 </a:t>
            </a:r>
            <a:r>
              <a:rPr lang="en-IN" dirty="0"/>
              <a:t>(90-180)</a:t>
            </a:r>
          </a:p>
          <a:p>
            <a:r>
              <a:rPr lang="en-IN" dirty="0"/>
              <a:t>C4 level :   </a:t>
            </a:r>
            <a:r>
              <a:rPr lang="en-IN" dirty="0">
                <a:solidFill>
                  <a:srgbClr val="FF0000"/>
                </a:solidFill>
              </a:rPr>
              <a:t>4 </a:t>
            </a:r>
            <a:r>
              <a:rPr lang="en-IN" dirty="0"/>
              <a:t>( 10-40)</a:t>
            </a:r>
          </a:p>
          <a:p>
            <a:r>
              <a:rPr lang="en-IN" dirty="0"/>
              <a:t>APLA work up: negative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158955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CD3A20-AFB2-2E0B-33CA-AAB91DBD9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1" y="1219200"/>
            <a:ext cx="6571343" cy="634555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6913B-E110-9C5B-B10F-092CD5742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Anti Ds DNA titre </a:t>
            </a:r>
            <a:r>
              <a:rPr lang="en-IN" dirty="0">
                <a:solidFill>
                  <a:srgbClr val="FF0000"/>
                </a:solidFill>
              </a:rPr>
              <a:t>:  276.3</a:t>
            </a:r>
            <a:r>
              <a:rPr lang="en-IN" dirty="0"/>
              <a:t> IU/ml (&lt;100)</a:t>
            </a:r>
          </a:p>
          <a:p>
            <a:r>
              <a:rPr lang="en-IN" dirty="0"/>
              <a:t>ESR:</a:t>
            </a:r>
            <a:r>
              <a:rPr lang="en-IN" dirty="0">
                <a:solidFill>
                  <a:srgbClr val="FF0000"/>
                </a:solidFill>
              </a:rPr>
              <a:t>120</a:t>
            </a:r>
          </a:p>
          <a:p>
            <a:r>
              <a:rPr lang="en-IN" dirty="0"/>
              <a:t>CRP : 1.1 (&lt;6)</a:t>
            </a:r>
          </a:p>
          <a:p>
            <a:r>
              <a:rPr lang="en-IN" dirty="0"/>
              <a:t>C-ANCA : neg</a:t>
            </a:r>
          </a:p>
          <a:p>
            <a:r>
              <a:rPr lang="en-IN" dirty="0"/>
              <a:t>P-ANCA :neg</a:t>
            </a:r>
          </a:p>
          <a:p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462837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74B8F-31F1-3C41-B7DA-385C28812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1" y="804521"/>
            <a:ext cx="6571343" cy="338480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7CBEF-1EED-E80A-CD37-54888E34C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014709" cy="3775467"/>
          </a:xfrm>
        </p:spPr>
        <p:txBody>
          <a:bodyPr/>
          <a:lstStyle/>
          <a:p>
            <a:r>
              <a:rPr lang="en-IN" dirty="0"/>
              <a:t>Patient was shifted to SDICU on 29/10/22 at 2:30 PM</a:t>
            </a:r>
          </a:p>
          <a:p>
            <a:r>
              <a:rPr lang="en-IN" dirty="0"/>
              <a:t>Patient was started on high dose steroids INJ.METHYLPRED 1GM IV OD on 30/10/22 </a:t>
            </a:r>
          </a:p>
          <a:p>
            <a:r>
              <a:rPr lang="en-IN" dirty="0"/>
              <a:t>Started on T.AZORAN 50 MG OD on 1/11/22</a:t>
            </a:r>
          </a:p>
          <a:p>
            <a:r>
              <a:rPr lang="en-IN" dirty="0"/>
              <a:t>Nephrology </a:t>
            </a:r>
            <a:r>
              <a:rPr lang="en-IN" dirty="0" err="1"/>
              <a:t>consulation</a:t>
            </a:r>
            <a:r>
              <a:rPr lang="en-IN" dirty="0"/>
              <a:t> done &amp; planned for renal biopsy</a:t>
            </a:r>
          </a:p>
        </p:txBody>
      </p:sp>
    </p:spTree>
    <p:extLst>
      <p:ext uri="{BB962C8B-B14F-4D97-AF65-F5344CB8AC3E}">
        <p14:creationId xmlns:p14="http://schemas.microsoft.com/office/powerpoint/2010/main" val="7913760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DB5B0-7B00-5208-C2BD-702668E397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571343" cy="3927867"/>
          </a:xfrm>
        </p:spPr>
        <p:txBody>
          <a:bodyPr>
            <a:normAutofit fontScale="92500" lnSpcReduction="20000"/>
          </a:bodyPr>
          <a:lstStyle/>
          <a:p>
            <a:r>
              <a:rPr lang="en-IN" dirty="0"/>
              <a:t>2/11/22</a:t>
            </a:r>
          </a:p>
          <a:p>
            <a:pPr marL="0" indent="0">
              <a:buNone/>
            </a:pPr>
            <a:r>
              <a:rPr lang="en-IN" dirty="0"/>
              <a:t>        PR:110/min  BP:120/70</a:t>
            </a:r>
          </a:p>
          <a:p>
            <a:pPr marL="0" indent="0">
              <a:buNone/>
            </a:pPr>
            <a:r>
              <a:rPr lang="en-IN" dirty="0"/>
              <a:t>        CVS : S1 S2 heard,S4 gallop rhythm</a:t>
            </a:r>
          </a:p>
          <a:p>
            <a:pPr marL="0" indent="0">
              <a:buNone/>
            </a:pPr>
            <a:r>
              <a:rPr lang="en-IN" dirty="0"/>
              <a:t>         Chest: clear ,no ALS</a:t>
            </a:r>
          </a:p>
          <a:p>
            <a:pPr marL="0" indent="0">
              <a:buNone/>
            </a:pPr>
            <a:r>
              <a:rPr lang="en-IN" dirty="0"/>
              <a:t>                       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15646167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05A7C-2BF6-2753-2082-52FC23500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3A7CB-E51B-4870-AB0A-5175AD0CA0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3/11/22</a:t>
            </a:r>
          </a:p>
          <a:p>
            <a:pPr marL="0" indent="0">
              <a:buNone/>
            </a:pPr>
            <a:r>
              <a:rPr lang="en-IN" dirty="0"/>
              <a:t>         patient c/o chest </a:t>
            </a:r>
            <a:r>
              <a:rPr lang="en-IN" dirty="0" err="1"/>
              <a:t>pain,cough</a:t>
            </a:r>
            <a:r>
              <a:rPr lang="en-IN" dirty="0"/>
              <a:t> and </a:t>
            </a:r>
            <a:r>
              <a:rPr lang="en-IN" dirty="0" err="1"/>
              <a:t>breathkessness</a:t>
            </a:r>
            <a:endParaRPr lang="en-IN" dirty="0"/>
          </a:p>
          <a:p>
            <a:pPr marL="0" indent="0">
              <a:buNone/>
            </a:pPr>
            <a:r>
              <a:rPr lang="en-IN" dirty="0"/>
              <a:t>         PR:114/min BP:126/70</a:t>
            </a:r>
          </a:p>
          <a:p>
            <a:pPr marL="0" indent="0">
              <a:buNone/>
            </a:pPr>
            <a:r>
              <a:rPr lang="en-IN" dirty="0"/>
              <a:t>         RESP: coarse </a:t>
            </a:r>
            <a:r>
              <a:rPr lang="en-IN" dirty="0" err="1"/>
              <a:t>insp</a:t>
            </a:r>
            <a:r>
              <a:rPr lang="en-IN" dirty="0"/>
              <a:t> creps left lower zone</a:t>
            </a:r>
          </a:p>
          <a:p>
            <a:pPr marL="0" indent="0">
              <a:buNone/>
            </a:pPr>
            <a:r>
              <a:rPr lang="en-IN" dirty="0"/>
              <a:t>                  </a:t>
            </a:r>
            <a:r>
              <a:rPr lang="en-IN" dirty="0" err="1"/>
              <a:t>b/l</a:t>
            </a:r>
            <a:r>
              <a:rPr lang="en-IN" dirty="0"/>
              <a:t> basal creps</a:t>
            </a:r>
          </a:p>
          <a:p>
            <a:pPr marL="0" indent="0">
              <a:buNone/>
            </a:pPr>
            <a:r>
              <a:rPr lang="en-IN" dirty="0"/>
              <a:t>        CVS: gallop rhythm</a:t>
            </a:r>
          </a:p>
          <a:p>
            <a:pPr marL="0" indent="0">
              <a:buNone/>
            </a:pPr>
            <a:r>
              <a:rPr lang="en-IN" dirty="0"/>
              <a:t>        CNS : no e/o focal neurological deficit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135094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369A1-B4C4-32C7-183B-15AFF20CB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30A0A-65AB-2266-7948-EC90F0296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ECHO REPEATED on 3/11/22</a:t>
            </a:r>
          </a:p>
          <a:p>
            <a:r>
              <a:rPr lang="en-IN" dirty="0"/>
              <a:t>Global LV hypokinesia with preserved thickness</a:t>
            </a:r>
          </a:p>
          <a:p>
            <a:r>
              <a:rPr lang="en-IN" dirty="0"/>
              <a:t>DCM with severe LV dysfunction ( 30-35%)</a:t>
            </a:r>
          </a:p>
          <a:p>
            <a:r>
              <a:rPr lang="en-IN" dirty="0" err="1"/>
              <a:t>Modereate</a:t>
            </a:r>
            <a:r>
              <a:rPr lang="en-IN" dirty="0"/>
              <a:t> MR</a:t>
            </a:r>
          </a:p>
          <a:p>
            <a:r>
              <a:rPr lang="en-IN" dirty="0"/>
              <a:t>Thin rim of pericardial effusion</a:t>
            </a:r>
          </a:p>
        </p:txBody>
      </p:sp>
    </p:spTree>
    <p:extLst>
      <p:ext uri="{BB962C8B-B14F-4D97-AF65-F5344CB8AC3E}">
        <p14:creationId xmlns:p14="http://schemas.microsoft.com/office/powerpoint/2010/main" val="12753375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D49049-D55E-575B-4D9C-7221B7B3C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381000"/>
            <a:ext cx="3125766" cy="801943"/>
          </a:xfrm>
        </p:spPr>
        <p:txBody>
          <a:bodyPr/>
          <a:lstStyle/>
          <a:p>
            <a:r>
              <a:rPr lang="en-IN" dirty="0"/>
              <a:t>5/11/22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CAA196-98DD-4158-09F1-E2E23D66CD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3491" y="2023004"/>
            <a:ext cx="3125766" cy="3844396"/>
          </a:xfrm>
        </p:spPr>
        <p:txBody>
          <a:bodyPr>
            <a:normAutofit lnSpcReduction="10000"/>
          </a:bodyPr>
          <a:lstStyle/>
          <a:p>
            <a:r>
              <a:rPr lang="en-IN" dirty="0"/>
              <a:t>Hb: </a:t>
            </a:r>
            <a:r>
              <a:rPr lang="en-IN" dirty="0">
                <a:solidFill>
                  <a:srgbClr val="FF0000"/>
                </a:solidFill>
              </a:rPr>
              <a:t>8.2</a:t>
            </a:r>
          </a:p>
          <a:p>
            <a:r>
              <a:rPr lang="en-IN" dirty="0"/>
              <a:t>TC:</a:t>
            </a:r>
            <a:r>
              <a:rPr lang="en-IN" dirty="0">
                <a:solidFill>
                  <a:srgbClr val="FF0000"/>
                </a:solidFill>
              </a:rPr>
              <a:t>14,200</a:t>
            </a:r>
          </a:p>
          <a:p>
            <a:r>
              <a:rPr lang="en-IN" dirty="0"/>
              <a:t>DC:N85L13</a:t>
            </a:r>
          </a:p>
          <a:p>
            <a:r>
              <a:rPr lang="en-IN" dirty="0"/>
              <a:t>Plt:2.07</a:t>
            </a:r>
          </a:p>
          <a:p>
            <a:r>
              <a:rPr lang="en-IN" dirty="0"/>
              <a:t>RFT:54/0.9</a:t>
            </a:r>
          </a:p>
          <a:p>
            <a:r>
              <a:rPr lang="en-IN" dirty="0"/>
              <a:t>SE: </a:t>
            </a:r>
            <a:r>
              <a:rPr lang="en-IN" dirty="0">
                <a:solidFill>
                  <a:srgbClr val="FF0000"/>
                </a:solidFill>
              </a:rPr>
              <a:t>114</a:t>
            </a:r>
            <a:r>
              <a:rPr lang="en-IN" dirty="0"/>
              <a:t>/4.4</a:t>
            </a:r>
          </a:p>
          <a:p>
            <a:r>
              <a:rPr lang="en-IN" dirty="0"/>
              <a:t>TP/Alb: </a:t>
            </a:r>
            <a:r>
              <a:rPr lang="en-IN" dirty="0">
                <a:solidFill>
                  <a:srgbClr val="FF0000"/>
                </a:solidFill>
              </a:rPr>
              <a:t>4.8/2.2</a:t>
            </a:r>
          </a:p>
          <a:p>
            <a:r>
              <a:rPr lang="en-IN" dirty="0"/>
              <a:t>OT/PT/ALP:49/42/121</a:t>
            </a:r>
          </a:p>
          <a:p>
            <a:endParaRPr lang="en-IN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69F68-1C75-A40E-4310-978E247FF1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22836" y="395322"/>
            <a:ext cx="3125652" cy="802237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68D7C90-0CFB-E376-6D33-42EA10FA9A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76800" y="2040678"/>
            <a:ext cx="3125652" cy="3445722"/>
          </a:xfrm>
        </p:spPr>
        <p:txBody>
          <a:bodyPr>
            <a:normAutofit lnSpcReduction="10000"/>
          </a:bodyPr>
          <a:lstStyle/>
          <a:p>
            <a:r>
              <a:rPr lang="en-IN" dirty="0"/>
              <a:t>TROP I(repeat) :0.021</a:t>
            </a:r>
          </a:p>
          <a:p>
            <a:r>
              <a:rPr lang="en-IN" dirty="0"/>
              <a:t>D-Dimer : 2 (&lt; 0.5)</a:t>
            </a:r>
          </a:p>
          <a:p>
            <a:r>
              <a:rPr lang="en-IN" dirty="0"/>
              <a:t>PT-INR:11.6/0.83</a:t>
            </a:r>
          </a:p>
          <a:p>
            <a:r>
              <a:rPr lang="en-IN" dirty="0"/>
              <a:t>APTT:23.7</a:t>
            </a:r>
          </a:p>
          <a:p>
            <a:r>
              <a:rPr lang="en-IN" dirty="0"/>
              <a:t>CRP (repeat): 4.4 (&lt;6)</a:t>
            </a:r>
          </a:p>
        </p:txBody>
      </p:sp>
    </p:spTree>
    <p:extLst>
      <p:ext uri="{BB962C8B-B14F-4D97-AF65-F5344CB8AC3E}">
        <p14:creationId xmlns:p14="http://schemas.microsoft.com/office/powerpoint/2010/main" val="5266149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8A5B5B-DC3F-F578-57B3-D5396B6E58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381000"/>
            <a:ext cx="6019800" cy="5847806"/>
          </a:xfrm>
        </p:spPr>
      </p:pic>
    </p:spTree>
    <p:extLst>
      <p:ext uri="{BB962C8B-B14F-4D97-AF65-F5344CB8AC3E}">
        <p14:creationId xmlns:p14="http://schemas.microsoft.com/office/powerpoint/2010/main" val="34362163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098893E-66A9-B2FD-44EB-971E64DAF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DEB2CD8-BC75-6E73-DB55-87C7A2C0A2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009" y="1066800"/>
            <a:ext cx="5419499" cy="4986680"/>
          </a:xfrm>
        </p:spPr>
      </p:pic>
    </p:spTree>
    <p:extLst>
      <p:ext uri="{BB962C8B-B14F-4D97-AF65-F5344CB8AC3E}">
        <p14:creationId xmlns:p14="http://schemas.microsoft.com/office/powerpoint/2010/main" val="15952916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AB57B-8521-C218-387A-2132024CD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745" y="762000"/>
            <a:ext cx="7700509" cy="4800600"/>
          </a:xfrm>
        </p:spPr>
        <p:txBody>
          <a:bodyPr>
            <a:normAutofit lnSpcReduction="10000"/>
          </a:bodyPr>
          <a:lstStyle/>
          <a:p>
            <a:r>
              <a:rPr lang="en-IN" dirty="0"/>
              <a:t>O2 INHALATION -  CPAP</a:t>
            </a:r>
          </a:p>
          <a:p>
            <a:r>
              <a:rPr lang="en-IN" dirty="0"/>
              <a:t> INJ.MEROPENEM 1 GM IV Q8H</a:t>
            </a:r>
          </a:p>
          <a:p>
            <a:r>
              <a:rPr lang="en-IN" dirty="0"/>
              <a:t>INJ.LINEZOLID 600MG IV BD</a:t>
            </a:r>
          </a:p>
          <a:p>
            <a:r>
              <a:rPr lang="en-IN" dirty="0"/>
              <a:t>INJ.LASIX 20 MG IV Q6H</a:t>
            </a:r>
          </a:p>
          <a:p>
            <a:r>
              <a:rPr lang="en-IN" dirty="0"/>
              <a:t>T.ALDACTONE 25 MG</a:t>
            </a:r>
          </a:p>
          <a:p>
            <a:r>
              <a:rPr lang="en-IN" dirty="0"/>
              <a:t>T.MMF 500 BD</a:t>
            </a:r>
          </a:p>
          <a:p>
            <a:r>
              <a:rPr lang="en-IN" dirty="0"/>
              <a:t>T.HCQ 200 MG BD</a:t>
            </a:r>
          </a:p>
          <a:p>
            <a:r>
              <a:rPr lang="en-IN" dirty="0"/>
              <a:t>T.WYSOLONE 40 MG OD</a:t>
            </a:r>
          </a:p>
          <a:p>
            <a:r>
              <a:rPr lang="en-IN" dirty="0"/>
              <a:t>T.CARDIVAS 3.125 MG BD</a:t>
            </a:r>
          </a:p>
          <a:p>
            <a:r>
              <a:rPr lang="en-IN" dirty="0"/>
              <a:t>T.SEPTRAN DS</a:t>
            </a:r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881615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EDB01-406D-B31B-8EEC-3242DBC02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762000"/>
            <a:ext cx="7024235" cy="4704347"/>
          </a:xfrm>
        </p:spPr>
        <p:txBody>
          <a:bodyPr/>
          <a:lstStyle/>
          <a:p>
            <a:r>
              <a:rPr lang="en-IN" dirty="0"/>
              <a:t>IV IG 15G/DAY started</a:t>
            </a:r>
          </a:p>
          <a:p>
            <a:r>
              <a:rPr lang="en-IN" dirty="0"/>
              <a:t>Despite all these measures patient breathlessness </a:t>
            </a:r>
            <a:r>
              <a:rPr lang="en-IN" dirty="0" err="1"/>
              <a:t>worsened,hypotension</a:t>
            </a:r>
            <a:r>
              <a:rPr lang="en-IN" dirty="0"/>
              <a:t> and patient was intubated and put on CMV</a:t>
            </a:r>
          </a:p>
          <a:p>
            <a:r>
              <a:rPr lang="en-IN" dirty="0"/>
              <a:t>Dual ionotropic support</a:t>
            </a:r>
          </a:p>
          <a:p>
            <a:r>
              <a:rPr lang="en-IN" dirty="0"/>
              <a:t>Despite all resuscitative measures patient expired on 6/11/22at 1:30 PM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677969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A2B3F-8938-361D-DF1D-8502C1466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DISCUSSION…..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82A97-66B8-AE46-36B4-019EF4E5D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328" y="1884235"/>
            <a:ext cx="6571343" cy="4232667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245389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29D3F-1679-07DC-DA5C-7B2D739EA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B71EE-ED37-E524-8295-574B26CBA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Patients with disease more than 10 years have accelerated atherosclerosis</a:t>
            </a:r>
          </a:p>
          <a:p>
            <a:r>
              <a:rPr lang="en-US" dirty="0"/>
              <a:t>ACS is the most common cause of death in SLE after 10years</a:t>
            </a:r>
          </a:p>
          <a:p>
            <a:r>
              <a:rPr lang="en-US" dirty="0"/>
              <a:t>With the first 10  years ,other causes such as </a:t>
            </a:r>
            <a:r>
              <a:rPr lang="en-US" dirty="0" err="1"/>
              <a:t>infevtions,CNS</a:t>
            </a:r>
            <a:r>
              <a:rPr lang="en-US" dirty="0"/>
              <a:t> </a:t>
            </a:r>
            <a:r>
              <a:rPr lang="en-US" dirty="0" err="1"/>
              <a:t>vasculitis,renal</a:t>
            </a:r>
            <a:r>
              <a:rPr lang="en-US" dirty="0"/>
              <a:t> </a:t>
            </a:r>
            <a:r>
              <a:rPr lang="en-US" dirty="0" err="1"/>
              <a:t>failure,diffuse</a:t>
            </a:r>
            <a:r>
              <a:rPr lang="en-US" dirty="0"/>
              <a:t> alveolar </a:t>
            </a:r>
            <a:r>
              <a:rPr lang="en-US" dirty="0" err="1"/>
              <a:t>haemorrhage</a:t>
            </a:r>
            <a:r>
              <a:rPr lang="en-US" dirty="0"/>
              <a:t> are more common</a:t>
            </a:r>
          </a:p>
          <a:p>
            <a:r>
              <a:rPr lang="en-US" dirty="0"/>
              <a:t>APLA related thrombosis is common</a:t>
            </a:r>
          </a:p>
          <a:p>
            <a:r>
              <a:rPr lang="en-US" dirty="0"/>
              <a:t>Increased risk of TIA&amp; stroke</a:t>
            </a:r>
          </a:p>
          <a:p>
            <a:r>
              <a:rPr lang="en-US" dirty="0"/>
              <a:t>MI equivalent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186169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98124-D9BF-FF98-AD6C-12EEECCF4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PULMONARY MANIFESTATIONS OF SLE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E0DC6-0BB4-B948-A172-2661A2806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167109" cy="4308867"/>
          </a:xfrm>
        </p:spPr>
        <p:txBody>
          <a:bodyPr/>
          <a:lstStyle/>
          <a:p>
            <a:r>
              <a:rPr lang="en-US" dirty="0"/>
              <a:t>Systemic lupus erythematosus (SLE) is a chronic, autoimmune disorder that can present with a wide array of clinical and immunological abnormalities.</a:t>
            </a:r>
          </a:p>
          <a:p>
            <a:r>
              <a:rPr lang="en-US" dirty="0"/>
              <a:t> Pulmonary manifestations of the disease include disorders of the lung parenchyma, pleura, and pulmonary vasculature. Furthermore, some SLE therapies predispose to an increased risk of respiratory infections.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126024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CB841-0D78-4B22-90B3-46669FFA8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28601"/>
            <a:ext cx="7167109" cy="5237746"/>
          </a:xfrm>
        </p:spPr>
        <p:txBody>
          <a:bodyPr>
            <a:normAutofit/>
          </a:bodyPr>
          <a:lstStyle/>
          <a:p>
            <a:r>
              <a:rPr lang="en-US" dirty="0"/>
              <a:t>Clinical assessment of patients with SLE should routinely consider careful evaluation for respiratory involvement. </a:t>
            </a:r>
          </a:p>
          <a:p>
            <a:r>
              <a:rPr lang="en-US" dirty="0"/>
              <a:t>Symptoms including dyspnea, pleuritic chest pain, reduced exercise tolerance, cough, and hemoptysis should prompt investigation for potential underlying lung disease. </a:t>
            </a:r>
          </a:p>
          <a:p>
            <a:r>
              <a:rPr lang="en-US" dirty="0"/>
              <a:t>Some asymptomatic patients may also present with incidental findings of abnormal chest imaging or lung function tests in the absence of overt respiratory symptoms ..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514694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A3836-9BE4-81BE-ADFB-708E30FDB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304801"/>
            <a:ext cx="7167109" cy="5161546"/>
          </a:xfrm>
        </p:spPr>
        <p:txBody>
          <a:bodyPr/>
          <a:lstStyle/>
          <a:p>
            <a:r>
              <a:rPr lang="en-US" dirty="0"/>
              <a:t>It is also important to consider whether these symptoms are occurring in the context of active SLE involving other organ systems. </a:t>
            </a:r>
          </a:p>
          <a:p>
            <a:r>
              <a:rPr lang="en-US" dirty="0"/>
              <a:t>Serological evidence of increased disease activity including elevated erythrocyte sedimentation rate (ESR), low complement, and increased double-stranded DNA (dsDNA) antibody titers should also prompt the clinician to consider whether new respiratory symptoms are directly attributed to lupus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67139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A313A-F303-2F5F-4E36-29F348F80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571343" cy="4232667"/>
          </a:xfrm>
        </p:spPr>
        <p:txBody>
          <a:bodyPr/>
          <a:lstStyle/>
          <a:p>
            <a:r>
              <a:rPr lang="en-US" dirty="0"/>
              <a:t>Pleural disease</a:t>
            </a:r>
          </a:p>
          <a:p>
            <a:r>
              <a:rPr lang="en-US" dirty="0"/>
              <a:t>Chronic interstitial pneumonitis(CIP)</a:t>
            </a:r>
          </a:p>
          <a:p>
            <a:r>
              <a:rPr lang="en-US" dirty="0"/>
              <a:t>Acute lupus pneumonitis</a:t>
            </a:r>
          </a:p>
          <a:p>
            <a:r>
              <a:rPr lang="en-US" dirty="0"/>
              <a:t>ILD</a:t>
            </a:r>
          </a:p>
          <a:p>
            <a:r>
              <a:rPr lang="en-US" dirty="0"/>
              <a:t>Pulmonary arterial hypertension</a:t>
            </a:r>
          </a:p>
          <a:p>
            <a:r>
              <a:rPr lang="en-US" dirty="0"/>
              <a:t>Pulmonary embolism</a:t>
            </a:r>
          </a:p>
          <a:p>
            <a:r>
              <a:rPr lang="en-US" dirty="0"/>
              <a:t>Pulmonary vasculitis and pulmonary </a:t>
            </a:r>
            <a:r>
              <a:rPr lang="en-US" dirty="0" err="1"/>
              <a:t>haemorrage</a:t>
            </a:r>
            <a:endParaRPr lang="en-US" dirty="0"/>
          </a:p>
          <a:p>
            <a:r>
              <a:rPr lang="en-US" dirty="0"/>
              <a:t>Shrinking lung syndrome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413022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44B71-628B-FB62-A5C3-CF2EF11A3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Diffuse alveolar hemorrhage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8ADE67-2A57-4C35-940F-933B188E5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Pulmonary </a:t>
            </a:r>
            <a:r>
              <a:rPr lang="en-US" dirty="0" err="1"/>
              <a:t>haemorrhage</a:t>
            </a:r>
            <a:r>
              <a:rPr lang="en-US" dirty="0"/>
              <a:t> is a rare but potentially catastrophic complication of SLE.</a:t>
            </a:r>
          </a:p>
          <a:p>
            <a:r>
              <a:rPr lang="en-US" dirty="0"/>
              <a:t>Mortality has ranged from 50% to 90%.</a:t>
            </a:r>
          </a:p>
          <a:p>
            <a:r>
              <a:rPr lang="en-US" dirty="0"/>
              <a:t> Clinical features are non-specific but diffuse alveolar infiltrates, </a:t>
            </a:r>
            <a:r>
              <a:rPr lang="en-US" dirty="0" err="1"/>
              <a:t>hypoxaemia</a:t>
            </a:r>
            <a:r>
              <a:rPr lang="en-US" dirty="0"/>
              <a:t>, dyspnoea, and </a:t>
            </a:r>
            <a:r>
              <a:rPr lang="en-US" dirty="0" err="1"/>
              <a:t>anaemia</a:t>
            </a:r>
            <a:r>
              <a:rPr lang="en-US" dirty="0"/>
              <a:t> are characteristic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449298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C83B6-890E-EDF7-408B-E7892F265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8EF14-057E-BAEF-B633-6D54958C4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Alveolar </a:t>
            </a:r>
            <a:r>
              <a:rPr lang="en-US" dirty="0" err="1"/>
              <a:t>haemorrhage</a:t>
            </a:r>
            <a:r>
              <a:rPr lang="en-US" dirty="0"/>
              <a:t> usually occurs in patients with a known history of SLE, higher </a:t>
            </a:r>
            <a:r>
              <a:rPr lang="en-US" dirty="0" err="1"/>
              <a:t>titres</a:t>
            </a:r>
            <a:r>
              <a:rPr lang="en-US" dirty="0"/>
              <a:t> of circulating anti-DNA antibody, and active extrapulmonary disease.</a:t>
            </a:r>
          </a:p>
          <a:p>
            <a:r>
              <a:rPr lang="en-US" dirty="0"/>
              <a:t> However, in up to 20% of cases alveolar </a:t>
            </a:r>
            <a:r>
              <a:rPr lang="en-US" dirty="0" err="1"/>
              <a:t>haemorrhage</a:t>
            </a:r>
            <a:r>
              <a:rPr lang="en-US" dirty="0"/>
              <a:t> may be the initial clinical manifestation of SLE.</a:t>
            </a:r>
          </a:p>
          <a:p>
            <a:r>
              <a:rPr lang="en-US" dirty="0"/>
              <a:t> Similar to other pulmonary </a:t>
            </a:r>
            <a:r>
              <a:rPr lang="en-US" dirty="0" err="1"/>
              <a:t>haemorrhage</a:t>
            </a:r>
            <a:r>
              <a:rPr lang="en-US" dirty="0"/>
              <a:t> syndromes, glomerulonephritis is often present in SLE associated alveolar </a:t>
            </a:r>
            <a:r>
              <a:rPr lang="en-US" dirty="0" err="1"/>
              <a:t>haemorrhage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787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94E61-C6CB-237D-E252-EB2AB12BB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DF538-5B23-DD41-3A98-0EB685BAD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Lung biopsy specimens demonstrate extensive haemorrhage within alveolar spaces and “</a:t>
            </a:r>
            <a:r>
              <a:rPr lang="en-IN" dirty="0" err="1"/>
              <a:t>capillaritis</a:t>
            </a:r>
            <a:r>
              <a:rPr lang="en-IN" dirty="0"/>
              <a:t>”; these features are non-specific.</a:t>
            </a:r>
          </a:p>
          <a:p>
            <a:r>
              <a:rPr lang="en-IN" dirty="0"/>
              <a:t>Deposits of IgG, C3, or immune complexes have been found in up to 50% of patients with alveolar haemorrhage complicating SLE.</a:t>
            </a:r>
          </a:p>
          <a:p>
            <a:r>
              <a:rPr lang="en-IN" dirty="0"/>
              <a:t> Because of the potential morbidity we rarely advise surgical (thoracoscopic or open) lung biopsies to diagnosis alveolar haemorrhage</a:t>
            </a:r>
          </a:p>
        </p:txBody>
      </p:sp>
    </p:spTree>
    <p:extLst>
      <p:ext uri="{BB962C8B-B14F-4D97-AF65-F5344CB8AC3E}">
        <p14:creationId xmlns:p14="http://schemas.microsoft.com/office/powerpoint/2010/main" val="24443709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7880D-3AB8-9819-4D4D-ABE16AFBD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14D75-253F-7A5D-7FD5-6477668849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. Fibreoptic bronchoscopy with bronchoalveolar lavage (BAL) and transbronchial lung biopsies can be performed with minimal morbidity and is usually adequate to substantiate the diagnosis in patients with suspected alveolar haemorrhage</a:t>
            </a:r>
            <a:r>
              <a:rPr lang="en-US" dirty="0"/>
              <a:t> </a:t>
            </a:r>
          </a:p>
          <a:p>
            <a:r>
              <a:rPr lang="en-US" dirty="0"/>
              <a:t>The presence of gross blood in the airways, serosanguinous BAL fluid, </a:t>
            </a:r>
            <a:r>
              <a:rPr lang="en-US" dirty="0" err="1"/>
              <a:t>haemosiderin</a:t>
            </a:r>
            <a:r>
              <a:rPr lang="en-US" dirty="0"/>
              <a:t> laden macrophages, absence of purulent sputum, and lack of infectious organisms by appropriate stains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23885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AD56F-9830-818A-5078-229BFCCBC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9CA76-2CA9-6882-51BF-D0D20CDDD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treatment of choice is high dose steroids with or without cyclophosphamide. </a:t>
            </a:r>
          </a:p>
          <a:p>
            <a:pPr marL="0" indent="0">
              <a:buNone/>
            </a:pPr>
            <a:r>
              <a:rPr lang="en-US" dirty="0"/>
              <a:t>Plasmapheresis should be reserved for patients with severe alveolar </a:t>
            </a:r>
            <a:r>
              <a:rPr lang="en-US" dirty="0" err="1"/>
              <a:t>haemorrhage</a:t>
            </a:r>
            <a:r>
              <a:rPr lang="en-US" dirty="0"/>
              <a:t> refractory to corticosteroids and cytotoxic agents.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759414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C0094-962E-60E1-B1EC-93D1FAA93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CVS manifestations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BF5E4-BD55-F186-D990-E26D710DCE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Pericardial effusion without tamponade is </a:t>
            </a:r>
            <a:r>
              <a:rPr lang="en-US" dirty="0" err="1"/>
              <a:t>th</a:t>
            </a:r>
            <a:r>
              <a:rPr lang="en-US" dirty="0"/>
              <a:t> most common</a:t>
            </a:r>
          </a:p>
          <a:p>
            <a:r>
              <a:rPr lang="en-US" dirty="0"/>
              <a:t>Myocarditis is not very common</a:t>
            </a:r>
          </a:p>
          <a:p>
            <a:r>
              <a:rPr lang="en-US" dirty="0"/>
              <a:t>Valvular </a:t>
            </a:r>
            <a:r>
              <a:rPr lang="en-US" dirty="0" err="1"/>
              <a:t>lesions:MR</a:t>
            </a:r>
            <a:r>
              <a:rPr lang="en-US" dirty="0"/>
              <a:t> is the most common</a:t>
            </a:r>
          </a:p>
          <a:p>
            <a:r>
              <a:rPr lang="en-US" dirty="0" err="1"/>
              <a:t>Libmann</a:t>
            </a:r>
            <a:r>
              <a:rPr lang="en-US" dirty="0"/>
              <a:t> </a:t>
            </a:r>
            <a:r>
              <a:rPr lang="en-US"/>
              <a:t>sacks endocarditis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81065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463</TotalTime>
  <Words>1679</Words>
  <Application>Microsoft Office PowerPoint</Application>
  <PresentationFormat>On-screen Show (4:3)</PresentationFormat>
  <Paragraphs>260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Arial</vt:lpstr>
      <vt:lpstr>Gill Sans MT</vt:lpstr>
      <vt:lpstr>Gallery</vt:lpstr>
      <vt:lpstr>MORTALITY CLUB</vt:lpstr>
      <vt:lpstr>PowerPoint Presentation</vt:lpstr>
      <vt:lpstr> PRESENTING COMPLAINTS</vt:lpstr>
      <vt:lpstr>HISTORY OF PRESENT ILLNESS</vt:lpstr>
      <vt:lpstr>PowerPoint Presentation</vt:lpstr>
      <vt:lpstr>PAST HISTORY</vt:lpstr>
      <vt:lpstr>PowerPoint Presentation</vt:lpstr>
      <vt:lpstr>Family history</vt:lpstr>
      <vt:lpstr>PERSONAL HISTORY</vt:lpstr>
      <vt:lpstr>PowerPoint Presentation</vt:lpstr>
      <vt:lpstr>INVESTIGATIONS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DISCUSSION…..</vt:lpstr>
      <vt:lpstr>PowerPoint Presentation</vt:lpstr>
      <vt:lpstr>PULMONARY MANIFESTATIONS OF SLE</vt:lpstr>
      <vt:lpstr>PowerPoint Presentation</vt:lpstr>
      <vt:lpstr>PowerPoint Presentation</vt:lpstr>
      <vt:lpstr>PowerPoint Presentation</vt:lpstr>
      <vt:lpstr>Diffuse alveolar hemorrhage</vt:lpstr>
      <vt:lpstr>PowerPoint Presentation</vt:lpstr>
      <vt:lpstr>PowerPoint Presentation</vt:lpstr>
      <vt:lpstr>PowerPoint Presentation</vt:lpstr>
      <vt:lpstr>PowerPoint Presentation</vt:lpstr>
      <vt:lpstr>CVS manifestations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MORTALITY MEETING</dc:title>
  <dc:creator>Binimol</dc:creator>
  <cp:lastModifiedBy>sajeevgeorgev@gmail.com</cp:lastModifiedBy>
  <cp:revision>41</cp:revision>
  <dcterms:created xsi:type="dcterms:W3CDTF">2022-11-20T06:05:54Z</dcterms:created>
  <dcterms:modified xsi:type="dcterms:W3CDTF">2022-11-21T06:17:09Z</dcterms:modified>
</cp:coreProperties>
</file>