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57" r:id="rId12"/>
    <p:sldId id="301" r:id="rId13"/>
    <p:sldId id="258" r:id="rId14"/>
    <p:sldId id="259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4" r:id="rId26"/>
    <p:sldId id="272" r:id="rId27"/>
    <p:sldId id="273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303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10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75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78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9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7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36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47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4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94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07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639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052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694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848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332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93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72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D483B7B-846A-4437-A33A-180C58512E30}" type="datetimeFigureOut">
              <a:rPr lang="en-IN" smtClean="0"/>
              <a:t>15-04-2023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4259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E3AEE-18A3-4BB4-B8F8-198559BEB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MEGALOBLASTIC ANEMIAS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6115C-4689-407D-A4C4-AA52A77E6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Dr. Alby Maria Mathews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04785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7E45-E2D8-4BB9-9AE9-6C6B757A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BB196-0332-448E-A5ED-85E06CFF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Megaloblastic anemias are group of disorders characterized by the presence of distinctive morphological appearances of the developing red cells in the bone marrow.</a:t>
            </a:r>
          </a:p>
          <a:p>
            <a:r>
              <a:rPr lang="en-US" dirty="0"/>
              <a:t>Marrow is usually hypercellular and the anemia is based on ineffective erythropoiesis.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26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7551-A2C7-4B5E-B5B8-E344C8BC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971D9B-AA7B-4260-8157-BFCB4815D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896" y="1060174"/>
            <a:ext cx="9263269" cy="5320153"/>
          </a:xfrm>
        </p:spPr>
      </p:pic>
    </p:spTree>
    <p:extLst>
      <p:ext uri="{BB962C8B-B14F-4D97-AF65-F5344CB8AC3E}">
        <p14:creationId xmlns:p14="http://schemas.microsoft.com/office/powerpoint/2010/main" val="147782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D600-AA80-44E4-82A8-57B12AE5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FDEB8-C13D-4645-A10F-0B858D8F5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 FORMS :</a:t>
            </a:r>
          </a:p>
          <a:p>
            <a:r>
              <a:rPr lang="en-US" dirty="0"/>
              <a:t>In nature its mainly in </a:t>
            </a:r>
            <a:r>
              <a:rPr lang="en-US" b="1" dirty="0"/>
              <a:t>2 deoxy adenosyl form </a:t>
            </a:r>
            <a:r>
              <a:rPr lang="en-US" dirty="0"/>
              <a:t>( Ado ) – located in mitochondria and cofactor for the enzyme L-</a:t>
            </a:r>
            <a:r>
              <a:rPr lang="en-US" dirty="0" err="1"/>
              <a:t>methylmalonyl</a:t>
            </a:r>
            <a:r>
              <a:rPr lang="en-US" dirty="0"/>
              <a:t> Coenzyme A mutase</a:t>
            </a:r>
          </a:p>
          <a:p>
            <a:r>
              <a:rPr lang="en-US" b="1" dirty="0" err="1"/>
              <a:t>Methylcobalami</a:t>
            </a:r>
            <a:r>
              <a:rPr lang="en-US" dirty="0" err="1"/>
              <a:t>n</a:t>
            </a:r>
            <a:r>
              <a:rPr lang="en-US" dirty="0"/>
              <a:t> – form in human plasma and cell cytoplasm. Cofactor for methionine synthase</a:t>
            </a:r>
          </a:p>
          <a:p>
            <a:r>
              <a:rPr lang="en-US" dirty="0"/>
              <a:t>Methyl and ado cobalamin are converted to</a:t>
            </a:r>
            <a:r>
              <a:rPr lang="en-US" b="1" dirty="0"/>
              <a:t> hydroxocobalamin </a:t>
            </a:r>
            <a:r>
              <a:rPr lang="en-US" dirty="0"/>
              <a:t>rapidly by exposure to light.</a:t>
            </a:r>
          </a:p>
        </p:txBody>
      </p:sp>
    </p:spTree>
    <p:extLst>
      <p:ext uri="{BB962C8B-B14F-4D97-AF65-F5344CB8AC3E}">
        <p14:creationId xmlns:p14="http://schemas.microsoft.com/office/powerpoint/2010/main" val="285766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7DE9-7ED1-4742-B2AE-20F9140B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9A880-F59E-49A2-9CE6-8332F4BA9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Dietary sources</a:t>
            </a:r>
            <a:r>
              <a:rPr lang="en-US" dirty="0"/>
              <a:t>:</a:t>
            </a:r>
          </a:p>
          <a:p>
            <a:r>
              <a:rPr lang="en-US" dirty="0"/>
              <a:t>Only source for humans : animal products such as meat, fish and dietary products</a:t>
            </a:r>
          </a:p>
          <a:p>
            <a:r>
              <a:rPr lang="en-US" dirty="0"/>
              <a:t>Adult daily requirement : 1 to 3 mcg per day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947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BFD3-36B3-4D7B-8212-D7106DEB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6D908-2830-4D52-82B9-B9012B428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ABSORPTION</a:t>
            </a:r>
          </a:p>
          <a:p>
            <a:r>
              <a:rPr lang="en-US" dirty="0"/>
              <a:t>active and passive</a:t>
            </a:r>
          </a:p>
          <a:p>
            <a:r>
              <a:rPr lang="en-US" dirty="0"/>
              <a:t>Dietary cobalamin is released from protein complexes by enzymes</a:t>
            </a:r>
          </a:p>
          <a:p>
            <a:pPr marL="0" indent="0">
              <a:buNone/>
            </a:pPr>
            <a:r>
              <a:rPr lang="en-US" dirty="0"/>
              <a:t>Binds with salivary glycoprotein- </a:t>
            </a:r>
            <a:r>
              <a:rPr lang="en-US" dirty="0" err="1"/>
              <a:t>haptocorrin</a:t>
            </a:r>
            <a:endParaRPr lang="en-US" dirty="0"/>
          </a:p>
          <a:p>
            <a:r>
              <a:rPr lang="en-US" dirty="0" err="1"/>
              <a:t>Haptocorrin</a:t>
            </a:r>
            <a:r>
              <a:rPr lang="en-US" dirty="0"/>
              <a:t> is digested in the intestine and cobalamin is transferred to IF.</a:t>
            </a:r>
          </a:p>
          <a:p>
            <a:pPr marL="0" indent="0">
              <a:buNone/>
            </a:pPr>
            <a:r>
              <a:rPr lang="en-US" dirty="0"/>
              <a:t>IF attaches to it specific receptor (</a:t>
            </a:r>
            <a:r>
              <a:rPr lang="en-US" dirty="0" err="1"/>
              <a:t>cubulin</a:t>
            </a:r>
            <a:r>
              <a:rPr lang="en-US" dirty="0"/>
              <a:t>) on enterocytes.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676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D8ADD-0FDE-4186-9A5C-812B6708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E9398-7D5E-4949-BB90-FA1E0ECC4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Transport</a:t>
            </a:r>
          </a:p>
          <a:p>
            <a:r>
              <a:rPr lang="en-US" dirty="0"/>
              <a:t>2 main transport proteins-</a:t>
            </a:r>
          </a:p>
          <a:p>
            <a:r>
              <a:rPr lang="en-US" dirty="0"/>
              <a:t> Transcobalamin 1 : encoded by gene TCNL, derived from specific granules in neutrophils</a:t>
            </a:r>
          </a:p>
          <a:p>
            <a:pPr marL="0" indent="0">
              <a:buNone/>
            </a:pPr>
            <a:r>
              <a:rPr lang="en-US" dirty="0"/>
              <a:t>     Binds with cobalamin and plays a role in the transport of cobalamin             analogues in the liver for excretion in bile.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Transcobalamin 2: transport of cobalamin to the marrow , placenta and other tissues via receptor mediated endocytosis involving the transcobalamin receptor and </a:t>
            </a:r>
            <a:r>
              <a:rPr lang="en-US" dirty="0" err="1"/>
              <a:t>megalin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670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9390-A249-4C67-88D7-6805CF6C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6197A-EA95-469B-A067-74066EAB2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DIETARY FOLATE</a:t>
            </a:r>
          </a:p>
          <a:p>
            <a:r>
              <a:rPr lang="en-US" dirty="0"/>
              <a:t>Highest conc. In liver, yeast, spinach and nuts.</a:t>
            </a:r>
          </a:p>
          <a:p>
            <a:r>
              <a:rPr lang="en-US" dirty="0"/>
              <a:t>Daily adult requirement 1000 ug/day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626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5AB0-04FB-4825-BCB1-E679B22D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A0B7E-2503-43B5-80F1-DB18F4DA6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ABSORPTION</a:t>
            </a:r>
          </a:p>
          <a:p>
            <a:r>
              <a:rPr lang="en-US" dirty="0"/>
              <a:t>Dietary folate converted to 5 methyl THF in enterocytes.</a:t>
            </a:r>
          </a:p>
          <a:p>
            <a:r>
              <a:rPr lang="en-US" dirty="0" err="1"/>
              <a:t>Monoglutamates</a:t>
            </a:r>
            <a:r>
              <a:rPr lang="en-US" dirty="0"/>
              <a:t> are actively transported across the enterocyte by a proton coupled folate transporter(PCFT).</a:t>
            </a:r>
          </a:p>
          <a:p>
            <a:r>
              <a:rPr lang="en-US" dirty="0"/>
              <a:t>60 to 90 ug enters the bile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637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3FEF2-0D76-4522-90C7-229E3CF0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C61AE-4409-47FD-B918-9E45CCB5B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TRANSPORT</a:t>
            </a:r>
          </a:p>
          <a:p>
            <a:r>
              <a:rPr lang="en-US" dirty="0"/>
              <a:t>One third is loosely bound to albumin and two thirds unbound.</a:t>
            </a:r>
          </a:p>
          <a:p>
            <a:pPr marL="0" indent="0">
              <a:buNone/>
            </a:pPr>
            <a:r>
              <a:rPr lang="en-US" dirty="0"/>
              <a:t>3 types of transporters</a:t>
            </a:r>
          </a:p>
          <a:p>
            <a:r>
              <a:rPr lang="en-US" dirty="0"/>
              <a:t>Reduced folate transporter- delivery of plasma folate to tissues.</a:t>
            </a:r>
          </a:p>
          <a:p>
            <a:r>
              <a:rPr lang="en-US" dirty="0"/>
              <a:t>Folate receptors FR2 and FR3 transport folate into cell</a:t>
            </a:r>
          </a:p>
          <a:p>
            <a:r>
              <a:rPr lang="en-US" dirty="0"/>
              <a:t>PCFT transports folate from vesicle to the cell cytoplasm.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398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E2FF-6FF9-4179-9E08-8A59B74D2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ROLE OF FOLATES IN DNA SYNTHESIS</a:t>
            </a:r>
            <a:endParaRPr lang="en-IN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3A3E10-94DA-4107-AAAD-8DA4CBE9E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1235" y="924620"/>
            <a:ext cx="8428381" cy="6558462"/>
          </a:xfrm>
        </p:spPr>
      </p:pic>
    </p:spTree>
    <p:extLst>
      <p:ext uri="{BB962C8B-B14F-4D97-AF65-F5344CB8AC3E}">
        <p14:creationId xmlns:p14="http://schemas.microsoft.com/office/powerpoint/2010/main" val="7540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FF0B-FD53-4E08-9DDC-4F752B0D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13BEF8-7D7C-4791-81C5-2CA94167B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451" y="345005"/>
            <a:ext cx="8441636" cy="6523839"/>
          </a:xfrm>
        </p:spPr>
      </p:pic>
    </p:spTree>
    <p:extLst>
      <p:ext uri="{BB962C8B-B14F-4D97-AF65-F5344CB8AC3E}">
        <p14:creationId xmlns:p14="http://schemas.microsoft.com/office/powerpoint/2010/main" val="444288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6C76-C3FE-4424-B00E-4AAB9F97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BIOCHEMICAL BASIS OF MEGALOBLASTIC ANEMIA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E0097-6C14-45BF-A7A9-C61E683AF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93843"/>
            <a:ext cx="9404722" cy="4154556"/>
          </a:xfrm>
        </p:spPr>
        <p:txBody>
          <a:bodyPr/>
          <a:lstStyle/>
          <a:p>
            <a:r>
              <a:rPr lang="en-US" dirty="0"/>
              <a:t>Disparity in the rate of synthesis or availability of the immediate precursors of DNA.</a:t>
            </a:r>
          </a:p>
          <a:p>
            <a:r>
              <a:rPr lang="en-US" dirty="0"/>
              <a:t>In deficiencies of either folate or cobalamin, there is failure to convert </a:t>
            </a:r>
            <a:r>
              <a:rPr lang="en-US" dirty="0" err="1"/>
              <a:t>deoxyuridine</a:t>
            </a:r>
            <a:r>
              <a:rPr lang="en-US" dirty="0"/>
              <a:t> monophosphate (</a:t>
            </a:r>
            <a:r>
              <a:rPr lang="en-US" dirty="0" err="1"/>
              <a:t>dUMP</a:t>
            </a:r>
            <a:r>
              <a:rPr lang="en-US" dirty="0"/>
              <a:t>) to deoxythymidine monophosphate (dTMP) .</a:t>
            </a:r>
          </a:p>
          <a:p>
            <a:r>
              <a:rPr lang="en-US" dirty="0"/>
              <a:t>Folate is needed as the coenzyme 5, 10-methylene- THF polyglutamate for the conversion of  </a:t>
            </a:r>
            <a:r>
              <a:rPr lang="en-US" dirty="0" err="1"/>
              <a:t>dUMP</a:t>
            </a:r>
            <a:r>
              <a:rPr lang="en-US" dirty="0"/>
              <a:t> to dTMP.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2890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98AD-4C7E-4AC9-8E5C-7ECE1FC8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44D02-D484-468D-9788-CA321AD65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DNA replication from multiple origins is slower.</a:t>
            </a:r>
          </a:p>
          <a:p>
            <a:r>
              <a:rPr lang="en-US" dirty="0"/>
              <a:t>Failure of joining of incomplete replicons.</a:t>
            </a:r>
          </a:p>
        </p:txBody>
      </p:sp>
    </p:spTree>
    <p:extLst>
      <p:ext uri="{BB962C8B-B14F-4D97-AF65-F5344CB8AC3E}">
        <p14:creationId xmlns:p14="http://schemas.microsoft.com/office/powerpoint/2010/main" val="2424402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AFC7-C367-4BBB-B890-7E62FE7A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BC67-59B5-406C-AB71-011E350CC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EPITHELIAL SURFACES: </a:t>
            </a:r>
          </a:p>
          <a:p>
            <a:r>
              <a:rPr lang="en-US" b="1" dirty="0"/>
              <a:t>Epithelial cell surfaces of the mouth (glossitis), stomach and small intestine and the respiratory, urinary and female genital tracts.</a:t>
            </a:r>
          </a:p>
          <a:p>
            <a:r>
              <a:rPr lang="en-US" b="1" dirty="0"/>
              <a:t>Cells show macrocytosis, with increased numbers of epithelial and dying cells.</a:t>
            </a:r>
          </a:p>
          <a:p>
            <a:r>
              <a:rPr lang="en-US" b="1" dirty="0"/>
              <a:t>Deficiencies may cause cervical smear abnormalities.</a:t>
            </a:r>
          </a:p>
        </p:txBody>
      </p:sp>
    </p:spTree>
    <p:extLst>
      <p:ext uri="{BB962C8B-B14F-4D97-AF65-F5344CB8AC3E}">
        <p14:creationId xmlns:p14="http://schemas.microsoft.com/office/powerpoint/2010/main" val="3643944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4D2AC-0B3B-4D08-AC6A-D90F3DD3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D8A6D-344A-4ABB-B5D0-FC901EC6C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Gonads- infertility is common in both men and women.</a:t>
            </a:r>
          </a:p>
          <a:p>
            <a:r>
              <a:rPr lang="en-US" dirty="0"/>
              <a:t>Maternal folate and cobalamin  deficiency- prematurity, recurrent fetal loss and neural tube defects.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9468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FC925-2F2E-438C-B7C5-43A47A38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20EC-97BC-4D30-8485-259E456EE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NEURAL TUBE DEFECTS:</a:t>
            </a:r>
          </a:p>
          <a:p>
            <a:pPr marL="0" indent="0">
              <a:buNone/>
            </a:pPr>
            <a:r>
              <a:rPr lang="en-US" dirty="0"/>
              <a:t>FA supplements has reduced the incidence of neural tube defects</a:t>
            </a:r>
          </a:p>
          <a:p>
            <a:pPr marL="0" indent="0">
              <a:buNone/>
            </a:pPr>
            <a:r>
              <a:rPr lang="en-US" dirty="0"/>
              <a:t>(anencephaly, meningomyelocele, encephalocele and spina bifida)</a:t>
            </a:r>
          </a:p>
          <a:p>
            <a:pPr marL="0" indent="0">
              <a:buNone/>
            </a:pPr>
            <a:r>
              <a:rPr lang="en-US" dirty="0"/>
              <a:t>Incidence of cleft lip and palate can also be reduced.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Polymorphism in the MTHFR gene leading to reduced activity of 5, 10 methylene THF Reductase.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4913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AC0-CAC4-4AAE-9A9D-42812486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CA2B-1265-4D37-A41B-4656E0FD2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Cardiovascular disease-</a:t>
            </a:r>
          </a:p>
          <a:p>
            <a:pPr marL="0" indent="0">
              <a:buNone/>
            </a:pPr>
            <a:r>
              <a:rPr lang="en-US" dirty="0"/>
              <a:t>Patients with deficiency of one of the three enzymes, methionine synthase, MTHFR, or cystathionine synthase with homocystinuria have increased incidence of vascular disease like IHD, cerebrovascular disease or pulmonary embolus.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Venous thrombosis is found to be more common in folate or b12 deficient subjects.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30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371F-9B37-45F3-9C3E-E75F1A47A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613BD-6A4D-4A7A-B402-D5813F5E2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MALIGNANCY-</a:t>
            </a:r>
          </a:p>
          <a:p>
            <a:pPr marL="0" indent="0">
              <a:buNone/>
            </a:pPr>
            <a:r>
              <a:rPr lang="en-US" dirty="0"/>
              <a:t>Prophylactic folic acid has been found to have reduced the incidence of ALL and leukemias with mixed lineage leukemias.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 tumors associated with folate polymorphisms include follicular lymphoma, breast cancer and gastric cancer.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Because FA may “feed” tumors, it probably should be avoided in those with established tumors unless there is severe megaloblastic anemia due to folate deficiency.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4017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73D2-2CF9-4B72-BA55-4508BFCC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HEMATOLOGIC FINDINGS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5EF2A-AD50-4CFF-9FD9-804446E3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85324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PERIPHERAL BLOOD</a:t>
            </a:r>
          </a:p>
          <a:p>
            <a:r>
              <a:rPr lang="en-US" dirty="0"/>
              <a:t>Oval </a:t>
            </a:r>
            <a:r>
              <a:rPr lang="en-US" b="1" dirty="0"/>
              <a:t>macrocytes</a:t>
            </a:r>
            <a:r>
              <a:rPr lang="en-US" dirty="0"/>
              <a:t> with considerable anisocytosis and poikilocytosis</a:t>
            </a:r>
          </a:p>
          <a:p>
            <a:r>
              <a:rPr lang="en-US" dirty="0"/>
              <a:t>MCV usually&gt; 100 </a:t>
            </a:r>
            <a:r>
              <a:rPr lang="en-US" dirty="0" err="1"/>
              <a:t>fL</a:t>
            </a:r>
            <a:endParaRPr lang="en-US" dirty="0"/>
          </a:p>
          <a:p>
            <a:r>
              <a:rPr lang="en-US" b="1" dirty="0" err="1"/>
              <a:t>Hypersegmented</a:t>
            </a:r>
            <a:r>
              <a:rPr lang="en-US" b="1" dirty="0"/>
              <a:t> neutrophils</a:t>
            </a:r>
          </a:p>
          <a:p>
            <a:r>
              <a:rPr lang="en-US" dirty="0"/>
              <a:t>There may be leukopenia due to reduction in granulocytes and lymphocytes</a:t>
            </a:r>
          </a:p>
          <a:p>
            <a:r>
              <a:rPr lang="en-US" dirty="0"/>
              <a:t>Platelet count may be moderately reduced</a:t>
            </a:r>
          </a:p>
          <a:p>
            <a:r>
              <a:rPr lang="en-US" dirty="0"/>
              <a:t>In a non anemic patient, the presence of a few macrocytes and </a:t>
            </a:r>
            <a:r>
              <a:rPr lang="en-US" dirty="0" err="1"/>
              <a:t>hypersegmented</a:t>
            </a:r>
            <a:r>
              <a:rPr lang="en-US" dirty="0"/>
              <a:t> neutrophils may be the only indication of the underlying disorder.</a:t>
            </a:r>
          </a:p>
        </p:txBody>
      </p:sp>
    </p:spTree>
    <p:extLst>
      <p:ext uri="{BB962C8B-B14F-4D97-AF65-F5344CB8AC3E}">
        <p14:creationId xmlns:p14="http://schemas.microsoft.com/office/powerpoint/2010/main" val="2418350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14C1-B411-4704-A74E-832F63AB7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350AC-593A-43BD-906F-4CB49F827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BONE MARROW</a:t>
            </a:r>
          </a:p>
          <a:p>
            <a:r>
              <a:rPr lang="en-US" b="1" dirty="0"/>
              <a:t>Hypercellular</a:t>
            </a:r>
            <a:r>
              <a:rPr lang="en-US" dirty="0"/>
              <a:t> marrow</a:t>
            </a:r>
          </a:p>
          <a:p>
            <a:r>
              <a:rPr lang="en-US" dirty="0"/>
              <a:t>Erythroblast nucleus appears primitive despite maturation and hemoglobinization of the cytoplasm.</a:t>
            </a:r>
          </a:p>
          <a:p>
            <a:r>
              <a:rPr lang="en-US" dirty="0"/>
              <a:t>Giant and abnormally shaped metamyelocytes and enlarged hyperploid megakaryocytes are characteristic.</a:t>
            </a:r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3212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608D-60FE-4AB4-8BD5-3166D269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443FC-7989-4370-973A-1802531BC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CHROMOSOMES</a:t>
            </a:r>
          </a:p>
          <a:p>
            <a:r>
              <a:rPr lang="en-US" dirty="0"/>
              <a:t>Bone marrow cells, transformed lymphocytes and other proliferating cells in the body show random breaks reduced contraction, spreading of the centromere, and exaggeration of secondary chromosomal constrictions and overprominent satellites.</a:t>
            </a:r>
          </a:p>
          <a:p>
            <a:r>
              <a:rPr lang="en-US" dirty="0"/>
              <a:t>Similar abnormalities may be caused by antimetabolite drugs (</a:t>
            </a:r>
            <a:r>
              <a:rPr lang="en-US" dirty="0" err="1"/>
              <a:t>e.g</a:t>
            </a:r>
            <a:r>
              <a:rPr lang="en-US" dirty="0"/>
              <a:t>: cytosine arabinoside, hydroxyurea, and methotrexate)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0727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6F0E-EFA5-49E9-82E8-CED26CA6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6796E-1E9F-4636-92BE-F27CD4457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INEFFECTIVE HEMATOPOIESIS</a:t>
            </a:r>
          </a:p>
          <a:p>
            <a:r>
              <a:rPr lang="en-US" dirty="0"/>
              <a:t>Accumulation of unconjugated bilirubin, raised urine urobilinogen, reduced haptoglobins and positive urine hemosiderin</a:t>
            </a:r>
          </a:p>
          <a:p>
            <a:r>
              <a:rPr lang="en-US" dirty="0"/>
              <a:t>Raised s. LDH</a:t>
            </a:r>
          </a:p>
          <a:p>
            <a:r>
              <a:rPr lang="en-US" dirty="0"/>
              <a:t>A weakly positive direct antiglobulin test due to complement can lead to false diagnosis of autoimmune hemolytic anemia.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2308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4168-056D-4CAB-8E4F-49436D07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A2E9B-EC76-4057-8EE3-D56BF2F6A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Inadequate dietary intake</a:t>
            </a:r>
            <a:r>
              <a:rPr lang="en-IN" dirty="0"/>
              <a:t>- vegans</a:t>
            </a:r>
          </a:p>
          <a:p>
            <a:r>
              <a:rPr lang="en-IN" dirty="0"/>
              <a:t>Deficiency usually does not progress to megaloblastic </a:t>
            </a:r>
            <a:r>
              <a:rPr lang="en-IN" dirty="0" err="1"/>
              <a:t>anemia</a:t>
            </a:r>
            <a:r>
              <a:rPr lang="en-IN" dirty="0"/>
              <a:t> as the vegan diet is not completely lacking in cobalamin and the enterohepatic circulation is intact.</a:t>
            </a:r>
          </a:p>
          <a:p>
            <a:r>
              <a:rPr lang="en-IN" dirty="0"/>
              <a:t>Infants born to severely cobalamin-deficient mothers have shown growth retardation, impaired psychomotor development, and other neurological sequelae. MRI shows delayed myelination and atrophy.</a:t>
            </a:r>
          </a:p>
        </p:txBody>
      </p:sp>
    </p:spTree>
    <p:extLst>
      <p:ext uri="{BB962C8B-B14F-4D97-AF65-F5344CB8AC3E}">
        <p14:creationId xmlns:p14="http://schemas.microsoft.com/office/powerpoint/2010/main" val="3437925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FD961-C30F-4050-91A9-FA033F39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GASTRIC CAUSES OF 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754DE-B657-4315-9251-2A7C19B1A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Pernicious anemia</a:t>
            </a:r>
          </a:p>
          <a:p>
            <a:r>
              <a:rPr lang="en-US" dirty="0"/>
              <a:t>Juvenile pernicious anemia- one half have associated endocrinopathy</a:t>
            </a:r>
          </a:p>
          <a:p>
            <a:r>
              <a:rPr lang="en-US" dirty="0"/>
              <a:t>Congenital IF deficiency or functional abnormality- antibodies are absent. Child usually presents with megaloblastic anemia in the first to third yr. autosomal recessive.</a:t>
            </a:r>
          </a:p>
          <a:p>
            <a:r>
              <a:rPr lang="en-US" dirty="0"/>
              <a:t>Gastrectomy</a:t>
            </a:r>
          </a:p>
          <a:p>
            <a:r>
              <a:rPr lang="en-US" dirty="0"/>
              <a:t>Food cobalamin malabsorption- failure of release of cobalamin from binding proteins.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2078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E7EA-CCE0-4D56-A42B-64A61FD4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PERNICIOUS ANEMIA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E2CE-3EA1-46E7-92D4-F62ED5394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severe lack of IF due to gastric atrophy;</a:t>
            </a:r>
          </a:p>
          <a:p>
            <a:r>
              <a:rPr lang="en-US" dirty="0"/>
              <a:t> Occurs more commonly in persons with other autoimmune diseases </a:t>
            </a:r>
          </a:p>
          <a:p>
            <a:r>
              <a:rPr lang="en-US" dirty="0"/>
              <a:t>Gastric output of pepsin, hydrochloric acid and IF is severely reduced.</a:t>
            </a:r>
          </a:p>
          <a:p>
            <a:r>
              <a:rPr lang="en-US" dirty="0"/>
              <a:t>Gastric biopsy- atrophy of all layers of the body and the fundus, with loss of glandular elements, absence of parietal and chief cells replaced by mucus cells, a mixed inflammatory cell infiltrate and intestinal metaplasia.</a:t>
            </a:r>
          </a:p>
          <a:p>
            <a:r>
              <a:rPr lang="en-US" dirty="0"/>
              <a:t>H. pylori infection occurs infrequently in PA.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1235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A592-F15C-4169-9717-F58FE5A8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3170-7276-4DC4-9723-F412D9FED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IF immunoglobulin antibodies</a:t>
            </a:r>
            <a:r>
              <a:rPr lang="en-US" dirty="0"/>
              <a:t>: </a:t>
            </a:r>
          </a:p>
          <a:p>
            <a:r>
              <a:rPr lang="en-US" dirty="0"/>
              <a:t>“blocking” or type 1 antibody- prevents combination of IF and cobalamin</a:t>
            </a:r>
          </a:p>
          <a:p>
            <a:r>
              <a:rPr lang="en-US" dirty="0"/>
              <a:t>Type II antibody – prevents attachment of IF to ileal mucosa.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0657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220E-E22A-4F8C-8AF5-95ACD3F3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INTESTINAL CAUSES OF COBALAMIN MALABSORPTION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2BCFC-0DE9-41BA-9FF6-D4BC8597D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Intestinal stagnant loop syndrome</a:t>
            </a:r>
          </a:p>
          <a:p>
            <a:r>
              <a:rPr lang="en-US" dirty="0"/>
              <a:t>Ileal resection</a:t>
            </a:r>
          </a:p>
          <a:p>
            <a:r>
              <a:rPr lang="en-US" dirty="0"/>
              <a:t>Selective malabsorption of cobalamin with proteinuria (</a:t>
            </a:r>
            <a:r>
              <a:rPr lang="en-US" dirty="0" err="1"/>
              <a:t>Imerslund</a:t>
            </a:r>
            <a:r>
              <a:rPr lang="en-US" dirty="0"/>
              <a:t> syndrome; congenital cobalamin malabsorption; autosomal recessive megaloblastic anemia; MGA1)</a:t>
            </a:r>
          </a:p>
          <a:p>
            <a:r>
              <a:rPr lang="en-US" dirty="0"/>
              <a:t>Tropical sprue</a:t>
            </a:r>
          </a:p>
          <a:p>
            <a:r>
              <a:rPr lang="en-US" dirty="0"/>
              <a:t>Fish tapeworm infestation</a:t>
            </a:r>
          </a:p>
          <a:p>
            <a:r>
              <a:rPr lang="en-US" dirty="0"/>
              <a:t>Gluten induced enteropathy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4582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8EAD-B8C3-42C3-8398-1350AAF7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8270-DE61-4284-8DE6-FB140259B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severe pancreatitis, </a:t>
            </a:r>
          </a:p>
          <a:p>
            <a:r>
              <a:rPr lang="en-US" dirty="0"/>
              <a:t>HIV infection</a:t>
            </a:r>
          </a:p>
          <a:p>
            <a:r>
              <a:rPr lang="en-US" dirty="0"/>
              <a:t>Radiotherapy</a:t>
            </a:r>
          </a:p>
          <a:p>
            <a:r>
              <a:rPr lang="en-US" dirty="0"/>
              <a:t>Zollinger Ellison syndrome</a:t>
            </a:r>
          </a:p>
          <a:p>
            <a:r>
              <a:rPr lang="en-US" dirty="0"/>
              <a:t>Drugs -colchicine, para </a:t>
            </a:r>
            <a:r>
              <a:rPr lang="en-US" dirty="0" err="1"/>
              <a:t>aminosalicylic</a:t>
            </a:r>
            <a:r>
              <a:rPr lang="en-US" dirty="0"/>
              <a:t> acid, neomycin, slow release potassium chloride, anticonvulsant drugs, metformin, cytotoxic drugs</a:t>
            </a:r>
          </a:p>
          <a:p>
            <a:r>
              <a:rPr lang="en-US" dirty="0"/>
              <a:t>Graft versus host disease.</a:t>
            </a:r>
          </a:p>
          <a:p>
            <a:r>
              <a:rPr lang="en-US" dirty="0"/>
              <a:t>Alcohol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857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C0F4-F166-4193-8323-0E4D6C17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ABNORMALITIES OF COBALAMIN METABOLISM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F350-61DE-45B8-A841-297F09E22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Congenital transcobalamin II deficiency or abnormality</a:t>
            </a:r>
          </a:p>
          <a:p>
            <a:r>
              <a:rPr lang="en-US" dirty="0"/>
              <a:t>Congenital methyl melonic acidemia or aciduria</a:t>
            </a:r>
          </a:p>
          <a:p>
            <a:r>
              <a:rPr lang="en-US" dirty="0"/>
              <a:t>Acquired abnormality of cobalamin metabolism: nitrous oxide inhalation.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9546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78A-F1E8-45C6-891A-F2B69AC3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FOLATE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4D099-FABC-4ED0-95A5-5179CF056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NUTRITIONAL</a:t>
            </a:r>
            <a:r>
              <a:rPr lang="en-US" dirty="0"/>
              <a:t>: Nutritional folate deficiency occurs in infants with repeated infections, solely fed by goats milk, kwashiorkor, scurvy</a:t>
            </a:r>
          </a:p>
          <a:p>
            <a:endParaRPr lang="en-US" dirty="0"/>
          </a:p>
          <a:p>
            <a:r>
              <a:rPr lang="en-US" b="1" dirty="0"/>
              <a:t>MALABSORPTION:</a:t>
            </a:r>
          </a:p>
          <a:p>
            <a:pPr marL="0" indent="0">
              <a:buNone/>
            </a:pPr>
            <a:r>
              <a:rPr lang="en-US" dirty="0"/>
              <a:t>     tropical sprue, gluten induced enteropathy</a:t>
            </a:r>
          </a:p>
          <a:p>
            <a:pPr marL="0" indent="0">
              <a:buNone/>
            </a:pPr>
            <a:r>
              <a:rPr lang="en-US" dirty="0"/>
              <a:t>      jejunal resection, partial gastrectomy</a:t>
            </a:r>
          </a:p>
          <a:p>
            <a:pPr marL="0" indent="0">
              <a:buNone/>
            </a:pPr>
            <a:r>
              <a:rPr lang="en-US" dirty="0"/>
              <a:t>      sulfasalazine, cholestyramine and triamterene.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2229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4856-CE34-41DB-8843-8AF055F8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8D346-45E0-48B8-A093-0236EDBC2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 UTILIZATION OR LOSS</a:t>
            </a:r>
          </a:p>
          <a:p>
            <a:pPr marL="0" indent="0">
              <a:buNone/>
            </a:pPr>
            <a:r>
              <a:rPr lang="en-US" dirty="0"/>
              <a:t>  pregnancy</a:t>
            </a:r>
          </a:p>
          <a:p>
            <a:pPr marL="0" indent="0">
              <a:buNone/>
            </a:pPr>
            <a:r>
              <a:rPr lang="en-US" dirty="0"/>
              <a:t>  prematurity</a:t>
            </a:r>
          </a:p>
          <a:p>
            <a:pPr marL="0" indent="0">
              <a:buNone/>
            </a:pPr>
            <a:r>
              <a:rPr lang="en-US" dirty="0"/>
              <a:t>Hematologic disorders- chronic hemolytic anemia</a:t>
            </a:r>
          </a:p>
          <a:p>
            <a:pPr marL="0" indent="0">
              <a:buNone/>
            </a:pPr>
            <a:r>
              <a:rPr lang="en-US" dirty="0"/>
              <a:t>Chronic inflammatory disease</a:t>
            </a:r>
          </a:p>
          <a:p>
            <a:pPr marL="0" indent="0">
              <a:buNone/>
            </a:pPr>
            <a:r>
              <a:rPr lang="en-US" dirty="0"/>
              <a:t>Homocystinuria</a:t>
            </a:r>
          </a:p>
          <a:p>
            <a:pPr marL="0" indent="0">
              <a:buNone/>
            </a:pPr>
            <a:r>
              <a:rPr lang="en-US" dirty="0"/>
              <a:t>Long term dialysis</a:t>
            </a:r>
          </a:p>
          <a:p>
            <a:pPr marL="0" indent="0">
              <a:buNone/>
            </a:pPr>
            <a:r>
              <a:rPr lang="en-US" dirty="0"/>
              <a:t>Congestive heart failure, liver disease- release of folate from damaged liver cells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5071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3882-6FF2-4F96-B115-A8EE1A55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9BBEF-2F32-45E3-A4E9-DB47954CE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ANTIFOLATE DRUGS</a:t>
            </a:r>
          </a:p>
          <a:p>
            <a:pPr marL="0" indent="0">
              <a:buNone/>
            </a:pPr>
            <a:r>
              <a:rPr lang="en-US" dirty="0"/>
              <a:t>PHENYTOIN OR PRIMIDONE</a:t>
            </a:r>
          </a:p>
          <a:p>
            <a:pPr marL="0" indent="0">
              <a:buNone/>
            </a:pPr>
            <a:r>
              <a:rPr lang="en-US" dirty="0"/>
              <a:t>Alcohol</a:t>
            </a:r>
          </a:p>
          <a:p>
            <a:pPr marL="0" indent="0">
              <a:buNone/>
            </a:pPr>
            <a:r>
              <a:rPr lang="en-US" dirty="0"/>
              <a:t>Methotrexate, pyrimethamine and trimethoprim</a:t>
            </a:r>
          </a:p>
          <a:p>
            <a:endParaRPr lang="en-US" dirty="0"/>
          </a:p>
          <a:p>
            <a:r>
              <a:rPr lang="en-US" dirty="0"/>
              <a:t>CONGENITAL ABNORMALITIES OF FOLATE METABOLISM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118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039D-533B-41D9-B5A5-D3FF1BDE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COBALAMIN AND FOLATE DEFICIENCIES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325AC-D0E6-434F-AAF8-99F9CB80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5832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1ED7-3342-4750-AC71-7769C6C0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60A4D-7FFD-40DA-8E09-F31C46346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Serum cobalamin</a:t>
            </a:r>
            <a:r>
              <a:rPr lang="en-US" dirty="0"/>
              <a:t>: (ELISA)</a:t>
            </a:r>
          </a:p>
          <a:p>
            <a:r>
              <a:rPr lang="en-US" dirty="0"/>
              <a:t>Normal levels range from 118-148 to 738 </a:t>
            </a:r>
            <a:r>
              <a:rPr lang="en-US" dirty="0" err="1"/>
              <a:t>pmol</a:t>
            </a:r>
            <a:r>
              <a:rPr lang="en-US" dirty="0"/>
              <a:t>/L</a:t>
            </a:r>
          </a:p>
          <a:p>
            <a:pPr marL="0" indent="0">
              <a:buNone/>
            </a:pPr>
            <a:r>
              <a:rPr lang="en-US" dirty="0"/>
              <a:t>Serum methyl malonate and homocysteine: </a:t>
            </a:r>
          </a:p>
          <a:p>
            <a:r>
              <a:rPr lang="en-US" b="1" dirty="0"/>
              <a:t>Serum MMA </a:t>
            </a:r>
            <a:r>
              <a:rPr lang="en-US" dirty="0"/>
              <a:t>levels can be used for the early diagnosis of cobalamin deficiency, even in the absence of hematological abnormalities.</a:t>
            </a:r>
          </a:p>
          <a:p>
            <a:r>
              <a:rPr lang="en-US" b="1" dirty="0"/>
              <a:t>S. homocysteine </a:t>
            </a:r>
            <a:r>
              <a:rPr lang="en-US" dirty="0"/>
              <a:t>is raised both in early cobalamin and folate deficiency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0650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FBBB1-FFC8-43A8-86B9-D1E13D3D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25DA6-F605-4AD6-BA76-385604C96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TESTS FOR THE CAUSE OF COBALAMIN DEFICIENCY</a:t>
            </a:r>
          </a:p>
          <a:p>
            <a:r>
              <a:rPr lang="en-US" dirty="0"/>
              <a:t>Studies of cobalamin absorption- obsolete</a:t>
            </a:r>
          </a:p>
          <a:p>
            <a:r>
              <a:rPr lang="en-US" dirty="0"/>
              <a:t>Tests to diagnose PA- raised </a:t>
            </a:r>
            <a:r>
              <a:rPr lang="en-US" dirty="0" err="1"/>
              <a:t>s.gastrin</a:t>
            </a:r>
            <a:r>
              <a:rPr lang="en-US" dirty="0"/>
              <a:t>, reduced s. pepsinogen 1, gastric endoscopy, IF and parietal cell antibodies.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7608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B972-1E6D-4AC9-BCC1-01CFEDC20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67D02-18B3-4DF0-A702-59408AE30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FOLATE DEFICIENCY</a:t>
            </a:r>
          </a:p>
          <a:p>
            <a:r>
              <a:rPr lang="en-US" dirty="0"/>
              <a:t>S. folate</a:t>
            </a:r>
            <a:r>
              <a:rPr lang="en-IN" dirty="0"/>
              <a:t>- 11 to 82 nmol/L</a:t>
            </a:r>
          </a:p>
          <a:p>
            <a:r>
              <a:rPr lang="en-IN" dirty="0"/>
              <a:t>S folate rises in severe cobalamin deficiency.</a:t>
            </a:r>
          </a:p>
          <a:p>
            <a:r>
              <a:rPr lang="en-IN" dirty="0"/>
              <a:t>Red cell folate- 880 to 3520 </a:t>
            </a:r>
            <a:r>
              <a:rPr lang="en-IN" dirty="0" err="1"/>
              <a:t>umol</a:t>
            </a:r>
            <a:r>
              <a:rPr lang="en-IN" dirty="0"/>
              <a:t>/L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07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FBCA-1C57-468A-AC8D-20C45A70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15285-EBD4-4708-9C5E-7F217DD26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TESTS FOR THE CAUSE OF FOLATE DEFICIENCY</a:t>
            </a:r>
          </a:p>
          <a:p>
            <a:r>
              <a:rPr lang="en-IN" dirty="0"/>
              <a:t>Diet history</a:t>
            </a:r>
          </a:p>
          <a:p>
            <a:r>
              <a:rPr lang="en-IN" dirty="0"/>
              <a:t>Transglutaminase antibodies.</a:t>
            </a:r>
          </a:p>
        </p:txBody>
      </p:sp>
    </p:spTree>
    <p:extLst>
      <p:ext uri="{BB962C8B-B14F-4D97-AF65-F5344CB8AC3E}">
        <p14:creationId xmlns:p14="http://schemas.microsoft.com/office/powerpoint/2010/main" val="13033518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13E1-AD9D-46D3-8DC6-8584856D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32258-5985-41E5-8A2F-D06941E04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178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1CA71-04DC-4231-81FC-F7EDF94F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F397C-2A80-429F-9FA1-B75228F08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Indications for starting cobalamin deficiency – well documented megaloblastic anemia or other hematologic abnormalities and neuropathy due to deficiency</a:t>
            </a:r>
          </a:p>
          <a:p>
            <a:r>
              <a:rPr lang="en-US" dirty="0"/>
              <a:t>Replenishment of body stores- six 1000ug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inj</a:t>
            </a:r>
            <a:r>
              <a:rPr lang="en-US" dirty="0"/>
              <a:t> of hydroxocobalamin given at 3 to 7 day intervals</a:t>
            </a:r>
          </a:p>
          <a:p>
            <a:r>
              <a:rPr lang="en-US" dirty="0"/>
              <a:t>More frequent doses in neuropathy</a:t>
            </a:r>
          </a:p>
          <a:p>
            <a:r>
              <a:rPr lang="en-US" dirty="0"/>
              <a:t>Large oral doses 1000- 2000 ug of cyanocobalamin are used in PA for replacement.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462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92D1-B751-40CB-B231-B05170D3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2F18-C116-4ED5-8551-A00F2C54F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Vitamin b12 injections are used in a wide variety of diseases often neurologic, despite normal b12 and folate levels and normal blood counts.</a:t>
            </a:r>
          </a:p>
          <a:p>
            <a:r>
              <a:rPr lang="en-US" dirty="0"/>
              <a:t>These conditions include multiple sclerosis and chronic fatigue syndrome / </a:t>
            </a:r>
            <a:r>
              <a:rPr lang="en-US" dirty="0" err="1"/>
              <a:t>myalgic</a:t>
            </a:r>
            <a:r>
              <a:rPr lang="en-US" dirty="0"/>
              <a:t> encephalomyelitis.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40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3F4B-6E4B-412E-955A-AA6048A9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FOLATE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5124-D21E-4B93-ABCD-90C6154D7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 doses of 5 to 15mg folic acid daily for about 4 months till all folate deficient red cells have been eliminated and replaced.</a:t>
            </a:r>
          </a:p>
          <a:p>
            <a:r>
              <a:rPr lang="en-US" dirty="0"/>
              <a:t>Long term folic acid therapy is required when underlying cause cannot be corrected or is likely to recur</a:t>
            </a:r>
          </a:p>
          <a:p>
            <a:r>
              <a:rPr lang="en-US" dirty="0"/>
              <a:t>FOLINIC ACID – given orally or parenterally to overcome the toxic effects of methotrexate or other DHF reductase inhibitors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4196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A7C5-961C-413D-84DE-613497FD8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PROPHYLACTIC FOLIC ACID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8F343-B512-4708-8E2A-48997DBF2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Pregnancy</a:t>
            </a:r>
            <a:r>
              <a:rPr lang="en-US" dirty="0"/>
              <a:t> – </a:t>
            </a:r>
          </a:p>
          <a:p>
            <a:r>
              <a:rPr lang="en-US" dirty="0"/>
              <a:t>400mcg daily before and through out pregnancy to prevent megaloblastic anemia and neural tube defects</a:t>
            </a:r>
          </a:p>
          <a:p>
            <a:r>
              <a:rPr lang="en-US" dirty="0"/>
              <a:t>Folic acid reduces risk of birth defect in babies born to diabetic mothers</a:t>
            </a:r>
          </a:p>
          <a:p>
            <a:r>
              <a:rPr lang="en-US" dirty="0"/>
              <a:t>In women who have had a previous fetus with NTD 5mg daily folic acid is recommended</a:t>
            </a:r>
          </a:p>
          <a:p>
            <a:pPr marL="0" indent="0">
              <a:buNone/>
            </a:pPr>
            <a:endParaRPr lang="en-IN" u="sng" dirty="0"/>
          </a:p>
        </p:txBody>
      </p:sp>
    </p:spTree>
    <p:extLst>
      <p:ext uri="{BB962C8B-B14F-4D97-AF65-F5344CB8AC3E}">
        <p14:creationId xmlns:p14="http://schemas.microsoft.com/office/powerpoint/2010/main" val="3022020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BF78-02D8-4F44-9D05-6509D9C2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DA460-13A8-46E3-809D-C0955FDF6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Infancy &amp; childhood </a:t>
            </a:r>
            <a:r>
              <a:rPr lang="en-US" dirty="0"/>
              <a:t>– </a:t>
            </a:r>
          </a:p>
          <a:p>
            <a:r>
              <a:rPr lang="en-US" dirty="0"/>
              <a:t>Folic acid should be given routinely to premature babies and who develop feeding difficulties, infections or vomiting and </a:t>
            </a:r>
            <a:r>
              <a:rPr lang="en-US" dirty="0" err="1"/>
              <a:t>diarrhoea</a:t>
            </a:r>
            <a:endParaRPr lang="en-US" dirty="0"/>
          </a:p>
          <a:p>
            <a:r>
              <a:rPr lang="en-US" dirty="0"/>
              <a:t>Routine dose is 1mg daily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1137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5213-70B3-4B21-8B00-25B7E7B6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1F3CB-08B7-4E47-9900-05EFD00F3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258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725</TotalTime>
  <Words>1660</Words>
  <Application>Microsoft Office PowerPoint</Application>
  <PresentationFormat>Widescreen</PresentationFormat>
  <Paragraphs>184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Ion</vt:lpstr>
      <vt:lpstr>MEGALOBLASTIC ANEMIAS</vt:lpstr>
      <vt:lpstr>PowerPoint Presentation</vt:lpstr>
      <vt:lpstr>PowerPoint Presentation</vt:lpstr>
      <vt:lpstr>COBALAMIN</vt:lpstr>
      <vt:lpstr>PowerPoint Presentation</vt:lpstr>
      <vt:lpstr>PowerPoint Presentation</vt:lpstr>
      <vt:lpstr>PowerPoint Presentation</vt:lpstr>
      <vt:lpstr>FOLATE</vt:lpstr>
      <vt:lpstr>PowerPoint Presentation</vt:lpstr>
      <vt:lpstr>PowerPoint Presentation</vt:lpstr>
      <vt:lpstr>ROLE OF FOLATES IN DNA SYNTHESIS</vt:lpstr>
      <vt:lpstr>PowerPoint Presentation</vt:lpstr>
      <vt:lpstr>BIOCHEMICAL BASIS OF MEGALOBLASTIC ANEMIA</vt:lpstr>
      <vt:lpstr>PowerPoint Presentation</vt:lpstr>
      <vt:lpstr>CLINICAL FEATURES</vt:lpstr>
      <vt:lpstr>PowerPoint Presentation</vt:lpstr>
      <vt:lpstr>PowerPoint Presentation</vt:lpstr>
      <vt:lpstr>PowerPoint Presentation</vt:lpstr>
      <vt:lpstr>PowerPoint Presentation</vt:lpstr>
      <vt:lpstr>HEMATOLOGIC FINDINGS</vt:lpstr>
      <vt:lpstr>PowerPoint Presentation</vt:lpstr>
      <vt:lpstr>PowerPoint Presentation</vt:lpstr>
      <vt:lpstr>PowerPoint Presentation</vt:lpstr>
      <vt:lpstr>CAUSES OF COBALAMIN DEFICIENCY</vt:lpstr>
      <vt:lpstr>GASTRIC CAUSES OF COBALAMIN DEFICIENCY</vt:lpstr>
      <vt:lpstr>PERNICIOUS ANEMIA</vt:lpstr>
      <vt:lpstr>PowerPoint Presentation</vt:lpstr>
      <vt:lpstr>INTESTINAL CAUSES OF COBALAMIN MALABSORPTION</vt:lpstr>
      <vt:lpstr>PowerPoint Presentation</vt:lpstr>
      <vt:lpstr>ABNORMALITIES OF COBALAMIN METABOLISM</vt:lpstr>
      <vt:lpstr>CAUSES OF FOLATE DEFICIENCY</vt:lpstr>
      <vt:lpstr>PowerPoint Presentation</vt:lpstr>
      <vt:lpstr>PowerPoint Presentation</vt:lpstr>
      <vt:lpstr>DIAGNOSIS OF COBALAMIN AND FOLATE DEFICIENCIES</vt:lpstr>
      <vt:lpstr>COBALAMIN DEFICIENCY</vt:lpstr>
      <vt:lpstr>PowerPoint Presentation</vt:lpstr>
      <vt:lpstr>PowerPoint Presentation</vt:lpstr>
      <vt:lpstr>PowerPoint Presentation</vt:lpstr>
      <vt:lpstr>TREATMENT</vt:lpstr>
      <vt:lpstr>COBALAMIN DEFICIENCY</vt:lpstr>
      <vt:lpstr>PowerPoint Presentation</vt:lpstr>
      <vt:lpstr>FOLATE DEFICIENCY</vt:lpstr>
      <vt:lpstr>PROPHYLACTIC FOLIC ACID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MEGALOBLASTIC ANEMIAS</dc:title>
  <dc:creator>albymaria.jan1@gmail.com</dc:creator>
  <cp:lastModifiedBy>Albymaria Mathews</cp:lastModifiedBy>
  <cp:revision>24</cp:revision>
  <dcterms:created xsi:type="dcterms:W3CDTF">2022-05-10T13:23:25Z</dcterms:created>
  <dcterms:modified xsi:type="dcterms:W3CDTF">2023-04-15T17:03:19Z</dcterms:modified>
</cp:coreProperties>
</file>