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9" r:id="rId2"/>
    <p:sldId id="321" r:id="rId3"/>
    <p:sldId id="320" r:id="rId4"/>
    <p:sldId id="297" r:id="rId5"/>
    <p:sldId id="303" r:id="rId6"/>
    <p:sldId id="259" r:id="rId7"/>
    <p:sldId id="260" r:id="rId8"/>
    <p:sldId id="315" r:id="rId9"/>
    <p:sldId id="316" r:id="rId10"/>
    <p:sldId id="317" r:id="rId11"/>
    <p:sldId id="258" r:id="rId12"/>
    <p:sldId id="291" r:id="rId13"/>
    <p:sldId id="261" r:id="rId14"/>
    <p:sldId id="295" r:id="rId15"/>
    <p:sldId id="262" r:id="rId16"/>
    <p:sldId id="296" r:id="rId17"/>
    <p:sldId id="267" r:id="rId18"/>
    <p:sldId id="264" r:id="rId19"/>
    <p:sldId id="294" r:id="rId20"/>
    <p:sldId id="265" r:id="rId21"/>
    <p:sldId id="292" r:id="rId22"/>
    <p:sldId id="269" r:id="rId23"/>
    <p:sldId id="298" r:id="rId24"/>
    <p:sldId id="280" r:id="rId25"/>
    <p:sldId id="281" r:id="rId26"/>
    <p:sldId id="282" r:id="rId27"/>
    <p:sldId id="283" r:id="rId28"/>
    <p:sldId id="299" r:id="rId29"/>
    <p:sldId id="270" r:id="rId30"/>
    <p:sldId id="271" r:id="rId31"/>
    <p:sldId id="272" r:id="rId32"/>
    <p:sldId id="273" r:id="rId33"/>
    <p:sldId id="274" r:id="rId34"/>
    <p:sldId id="276" r:id="rId35"/>
    <p:sldId id="277" r:id="rId36"/>
    <p:sldId id="278" r:id="rId37"/>
    <p:sldId id="279" r:id="rId38"/>
    <p:sldId id="284" r:id="rId39"/>
    <p:sldId id="285" r:id="rId40"/>
    <p:sldId id="286" r:id="rId41"/>
    <p:sldId id="301" r:id="rId42"/>
    <p:sldId id="288" r:id="rId43"/>
    <p:sldId id="304" r:id="rId44"/>
    <p:sldId id="305" r:id="rId45"/>
    <p:sldId id="312" r:id="rId46"/>
    <p:sldId id="306" r:id="rId47"/>
    <p:sldId id="318" r:id="rId48"/>
    <p:sldId id="307" r:id="rId49"/>
    <p:sldId id="308" r:id="rId50"/>
    <p:sldId id="310" r:id="rId51"/>
    <p:sldId id="309" r:id="rId52"/>
    <p:sldId id="311" r:id="rId53"/>
    <p:sldId id="313" r:id="rId54"/>
    <p:sldId id="289" r:id="rId55"/>
    <p:sldId id="300" r:id="rId56"/>
    <p:sldId id="290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D84898-41A6-4CD0-AFBF-4291B20E3FA9}" type="doc">
      <dgm:prSet loTypeId="urn:microsoft.com/office/officeart/2005/8/layout/vList2" loCatId="list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D783E794-4921-4ACA-87B1-847905441EC8}">
      <dgm:prSet custT="1"/>
      <dgm:spPr/>
      <dgm:t>
        <a:bodyPr/>
        <a:lstStyle/>
        <a:p>
          <a:pPr rtl="0"/>
          <a:r>
            <a:rPr lang="en-US" sz="3600" dirty="0" smtClean="0">
              <a:latin typeface="Baskerville Old Face" pitchFamily="18" charset="0"/>
            </a:rPr>
            <a:t>Presence of </a:t>
          </a:r>
          <a:r>
            <a:rPr lang="en-US" sz="6000" dirty="0" smtClean="0">
              <a:latin typeface="Baskerville Old Face" pitchFamily="18" charset="0"/>
            </a:rPr>
            <a:t>large quantities of bacteria </a:t>
          </a:r>
          <a:r>
            <a:rPr lang="en-US" sz="3600" dirty="0" smtClean="0">
              <a:latin typeface="Baskerville Old Face" pitchFamily="18" charset="0"/>
            </a:rPr>
            <a:t>in the airways </a:t>
          </a:r>
          <a:r>
            <a:rPr lang="en-US" sz="6000" dirty="0" smtClean="0">
              <a:latin typeface="Baskerville Old Face" pitchFamily="18" charset="0"/>
            </a:rPr>
            <a:t>doesn’t mean </a:t>
          </a:r>
          <a:r>
            <a:rPr lang="en-US" sz="3600" dirty="0" smtClean="0">
              <a:latin typeface="Baskerville Old Face" pitchFamily="18" charset="0"/>
            </a:rPr>
            <a:t>that</a:t>
          </a:r>
          <a:r>
            <a:rPr lang="en-US" sz="5500" dirty="0" smtClean="0">
              <a:latin typeface="Baskerville Old Face" pitchFamily="18" charset="0"/>
            </a:rPr>
            <a:t> </a:t>
          </a:r>
          <a:r>
            <a:rPr lang="en-US" sz="6000" dirty="0" smtClean="0">
              <a:latin typeface="Baskerville Old Face" pitchFamily="18" charset="0"/>
            </a:rPr>
            <a:t>lung</a:t>
          </a:r>
          <a:r>
            <a:rPr lang="en-US" sz="5500" dirty="0" smtClean="0">
              <a:latin typeface="Baskerville Old Face" pitchFamily="18" charset="0"/>
            </a:rPr>
            <a:t> </a:t>
          </a:r>
          <a:r>
            <a:rPr lang="en-US" sz="3600" dirty="0" smtClean="0">
              <a:latin typeface="Baskerville Old Face" pitchFamily="18" charset="0"/>
            </a:rPr>
            <a:t>should be </a:t>
          </a:r>
          <a:r>
            <a:rPr lang="en-US" sz="6000" dirty="0" smtClean="0">
              <a:latin typeface="Baskerville Old Face" pitchFamily="18" charset="0"/>
            </a:rPr>
            <a:t>infected!</a:t>
          </a:r>
          <a:endParaRPr lang="en-US" sz="6000" dirty="0">
            <a:latin typeface="Baskerville Old Face" pitchFamily="18" charset="0"/>
          </a:endParaRPr>
        </a:p>
      </dgm:t>
    </dgm:pt>
    <dgm:pt modelId="{34E28920-BDAC-4CD4-85BA-B610A82D6FDD}" type="parTrans" cxnId="{3AE03916-95F6-469B-82CA-F3744B3BC077}">
      <dgm:prSet/>
      <dgm:spPr/>
      <dgm:t>
        <a:bodyPr/>
        <a:lstStyle/>
        <a:p>
          <a:endParaRPr lang="en-US"/>
        </a:p>
      </dgm:t>
    </dgm:pt>
    <dgm:pt modelId="{CD59B428-312E-4966-BF84-37804D9486ED}" type="sibTrans" cxnId="{3AE03916-95F6-469B-82CA-F3744B3BC077}">
      <dgm:prSet/>
      <dgm:spPr/>
      <dgm:t>
        <a:bodyPr/>
        <a:lstStyle/>
        <a:p>
          <a:endParaRPr lang="en-US"/>
        </a:p>
      </dgm:t>
    </dgm:pt>
    <dgm:pt modelId="{16214864-6B41-44CB-ABAA-1A7C2D249043}" type="pres">
      <dgm:prSet presAssocID="{F2D84898-41A6-4CD0-AFBF-4291B20E3F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612BD7-464B-4057-9083-19CCCAE269BF}" type="pres">
      <dgm:prSet presAssocID="{D783E794-4921-4ACA-87B1-847905441EC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E03916-95F6-469B-82CA-F3744B3BC077}" srcId="{F2D84898-41A6-4CD0-AFBF-4291B20E3FA9}" destId="{D783E794-4921-4ACA-87B1-847905441EC8}" srcOrd="0" destOrd="0" parTransId="{34E28920-BDAC-4CD4-85BA-B610A82D6FDD}" sibTransId="{CD59B428-312E-4966-BF84-37804D9486ED}"/>
    <dgm:cxn modelId="{BB1FF14D-19BD-4168-AEB6-B124E8D99AE8}" type="presOf" srcId="{D783E794-4921-4ACA-87B1-847905441EC8}" destId="{47612BD7-464B-4057-9083-19CCCAE269BF}" srcOrd="0" destOrd="0" presId="urn:microsoft.com/office/officeart/2005/8/layout/vList2"/>
    <dgm:cxn modelId="{E6749DDE-0E5C-491C-BAF0-4B3A001A3B01}" type="presOf" srcId="{F2D84898-41A6-4CD0-AFBF-4291B20E3FA9}" destId="{16214864-6B41-44CB-ABAA-1A7C2D249043}" srcOrd="0" destOrd="0" presId="urn:microsoft.com/office/officeart/2005/8/layout/vList2"/>
    <dgm:cxn modelId="{76FD1A20-DFB2-4F9F-BDAA-1A610E31B819}" type="presParOf" srcId="{16214864-6B41-44CB-ABAA-1A7C2D249043}" destId="{47612BD7-464B-4057-9083-19CCCAE269BF}" srcOrd="0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EC2512-BE1A-4795-8704-D1A1CE6770B2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0DF55-1127-469A-ADB8-31F0092ED8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EC2512-BE1A-4795-8704-D1A1CE6770B2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0DF55-1127-469A-ADB8-31F0092ED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EC2512-BE1A-4795-8704-D1A1CE6770B2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0DF55-1127-469A-ADB8-31F0092ED8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EC2512-BE1A-4795-8704-D1A1CE6770B2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0DF55-1127-469A-ADB8-31F0092ED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EC2512-BE1A-4795-8704-D1A1CE6770B2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0DF55-1127-469A-ADB8-31F0092ED8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EC2512-BE1A-4795-8704-D1A1CE6770B2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0DF55-1127-469A-ADB8-31F0092ED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EC2512-BE1A-4795-8704-D1A1CE6770B2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0DF55-1127-469A-ADB8-31F0092ED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EC2512-BE1A-4795-8704-D1A1CE6770B2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0DF55-1127-469A-ADB8-31F0092ED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2EC2512-BE1A-4795-8704-D1A1CE6770B2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D030DF55-1127-469A-ADB8-31F0092ED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EC2512-BE1A-4795-8704-D1A1CE6770B2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0DF55-1127-469A-ADB8-31F0092ED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EC2512-BE1A-4795-8704-D1A1CE6770B2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0DF55-1127-469A-ADB8-31F0092ED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2EC2512-BE1A-4795-8704-D1A1CE6770B2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D030DF55-1127-469A-ADB8-31F0092ED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93/cid/ciw353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8000" dirty="0" smtClean="0">
                <a:latin typeface="Engravers MT" pitchFamily="18" charset="0"/>
              </a:rPr>
              <a:t> Thank you…</a:t>
            </a:r>
            <a:endParaRPr lang="en-US" sz="8000" dirty="0">
              <a:latin typeface="Engravers MT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Happy Woman’s Day!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4800" b="1" dirty="0" smtClean="0">
                <a:latin typeface="Baskerville Old Face" pitchFamily="18" charset="0"/>
              </a:rPr>
              <a:t>I’m proud to be a woman</a:t>
            </a:r>
            <a:r>
              <a:rPr lang="en-US" dirty="0" smtClean="0"/>
              <a:t> because…</a:t>
            </a:r>
          </a:p>
          <a:p>
            <a:endParaRPr lang="en-US" dirty="0" smtClean="0"/>
          </a:p>
          <a:p>
            <a:r>
              <a:rPr lang="en-US" dirty="0" smtClean="0"/>
              <a:t>we </a:t>
            </a:r>
            <a:r>
              <a:rPr lang="en-US" dirty="0" smtClean="0"/>
              <a:t>are kind, compassionate and have loving souls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are incredible at multi-tasking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are nurturing and </a:t>
            </a:r>
            <a:r>
              <a:rPr lang="en-US" dirty="0" smtClean="0"/>
              <a:t>caring.</a:t>
            </a:r>
          </a:p>
          <a:p>
            <a:r>
              <a:rPr lang="en-US" sz="4200" dirty="0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</a:rPr>
              <a:t>We </a:t>
            </a:r>
            <a:r>
              <a:rPr lang="en-US" sz="4200" dirty="0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</a:rPr>
              <a:t>are beautiful inside and </a:t>
            </a:r>
            <a:r>
              <a:rPr lang="en-US" sz="4200" dirty="0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</a:rPr>
              <a:t>out!!</a:t>
            </a:r>
            <a:endParaRPr lang="en-US" sz="4200" dirty="0" smtClean="0">
              <a:solidFill>
                <a:schemeClr val="tx2">
                  <a:lumMod val="50000"/>
                </a:schemeClr>
              </a:solidFill>
              <a:latin typeface="Baskerville Old Face" pitchFamily="18" charset="0"/>
            </a:endParaRP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0" y="2967335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Dr.Ambili</a:t>
            </a:r>
            <a:r>
              <a:rPr lang="en-US" dirty="0" smtClean="0"/>
              <a:t> N.R,MD,DNB</a:t>
            </a:r>
          </a:p>
          <a:p>
            <a:r>
              <a:rPr lang="en-US" dirty="0" smtClean="0"/>
              <a:t>Associate Professor of Medicine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981200" y="1752600"/>
            <a:ext cx="5715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smtClean="0">
                <a:solidFill>
                  <a:schemeClr val="tx2">
                    <a:lumMod val="50000"/>
                  </a:schemeClr>
                </a:solidFill>
                <a:latin typeface="Bodoni MT Black" pitchFamily="18" charset="0"/>
              </a:rPr>
              <a:t>The dilemmas!!</a:t>
            </a:r>
            <a:endParaRPr lang="en-US" sz="5400" dirty="0">
              <a:solidFill>
                <a:schemeClr val="tx2">
                  <a:lumMod val="50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533400"/>
            <a:ext cx="7772400" cy="582216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tx2">
                  <a:lumMod val="75000"/>
                </a:schemeClr>
              </a:solidFill>
              <a:latin typeface="Algerian" pitchFamily="82" charset="0"/>
            </a:endParaRPr>
          </a:p>
          <a:p>
            <a:endParaRPr lang="en-US" dirty="0" smtClean="0">
              <a:solidFill>
                <a:schemeClr val="tx2">
                  <a:lumMod val="75000"/>
                </a:schemeClr>
              </a:solidFill>
              <a:latin typeface="Algerian" pitchFamily="82" charset="0"/>
            </a:endParaRPr>
          </a:p>
          <a:p>
            <a:pPr>
              <a:buNone/>
            </a:pPr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latin typeface="Baskerville Old Face" pitchFamily="18" charset="0"/>
              </a:rPr>
              <a:t>Not understanding is the beginning of learning</a:t>
            </a:r>
          </a:p>
          <a:p>
            <a:pPr>
              <a:buNone/>
            </a:pPr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latin typeface="Baskerville Old Face" pitchFamily="18" charset="0"/>
              </a:rPr>
              <a:t>Confusion is the reflection of growth</a:t>
            </a:r>
            <a:endParaRPr lang="en-US" sz="6000" dirty="0">
              <a:solidFill>
                <a:schemeClr val="tx2">
                  <a:lumMod val="75000"/>
                </a:schemeClr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02440"/>
            <a:ext cx="8534400" cy="635556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On..</a:t>
            </a:r>
          </a:p>
          <a:p>
            <a:pPr>
              <a:buNone/>
            </a:pPr>
            <a:r>
              <a:rPr lang="en-US" sz="720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</a:p>
          <a:p>
            <a:pPr>
              <a:buNone/>
            </a:pPr>
            <a:r>
              <a:rPr lang="en-US" sz="7200" dirty="0" smtClean="0">
                <a:solidFill>
                  <a:schemeClr val="tx2">
                    <a:lumMod val="50000"/>
                  </a:schemeClr>
                </a:solidFill>
              </a:rPr>
              <a:t>February 13</a:t>
            </a:r>
            <a:r>
              <a:rPr lang="en-US" sz="7200" baseline="30000" dirty="0" smtClean="0">
                <a:solidFill>
                  <a:schemeClr val="tx2">
                    <a:lumMod val="50000"/>
                  </a:schemeClr>
                </a:solidFill>
              </a:rPr>
              <a:t>th</a:t>
            </a:r>
            <a:r>
              <a:rPr lang="en-US" sz="7200" dirty="0" smtClean="0">
                <a:solidFill>
                  <a:schemeClr val="tx2">
                    <a:lumMod val="50000"/>
                  </a:schemeClr>
                </a:solidFill>
              </a:rPr>
              <a:t> ,2023</a:t>
            </a:r>
            <a:endParaRPr lang="en-US" sz="7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3886200" cy="16764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February 13</a:t>
            </a:r>
            <a:r>
              <a:rPr lang="en-US" baseline="30000" dirty="0" smtClean="0"/>
              <a:t>th</a:t>
            </a:r>
            <a:r>
              <a:rPr lang="en-US" dirty="0" smtClean="0"/>
              <a:t> 2023…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8000" dirty="0" smtClean="0"/>
              <a:t>    </a:t>
            </a:r>
          </a:p>
          <a:p>
            <a:pPr>
              <a:buNone/>
            </a:pPr>
            <a:r>
              <a:rPr lang="en-US" sz="8000" dirty="0" smtClean="0">
                <a:latin typeface="Baskerville Old Face" pitchFamily="18" charset="0"/>
              </a:rPr>
              <a:t>What’s VAP?</a:t>
            </a:r>
            <a:endParaRPr lang="en-US" sz="8000" dirty="0"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12064"/>
            <a:ext cx="4419600" cy="2307336"/>
          </a:xfrm>
        </p:spPr>
        <p:txBody>
          <a:bodyPr/>
          <a:lstStyle/>
          <a:p>
            <a:r>
              <a:rPr lang="en-US" sz="4800" dirty="0" smtClean="0"/>
              <a:t>The dilemma starts here !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Johanson</a:t>
            </a:r>
            <a:r>
              <a:rPr lang="en-US" dirty="0" smtClean="0"/>
              <a:t> criteria</a:t>
            </a:r>
          </a:p>
          <a:p>
            <a:r>
              <a:rPr lang="en-US" dirty="0" smtClean="0"/>
              <a:t>Clinical Pulmonary Infection Score (CPIS)</a:t>
            </a:r>
          </a:p>
          <a:p>
            <a:r>
              <a:rPr lang="en-US" dirty="0" smtClean="0"/>
              <a:t>Centers for Disease Control and Prevention (CDC)</a:t>
            </a:r>
            <a:endParaRPr lang="en-US" dirty="0"/>
          </a:p>
        </p:txBody>
      </p:sp>
      <p:sp>
        <p:nvSpPr>
          <p:cNvPr id="4" name="Cloud Callout 3"/>
          <p:cNvSpPr/>
          <p:nvPr/>
        </p:nvSpPr>
        <p:spPr>
          <a:xfrm>
            <a:off x="4572000" y="0"/>
            <a:ext cx="4343400" cy="1447800"/>
          </a:xfrm>
          <a:prstGeom prst="cloudCallout">
            <a:avLst>
              <a:gd name="adj1" fmla="val -47418"/>
              <a:gd name="adj2" fmla="val 131386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en-US" sz="3200" dirty="0" smtClean="0">
                <a:solidFill>
                  <a:schemeClr val="bg1"/>
                </a:solidFill>
                <a:latin typeface="Baskerville Old Face" pitchFamily="18" charset="0"/>
              </a:rPr>
              <a:t>Which criteria 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Presence of a new or progressive </a:t>
            </a:r>
            <a:r>
              <a:rPr lang="en-US" dirty="0" smtClean="0"/>
              <a:t>radiographic infiltrate</a:t>
            </a:r>
          </a:p>
          <a:p>
            <a:r>
              <a:rPr lang="en-US" dirty="0" smtClean="0"/>
              <a:t> </a:t>
            </a:r>
            <a:r>
              <a:rPr lang="en-US" sz="4800" dirty="0" smtClean="0">
                <a:latin typeface="Baskerville Old Face" pitchFamily="18" charset="0"/>
              </a:rPr>
              <a:t>+ 2/3</a:t>
            </a:r>
          </a:p>
          <a:p>
            <a:r>
              <a:rPr lang="en-US" dirty="0" smtClean="0"/>
              <a:t>fever &gt; 38°C </a:t>
            </a:r>
          </a:p>
          <a:p>
            <a:r>
              <a:rPr lang="en-US" dirty="0" err="1" smtClean="0"/>
              <a:t>leukocytosis</a:t>
            </a:r>
            <a:r>
              <a:rPr lang="en-US" dirty="0" smtClean="0"/>
              <a:t> or </a:t>
            </a:r>
            <a:r>
              <a:rPr lang="en-US" dirty="0" err="1" smtClean="0"/>
              <a:t>leukopenia</a:t>
            </a:r>
            <a:r>
              <a:rPr lang="en-US" dirty="0" smtClean="0"/>
              <a:t> </a:t>
            </a:r>
          </a:p>
          <a:p>
            <a:r>
              <a:rPr lang="en-US" dirty="0" smtClean="0"/>
              <a:t> purulent secretions</a:t>
            </a:r>
            <a:endParaRPr lang="en-US" dirty="0"/>
          </a:p>
        </p:txBody>
      </p:sp>
      <p:sp>
        <p:nvSpPr>
          <p:cNvPr id="7" name="Oval Callout 6"/>
          <p:cNvSpPr/>
          <p:nvPr/>
        </p:nvSpPr>
        <p:spPr>
          <a:xfrm>
            <a:off x="1219200" y="457200"/>
            <a:ext cx="2743200" cy="841248"/>
          </a:xfrm>
          <a:prstGeom prst="wedgeEllipseCallout">
            <a:avLst>
              <a:gd name="adj1" fmla="val -42371"/>
              <a:gd name="adj2" fmla="val 71685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JOHANSON CRITERIA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CPIS SCORE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2057400"/>
            <a:ext cx="8001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ounded Rectangle 7"/>
          <p:cNvSpPr/>
          <p:nvPr/>
        </p:nvSpPr>
        <p:spPr>
          <a:xfrm>
            <a:off x="4495800" y="228600"/>
            <a:ext cx="2895600" cy="12954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Baskerville Old Face" pitchFamily="18" charset="0"/>
              </a:rPr>
              <a:t>&gt;6 POINTS  SUGGEST  VAP</a:t>
            </a:r>
            <a:endParaRPr lang="en-US" b="1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practical diagnostic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sz="4000" dirty="0" smtClean="0">
              <a:solidFill>
                <a:schemeClr val="tx2">
                  <a:lumMod val="50000"/>
                </a:schemeClr>
              </a:solidFill>
              <a:latin typeface="Baskerville Old Face" pitchFamily="18" charset="0"/>
            </a:endParaRPr>
          </a:p>
          <a:p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</a:rPr>
              <a:t>VAP</a:t>
            </a:r>
            <a:r>
              <a:rPr lang="en-US" dirty="0" smtClean="0"/>
              <a:t> </a:t>
            </a:r>
            <a:r>
              <a:rPr lang="en-US" sz="2400" dirty="0" smtClean="0"/>
              <a:t>is a clinical diagnosis made in a patient who has been </a:t>
            </a:r>
            <a:r>
              <a:rPr lang="en-US" sz="4000" dirty="0" smtClean="0">
                <a:latin typeface="Baskerville Old Face" pitchFamily="18" charset="0"/>
              </a:rPr>
              <a:t>mechanically ventilated for ≥48 hours </a:t>
            </a:r>
            <a:r>
              <a:rPr lang="en-US" sz="2400" dirty="0" smtClean="0"/>
              <a:t>who develops a </a:t>
            </a:r>
            <a:r>
              <a:rPr lang="en-US" sz="4000" dirty="0" smtClean="0">
                <a:latin typeface="Baskerville Old Face" pitchFamily="18" charset="0"/>
              </a:rPr>
              <a:t>new or progressive lung infiltrate </a:t>
            </a:r>
            <a:r>
              <a:rPr lang="en-US" sz="2400" dirty="0" smtClean="0"/>
              <a:t>on imaging</a:t>
            </a:r>
            <a:r>
              <a:rPr lang="en-US" dirty="0" smtClean="0"/>
              <a:t> </a:t>
            </a:r>
            <a:r>
              <a:rPr lang="en-US" sz="2400" dirty="0" smtClean="0"/>
              <a:t>with</a:t>
            </a:r>
            <a:r>
              <a:rPr lang="en-US" dirty="0" smtClean="0"/>
              <a:t> </a:t>
            </a:r>
            <a:r>
              <a:rPr lang="en-US" sz="4000" dirty="0" smtClean="0">
                <a:latin typeface="Baskerville Old Face" pitchFamily="18" charset="0"/>
              </a:rPr>
              <a:t>clinical evidence </a:t>
            </a:r>
            <a:r>
              <a:rPr lang="en-US" sz="2400" dirty="0" smtClean="0"/>
              <a:t>that the infiltrate is of infectious origin</a:t>
            </a:r>
            <a:r>
              <a:rPr lang="en-US" dirty="0" smtClean="0"/>
              <a:t> </a:t>
            </a:r>
            <a:r>
              <a:rPr lang="en-US" sz="4000" dirty="0" smtClean="0">
                <a:latin typeface="Baskerville Old Face" pitchFamily="18" charset="0"/>
              </a:rPr>
              <a:t>(</a:t>
            </a:r>
            <a:r>
              <a:rPr lang="en-US" sz="4000" dirty="0" err="1" smtClean="0">
                <a:latin typeface="Baskerville Old Face" pitchFamily="18" charset="0"/>
              </a:rPr>
              <a:t>eg</a:t>
            </a:r>
            <a:r>
              <a:rPr lang="en-US" sz="4000" dirty="0" smtClean="0">
                <a:latin typeface="Baskerville Old Face" pitchFamily="18" charset="0"/>
              </a:rPr>
              <a:t>, fever, purulent sputum, </a:t>
            </a:r>
            <a:r>
              <a:rPr lang="en-US" sz="4000" dirty="0" err="1" smtClean="0">
                <a:latin typeface="Baskerville Old Face" pitchFamily="18" charset="0"/>
              </a:rPr>
              <a:t>leukocytosis</a:t>
            </a:r>
            <a:r>
              <a:rPr lang="en-US" sz="4000" dirty="0" smtClean="0">
                <a:latin typeface="Baskerville Old Face" pitchFamily="18" charset="0"/>
              </a:rPr>
              <a:t>, and decline in oxygenation), </a:t>
            </a:r>
            <a:r>
              <a:rPr lang="en-US" sz="2400" dirty="0" smtClean="0"/>
              <a:t>together with a </a:t>
            </a:r>
            <a:r>
              <a:rPr lang="en-US" sz="4300" dirty="0" smtClean="0">
                <a:latin typeface="Baskerville Old Face" pitchFamily="18" charset="0"/>
              </a:rPr>
              <a:t>positive pathogen identified </a:t>
            </a:r>
            <a:r>
              <a:rPr lang="en-US" sz="2400" dirty="0" smtClean="0"/>
              <a:t>on microbiologic respiratory sample 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2016 Clinical Practice Guidelines by the Infectious Diseases Society of America and the American Thoracic Society, </a:t>
            </a:r>
            <a:r>
              <a:rPr lang="en-US" sz="1600" i="1" dirty="0" smtClean="0"/>
              <a:t>Clinical Infectious Diseases</a:t>
            </a:r>
            <a:r>
              <a:rPr lang="en-US" sz="1600" dirty="0" smtClean="0"/>
              <a:t>, Volume 63, Issue 5, 1 September 2016, Pages e61–e111, </a:t>
            </a:r>
            <a:r>
              <a:rPr lang="en-US" sz="1600" dirty="0" smtClean="0">
                <a:hlinkClick r:id="rId2"/>
              </a:rPr>
              <a:t>https://doi.org/10.1093/cid/ciw353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alike but different!.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905000"/>
            <a:ext cx="6781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 be sound alike too…!!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772400" cy="4572000"/>
          </a:xfrm>
        </p:spPr>
        <p:txBody>
          <a:bodyPr>
            <a:normAutofit fontScale="77500" lnSpcReduction="20000"/>
          </a:bodyPr>
          <a:lstStyle/>
          <a:p>
            <a:r>
              <a:rPr lang="en-US" sz="4300" dirty="0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</a:rPr>
              <a:t>Hospital acquired pneumonia [HAP]- </a:t>
            </a:r>
            <a:r>
              <a:rPr lang="en-US" dirty="0" smtClean="0"/>
              <a:t>Patients who are in the hospital  for &gt;48 hrs when they develop pneumonia.</a:t>
            </a:r>
          </a:p>
          <a:p>
            <a:endParaRPr lang="en-US" dirty="0" smtClean="0"/>
          </a:p>
          <a:p>
            <a:r>
              <a:rPr lang="en-US" dirty="0" smtClean="0"/>
              <a:t>Patients with severe HAP who require mechanical ventilation </a:t>
            </a:r>
            <a:r>
              <a:rPr lang="en-US" b="1" dirty="0" smtClean="0"/>
              <a:t>after</a:t>
            </a:r>
            <a:r>
              <a:rPr lang="en-US" dirty="0" smtClean="0"/>
              <a:t> the onset of infection do not meet the definition of VAP. This is termed </a:t>
            </a:r>
            <a:r>
              <a:rPr lang="en-US" sz="4700" dirty="0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</a:rPr>
              <a:t>Ventilated hospital-acquired pneumonia (VHAP)</a:t>
            </a:r>
          </a:p>
          <a:p>
            <a:endParaRPr lang="en-US" dirty="0" smtClean="0"/>
          </a:p>
          <a:p>
            <a:r>
              <a:rPr lang="en-US" dirty="0" smtClean="0"/>
              <a:t>A positive microbiologic sample in a patient with a normal chest radiograph is a simple  </a:t>
            </a:r>
            <a:r>
              <a:rPr lang="en-US" dirty="0" err="1" smtClean="0"/>
              <a:t>tracheobronchitis</a:t>
            </a:r>
            <a:r>
              <a:rPr lang="en-US" dirty="0" smtClean="0"/>
              <a:t>.  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2999" y="-1143003"/>
            <a:ext cx="6858001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</a:rPr>
              <a:t>Ventilator-associated condition (VAC)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    </a:t>
            </a:r>
          </a:p>
          <a:p>
            <a:pPr>
              <a:buNone/>
            </a:pPr>
            <a:r>
              <a:rPr lang="en-US" dirty="0" smtClean="0"/>
              <a:t>Patients with a period of </a:t>
            </a: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  <a:latin typeface="Baskerville Old Face" pitchFamily="18" charset="0"/>
              </a:rPr>
              <a:t>sustained respiratory deterioration </a:t>
            </a:r>
            <a:r>
              <a:rPr lang="en-US" sz="2400" dirty="0" smtClean="0"/>
              <a:t>(changes in positive end-expiratory pressure</a:t>
            </a:r>
            <a:r>
              <a:rPr lang="en-US" dirty="0" smtClean="0"/>
              <a:t> </a:t>
            </a: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  <a:t>[PEEP] ≥3 cm H</a:t>
            </a:r>
            <a:r>
              <a:rPr lang="en-US" sz="4000" baseline="-25000" dirty="0" smtClean="0">
                <a:solidFill>
                  <a:schemeClr val="tx2">
                    <a:lumMod val="90000"/>
                  </a:schemeClr>
                </a:solidFill>
              </a:rPr>
              <a:t>2</a:t>
            </a: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  <a:t>O </a:t>
            </a:r>
            <a:r>
              <a:rPr lang="en-US" sz="2400" dirty="0" smtClean="0"/>
              <a:t>or fraction of inspired oxygen </a:t>
            </a: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  <a:t>[FiO</a:t>
            </a:r>
            <a:r>
              <a:rPr lang="en-US" sz="4000" baseline="-25000" dirty="0" smtClean="0">
                <a:solidFill>
                  <a:schemeClr val="tx2">
                    <a:lumMod val="90000"/>
                  </a:schemeClr>
                </a:solidFill>
              </a:rPr>
              <a:t>2</a:t>
            </a: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  <a:t>] ≥0.2 </a:t>
            </a:r>
            <a:r>
              <a:rPr lang="en-US" sz="2400" dirty="0" smtClean="0"/>
              <a:t>[</a:t>
            </a:r>
            <a:r>
              <a:rPr lang="en-US" sz="2400" dirty="0" err="1" smtClean="0"/>
              <a:t>ie</a:t>
            </a:r>
            <a:r>
              <a:rPr lang="en-US" sz="2400" dirty="0" smtClean="0"/>
              <a:t>, 20 points] for two days) following a sustained period of stability or improvement on the ventilator (greater than or equal to two days) 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3333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Ventilator associated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accent2"/>
                </a:solidFill>
                <a:latin typeface="Baskerville Old Face" pitchFamily="18" charset="0"/>
              </a:rPr>
              <a:t>Ventilator-associated pneumonia (VAP)</a:t>
            </a:r>
          </a:p>
          <a:p>
            <a:r>
              <a:rPr lang="en-US" sz="4400" dirty="0" smtClean="0">
                <a:solidFill>
                  <a:schemeClr val="accent2"/>
                </a:solidFill>
                <a:latin typeface="Baskerville Old Face" pitchFamily="18" charset="0"/>
              </a:rPr>
              <a:t> Sepsis</a:t>
            </a:r>
          </a:p>
          <a:p>
            <a:r>
              <a:rPr lang="en-US" dirty="0" smtClean="0"/>
              <a:t> ARDS</a:t>
            </a:r>
          </a:p>
          <a:p>
            <a:r>
              <a:rPr lang="en-US" dirty="0" smtClean="0"/>
              <a:t> Pulmonary embolism</a:t>
            </a:r>
          </a:p>
          <a:p>
            <a:r>
              <a:rPr lang="en-US" dirty="0" smtClean="0"/>
              <a:t> </a:t>
            </a:r>
            <a:r>
              <a:rPr lang="en-US" dirty="0" err="1"/>
              <a:t>B</a:t>
            </a:r>
            <a:r>
              <a:rPr lang="en-US" dirty="0" err="1" smtClean="0"/>
              <a:t>arotrauma</a:t>
            </a:r>
            <a:endParaRPr lang="en-US" dirty="0"/>
          </a:p>
          <a:p>
            <a:r>
              <a:rPr lang="en-US" dirty="0" smtClean="0"/>
              <a:t> Pulmonary edema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</a:rPr>
              <a:t>Infection-related ventilator-associated complication (IVAC)</a:t>
            </a:r>
            <a:endParaRPr lang="en-US" dirty="0">
              <a:solidFill>
                <a:schemeClr val="tx2">
                  <a:lumMod val="50000"/>
                </a:schemeClr>
              </a:solidFill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endParaRPr lang="en-US" b="1" dirty="0" smtClean="0"/>
          </a:p>
          <a:p>
            <a:r>
              <a:rPr lang="en-US" dirty="0" smtClean="0"/>
              <a:t> Patients with VAC also have an </a:t>
            </a: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  <a:latin typeface="Baskerville Old Face" pitchFamily="18" charset="0"/>
              </a:rPr>
              <a:t>abnormal temperature </a:t>
            </a:r>
            <a:r>
              <a:rPr lang="en-US" dirty="0" smtClean="0"/>
              <a:t>(below 36°C or above 38°C) or </a:t>
            </a: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  <a:latin typeface="Baskerville Old Face" pitchFamily="18" charset="0"/>
              </a:rPr>
              <a:t>white blood cell count </a:t>
            </a:r>
            <a:r>
              <a:rPr lang="en-US" dirty="0" smtClean="0"/>
              <a:t>(≤4000 or ≥12,000 cells/mm</a:t>
            </a:r>
            <a:r>
              <a:rPr lang="en-US" baseline="30000" dirty="0" smtClean="0"/>
              <a:t>3</a:t>
            </a:r>
            <a:r>
              <a:rPr lang="en-US" dirty="0" smtClean="0"/>
              <a:t>) and be started on one or more new antibiotics that continue for four or more days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8202"/>
          <a:stretch>
            <a:fillRect/>
          </a:stretch>
        </p:blipFill>
        <p:spPr bwMode="auto">
          <a:xfrm rot="16200000">
            <a:off x="1142999" y="-1143004"/>
            <a:ext cx="6858002" cy="9144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</a:rPr>
              <a:t>Possible and probable VAP</a:t>
            </a:r>
            <a:endParaRPr lang="en-US" dirty="0">
              <a:solidFill>
                <a:schemeClr val="tx2">
                  <a:lumMod val="50000"/>
                </a:schemeClr>
              </a:solidFill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 Possible VAP is defined as Gram stain evidence of purulent pulmonary secretions or a pathogenic pulmonary culture in a patient with IVAC . </a:t>
            </a:r>
          </a:p>
          <a:p>
            <a:r>
              <a:rPr lang="en-US" dirty="0" smtClean="0"/>
              <a:t>Probable VAP is defined as Gram stain evidence of purulence plus quantitative or </a:t>
            </a:r>
            <a:r>
              <a:rPr lang="en-US" dirty="0" err="1" smtClean="0"/>
              <a:t>semiquantitative</a:t>
            </a:r>
            <a:r>
              <a:rPr lang="en-US" dirty="0" smtClean="0"/>
              <a:t> growth of a pathogenic organism beyond specified thresholds 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3000" y="-1143003"/>
            <a:ext cx="6858002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 smtClean="0"/>
              <a:t>POINTS IN THE </a:t>
            </a:r>
            <a:r>
              <a:rPr lang="en-US" dirty="0" smtClean="0"/>
              <a:t>diagnostic criteria </a:t>
            </a:r>
            <a:r>
              <a:rPr lang="en-US" sz="2700" dirty="0" smtClean="0"/>
              <a:t>WHICH OUR PATIENT HAD..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VAP </a:t>
            </a:r>
            <a:r>
              <a:rPr lang="en-US" sz="2400" dirty="0" smtClean="0"/>
              <a:t>is a clinical diagnosis made in a patient who has been </a:t>
            </a:r>
            <a:r>
              <a:rPr lang="en-US" dirty="0" smtClean="0">
                <a:solidFill>
                  <a:schemeClr val="accent2"/>
                </a:solidFill>
              </a:rPr>
              <a:t>mechanically ventilated for ≥48 hours </a:t>
            </a:r>
            <a:r>
              <a:rPr lang="en-US" sz="2400" dirty="0" smtClean="0"/>
              <a:t>who develops a </a:t>
            </a:r>
            <a:r>
              <a:rPr lang="en-US" dirty="0" smtClean="0"/>
              <a:t>new or progressive lung infiltrate </a:t>
            </a:r>
            <a:r>
              <a:rPr lang="en-US" sz="2400" dirty="0" smtClean="0"/>
              <a:t>on imaging</a:t>
            </a:r>
            <a:r>
              <a:rPr lang="en-US" dirty="0" smtClean="0"/>
              <a:t> </a:t>
            </a:r>
            <a:r>
              <a:rPr lang="en-US" sz="2400" dirty="0" smtClean="0"/>
              <a:t>with</a:t>
            </a:r>
            <a:r>
              <a:rPr lang="en-US" dirty="0" smtClean="0"/>
              <a:t> clinical evidence </a:t>
            </a:r>
            <a:r>
              <a:rPr lang="en-US" sz="2400" dirty="0" smtClean="0"/>
              <a:t>that the infiltrate is of infectious origin</a:t>
            </a:r>
            <a:r>
              <a:rPr lang="en-US" dirty="0" smtClean="0"/>
              <a:t> (</a:t>
            </a:r>
            <a:r>
              <a:rPr lang="en-US" dirty="0" err="1" smtClean="0"/>
              <a:t>eg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2"/>
                </a:solidFill>
              </a:rPr>
              <a:t>fever</a:t>
            </a:r>
            <a:r>
              <a:rPr lang="en-US" dirty="0" smtClean="0"/>
              <a:t>, purulent sputum, </a:t>
            </a:r>
            <a:r>
              <a:rPr lang="en-US" dirty="0" err="1" smtClean="0">
                <a:solidFill>
                  <a:schemeClr val="accent2"/>
                </a:solidFill>
              </a:rPr>
              <a:t>leukocytosis</a:t>
            </a:r>
            <a:r>
              <a:rPr lang="en-US" dirty="0" smtClean="0"/>
              <a:t>, and decline in oxygenation), </a:t>
            </a:r>
            <a:r>
              <a:rPr lang="en-US" sz="2400" dirty="0" smtClean="0"/>
              <a:t>together with a </a:t>
            </a:r>
            <a:r>
              <a:rPr lang="en-US" dirty="0" smtClean="0"/>
              <a:t>positive pathogen identified </a:t>
            </a:r>
            <a:r>
              <a:rPr lang="en-US" sz="2400" dirty="0" smtClean="0"/>
              <a:t>on microbiologic respiratory sample </a:t>
            </a:r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Fever in ICU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accent2"/>
                </a:solidFill>
                <a:latin typeface="Baskerville Old Face" pitchFamily="18" charset="0"/>
              </a:rPr>
              <a:t>Normal body temperature</a:t>
            </a:r>
            <a:r>
              <a:rPr lang="en-US" sz="3600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dirty="0" smtClean="0"/>
              <a:t>is approximately 37°C (98.6°F) and ranges from 36.0 to 37.5°C </a:t>
            </a:r>
            <a:r>
              <a:rPr lang="en-US" dirty="0" smtClean="0">
                <a:solidFill>
                  <a:schemeClr val="accent2"/>
                </a:solidFill>
              </a:rPr>
              <a:t>(96.8 to 99.5°F)</a:t>
            </a:r>
          </a:p>
          <a:p>
            <a:r>
              <a:rPr lang="en-US" dirty="0" smtClean="0"/>
              <a:t>A joint task force from the American College of Critical Care Medicine and the Infectious Diseases Society of America defined </a:t>
            </a:r>
            <a:r>
              <a:rPr lang="en-US" sz="3600" dirty="0" smtClean="0">
                <a:solidFill>
                  <a:schemeClr val="accent2"/>
                </a:solidFill>
                <a:latin typeface="Baskerville Old Face" pitchFamily="18" charset="0"/>
              </a:rPr>
              <a:t>fever</a:t>
            </a:r>
            <a:r>
              <a:rPr lang="en-US" dirty="0" smtClean="0"/>
              <a:t> as a body temperature of 38.3°C </a:t>
            </a:r>
            <a:r>
              <a:rPr lang="en-US" dirty="0" smtClean="0">
                <a:solidFill>
                  <a:schemeClr val="accent2"/>
                </a:solidFill>
              </a:rPr>
              <a:t>(101°F) </a:t>
            </a:r>
            <a:r>
              <a:rPr lang="en-US" dirty="0" smtClean="0"/>
              <a:t>or higher 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4343400" cy="914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Infectious causes of fever in the intensive care unit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>
                <a:solidFill>
                  <a:schemeClr val="accent2"/>
                </a:solidFill>
              </a:rPr>
              <a:t>Common causes</a:t>
            </a:r>
          </a:p>
          <a:p>
            <a:r>
              <a:rPr lang="en-US" dirty="0" err="1" smtClean="0"/>
              <a:t>Bacteremia</a:t>
            </a:r>
            <a:endParaRPr lang="en-US" dirty="0" smtClean="0"/>
          </a:p>
          <a:p>
            <a:r>
              <a:rPr lang="en-US" dirty="0" smtClean="0"/>
              <a:t>Intravascular catheter-related infection</a:t>
            </a:r>
          </a:p>
          <a:p>
            <a:r>
              <a:rPr lang="en-US" dirty="0" smtClean="0"/>
              <a:t>Surgical site infection</a:t>
            </a:r>
          </a:p>
          <a:p>
            <a:r>
              <a:rPr lang="en-US" sz="4600" dirty="0" smtClean="0">
                <a:solidFill>
                  <a:schemeClr val="accent2"/>
                </a:solidFill>
                <a:latin typeface="Baskerville Old Face" pitchFamily="18" charset="0"/>
              </a:rPr>
              <a:t>Ventilator-associated pneumonia</a:t>
            </a:r>
          </a:p>
          <a:p>
            <a:r>
              <a:rPr lang="en-US" dirty="0" smtClean="0"/>
              <a:t>Urinary tract infection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Other causes</a:t>
            </a:r>
          </a:p>
          <a:p>
            <a:r>
              <a:rPr lang="en-US" dirty="0" err="1" smtClean="0"/>
              <a:t>Cellulitis</a:t>
            </a:r>
            <a:endParaRPr lang="en-US" dirty="0" smtClean="0"/>
          </a:p>
          <a:p>
            <a:r>
              <a:rPr lang="en-US" dirty="0" err="1" smtClean="0"/>
              <a:t>Cholangitis</a:t>
            </a:r>
            <a:endParaRPr lang="en-US" dirty="0" smtClean="0"/>
          </a:p>
          <a:p>
            <a:r>
              <a:rPr lang="en-US" dirty="0" smtClean="0"/>
              <a:t>Diverticulitis</a:t>
            </a:r>
          </a:p>
          <a:p>
            <a:r>
              <a:rPr lang="en-US" dirty="0" err="1" smtClean="0"/>
              <a:t>Empyema</a:t>
            </a:r>
            <a:endParaRPr lang="en-US" dirty="0" smtClean="0"/>
          </a:p>
          <a:p>
            <a:r>
              <a:rPr lang="en-US" dirty="0" err="1" smtClean="0"/>
              <a:t>EndocarditisIntra</a:t>
            </a:r>
            <a:r>
              <a:rPr lang="en-US" dirty="0" smtClean="0"/>
              <a:t>-abdominal abscess</a:t>
            </a:r>
          </a:p>
          <a:p>
            <a:r>
              <a:rPr lang="en-US" dirty="0" smtClean="0"/>
              <a:t>Meningitis</a:t>
            </a:r>
          </a:p>
          <a:p>
            <a:r>
              <a:rPr lang="en-US" dirty="0" err="1" smtClean="0"/>
              <a:t>Myonecrosis</a:t>
            </a:r>
            <a:endParaRPr lang="en-US" dirty="0" smtClean="0"/>
          </a:p>
          <a:p>
            <a:r>
              <a:rPr lang="en-US" dirty="0" smtClean="0"/>
              <a:t>Necrotizing fasciitis</a:t>
            </a:r>
          </a:p>
          <a:p>
            <a:r>
              <a:rPr lang="en-US" dirty="0" err="1" smtClean="0"/>
              <a:t>Pseudomembranous</a:t>
            </a:r>
            <a:r>
              <a:rPr lang="en-US" dirty="0" smtClean="0"/>
              <a:t> colitis</a:t>
            </a:r>
          </a:p>
          <a:p>
            <a:r>
              <a:rPr lang="en-US" dirty="0" smtClean="0"/>
              <a:t>Septic arthritis</a:t>
            </a:r>
          </a:p>
          <a:p>
            <a:r>
              <a:rPr lang="en-US" dirty="0" smtClean="0"/>
              <a:t>Sinusitis</a:t>
            </a:r>
          </a:p>
          <a:p>
            <a:r>
              <a:rPr lang="en-US" dirty="0" err="1" smtClean="0"/>
              <a:t>Suppurative</a:t>
            </a:r>
            <a:r>
              <a:rPr lang="en-US" dirty="0" smtClean="0"/>
              <a:t> </a:t>
            </a:r>
            <a:r>
              <a:rPr lang="en-US" dirty="0" err="1" smtClean="0"/>
              <a:t>thrombophlebitis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4267200" cy="914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Noninfectious causes of fever in the intensive care unit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sz="3800" b="1" dirty="0" smtClean="0">
                <a:solidFill>
                  <a:srgbClr val="FF0000"/>
                </a:solidFill>
              </a:rPr>
              <a:t>Important causes</a:t>
            </a:r>
          </a:p>
          <a:p>
            <a:r>
              <a:rPr lang="en-US" dirty="0" err="1" smtClean="0"/>
              <a:t>Acalculous</a:t>
            </a:r>
            <a:r>
              <a:rPr lang="en-US" dirty="0" smtClean="0"/>
              <a:t> </a:t>
            </a:r>
            <a:r>
              <a:rPr lang="en-US" dirty="0" err="1" smtClean="0"/>
              <a:t>cholecystitis</a:t>
            </a:r>
            <a:endParaRPr lang="en-US" dirty="0" smtClean="0"/>
          </a:p>
          <a:p>
            <a:r>
              <a:rPr lang="en-US" dirty="0" smtClean="0"/>
              <a:t>Adrenal insufficiency</a:t>
            </a:r>
          </a:p>
          <a:p>
            <a:r>
              <a:rPr lang="en-US" dirty="0" smtClean="0"/>
              <a:t>Benign post-operative fever</a:t>
            </a:r>
          </a:p>
          <a:p>
            <a:r>
              <a:rPr lang="en-US" dirty="0" smtClean="0"/>
              <a:t>Drug fever</a:t>
            </a:r>
          </a:p>
          <a:p>
            <a:r>
              <a:rPr lang="en-US" dirty="0" smtClean="0"/>
              <a:t>Pancreatitis</a:t>
            </a:r>
          </a:p>
          <a:p>
            <a:r>
              <a:rPr lang="en-US" dirty="0" smtClean="0"/>
              <a:t>Thyroid storm</a:t>
            </a:r>
          </a:p>
          <a:p>
            <a:r>
              <a:rPr lang="en-US" dirty="0" smtClean="0"/>
              <a:t>Transfusion reaction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sz="3800" b="1" dirty="0" smtClean="0">
                <a:solidFill>
                  <a:srgbClr val="FF0000"/>
                </a:solidFill>
              </a:rPr>
              <a:t>Other causes</a:t>
            </a:r>
          </a:p>
          <a:p>
            <a:r>
              <a:rPr lang="en-US" dirty="0" smtClean="0"/>
              <a:t>Acute respiratory distress syndrome (late)</a:t>
            </a:r>
          </a:p>
          <a:p>
            <a:r>
              <a:rPr lang="en-US" dirty="0" smtClean="0"/>
              <a:t>Burns</a:t>
            </a:r>
          </a:p>
          <a:p>
            <a:r>
              <a:rPr lang="en-US" dirty="0" smtClean="0"/>
              <a:t>Drug overdose (</a:t>
            </a:r>
            <a:r>
              <a:rPr lang="en-US" dirty="0" err="1" smtClean="0"/>
              <a:t>eg</a:t>
            </a:r>
            <a:r>
              <a:rPr lang="en-US" dirty="0" smtClean="0"/>
              <a:t>, aspirin </a:t>
            </a:r>
            <a:r>
              <a:rPr lang="en-US" dirty="0" err="1" smtClean="0"/>
              <a:t>anticholinergic</a:t>
            </a:r>
            <a:r>
              <a:rPr lang="en-US" dirty="0" smtClean="0"/>
              <a:t> drugs)</a:t>
            </a:r>
          </a:p>
          <a:p>
            <a:r>
              <a:rPr lang="en-US" dirty="0" smtClean="0"/>
              <a:t>Drug withdrawal</a:t>
            </a:r>
          </a:p>
          <a:p>
            <a:r>
              <a:rPr lang="en-US" dirty="0" smtClean="0"/>
              <a:t>Gout</a:t>
            </a:r>
          </a:p>
          <a:p>
            <a:r>
              <a:rPr lang="en-US" dirty="0" smtClean="0"/>
              <a:t>Heat stroke</a:t>
            </a:r>
          </a:p>
          <a:p>
            <a:r>
              <a:rPr lang="en-US" dirty="0" smtClean="0"/>
              <a:t>Intracranial hemorrhage</a:t>
            </a:r>
          </a:p>
          <a:p>
            <a:r>
              <a:rPr lang="en-US" dirty="0" smtClean="0"/>
              <a:t>Ischemic colitis</a:t>
            </a:r>
          </a:p>
          <a:p>
            <a:r>
              <a:rPr lang="en-US" dirty="0" smtClean="0"/>
              <a:t>Malignancy</a:t>
            </a:r>
          </a:p>
          <a:p>
            <a:r>
              <a:rPr lang="en-US" dirty="0" smtClean="0"/>
              <a:t>Malignant hyperthermia</a:t>
            </a:r>
          </a:p>
          <a:p>
            <a:r>
              <a:rPr lang="en-US" dirty="0" smtClean="0"/>
              <a:t>Myocardial infarction</a:t>
            </a:r>
          </a:p>
          <a:p>
            <a:r>
              <a:rPr lang="en-US" dirty="0" err="1" smtClean="0"/>
              <a:t>Neuroleptic</a:t>
            </a:r>
            <a:r>
              <a:rPr lang="en-US" dirty="0" smtClean="0"/>
              <a:t> malignant syndrome</a:t>
            </a:r>
          </a:p>
          <a:p>
            <a:r>
              <a:rPr lang="en-US" dirty="0" err="1" smtClean="0"/>
              <a:t>Pheochromocytoma</a:t>
            </a:r>
            <a:endParaRPr lang="en-US" dirty="0" smtClean="0"/>
          </a:p>
          <a:p>
            <a:r>
              <a:rPr lang="en-US" dirty="0" smtClean="0"/>
              <a:t>Seizures</a:t>
            </a:r>
          </a:p>
          <a:p>
            <a:r>
              <a:rPr lang="en-US" dirty="0" smtClean="0"/>
              <a:t>Serotonin syndrome</a:t>
            </a:r>
          </a:p>
          <a:p>
            <a:r>
              <a:rPr lang="en-US" dirty="0" err="1" smtClean="0"/>
              <a:t>Thromboembolic</a:t>
            </a:r>
            <a:r>
              <a:rPr lang="en-US" dirty="0" smtClean="0"/>
              <a:t> disease</a:t>
            </a:r>
          </a:p>
          <a:p>
            <a:r>
              <a:rPr lang="en-US" dirty="0" err="1" smtClean="0"/>
              <a:t>Vasculitis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short…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16 infectious causes</a:t>
            </a:r>
          </a:p>
          <a:p>
            <a:pPr>
              <a:buNone/>
            </a:pPr>
            <a:r>
              <a:rPr lang="en-US" dirty="0" smtClean="0">
                <a:solidFill>
                  <a:schemeClr val="accent2"/>
                </a:solidFill>
              </a:rPr>
              <a:t>                    </a:t>
            </a:r>
            <a:r>
              <a:rPr lang="en-US" sz="5400" dirty="0" smtClean="0">
                <a:solidFill>
                  <a:schemeClr val="accent2"/>
                </a:solidFill>
              </a:rPr>
              <a:t>&amp;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24 non infectious causes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for fever in ICU other than VAP!!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&amp; most are associated with </a:t>
            </a:r>
            <a:r>
              <a:rPr lang="en-US" dirty="0" err="1" smtClean="0"/>
              <a:t>leucocytosis</a:t>
            </a:r>
            <a:r>
              <a:rPr lang="en-US" dirty="0" smtClean="0"/>
              <a:t>!!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Nelson evolving into a VAP?</a:t>
            </a:r>
          </a:p>
          <a:p>
            <a:r>
              <a:rPr lang="en-US" dirty="0" smtClean="0"/>
              <a:t>Or is it just a UTI?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cross roads…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next?</a:t>
            </a:r>
          </a:p>
          <a:p>
            <a:r>
              <a:rPr lang="en-US" dirty="0" smtClean="0"/>
              <a:t>Wait for new symptoms/signs?</a:t>
            </a:r>
          </a:p>
          <a:p>
            <a:r>
              <a:rPr lang="en-US" dirty="0" smtClean="0"/>
              <a:t>Change to an empirical antibiotic for VAP/UTI?</a:t>
            </a:r>
          </a:p>
          <a:p>
            <a:r>
              <a:rPr lang="en-US" dirty="0" smtClean="0"/>
              <a:t>Send cultures &amp; wait for results?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Waiting means a lot!!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Waiting for the condition to worsen</a:t>
            </a:r>
          </a:p>
          <a:p>
            <a:r>
              <a:rPr lang="en-US" dirty="0" smtClean="0"/>
              <a:t>Losing valuable time</a:t>
            </a:r>
          </a:p>
          <a:p>
            <a:r>
              <a:rPr lang="en-US" dirty="0" smtClean="0"/>
              <a:t>Probability of losing the patient!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the worst part is..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 don’t have a clinical, microbiological, or pathologic diagnostic “gold standard” for the diagnosis of VAP !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12064"/>
            <a:ext cx="4114800" cy="1545336"/>
          </a:xfrm>
        </p:spPr>
        <p:txBody>
          <a:bodyPr/>
          <a:lstStyle/>
          <a:p>
            <a:r>
              <a:rPr lang="en-US" dirty="0" smtClean="0"/>
              <a:t>Going back to conversations…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422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Xray</a:t>
            </a:r>
            <a:r>
              <a:rPr lang="en-US" dirty="0" smtClean="0"/>
              <a:t> of Nelson</a:t>
            </a:r>
            <a:endParaRPr lang="en-US" dirty="0"/>
          </a:p>
        </p:txBody>
      </p:sp>
      <p:sp>
        <p:nvSpPr>
          <p:cNvPr id="13314" name="AutoShape 2" descr="C:\Users\user\Desktop\vap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371600"/>
            <a:ext cx="3733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ounded Rectangle 6"/>
          <p:cNvSpPr/>
          <p:nvPr/>
        </p:nvSpPr>
        <p:spPr>
          <a:xfrm>
            <a:off x="1905000" y="5181600"/>
            <a:ext cx="5486400" cy="12192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Baskerville Old Face" pitchFamily="18" charset="0"/>
              </a:rPr>
              <a:t>Even I was not sure whether there were any infiltrates!!</a:t>
            </a:r>
            <a:endParaRPr lang="en-US" sz="2800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any commonly used VAP definitions, require radiographic findings of pneumonia.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&amp;</a:t>
            </a:r>
          </a:p>
          <a:p>
            <a:endParaRPr lang="en-US" dirty="0"/>
          </a:p>
          <a:p>
            <a:r>
              <a:rPr lang="en-US" dirty="0" smtClean="0"/>
              <a:t>May be that’s the most confusing!!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Evidence suggests that…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hest radiograph findings do not accurately identify VAP !!</a:t>
            </a:r>
          </a:p>
          <a:p>
            <a:endParaRPr lang="en-US" dirty="0"/>
          </a:p>
          <a:p>
            <a:r>
              <a:rPr lang="en-US" dirty="0" smtClean="0"/>
              <a:t> There is subjectivity and variability in chest radiograph technique, interpretation, and reporting!!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191000" y="5105400"/>
            <a:ext cx="4419600" cy="1143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Baskerville Old Face" pitchFamily="18" charset="0"/>
              </a:rPr>
              <a:t>Confusion </a:t>
            </a:r>
            <a:r>
              <a:rPr lang="en-US" sz="4000" dirty="0" smtClean="0">
                <a:solidFill>
                  <a:schemeClr val="tx1"/>
                </a:solidFill>
                <a:latin typeface="Baskerville Old Face" pitchFamily="18" charset="0"/>
              </a:rPr>
              <a:t>every where!</a:t>
            </a:r>
            <a:endParaRPr lang="en-US" sz="4000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600" dirty="0" smtClean="0"/>
              <a:t>….there is an increasing O2 requirement with lung infiltrates</a:t>
            </a:r>
          </a:p>
          <a:p>
            <a:pPr>
              <a:buNone/>
            </a:pPr>
            <a:r>
              <a:rPr lang="en-US" sz="4000" dirty="0" smtClean="0">
                <a:latin typeface="Baskerville Old Face" pitchFamily="18" charset="0"/>
              </a:rPr>
              <a:t>      </a:t>
            </a:r>
            <a:r>
              <a:rPr lang="en-US" sz="5400" dirty="0" smtClean="0">
                <a:latin typeface="Baskerville Old Face" pitchFamily="18" charset="0"/>
              </a:rPr>
              <a:t>Are you closer to VAP?</a:t>
            </a:r>
            <a:endParaRPr lang="en-US" sz="5400" dirty="0"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Baskerville Old Face" pitchFamily="18" charset="0"/>
              </a:rPr>
              <a:t>Closer but still you have other reasons!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Baskerville Old Face" pitchFamily="18" charset="0"/>
              </a:rPr>
              <a:t>Ventilator-associated pneumonia (VAP)</a:t>
            </a:r>
          </a:p>
          <a:p>
            <a:r>
              <a:rPr lang="en-US" dirty="0" smtClean="0">
                <a:latin typeface="Baskerville Old Face" pitchFamily="18" charset="0"/>
              </a:rPr>
              <a:t> Sepsis</a:t>
            </a:r>
          </a:p>
          <a:p>
            <a:r>
              <a:rPr lang="en-US" dirty="0" smtClean="0">
                <a:latin typeface="Baskerville Old Face" pitchFamily="18" charset="0"/>
              </a:rPr>
              <a:t> ARDS</a:t>
            </a:r>
          </a:p>
          <a:p>
            <a:r>
              <a:rPr lang="en-US" dirty="0" smtClean="0">
                <a:latin typeface="Baskerville Old Face" pitchFamily="18" charset="0"/>
              </a:rPr>
              <a:t> Pulmonary embolism</a:t>
            </a:r>
          </a:p>
          <a:p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Barotrauma</a:t>
            </a:r>
            <a:endParaRPr lang="en-US" dirty="0" smtClean="0">
              <a:latin typeface="Baskerville Old Face" pitchFamily="18" charset="0"/>
            </a:endParaRPr>
          </a:p>
          <a:p>
            <a:r>
              <a:rPr lang="en-US" dirty="0" smtClean="0">
                <a:latin typeface="Baskerville Old Face" pitchFamily="18" charset="0"/>
              </a:rPr>
              <a:t> Pulmonary edema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what next?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VAP </a:t>
            </a:r>
            <a:r>
              <a:rPr lang="en-US" sz="2400" dirty="0" smtClean="0"/>
              <a:t>is a clinical diagnosis made in a patient who has been </a:t>
            </a:r>
            <a:r>
              <a:rPr lang="en-US" dirty="0" smtClean="0">
                <a:solidFill>
                  <a:schemeClr val="accent2"/>
                </a:solidFill>
              </a:rPr>
              <a:t>mechanically ventilated for ≥48 hours </a:t>
            </a:r>
            <a:r>
              <a:rPr lang="en-US" sz="2400" dirty="0" smtClean="0"/>
              <a:t>who develops a </a:t>
            </a:r>
            <a:r>
              <a:rPr lang="en-US" dirty="0" smtClean="0">
                <a:solidFill>
                  <a:schemeClr val="accent2"/>
                </a:solidFill>
              </a:rPr>
              <a:t>new or progressive lung infiltrate </a:t>
            </a:r>
            <a:r>
              <a:rPr lang="en-US" sz="2400" dirty="0" smtClean="0"/>
              <a:t>on imaging</a:t>
            </a:r>
            <a:r>
              <a:rPr lang="en-US" dirty="0" smtClean="0"/>
              <a:t> </a:t>
            </a:r>
            <a:r>
              <a:rPr lang="en-US" sz="2400" dirty="0" smtClean="0"/>
              <a:t>with</a:t>
            </a:r>
            <a:r>
              <a:rPr lang="en-US" dirty="0" smtClean="0"/>
              <a:t> clinical evidence </a:t>
            </a:r>
            <a:r>
              <a:rPr lang="en-US" sz="2400" dirty="0" smtClean="0"/>
              <a:t>that the infiltrate is of infectious origin</a:t>
            </a:r>
            <a:r>
              <a:rPr lang="en-US" dirty="0" smtClean="0"/>
              <a:t> (</a:t>
            </a:r>
            <a:r>
              <a:rPr lang="en-US" dirty="0" err="1" smtClean="0"/>
              <a:t>eg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smtClean="0">
                <a:solidFill>
                  <a:schemeClr val="accent2"/>
                </a:solidFill>
              </a:rPr>
              <a:t>fever, purulent sputum, </a:t>
            </a:r>
            <a:r>
              <a:rPr lang="en-US" dirty="0" err="1" smtClean="0">
                <a:solidFill>
                  <a:schemeClr val="accent2"/>
                </a:solidFill>
              </a:rPr>
              <a:t>leukocytosis</a:t>
            </a:r>
            <a:r>
              <a:rPr lang="en-US" dirty="0" smtClean="0">
                <a:solidFill>
                  <a:schemeClr val="accent2"/>
                </a:solidFill>
              </a:rPr>
              <a:t>, and decline in oxygenation</a:t>
            </a:r>
            <a:r>
              <a:rPr lang="en-US" dirty="0" smtClean="0"/>
              <a:t>), </a:t>
            </a:r>
            <a:r>
              <a:rPr lang="en-US" sz="2400" dirty="0" smtClean="0"/>
              <a:t>together with a </a:t>
            </a:r>
            <a:r>
              <a:rPr lang="en-US" sz="4400" dirty="0" smtClean="0">
                <a:solidFill>
                  <a:srgbClr val="FFC000"/>
                </a:solidFill>
                <a:latin typeface="Baskerville Old Face" pitchFamily="18" charset="0"/>
              </a:rPr>
              <a:t>positive pathogen identified </a:t>
            </a:r>
            <a:r>
              <a:rPr lang="en-US" sz="2400" dirty="0" smtClean="0"/>
              <a:t>on microbiologic respiratory sample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2438400" cy="2535936"/>
          </a:xfrm>
        </p:spPr>
        <p:txBody>
          <a:bodyPr/>
          <a:lstStyle/>
          <a:p>
            <a:r>
              <a:rPr lang="en-US" dirty="0" smtClean="0"/>
              <a:t>More chats!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5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ok to wait now…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VAP</a:t>
            </a:r>
            <a:r>
              <a:rPr lang="en-US" dirty="0" smtClean="0"/>
              <a:t> </a:t>
            </a:r>
            <a:r>
              <a:rPr lang="en-US" sz="2400" dirty="0" smtClean="0"/>
              <a:t>cannot be confirmed or excluded until the</a:t>
            </a:r>
            <a:r>
              <a:rPr lang="en-US" dirty="0" smtClean="0"/>
              <a:t> </a:t>
            </a:r>
            <a:r>
              <a:rPr lang="en-US" sz="4000" dirty="0" smtClean="0"/>
              <a:t>culture results</a:t>
            </a:r>
            <a:r>
              <a:rPr lang="en-US" dirty="0" smtClean="0"/>
              <a:t> </a:t>
            </a:r>
            <a:r>
              <a:rPr lang="en-US" sz="2400" dirty="0" smtClean="0"/>
              <a:t>are complete, which generally takes two to three days; thus the </a:t>
            </a:r>
            <a:r>
              <a:rPr lang="en-US" sz="4000" dirty="0" smtClean="0"/>
              <a:t>diagnosis is retrospective </a:t>
            </a:r>
            <a:r>
              <a:rPr lang="en-US" sz="2400" dirty="0" smtClean="0"/>
              <a:t>during which time empiric therapy is ongoing.</a:t>
            </a:r>
            <a:endParaRPr lang="en-US" sz="2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Finally the much awaited culture reports come!!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800" dirty="0" smtClean="0"/>
              <a:t>We shall discuss two scenarios!</a:t>
            </a:r>
            <a:endParaRPr lang="en-US" sz="48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0807" b="25216"/>
          <a:stretch>
            <a:fillRect/>
          </a:stretch>
        </p:blipFill>
        <p:spPr bwMode="auto">
          <a:xfrm>
            <a:off x="381000" y="0"/>
            <a:ext cx="8763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know that…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ETT is colonized with bacterial laden secretions as early as 12 hrs</a:t>
            </a:r>
          </a:p>
          <a:p>
            <a:r>
              <a:rPr lang="en-US" dirty="0" smtClean="0"/>
              <a:t>In  pre existing lung disease or prior antibiotic use there can be colonization with </a:t>
            </a:r>
            <a:r>
              <a:rPr lang="en-US" dirty="0" err="1" smtClean="0"/>
              <a:t>Pseudomonas,Acinectobacter</a:t>
            </a:r>
            <a:r>
              <a:rPr lang="en-US" dirty="0" smtClean="0"/>
              <a:t>  or MRSA 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14400" y="178356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WHAT IS IT??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Baskerville Old Face" pitchFamily="18" charset="0"/>
              </a:rPr>
              <a:t>Colonizer </a:t>
            </a:r>
          </a:p>
          <a:p>
            <a:pPr>
              <a:buNone/>
            </a:pPr>
            <a:endParaRPr lang="en-US" sz="4800" dirty="0" smtClean="0">
              <a:latin typeface="Baskerville Old Face" pitchFamily="18" charset="0"/>
            </a:endParaRPr>
          </a:p>
          <a:p>
            <a:pPr>
              <a:buNone/>
            </a:pPr>
            <a:r>
              <a:rPr lang="en-US" sz="4800" dirty="0" smtClean="0">
                <a:latin typeface="Baskerville Old Face" pitchFamily="18" charset="0"/>
              </a:rPr>
              <a:t>Or</a:t>
            </a:r>
          </a:p>
          <a:p>
            <a:endParaRPr lang="en-US" sz="4800" dirty="0" smtClean="0">
              <a:latin typeface="Baskerville Old Face" pitchFamily="18" charset="0"/>
            </a:endParaRPr>
          </a:p>
          <a:p>
            <a:r>
              <a:rPr lang="en-US" sz="4800" dirty="0" smtClean="0">
                <a:latin typeface="Baskerville Old Face" pitchFamily="18" charset="0"/>
              </a:rPr>
              <a:t> Infection?</a:t>
            </a:r>
            <a:endParaRPr lang="en-US" sz="4800" dirty="0">
              <a:latin typeface="Baskerville Old Face" pitchFamily="18" charset="0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5257800" y="609600"/>
            <a:ext cx="3581400" cy="2057400"/>
          </a:xfrm>
          <a:prstGeom prst="cloudCallout">
            <a:avLst>
              <a:gd name="adj1" fmla="val -59316"/>
              <a:gd name="adj2" fmla="val 39457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Baskerville Old Face" pitchFamily="18" charset="0"/>
              </a:rPr>
              <a:t>THAT’S A MILLION DOLLAR QUESTION!!</a:t>
            </a:r>
            <a:endParaRPr lang="en-US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76600" y="0"/>
            <a:ext cx="5867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0"/>
            <a:ext cx="2743200" cy="3297936"/>
          </a:xfrm>
        </p:spPr>
        <p:txBody>
          <a:bodyPr/>
          <a:lstStyle/>
          <a:p>
            <a:r>
              <a:rPr lang="en-US" dirty="0" smtClean="0">
                <a:latin typeface="Baskerville Old Face" pitchFamily="18" charset="0"/>
              </a:rPr>
              <a:t>Situations of uncertainty </a:t>
            </a:r>
            <a:r>
              <a:rPr lang="en-US" dirty="0" smtClean="0"/>
              <a:t>–      </a:t>
            </a:r>
            <a:r>
              <a:rPr lang="en-US" sz="5400" dirty="0" smtClean="0">
                <a:solidFill>
                  <a:schemeClr val="accent2"/>
                </a:solidFill>
                <a:latin typeface="Baskerville Old Face" pitchFamily="18" charset="0"/>
              </a:rPr>
              <a:t>Hero or villain?</a:t>
            </a:r>
            <a:endParaRPr lang="en-US" sz="5400" dirty="0">
              <a:solidFill>
                <a:schemeClr val="accent2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known that…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>
                <a:latin typeface="Baskerville Old Face" pitchFamily="18" charset="0"/>
              </a:rPr>
              <a:t>Quantitative cultures </a:t>
            </a:r>
            <a:r>
              <a:rPr lang="en-US" dirty="0" smtClean="0"/>
              <a:t>are </a:t>
            </a:r>
            <a:r>
              <a:rPr lang="en-US" sz="4000" dirty="0" smtClean="0">
                <a:latin typeface="Baskerville Old Face" pitchFamily="18" charset="0"/>
              </a:rPr>
              <a:t>better</a:t>
            </a:r>
            <a:r>
              <a:rPr lang="en-US" dirty="0" smtClean="0"/>
              <a:t> than qualitative cultures</a:t>
            </a:r>
          </a:p>
          <a:p>
            <a:r>
              <a:rPr lang="en-US" sz="4000" dirty="0" smtClean="0">
                <a:latin typeface="Baskerville Old Face" pitchFamily="18" charset="0"/>
              </a:rPr>
              <a:t>Quantitative BAL </a:t>
            </a:r>
            <a:r>
              <a:rPr lang="en-US" dirty="0" smtClean="0"/>
              <a:t>cultures are </a:t>
            </a:r>
            <a:r>
              <a:rPr lang="en-US" sz="4000" dirty="0" smtClean="0">
                <a:latin typeface="Baskerville Old Face" pitchFamily="18" charset="0"/>
              </a:rPr>
              <a:t>better </a:t>
            </a:r>
            <a:r>
              <a:rPr lang="en-US" dirty="0" smtClean="0"/>
              <a:t>than quantitative ETT aspirates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4267200" y="4419600"/>
            <a:ext cx="4419600" cy="2133600"/>
          </a:xfrm>
          <a:prstGeom prst="wedgeEllipseCallout">
            <a:avLst>
              <a:gd name="adj1" fmla="val -33957"/>
              <a:gd name="adj2" fmla="val -60702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Baskerville Old Face" pitchFamily="18" charset="0"/>
              </a:rPr>
              <a:t>This brings out a larger alveolar sample with minimal airway contamination.</a:t>
            </a:r>
            <a:endParaRPr lang="en-US" sz="2400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 is..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more invasive</a:t>
            </a:r>
          </a:p>
          <a:p>
            <a:r>
              <a:rPr lang="en-US" dirty="0" smtClean="0"/>
              <a:t>Needs technical expertise </a:t>
            </a:r>
          </a:p>
          <a:p>
            <a:r>
              <a:rPr lang="en-US" dirty="0" smtClean="0"/>
              <a:t>Risk of complications like hypoxemia &amp; </a:t>
            </a:r>
            <a:r>
              <a:rPr lang="en-US" dirty="0" err="1" smtClean="0"/>
              <a:t>barotrauma</a:t>
            </a:r>
            <a:r>
              <a:rPr lang="en-US" dirty="0" smtClean="0"/>
              <a:t> in an already unstable patient 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worst part 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Baskerville Old Face" pitchFamily="18" charset="0"/>
              </a:rPr>
              <a:t>All cultures can be affected by antibiotics !                   </a:t>
            </a:r>
            <a:endParaRPr lang="en-US" sz="5400" dirty="0"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Whatever… how do you know it’s colonizer or infection?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VAP is supported if an established threshold of bacterial growth is exceeded.</a:t>
            </a:r>
          </a:p>
          <a:p>
            <a:r>
              <a:rPr lang="en-US" dirty="0" smtClean="0"/>
              <a:t>ETT aspirate &gt;100000 </a:t>
            </a:r>
            <a:r>
              <a:rPr lang="en-US" dirty="0" err="1" smtClean="0"/>
              <a:t>cfu</a:t>
            </a:r>
            <a:r>
              <a:rPr lang="en-US" dirty="0" smtClean="0"/>
              <a:t>/ml</a:t>
            </a:r>
          </a:p>
          <a:p>
            <a:r>
              <a:rPr lang="en-US" dirty="0" smtClean="0"/>
              <a:t>BAL &gt;10000 </a:t>
            </a:r>
            <a:r>
              <a:rPr lang="en-US" dirty="0" err="1" smtClean="0"/>
              <a:t>cfu</a:t>
            </a:r>
            <a:r>
              <a:rPr lang="en-US" dirty="0" smtClean="0"/>
              <a:t>/ml.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Please note that: </a:t>
            </a:r>
            <a:r>
              <a:rPr lang="en-US" sz="2400" dirty="0" smtClean="0"/>
              <a:t>Quantitative cultures are more labor intensive &amp; more costly.</a:t>
            </a:r>
          </a:p>
          <a:p>
            <a:r>
              <a:rPr lang="en-US" sz="2400" dirty="0" smtClean="0"/>
              <a:t>Most laboratories routinely do not perform this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Stay calm 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Decisions based on noninvasive sampling with </a:t>
            </a:r>
            <a:r>
              <a:rPr lang="en-US" dirty="0" err="1" smtClean="0"/>
              <a:t>semiquantitative</a:t>
            </a:r>
            <a:r>
              <a:rPr lang="en-US" dirty="0" smtClean="0"/>
              <a:t> cultures </a:t>
            </a:r>
            <a:r>
              <a:rPr lang="en-US" sz="4800" dirty="0" smtClean="0">
                <a:latin typeface="Baskerville Old Face" pitchFamily="18" charset="0"/>
              </a:rPr>
              <a:t>did not affect the clinical outcomes </a:t>
            </a:r>
            <a:r>
              <a:rPr lang="en-US" dirty="0" smtClean="0"/>
              <a:t>when compared to quantitative invasive sampling!!  </a:t>
            </a:r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next scenario!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204" b="28218"/>
          <a:stretch>
            <a:fillRect/>
          </a:stretch>
        </p:blipFill>
        <p:spPr bwMode="auto">
          <a:xfrm>
            <a:off x="381000" y="1600200"/>
            <a:ext cx="8763000" cy="5257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now??!!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2362200"/>
            <a:ext cx="3595687" cy="2677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438400"/>
            <a:ext cx="3276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such situations ends with a…</a:t>
            </a:r>
            <a:endParaRPr lang="en-US" dirty="0"/>
          </a:p>
        </p:txBody>
      </p:sp>
      <p:pic>
        <p:nvPicPr>
          <p:cNvPr id="6146" name="Picture 2" descr="C:\Users\user\AppData\Local\Microsoft\Windows\INetCache\IE\H52MIFO0\redirected-150nw-1041710323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9434"/>
          <a:stretch>
            <a:fillRect/>
          </a:stretch>
        </p:blipFill>
        <p:spPr bwMode="auto">
          <a:xfrm>
            <a:off x="762000" y="2209800"/>
            <a:ext cx="3429000" cy="3048000"/>
          </a:xfrm>
          <a:prstGeom prst="rect">
            <a:avLst/>
          </a:prstGeom>
          <a:noFill/>
        </p:spPr>
      </p:pic>
      <p:pic>
        <p:nvPicPr>
          <p:cNvPr id="4" name="Picture 3" descr="vvv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2209800"/>
            <a:ext cx="36576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That’s the anticlimax!!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lessons learned are…</a:t>
            </a:r>
          </a:p>
          <a:p>
            <a:r>
              <a:rPr lang="en-US" dirty="0" smtClean="0"/>
              <a:t>Confusions are real when dealing with VAP</a:t>
            </a:r>
          </a:p>
          <a:p>
            <a:r>
              <a:rPr lang="en-US" dirty="0" smtClean="0"/>
              <a:t> We need an evidence based common sense in dealing with most of the clinical situations.</a:t>
            </a:r>
          </a:p>
          <a:p>
            <a:r>
              <a:rPr lang="en-US" dirty="0" smtClean="0"/>
              <a:t>Antimicrobial resistance is also real &amp; is a great global crisis .</a:t>
            </a:r>
          </a:p>
          <a:p>
            <a:r>
              <a:rPr lang="en-US" dirty="0" smtClean="0"/>
              <a:t>THE FUTURE OF ANTIBIOTICS DEPENDS ON ALL OF US!!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1630</TotalTime>
  <Words>1150</Words>
  <Application>Microsoft Office PowerPoint</Application>
  <PresentationFormat>On-screen Show (4:3)</PresentationFormat>
  <Paragraphs>230</Paragraphs>
  <Slides>56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Metro</vt:lpstr>
      <vt:lpstr>Slide 1</vt:lpstr>
      <vt:lpstr>Happy Woman’s Day!</vt:lpstr>
      <vt:lpstr>Slide 3</vt:lpstr>
      <vt:lpstr>Slide 4</vt:lpstr>
      <vt:lpstr>Slide 5</vt:lpstr>
      <vt:lpstr> February 13th 2023…</vt:lpstr>
      <vt:lpstr>So…</vt:lpstr>
      <vt:lpstr>The dilemma starts here !</vt:lpstr>
      <vt:lpstr>Slide 9</vt:lpstr>
      <vt:lpstr>CPIS SCORE</vt:lpstr>
      <vt:lpstr>A practical diagnostic criteria</vt:lpstr>
      <vt:lpstr>Look alike but different!.</vt:lpstr>
      <vt:lpstr>May be sound alike too…!!</vt:lpstr>
      <vt:lpstr>Slide 14</vt:lpstr>
      <vt:lpstr>Ventilator-associated condition (VAC) </vt:lpstr>
      <vt:lpstr>Slide 16</vt:lpstr>
      <vt:lpstr>Ventilator associated conditions</vt:lpstr>
      <vt:lpstr>Infection-related ventilator-associated complication (IVAC)</vt:lpstr>
      <vt:lpstr>Slide 19</vt:lpstr>
      <vt:lpstr>Possible and probable VAP</vt:lpstr>
      <vt:lpstr>Slide 21</vt:lpstr>
      <vt:lpstr>POINTS IN THE diagnostic criteria WHICH OUR PATIENT HAD..</vt:lpstr>
      <vt:lpstr>Slide 23</vt:lpstr>
      <vt:lpstr>Fever in ICU</vt:lpstr>
      <vt:lpstr>Infectious causes of fever in the intensive care unit </vt:lpstr>
      <vt:lpstr>Noninfectious causes of fever in the intensive care unit </vt:lpstr>
      <vt:lpstr>In short…</vt:lpstr>
      <vt:lpstr>Slide 28</vt:lpstr>
      <vt:lpstr>SO…</vt:lpstr>
      <vt:lpstr>At cross roads…</vt:lpstr>
      <vt:lpstr>Waiting means a lot!!</vt:lpstr>
      <vt:lpstr>And the worst part is..</vt:lpstr>
      <vt:lpstr>Going back to conversations…</vt:lpstr>
      <vt:lpstr>Xray of Nelson</vt:lpstr>
      <vt:lpstr>Slide 35</vt:lpstr>
      <vt:lpstr> Evidence suggests that…</vt:lpstr>
      <vt:lpstr>If …</vt:lpstr>
      <vt:lpstr>Closer but still you have other reasons!</vt:lpstr>
      <vt:lpstr>So what next?</vt:lpstr>
      <vt:lpstr>More chats!</vt:lpstr>
      <vt:lpstr>It’s ok to wait now…</vt:lpstr>
      <vt:lpstr>Finally the much awaited culture reports come!!</vt:lpstr>
      <vt:lpstr>Slide 43</vt:lpstr>
      <vt:lpstr>We know that…</vt:lpstr>
      <vt:lpstr>Slide 45</vt:lpstr>
      <vt:lpstr>SO WHAT IS IT??</vt:lpstr>
      <vt:lpstr>Situations of uncertainty –      Hero or villain?</vt:lpstr>
      <vt:lpstr>It’s known that…</vt:lpstr>
      <vt:lpstr>The problem is..</vt:lpstr>
      <vt:lpstr>The worst part is</vt:lpstr>
      <vt:lpstr>Whatever… how do you know it’s colonizer or infection?</vt:lpstr>
      <vt:lpstr>Stay calm !</vt:lpstr>
      <vt:lpstr>The next scenario!</vt:lpstr>
      <vt:lpstr>What now??!!</vt:lpstr>
      <vt:lpstr>Most such situations ends with a…</vt:lpstr>
      <vt:lpstr>That’s the anticlimax!!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dilemmas!!</dc:title>
  <dc:creator>user</dc:creator>
  <cp:lastModifiedBy>user</cp:lastModifiedBy>
  <cp:revision>24</cp:revision>
  <dcterms:created xsi:type="dcterms:W3CDTF">2023-02-12T05:56:02Z</dcterms:created>
  <dcterms:modified xsi:type="dcterms:W3CDTF">2023-03-08T01:09:24Z</dcterms:modified>
</cp:coreProperties>
</file>