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84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90" autoAdjust="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/>
    </p:cSldViewPr>
  </p:slideViewPr>
  <p:outlineViewPr>
    <p:cViewPr>
      <p:scale>
        <a:sx n="33" d="100"/>
        <a:sy n="33" d="100"/>
      </p:scale>
      <p:origin x="0" y="-145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5BA4-19E3-4654-80C4-A3DF92517F22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57986FEF-74F9-4AE0-94AC-7314102B6553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3083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5BA4-19E3-4654-80C4-A3DF92517F22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6FEF-74F9-4AE0-94AC-7314102B6553}" type="slidenum">
              <a:rPr lang="en-IN" smtClean="0"/>
              <a:t>‹#›</a:t>
            </a:fld>
            <a:endParaRPr lang="en-IN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9615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5BA4-19E3-4654-80C4-A3DF92517F22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6FEF-74F9-4AE0-94AC-7314102B6553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127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5BA4-19E3-4654-80C4-A3DF92517F22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6FEF-74F9-4AE0-94AC-7314102B6553}" type="slidenum">
              <a:rPr lang="en-IN" smtClean="0"/>
              <a:t>‹#›</a:t>
            </a:fld>
            <a:endParaRPr lang="en-IN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2854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5BA4-19E3-4654-80C4-A3DF92517F22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6FEF-74F9-4AE0-94AC-7314102B6553}" type="slidenum">
              <a:rPr lang="en-IN" smtClean="0"/>
              <a:t>‹#›</a:t>
            </a:fld>
            <a:endParaRPr lang="en-IN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660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5BA4-19E3-4654-80C4-A3DF92517F22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6FEF-74F9-4AE0-94AC-7314102B6553}" type="slidenum">
              <a:rPr lang="en-IN" smtClean="0"/>
              <a:t>‹#›</a:t>
            </a:fld>
            <a:endParaRPr lang="en-IN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022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5BA4-19E3-4654-80C4-A3DF92517F22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6FEF-74F9-4AE0-94AC-7314102B65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0522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5BA4-19E3-4654-80C4-A3DF92517F22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6FEF-74F9-4AE0-94AC-7314102B6553}" type="slidenum">
              <a:rPr lang="en-IN" smtClean="0"/>
              <a:t>‹#›</a:t>
            </a:fld>
            <a:endParaRPr lang="en-IN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1244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F7FD5BA4-19E3-4654-80C4-A3DF92517F22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6FEF-74F9-4AE0-94AC-7314102B6553}" type="slidenum">
              <a:rPr lang="en-IN" smtClean="0"/>
              <a:t>‹#›</a:t>
            </a:fld>
            <a:endParaRPr lang="en-IN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449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5BA4-19E3-4654-80C4-A3DF92517F22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6FEF-74F9-4AE0-94AC-7314102B6553}" type="slidenum">
              <a:rPr lang="en-IN" smtClean="0"/>
              <a:t>‹#›</a:t>
            </a:fld>
            <a:endParaRPr lang="en-IN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363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5BA4-19E3-4654-80C4-A3DF92517F22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6FEF-74F9-4AE0-94AC-7314102B6553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27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D5BA4-19E3-4654-80C4-A3DF92517F22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7986FEF-74F9-4AE0-94AC-7314102B6553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5766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A337-65AF-C90B-6AFF-11207AD03B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Involuntary Movements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A7CD16-9AE4-8259-19DD-307FD89CDD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                                                                                               DR HARISH KUMAR A</a:t>
            </a:r>
          </a:p>
          <a:p>
            <a:r>
              <a:rPr lang="en-US" dirty="0"/>
              <a:t>                                                                                                             JR1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40095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FA1EE-77A4-6A04-8B48-0EE04172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B9FEEE-21C5-DF92-0B3B-7516BA800E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116" y="1036948"/>
            <a:ext cx="7673418" cy="4930219"/>
          </a:xfrm>
        </p:spPr>
      </p:pic>
    </p:spTree>
    <p:extLst>
      <p:ext uri="{BB962C8B-B14F-4D97-AF65-F5344CB8AC3E}">
        <p14:creationId xmlns:p14="http://schemas.microsoft.com/office/powerpoint/2010/main" val="1610868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83EF9-F178-CCB6-19D5-33BF1FEE8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tREMOR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CD343-6654-B80F-02B4-EC40CA857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Tremor is defined as involuntary rhythmic oscillatory movement of a body part with alternating contractions of agonist and antagonist muscles</a:t>
            </a:r>
          </a:p>
          <a:p>
            <a:r>
              <a:rPr lang="en-US" dirty="0"/>
              <a:t>Types :</a:t>
            </a:r>
          </a:p>
          <a:p>
            <a:r>
              <a:rPr lang="en-US" dirty="0"/>
              <a:t>Rest tremor: prominent at rest</a:t>
            </a:r>
          </a:p>
          <a:p>
            <a:r>
              <a:rPr lang="en-US" dirty="0"/>
              <a:t>Postural tremor: on assuming a posture</a:t>
            </a:r>
          </a:p>
          <a:p>
            <a:r>
              <a:rPr lang="en-US" dirty="0"/>
              <a:t>Kinetic tremor: on actively reaching for a target</a:t>
            </a:r>
          </a:p>
          <a:p>
            <a:r>
              <a:rPr lang="en-US" dirty="0"/>
              <a:t>Action tremor : on carrying out a movement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8142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5208C-950C-5176-EB40-AD315EA0A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PHYSIOLOGICAL TREMOR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604DE-9E4C-C7CF-9B0E-2FF7B999E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It manifest as mild, high frequency (10-12 Hz), postural , or action tremor typically affecting the upper extremities</a:t>
            </a:r>
          </a:p>
          <a:p>
            <a:endParaRPr lang="en-US" dirty="0"/>
          </a:p>
          <a:p>
            <a:r>
              <a:rPr lang="en-US" dirty="0"/>
              <a:t>10% of population can have enhanced physiological tremor in association with anxiety, fatigue,  hyperthyroidism , drugs( valproate , lithium ) or toxins ( caffeine, smoking , alcohol ) </a:t>
            </a:r>
          </a:p>
          <a:p>
            <a:endParaRPr lang="en-US" dirty="0"/>
          </a:p>
          <a:p>
            <a:r>
              <a:rPr lang="en-US" dirty="0"/>
              <a:t>Treatment involves control of underlying disorder and can be improved with beta blockers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0328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EEBC9-B655-23A2-73F1-A977610BA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ESSENTIAL TREMOR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120BC-80C3-531A-E2B3-5A4CC938E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common movement disorder</a:t>
            </a:r>
          </a:p>
          <a:p>
            <a:endParaRPr lang="en-US" dirty="0"/>
          </a:p>
          <a:p>
            <a:r>
              <a:rPr lang="en-US" dirty="0"/>
              <a:t>High frequency tremor (6-10 Hz ) affecting upper extremities</a:t>
            </a:r>
          </a:p>
          <a:p>
            <a:endParaRPr lang="en-US" dirty="0"/>
          </a:p>
          <a:p>
            <a:r>
              <a:rPr lang="en-US" dirty="0"/>
              <a:t>Manifest as action or postural</a:t>
            </a:r>
          </a:p>
          <a:p>
            <a:endParaRPr lang="en-US" dirty="0"/>
          </a:p>
          <a:p>
            <a:r>
              <a:rPr lang="en-US" dirty="0"/>
              <a:t>Typically bilaterally symmetrical but can also begin on one side and remain asymmetric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649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71406-9B22-BA61-0C2B-5A6F1D0DC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101A3-54F5-628A-C62C-000F6499C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Tremor involves Head in 30% cases, voice in 20%, tongue in 20% ,face/jaw in 10% , and in lower limb 10%.</a:t>
            </a:r>
          </a:p>
          <a:p>
            <a:endParaRPr lang="en-US" dirty="0"/>
          </a:p>
          <a:p>
            <a:r>
              <a:rPr lang="en-US" dirty="0"/>
              <a:t>The tremor is characteristically improved by alcohol and worsened by stress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28412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7B754-49DD-4812-3574-4588F20AF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BA94C-4C29-4084-58C2-EBDEB66C8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cases are mild ; no functional impairment and hence needs only reassurance</a:t>
            </a:r>
          </a:p>
          <a:p>
            <a:r>
              <a:rPr lang="en-IN" dirty="0"/>
              <a:t>In severe cases, beta blocker and primidone are standard drug therapies and are useful in about 50% of cases</a:t>
            </a:r>
          </a:p>
          <a:p>
            <a:r>
              <a:rPr lang="en-US" dirty="0"/>
              <a:t>Botulinum toxin may be useful for limb and voice tremor</a:t>
            </a:r>
          </a:p>
          <a:p>
            <a:endParaRPr lang="en-US" dirty="0"/>
          </a:p>
          <a:p>
            <a:r>
              <a:rPr lang="en-US" dirty="0"/>
              <a:t>Surgical therapies targeting </a:t>
            </a:r>
            <a:r>
              <a:rPr lang="en-US" dirty="0" err="1"/>
              <a:t>Ventro</a:t>
            </a:r>
            <a:r>
              <a:rPr lang="en-US" dirty="0"/>
              <a:t>-intermediate nucleus of thalamus effective in drug resistant cases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56455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7ED9C-FC03-34EA-B659-A7AEFBAC5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F9969-67B1-E57E-D6B4-AF309B7295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Tremors  associated with Parkinson Disease are resting tremors</a:t>
            </a:r>
          </a:p>
          <a:p>
            <a:endParaRPr lang="en-US" dirty="0"/>
          </a:p>
          <a:p>
            <a:r>
              <a:rPr lang="en-US" dirty="0"/>
              <a:t>In cerebellar disorder characterized by kinetic tremor associated with hypotonia and </a:t>
            </a:r>
            <a:r>
              <a:rPr lang="en-US"/>
              <a:t>past pointing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0434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FA911-4454-7E34-0B88-3429CDB6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DYSTONIA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8251E-4F90-2F2D-7821-4363BE8C6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Dystonia is a movement disorder characterised by sustained or intermittent muscle contractions of agonist/antagonist muscles causing abnormal, often repetitive movements and postures</a:t>
            </a:r>
          </a:p>
        </p:txBody>
      </p:sp>
    </p:spTree>
    <p:extLst>
      <p:ext uri="{BB962C8B-B14F-4D97-AF65-F5344CB8AC3E}">
        <p14:creationId xmlns:p14="http://schemas.microsoft.com/office/powerpoint/2010/main" val="1539464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C03BC-44FB-6CF5-47DB-941F6106E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B847F-9B65-8206-27F0-5DA62CA30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It is initiated or worsened by voluntary action </a:t>
            </a:r>
          </a:p>
          <a:p>
            <a:r>
              <a:rPr lang="en-IN" dirty="0"/>
              <a:t>Associated with </a:t>
            </a:r>
            <a:r>
              <a:rPr lang="en-IN" i="1" dirty="0"/>
              <a:t>overflow</a:t>
            </a:r>
            <a:r>
              <a:rPr lang="en-IN" dirty="0"/>
              <a:t> muscle activation( refers to extension to involve muscle groups and body regions not required for the intended action)</a:t>
            </a:r>
          </a:p>
          <a:p>
            <a:r>
              <a:rPr lang="en-IN" dirty="0"/>
              <a:t>It can be aggravated by stress and fatigue and attenuated by relaxation and sensory tricks( like touching the affected body part ) </a:t>
            </a:r>
          </a:p>
          <a:p>
            <a:r>
              <a:rPr lang="en-IN" dirty="0"/>
              <a:t>Dystonia can be associated with tremor “dystonic tremor” which is more pronounced when the body part is moved in the direction of dystonia </a:t>
            </a:r>
          </a:p>
        </p:txBody>
      </p:sp>
    </p:spTree>
    <p:extLst>
      <p:ext uri="{BB962C8B-B14F-4D97-AF65-F5344CB8AC3E}">
        <p14:creationId xmlns:p14="http://schemas.microsoft.com/office/powerpoint/2010/main" val="3621652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37242-2B58-4EEC-F7C3-70423D4CA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2A26D-A867-43CF-0DFC-3FBF10CF2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Based on clinical and etiological basis</a:t>
            </a:r>
          </a:p>
          <a:p>
            <a:endParaRPr lang="en-IN" dirty="0"/>
          </a:p>
          <a:p>
            <a:r>
              <a:rPr lang="en-IN" dirty="0"/>
              <a:t>Clinical : </a:t>
            </a:r>
          </a:p>
          <a:p>
            <a:r>
              <a:rPr lang="en-IN" dirty="0"/>
              <a:t>1) Age of Onset - infancy , childhood , adolescence , early and late adulthood </a:t>
            </a:r>
          </a:p>
          <a:p>
            <a:r>
              <a:rPr lang="en-IN" dirty="0"/>
              <a:t>2) Body Distribution – Focal , segmental , multifocal , and generalised</a:t>
            </a:r>
          </a:p>
          <a:p>
            <a:r>
              <a:rPr lang="en-IN" dirty="0"/>
              <a:t>3) Temporal – static or progressive, action specific (diurnal and paroxysmal ) </a:t>
            </a:r>
          </a:p>
        </p:txBody>
      </p:sp>
    </p:spTree>
    <p:extLst>
      <p:ext uri="{BB962C8B-B14F-4D97-AF65-F5344CB8AC3E}">
        <p14:creationId xmlns:p14="http://schemas.microsoft.com/office/powerpoint/2010/main" val="2375622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1A9C7-F153-09FB-A0D7-44A8A6B9B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AD850-B9BE-2273-06A3-5FF46D82E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Etiological : </a:t>
            </a:r>
          </a:p>
          <a:p>
            <a:r>
              <a:rPr lang="en-IN" dirty="0"/>
              <a:t>1) Genetic : includes childhood onset and generalised forms of dystonia</a:t>
            </a:r>
          </a:p>
          <a:p>
            <a:r>
              <a:rPr lang="en-IN" dirty="0"/>
              <a:t>2) following Trauma or Stroke </a:t>
            </a:r>
          </a:p>
        </p:txBody>
      </p:sp>
    </p:spTree>
    <p:extLst>
      <p:ext uri="{BB962C8B-B14F-4D97-AF65-F5344CB8AC3E}">
        <p14:creationId xmlns:p14="http://schemas.microsoft.com/office/powerpoint/2010/main" val="3368821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54156-0D4C-5381-FB20-74D4A0A43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Isolated </a:t>
            </a:r>
            <a:r>
              <a:rPr lang="en-IN" dirty="0" err="1"/>
              <a:t>Dystonias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C8B3-EB3C-7E4F-78B2-71BC558D6D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Focal, Multifocal, and segmental dystonia – </a:t>
            </a:r>
          </a:p>
          <a:p>
            <a:r>
              <a:rPr lang="en-IN" dirty="0"/>
              <a:t>Examples include Cervical dystonia ,Blepharospasm , Oromandibular dystonia , Spasmodic dysphonia , limb dystonia</a:t>
            </a:r>
          </a:p>
          <a:p>
            <a:r>
              <a:rPr lang="en-IN" dirty="0"/>
              <a:t>Generalised dystonia : hereditary in nature and onset in childhood or adolescence </a:t>
            </a:r>
          </a:p>
          <a:p>
            <a:r>
              <a:rPr lang="en-IN" dirty="0"/>
              <a:t>There are 7 well established genes which when mutated would lead to generalised dystonia : TOR1A,THAP1,ANO3,GNAL,KMT2B,PRKRA, and HPCA</a:t>
            </a:r>
          </a:p>
        </p:txBody>
      </p:sp>
    </p:spTree>
    <p:extLst>
      <p:ext uri="{BB962C8B-B14F-4D97-AF65-F5344CB8AC3E}">
        <p14:creationId xmlns:p14="http://schemas.microsoft.com/office/powerpoint/2010/main" val="1658122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AFE9E-9169-B8AC-C2AA-02D5F3C6F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COMBINED DYSTONIA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47C82-1BAF-3680-D522-A601E76F9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Refers to dystonia occurring with a different movement disorder</a:t>
            </a:r>
          </a:p>
          <a:p>
            <a:r>
              <a:rPr lang="en-IN" dirty="0"/>
              <a:t>Examples include </a:t>
            </a:r>
            <a:r>
              <a:rPr lang="en-IN" dirty="0" err="1"/>
              <a:t>Segawa</a:t>
            </a:r>
            <a:r>
              <a:rPr lang="en-IN" dirty="0"/>
              <a:t> syndrome , X linked dystonia-parkinsonism, Myoclonic dystonia</a:t>
            </a:r>
          </a:p>
          <a:p>
            <a:r>
              <a:rPr lang="en-IN" dirty="0" err="1"/>
              <a:t>Segawa</a:t>
            </a:r>
            <a:r>
              <a:rPr lang="en-IN" dirty="0"/>
              <a:t> syndrome- Dopa responsive dystonia, GCH 1 gene mutation</a:t>
            </a:r>
          </a:p>
          <a:p>
            <a:r>
              <a:rPr lang="en-IN" dirty="0"/>
              <a:t>X-linked dystonia parkinsonism – Filipino origin patients, starts as dystonia , generalises and then replaced by </a:t>
            </a:r>
            <a:r>
              <a:rPr lang="en-IN" dirty="0" err="1"/>
              <a:t>l-dopa</a:t>
            </a:r>
            <a:r>
              <a:rPr lang="en-IN" dirty="0"/>
              <a:t> unresponsive parkinsonism</a:t>
            </a:r>
          </a:p>
          <a:p>
            <a:r>
              <a:rPr lang="en-IN" dirty="0"/>
              <a:t>Myotonic dystonia- action induced , alcohol responsive, related to mutation in SGCE gene</a:t>
            </a:r>
          </a:p>
        </p:txBody>
      </p:sp>
    </p:spTree>
    <p:extLst>
      <p:ext uri="{BB962C8B-B14F-4D97-AF65-F5344CB8AC3E}">
        <p14:creationId xmlns:p14="http://schemas.microsoft.com/office/powerpoint/2010/main" val="3738686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C961E-27ED-C6B4-AB12-F5F4A679C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COMPLEX DYSTONIA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35F22-A609-D9A4-7646-FBE99E9FA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 this dystonia is a part of syndrome ; as if dystonia is the less prominent feature as the disease itself has varied prominent clinical manifestations</a:t>
            </a:r>
          </a:p>
          <a:p>
            <a:r>
              <a:rPr lang="en-IN" dirty="0"/>
              <a:t>Hereditary- Wilsons disease , Huntington’s disease , </a:t>
            </a:r>
            <a:r>
              <a:rPr lang="en-IN" dirty="0" err="1"/>
              <a:t>Lesh</a:t>
            </a:r>
            <a:r>
              <a:rPr lang="en-IN" dirty="0"/>
              <a:t> </a:t>
            </a:r>
            <a:r>
              <a:rPr lang="en-IN" dirty="0" err="1"/>
              <a:t>Nyhan</a:t>
            </a:r>
            <a:r>
              <a:rPr lang="en-IN" dirty="0"/>
              <a:t> Syndrome , </a:t>
            </a:r>
            <a:r>
              <a:rPr lang="en-IN" dirty="0" err="1"/>
              <a:t>corticobasal</a:t>
            </a:r>
            <a:r>
              <a:rPr lang="en-IN" dirty="0"/>
              <a:t> ganglionic disorders</a:t>
            </a:r>
          </a:p>
          <a:p>
            <a:r>
              <a:rPr lang="en-IN" dirty="0"/>
              <a:t>Consequence of Drugs or Toxins – usage of neuroleptic drugs , chronic levodopa treatment in PD, manganese or CO toxins</a:t>
            </a:r>
          </a:p>
          <a:p>
            <a:r>
              <a:rPr lang="en-IN" dirty="0"/>
              <a:t>Psychogenic origin – present with fixed immobile dystonic postures</a:t>
            </a:r>
          </a:p>
        </p:txBody>
      </p:sp>
    </p:spTree>
    <p:extLst>
      <p:ext uri="{BB962C8B-B14F-4D97-AF65-F5344CB8AC3E}">
        <p14:creationId xmlns:p14="http://schemas.microsoft.com/office/powerpoint/2010/main" val="986586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2CD3F-BAA3-BFE0-DEAF-B4F1501CF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TrEATMENT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D61D3-4568-FC55-F88F-C97406625D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 young patients , rule out Wilson’s disease</a:t>
            </a:r>
          </a:p>
          <a:p>
            <a:r>
              <a:rPr lang="en-IN" dirty="0"/>
              <a:t>Childhood dystonia- start </a:t>
            </a:r>
            <a:r>
              <a:rPr lang="en-IN" dirty="0" err="1"/>
              <a:t>levo</a:t>
            </a:r>
            <a:r>
              <a:rPr lang="en-IN" dirty="0"/>
              <a:t>-dopa to rule out DRD</a:t>
            </a:r>
          </a:p>
          <a:p>
            <a:r>
              <a:rPr lang="en-IN" dirty="0"/>
              <a:t>High-dose anticholinergics ( trihexyphenidyl 20-120mg/d) beneficial in children</a:t>
            </a:r>
          </a:p>
          <a:p>
            <a:r>
              <a:rPr lang="en-IN" dirty="0"/>
              <a:t>Oral baclofen ( 20-120mg) – benefit modest however side effects are problematic(</a:t>
            </a:r>
            <a:r>
              <a:rPr lang="en-IN" dirty="0" err="1"/>
              <a:t>sedation,weakness</a:t>
            </a:r>
            <a:r>
              <a:rPr lang="en-IN" dirty="0"/>
              <a:t>)</a:t>
            </a:r>
          </a:p>
          <a:p>
            <a:r>
              <a:rPr lang="en-IN" dirty="0"/>
              <a:t>Clonazepam and diazepam are also sometimes effective</a:t>
            </a:r>
          </a:p>
        </p:txBody>
      </p:sp>
    </p:spTree>
    <p:extLst>
      <p:ext uri="{BB962C8B-B14F-4D97-AF65-F5344CB8AC3E}">
        <p14:creationId xmlns:p14="http://schemas.microsoft.com/office/powerpoint/2010/main" val="2717426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75ADC-638C-2E53-B07E-637EC1698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631B3-ECC2-5CBB-1655-2E4C2ECDA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For focal and segmental dystonia – Botulinum toxin is preferred especially for blepharospasm, torticollis, and spasmodic dysphonia</a:t>
            </a:r>
          </a:p>
          <a:p>
            <a:endParaRPr lang="en-IN" dirty="0"/>
          </a:p>
          <a:p>
            <a:r>
              <a:rPr lang="en-IN" dirty="0"/>
              <a:t>Surgical Therapy like DBS of pallidum can provide dramatic benefits for some patients with various forms of hereditary and non hereditary generalised form of dystonia</a:t>
            </a:r>
          </a:p>
        </p:txBody>
      </p:sp>
    </p:spTree>
    <p:extLst>
      <p:ext uri="{BB962C8B-B14F-4D97-AF65-F5344CB8AC3E}">
        <p14:creationId xmlns:p14="http://schemas.microsoft.com/office/powerpoint/2010/main" val="389156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A8686-5611-2EDC-9462-F4B59014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Athetosis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1317D-71F1-6433-545C-3CFFFAC97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Slow , distal, writhing , involuntary movements with a propensity to affect the arms and hands , toes , feet , neck and tongue</a:t>
            </a:r>
          </a:p>
          <a:p>
            <a:r>
              <a:rPr lang="en-IN" dirty="0"/>
              <a:t>This represents a form of dystonia with increased mobility</a:t>
            </a:r>
          </a:p>
          <a:p>
            <a:r>
              <a:rPr lang="en-IN" dirty="0"/>
              <a:t>This is due to degeneration of GP of Basal ganglia</a:t>
            </a:r>
          </a:p>
          <a:p>
            <a:r>
              <a:rPr lang="en-IN" dirty="0"/>
              <a:t>Most commonly caused by complications at birth(</a:t>
            </a:r>
            <a:r>
              <a:rPr lang="en-IN" dirty="0" err="1"/>
              <a:t>intranatal</a:t>
            </a:r>
            <a:r>
              <a:rPr lang="en-IN" dirty="0"/>
              <a:t> asphyxia and neonatal jaundice) or    by </a:t>
            </a:r>
            <a:r>
              <a:rPr lang="en-IN" dirty="0" err="1"/>
              <a:t>huntington’s</a:t>
            </a:r>
            <a:r>
              <a:rPr lang="en-IN" dirty="0"/>
              <a:t> disease</a:t>
            </a:r>
          </a:p>
          <a:p>
            <a:r>
              <a:rPr lang="en-IN" dirty="0"/>
              <a:t>Rarely it is due to trauma or stroke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08584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31635-4513-8EF9-DA58-C980E7214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CHoreas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0F6A4-E56E-9FC9-C91E-F2E38389E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Huntington’s Disease</a:t>
            </a:r>
          </a:p>
          <a:p>
            <a:r>
              <a:rPr lang="en-IN" dirty="0"/>
              <a:t>It is characterised by rapid, non patterned , semi purposeful, involuntary choreiform movements</a:t>
            </a:r>
          </a:p>
          <a:p>
            <a:r>
              <a:rPr lang="en-IN" dirty="0"/>
              <a:t>Autosomal Dominant disease with age of onset 25-45 years </a:t>
            </a:r>
          </a:p>
          <a:p>
            <a:r>
              <a:rPr lang="en-IN" dirty="0"/>
              <a:t>In early stages, chorea tends to be focal or segmental , but progresses to multiple body regions </a:t>
            </a:r>
          </a:p>
          <a:p>
            <a:r>
              <a:rPr lang="en-IN" dirty="0"/>
              <a:t>With advancing disease, there is reduction in chorea and emergence of dystonia, rigidity, bradykinesia and myoclonus </a:t>
            </a:r>
          </a:p>
          <a:p>
            <a:r>
              <a:rPr lang="en-IN" dirty="0"/>
              <a:t>They develop behavioural and cognitive disturbances and progress to dementia</a:t>
            </a:r>
          </a:p>
        </p:txBody>
      </p:sp>
    </p:spTree>
    <p:extLst>
      <p:ext uri="{BB962C8B-B14F-4D97-AF65-F5344CB8AC3E}">
        <p14:creationId xmlns:p14="http://schemas.microsoft.com/office/powerpoint/2010/main" val="2122596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15A0A-F9C7-413E-02F4-8100EB421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55BD1-17EA-A622-F8D8-DA91A8B19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Disease predominantly affects striatum but progress to involve cerebral cortex and other brain regions</a:t>
            </a:r>
          </a:p>
          <a:p>
            <a:r>
              <a:rPr lang="en-IN" dirty="0"/>
              <a:t>Progressive atrophy of the head of caudate nucleus which forms the lateral margin of lateral ventricle is seen on MRI, but putamen can be equally or more severely affected</a:t>
            </a:r>
          </a:p>
          <a:p>
            <a:r>
              <a:rPr lang="en-IN" dirty="0"/>
              <a:t>More diffuse cortical atrophy can be seen in middle and later stages of disease</a:t>
            </a:r>
          </a:p>
        </p:txBody>
      </p:sp>
    </p:spTree>
    <p:extLst>
      <p:ext uri="{BB962C8B-B14F-4D97-AF65-F5344CB8AC3E}">
        <p14:creationId xmlns:p14="http://schemas.microsoft.com/office/powerpoint/2010/main" val="23343361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A1491-0D6C-49BC-30A9-C91B6F136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6E7D0-8152-E227-95B5-F79DF76D0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There is no disease modifying therapy for this disorder and symptomatic treatment is limited</a:t>
            </a:r>
          </a:p>
          <a:p>
            <a:r>
              <a:rPr lang="en-IN" dirty="0"/>
              <a:t>Deuterated Tetrabenazine approved treatment for chorea in HD</a:t>
            </a:r>
          </a:p>
          <a:p>
            <a:r>
              <a:rPr lang="en-IN" dirty="0"/>
              <a:t>Depression and anxiety can be major problems and patient should be treated with appropriate anti depressants and anti anxiety </a:t>
            </a:r>
          </a:p>
          <a:p>
            <a:r>
              <a:rPr lang="en-IN" dirty="0"/>
              <a:t>Psychosis should be treated with atypical anti psychotics like clozapine(50-600mg/d),quetiapine (50-600mg/d) and risperidone ( 2-8mg/d)</a:t>
            </a:r>
          </a:p>
        </p:txBody>
      </p:sp>
    </p:spTree>
    <p:extLst>
      <p:ext uri="{BB962C8B-B14F-4D97-AF65-F5344CB8AC3E}">
        <p14:creationId xmlns:p14="http://schemas.microsoft.com/office/powerpoint/2010/main" val="3434045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E5E79-FE25-E309-04B4-E227772C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Other </a:t>
            </a:r>
            <a:r>
              <a:rPr lang="en-IN" dirty="0" err="1"/>
              <a:t>choreas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C107C-282C-BC66-1990-585440B3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Chorea can be seen in number of additional disorders related to genetic mutations or other disease states</a:t>
            </a:r>
          </a:p>
          <a:p>
            <a:r>
              <a:rPr lang="en-IN" dirty="0"/>
              <a:t>Childhood onset chorea- NKX2-1 gene and ADVCY5 gene</a:t>
            </a:r>
          </a:p>
          <a:p>
            <a:r>
              <a:rPr lang="en-IN" dirty="0"/>
              <a:t>Chorea-acanthocytosis – AR disorder – chorea with acanthocytes in blood </a:t>
            </a:r>
          </a:p>
          <a:p>
            <a:r>
              <a:rPr lang="en-IN" dirty="0"/>
              <a:t>Sydenham’s chorea- develops in association with prior exposure to group A streptococcal infection and is autoimmune in nature</a:t>
            </a:r>
          </a:p>
          <a:p>
            <a:r>
              <a:rPr lang="en-IN" dirty="0"/>
              <a:t>Chorea gravidarum – in association with pregnancy or treatment with sex hormones</a:t>
            </a:r>
          </a:p>
        </p:txBody>
      </p:sp>
    </p:spTree>
    <p:extLst>
      <p:ext uri="{BB962C8B-B14F-4D97-AF65-F5344CB8AC3E}">
        <p14:creationId xmlns:p14="http://schemas.microsoft.com/office/powerpoint/2010/main" val="20094911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763BC-DF6B-3B2A-31BC-696F8030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E1E3C-1AA1-726F-7E0C-7044785E8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/>
              <a:t>Choreas</a:t>
            </a:r>
            <a:r>
              <a:rPr lang="en-IN" dirty="0"/>
              <a:t> have been associated with :</a:t>
            </a:r>
          </a:p>
          <a:p>
            <a:r>
              <a:rPr lang="en-IN" dirty="0"/>
              <a:t>SLE</a:t>
            </a:r>
          </a:p>
          <a:p>
            <a:r>
              <a:rPr lang="en-IN" dirty="0"/>
              <a:t>Hyperthyroidism</a:t>
            </a:r>
          </a:p>
          <a:p>
            <a:r>
              <a:rPr lang="en-IN" dirty="0"/>
              <a:t>Sjogren’s syndrome</a:t>
            </a:r>
          </a:p>
          <a:p>
            <a:r>
              <a:rPr lang="en-IN" dirty="0" err="1"/>
              <a:t>Polycythemia</a:t>
            </a:r>
            <a:r>
              <a:rPr lang="en-IN" dirty="0"/>
              <a:t> vera rubra</a:t>
            </a:r>
          </a:p>
          <a:p>
            <a:r>
              <a:rPr lang="en-IN" dirty="0"/>
              <a:t>Drugs- cocaine , CNS stimulants , </a:t>
            </a:r>
            <a:r>
              <a:rPr lang="en-IN" dirty="0" err="1"/>
              <a:t>estrogen</a:t>
            </a:r>
            <a:r>
              <a:rPr lang="en-IN" dirty="0"/>
              <a:t> , and lithium ,chronic </a:t>
            </a:r>
            <a:r>
              <a:rPr lang="en-IN" dirty="0" err="1"/>
              <a:t>levo</a:t>
            </a:r>
            <a:r>
              <a:rPr lang="en-IN" dirty="0"/>
              <a:t> dopa treatment in PD</a:t>
            </a:r>
          </a:p>
        </p:txBody>
      </p:sp>
    </p:spTree>
    <p:extLst>
      <p:ext uri="{BB962C8B-B14F-4D97-AF65-F5344CB8AC3E}">
        <p14:creationId xmlns:p14="http://schemas.microsoft.com/office/powerpoint/2010/main" val="733104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C242-9FD6-10A5-6312-4D4D35573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BALLISM/HEMIBALLISMUS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AA011-45B1-7BAF-438E-C78799793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34586"/>
            <a:ext cx="9603275" cy="3450613"/>
          </a:xfrm>
        </p:spPr>
        <p:txBody>
          <a:bodyPr>
            <a:normAutofit fontScale="92500"/>
          </a:bodyPr>
          <a:lstStyle/>
          <a:p>
            <a:r>
              <a:rPr lang="en-IN" dirty="0"/>
              <a:t>Ballism is a violent form of choreiform movement composed of wild, flinging, large – </a:t>
            </a:r>
            <a:r>
              <a:rPr lang="en-IN" dirty="0" err="1"/>
              <a:t>amplitube</a:t>
            </a:r>
            <a:r>
              <a:rPr lang="en-IN" dirty="0"/>
              <a:t> movements most frequently affecting proximal limb muscles on one side of the body ( </a:t>
            </a:r>
            <a:r>
              <a:rPr lang="en-IN" dirty="0" err="1"/>
              <a:t>hemiballism</a:t>
            </a:r>
            <a:r>
              <a:rPr lang="en-IN" dirty="0"/>
              <a:t> ).</a:t>
            </a:r>
          </a:p>
          <a:p>
            <a:r>
              <a:rPr lang="en-IN" dirty="0"/>
              <a:t>Most common cause is a partial lesion (infarct or </a:t>
            </a:r>
            <a:r>
              <a:rPr lang="en-IN" dirty="0" err="1"/>
              <a:t>hemorrhage</a:t>
            </a:r>
            <a:r>
              <a:rPr lang="en-IN" dirty="0"/>
              <a:t>) in subthalamic nucleus(STN), but in 30-40% of cases the lesion is found in the putamen, thalamus, or parietal cortex</a:t>
            </a:r>
          </a:p>
          <a:p>
            <a:r>
              <a:rPr lang="en-IN" dirty="0"/>
              <a:t>Dopamine blocking agents can be used; hemiballismus is usually self limiting and tends to resolve spontaneously after weeks or months</a:t>
            </a:r>
          </a:p>
          <a:p>
            <a:r>
              <a:rPr lang="en-IN" dirty="0"/>
              <a:t>In </a:t>
            </a:r>
            <a:r>
              <a:rPr lang="en-IN" dirty="0" err="1"/>
              <a:t>extrme</a:t>
            </a:r>
            <a:r>
              <a:rPr lang="en-IN" dirty="0"/>
              <a:t> cases , pallidotomy or DBS of </a:t>
            </a:r>
            <a:r>
              <a:rPr lang="en-IN" dirty="0" err="1"/>
              <a:t>GPi</a:t>
            </a:r>
            <a:r>
              <a:rPr lang="en-IN" dirty="0"/>
              <a:t> can be effective</a:t>
            </a:r>
          </a:p>
        </p:txBody>
      </p:sp>
    </p:spTree>
    <p:extLst>
      <p:ext uri="{BB962C8B-B14F-4D97-AF65-F5344CB8AC3E}">
        <p14:creationId xmlns:p14="http://schemas.microsoft.com/office/powerpoint/2010/main" val="3072247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C1FE0-BB75-79BA-C09D-45C68D6D9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B344D-8D64-CE6C-3132-A65160DA5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 tic is a brief, rapid, recurrent, stereotyped, and seemingly purposeless motor contraction.</a:t>
            </a:r>
          </a:p>
          <a:p>
            <a:r>
              <a:rPr lang="en-IN" dirty="0"/>
              <a:t>Motor tics- simple ; with movement affecting only single muscle group ( blinking, twitching of the nose , jerking of the neck ) , or complex-co-ordinated movement of multiple muscle group( jumping, sniffing, head banging and echopraxia )</a:t>
            </a:r>
          </a:p>
          <a:p>
            <a:r>
              <a:rPr lang="en-IN" dirty="0"/>
              <a:t>Phonic tics – simple(grunting) , complex( echolalia, palilalia , coprolalia )</a:t>
            </a:r>
          </a:p>
          <a:p>
            <a:r>
              <a:rPr lang="en-IN" dirty="0"/>
              <a:t>Sensory tics – unpleasant focal sensations in the face, head or neck.</a:t>
            </a:r>
          </a:p>
        </p:txBody>
      </p:sp>
    </p:spTree>
    <p:extLst>
      <p:ext uri="{BB962C8B-B14F-4D97-AF65-F5344CB8AC3E}">
        <p14:creationId xmlns:p14="http://schemas.microsoft.com/office/powerpoint/2010/main" val="1287274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4BFFC-6162-F402-484F-EB372B95B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TOURETTE’S SYNDROME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4DF51-AF34-E7F9-D44F-23A82ACC5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It is a neurobehavioral disorder characterised by motor tics and phonic tics</a:t>
            </a:r>
          </a:p>
          <a:p>
            <a:r>
              <a:rPr lang="en-IN" dirty="0"/>
              <a:t>They can voluntarily supress the tics for shorter periods of time ,but then express an irresistible urge to express them</a:t>
            </a:r>
          </a:p>
          <a:p>
            <a:r>
              <a:rPr lang="en-IN" dirty="0"/>
              <a:t>Tics vary in intensity and may be absent for days or weeks only to recur in different pattern</a:t>
            </a:r>
          </a:p>
          <a:p>
            <a:r>
              <a:rPr lang="en-IN" dirty="0"/>
              <a:t>They present with 2-15 years and tend to lessen with age and even disappear in adulthood</a:t>
            </a:r>
          </a:p>
        </p:txBody>
      </p:sp>
    </p:spTree>
    <p:extLst>
      <p:ext uri="{BB962C8B-B14F-4D97-AF65-F5344CB8AC3E}">
        <p14:creationId xmlns:p14="http://schemas.microsoft.com/office/powerpoint/2010/main" val="41165329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2C239-5333-52B2-212F-DBA0965A8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B7F52-8435-2A71-0A4B-3363C634B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Patients with mild disease often require education and counselling ; in high proportion of patients, tics wane off in adulthood thus arguing for conservative management </a:t>
            </a:r>
          </a:p>
          <a:p>
            <a:r>
              <a:rPr lang="en-IN" dirty="0"/>
              <a:t>Drugs are indicated when tics are disabling; clonidine , guanfacine ; both alpha blockers have been tried</a:t>
            </a:r>
          </a:p>
          <a:p>
            <a:r>
              <a:rPr lang="en-IN" dirty="0"/>
              <a:t>Atypical neuroleptics like risperidone, </a:t>
            </a:r>
            <a:r>
              <a:rPr lang="en-IN" dirty="0" err="1"/>
              <a:t>olazepine</a:t>
            </a:r>
            <a:r>
              <a:rPr lang="en-IN" dirty="0"/>
              <a:t> and ziprasidone is tried </a:t>
            </a:r>
          </a:p>
          <a:p>
            <a:r>
              <a:rPr lang="en-IN" dirty="0"/>
              <a:t>If they are not working, classical neuroleptics like haloperidol, fluphenazine, pimozide or tiapride</a:t>
            </a:r>
          </a:p>
        </p:txBody>
      </p:sp>
    </p:spTree>
    <p:extLst>
      <p:ext uri="{BB962C8B-B14F-4D97-AF65-F5344CB8AC3E}">
        <p14:creationId xmlns:p14="http://schemas.microsoft.com/office/powerpoint/2010/main" val="24863353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7277C-19DD-D4B9-312B-A44CC7684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MYOCLONUS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8557A-E6C5-764D-F27A-473FCEE0C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Myoclonus is a brief , rapid , shock-like , jerky movement consisting of single or repetitive muscle discharges.</a:t>
            </a:r>
          </a:p>
          <a:p>
            <a:r>
              <a:rPr lang="en-IN" dirty="0"/>
              <a:t>It can be focal, multifocal, segmental , generalised or in association with voluntary movement(action myoclonus) or in response to external stimulus ( reflex myoclonus )</a:t>
            </a:r>
          </a:p>
          <a:p>
            <a:r>
              <a:rPr lang="en-IN" dirty="0"/>
              <a:t>Negative myoclonus-brief loss of muscle activity ( asterixis in hepatic failure)  </a:t>
            </a:r>
          </a:p>
        </p:txBody>
      </p:sp>
    </p:spTree>
    <p:extLst>
      <p:ext uri="{BB962C8B-B14F-4D97-AF65-F5344CB8AC3E}">
        <p14:creationId xmlns:p14="http://schemas.microsoft.com/office/powerpoint/2010/main" val="30262122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CD37C-FE47-DB4E-35B3-3C539F584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FB188-866E-CB4C-F10B-01739523C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Unlike tics, myoclonic jerks are not repetitive , can severely interfere with normal voluntary movement, and are not suppressible </a:t>
            </a:r>
          </a:p>
          <a:p>
            <a:r>
              <a:rPr lang="en-IN" dirty="0"/>
              <a:t>They are found in association with hypoxemia(especially following cardiac arrest), encephalopathy and neurodegeneration.</a:t>
            </a:r>
          </a:p>
          <a:p>
            <a:r>
              <a:rPr lang="en-IN" dirty="0"/>
              <a:t>Reversible myoclonus seen in metabolic disturbances ( renal failure, electrolyte imbalance, </a:t>
            </a:r>
            <a:r>
              <a:rPr lang="en-IN" dirty="0" err="1"/>
              <a:t>hypocalcemia</a:t>
            </a:r>
            <a:r>
              <a:rPr lang="en-IN" dirty="0"/>
              <a:t> ) , toxins and many medications</a:t>
            </a:r>
          </a:p>
        </p:txBody>
      </p:sp>
    </p:spTree>
    <p:extLst>
      <p:ext uri="{BB962C8B-B14F-4D97-AF65-F5344CB8AC3E}">
        <p14:creationId xmlns:p14="http://schemas.microsoft.com/office/powerpoint/2010/main" val="24677592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4F6CB-ACCD-3782-F3B6-BD21A80C7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D5C49-D952-1286-1C20-D4CE48B40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Managing underlying condition or removing the offending agent</a:t>
            </a:r>
          </a:p>
          <a:p>
            <a:r>
              <a:rPr lang="en-IN" dirty="0"/>
              <a:t>Pharmacological therapy involves combining one or more of GABAergic drugs like valproic acid, piracetam, clonazepam, levetiracetam, or primidone</a:t>
            </a:r>
          </a:p>
          <a:p>
            <a:r>
              <a:rPr lang="en-IN" dirty="0"/>
              <a:t>DBS highly effective in myoclonic dystonia</a:t>
            </a:r>
          </a:p>
        </p:txBody>
      </p:sp>
    </p:spTree>
    <p:extLst>
      <p:ext uri="{BB962C8B-B14F-4D97-AF65-F5344CB8AC3E}">
        <p14:creationId xmlns:p14="http://schemas.microsoft.com/office/powerpoint/2010/main" val="18638188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E73-7354-27F4-DE84-8C8A988DF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                  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3C72C-786C-A9C8-ED7B-78FA84597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791843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299</TotalTime>
  <Words>1631</Words>
  <Application>Microsoft Office PowerPoint</Application>
  <PresentationFormat>Widescreen</PresentationFormat>
  <Paragraphs>143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Gallery</vt:lpstr>
      <vt:lpstr>Involuntary Movements</vt:lpstr>
      <vt:lpstr>PowerPoint Presentation</vt:lpstr>
      <vt:lpstr>tREMOR</vt:lpstr>
      <vt:lpstr>PHYSIOLOGICAL TREMOR </vt:lpstr>
      <vt:lpstr>ESSENTIAL TREMOR</vt:lpstr>
      <vt:lpstr>PowerPoint Presentation</vt:lpstr>
      <vt:lpstr>Treatment</vt:lpstr>
      <vt:lpstr>PowerPoint Presentation</vt:lpstr>
      <vt:lpstr>DYSTONIA</vt:lpstr>
      <vt:lpstr>Characteristics</vt:lpstr>
      <vt:lpstr>Classification</vt:lpstr>
      <vt:lpstr>PowerPoint Presentation</vt:lpstr>
      <vt:lpstr>Isolated Dystonias</vt:lpstr>
      <vt:lpstr>COMBINED DYSTONIA</vt:lpstr>
      <vt:lpstr>COMPLEX DYSTONIA</vt:lpstr>
      <vt:lpstr>TrEATMENT</vt:lpstr>
      <vt:lpstr>PowerPoint Presentation</vt:lpstr>
      <vt:lpstr>Athetosis</vt:lpstr>
      <vt:lpstr>CHoreas</vt:lpstr>
      <vt:lpstr>MRI</vt:lpstr>
      <vt:lpstr>PowerPoint Presentation</vt:lpstr>
      <vt:lpstr>Other choreas</vt:lpstr>
      <vt:lpstr>PowerPoint Presentation</vt:lpstr>
      <vt:lpstr>BALLISM/HEMIBALLISMUS</vt:lpstr>
      <vt:lpstr>TICS</vt:lpstr>
      <vt:lpstr>TOURETTE’S SYNDROME</vt:lpstr>
      <vt:lpstr>treatment</vt:lpstr>
      <vt:lpstr>MYOCLONUS</vt:lpstr>
      <vt:lpstr>PowerPoint Presentation</vt:lpstr>
      <vt:lpstr>treatment</vt:lpstr>
      <vt:lpstr>                             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Involuntary Movements</dc:title>
  <dc:creator>HARISH KUMAR</dc:creator>
  <cp:lastModifiedBy>919663909084</cp:lastModifiedBy>
  <cp:revision>4</cp:revision>
  <dcterms:created xsi:type="dcterms:W3CDTF">2022-09-14T16:23:32Z</dcterms:created>
  <dcterms:modified xsi:type="dcterms:W3CDTF">2022-09-22T14:38:13Z</dcterms:modified>
</cp:coreProperties>
</file>