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2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96" r:id="rId12"/>
    <p:sldId id="269" r:id="rId13"/>
    <p:sldId id="270" r:id="rId14"/>
    <p:sldId id="264" r:id="rId15"/>
    <p:sldId id="261" r:id="rId16"/>
    <p:sldId id="297" r:id="rId17"/>
    <p:sldId id="271" r:id="rId18"/>
    <p:sldId id="272" r:id="rId19"/>
    <p:sldId id="274" r:id="rId20"/>
    <p:sldId id="275" r:id="rId21"/>
    <p:sldId id="273" r:id="rId22"/>
    <p:sldId id="276" r:id="rId23"/>
    <p:sldId id="277" r:id="rId24"/>
    <p:sldId id="279" r:id="rId25"/>
    <p:sldId id="282" r:id="rId26"/>
    <p:sldId id="291" r:id="rId27"/>
    <p:sldId id="293" r:id="rId28"/>
    <p:sldId id="280" r:id="rId29"/>
    <p:sldId id="281" r:id="rId30"/>
    <p:sldId id="283" r:id="rId31"/>
    <p:sldId id="284" r:id="rId32"/>
    <p:sldId id="285" r:id="rId33"/>
    <p:sldId id="286" r:id="rId34"/>
    <p:sldId id="294" r:id="rId35"/>
    <p:sldId id="290" r:id="rId36"/>
    <p:sldId id="287" r:id="rId37"/>
    <p:sldId id="292" r:id="rId38"/>
    <p:sldId id="288" r:id="rId39"/>
    <p:sldId id="289" r:id="rId40"/>
    <p:sldId id="29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arsha S nair" initials="VSn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ECF9"/>
          </a:solidFill>
        </a:fill>
      </a:tcStyle>
    </a:wholeTbl>
    <a:band2H>
      <a:tcTxStyle/>
      <a:tcStyle>
        <a:tcBdr/>
        <a:fill>
          <a:solidFill>
            <a:srgbClr val="E9F6F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EEDF"/>
          </a:solidFill>
        </a:fill>
      </a:tcStyle>
    </a:wholeTbl>
    <a:band2H>
      <a:tcTxStyle/>
      <a:tcStyle>
        <a:tcBdr/>
        <a:fill>
          <a:solidFill>
            <a:srgbClr val="E8F6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EECD"/>
          </a:solidFill>
        </a:fill>
      </a:tcStyle>
    </a:wholeTbl>
    <a:band2H>
      <a:tcTxStyle/>
      <a:tcStyle>
        <a:tcBdr/>
        <a:fill>
          <a:solidFill>
            <a:srgbClr val="EEF7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Trebuchet MS"/>
      </a:defRPr>
    </a:lvl1pPr>
    <a:lvl2pPr indent="228600" defTabSz="457200" latinLnBrk="0">
      <a:defRPr sz="1200">
        <a:latin typeface="+mj-lt"/>
        <a:ea typeface="+mj-ea"/>
        <a:cs typeface="+mj-cs"/>
        <a:sym typeface="Trebuchet MS"/>
      </a:defRPr>
    </a:lvl2pPr>
    <a:lvl3pPr indent="457200" defTabSz="457200" latinLnBrk="0">
      <a:defRPr sz="1200">
        <a:latin typeface="+mj-lt"/>
        <a:ea typeface="+mj-ea"/>
        <a:cs typeface="+mj-cs"/>
        <a:sym typeface="Trebuchet MS"/>
      </a:defRPr>
    </a:lvl3pPr>
    <a:lvl4pPr indent="685800" defTabSz="457200" latinLnBrk="0">
      <a:defRPr sz="1200">
        <a:latin typeface="+mj-lt"/>
        <a:ea typeface="+mj-ea"/>
        <a:cs typeface="+mj-cs"/>
        <a:sym typeface="Trebuchet MS"/>
      </a:defRPr>
    </a:lvl4pPr>
    <a:lvl5pPr indent="914400" defTabSz="457200" latinLnBrk="0">
      <a:defRPr sz="1200">
        <a:latin typeface="+mj-lt"/>
        <a:ea typeface="+mj-ea"/>
        <a:cs typeface="+mj-cs"/>
        <a:sym typeface="Trebuchet MS"/>
      </a:defRPr>
    </a:lvl5pPr>
    <a:lvl6pPr indent="1143000" defTabSz="457200" latinLnBrk="0">
      <a:defRPr sz="1200">
        <a:latin typeface="+mj-lt"/>
        <a:ea typeface="+mj-ea"/>
        <a:cs typeface="+mj-cs"/>
        <a:sym typeface="Trebuchet MS"/>
      </a:defRPr>
    </a:lvl6pPr>
    <a:lvl7pPr indent="1371600" defTabSz="457200" latinLnBrk="0">
      <a:defRPr sz="1200">
        <a:latin typeface="+mj-lt"/>
        <a:ea typeface="+mj-ea"/>
        <a:cs typeface="+mj-cs"/>
        <a:sym typeface="Trebuchet MS"/>
      </a:defRPr>
    </a:lvl7pPr>
    <a:lvl8pPr indent="1600200" defTabSz="457200" latinLnBrk="0">
      <a:defRPr sz="1200">
        <a:latin typeface="+mj-lt"/>
        <a:ea typeface="+mj-ea"/>
        <a:cs typeface="+mj-cs"/>
        <a:sym typeface="Trebuchet MS"/>
      </a:defRPr>
    </a:lvl8pPr>
    <a:lvl9pPr indent="1828800" defTabSz="457200" latinLnBrk="0">
      <a:defRPr sz="1200">
        <a:latin typeface="+mj-lt"/>
        <a:ea typeface="+mj-ea"/>
        <a:cs typeface="+mj-cs"/>
        <a:sym typeface="Trebuchet M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11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783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08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495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689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424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50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26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00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196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70" cy="13208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7333" y="2160589"/>
            <a:ext cx="4184036" cy="3880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12585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077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ISCHEMIC MYELOPATHY</a:t>
            </a:r>
          </a:p>
        </p:txBody>
      </p:sp>
      <p:sp>
        <p:nvSpPr>
          <p:cNvPr id="169" name="Subtitle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DR. MONET PHILIPOSE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9" descr="Picture 9"/>
          <p:cNvPicPr>
            <a:picLocks noChangeAspect="1"/>
          </p:cNvPicPr>
          <p:nvPr/>
        </p:nvPicPr>
        <p:blipFill>
          <a:blip r:embed="rId2"/>
          <a:srcRect t="7989"/>
          <a:stretch>
            <a:fillRect/>
          </a:stretch>
        </p:blipFill>
        <p:spPr>
          <a:xfrm>
            <a:off x="4005943" y="-25408"/>
            <a:ext cx="8186057" cy="6908815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itle 1"/>
          <p:cNvSpPr txBox="1">
            <a:spLocks noGrp="1"/>
          </p:cNvSpPr>
          <p:nvPr>
            <p:ph type="title"/>
          </p:nvPr>
        </p:nvSpPr>
        <p:spPr>
          <a:xfrm>
            <a:off x="298579" y="658294"/>
            <a:ext cx="4114801" cy="1320801"/>
          </a:xfrm>
          <a:prstGeom prst="rect">
            <a:avLst/>
          </a:prstGeom>
        </p:spPr>
        <p:txBody>
          <a:bodyPr/>
          <a:lstStyle/>
          <a:p>
            <a:r>
              <a:rPr dirty="0"/>
              <a:t>BLOOD SUPPLY OF SPINAL CORD</a:t>
            </a:r>
          </a:p>
        </p:txBody>
      </p:sp>
      <p:sp>
        <p:nvSpPr>
          <p:cNvPr id="173" name="Content Placeholder 2"/>
          <p:cNvSpPr txBox="1">
            <a:spLocks noGrp="1"/>
          </p:cNvSpPr>
          <p:nvPr>
            <p:ph idx="1"/>
          </p:nvPr>
        </p:nvSpPr>
        <p:spPr>
          <a:xfrm>
            <a:off x="0" y="2160588"/>
            <a:ext cx="4303442" cy="3881438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r>
              <a:rPr dirty="0"/>
              <a:t>Anterior and posterior spinal arteries</a:t>
            </a:r>
            <a:r>
              <a:rPr b="0" dirty="0">
                <a:solidFill>
                  <a:srgbClr val="404040"/>
                </a:solidFill>
              </a:rPr>
              <a:t>. </a:t>
            </a:r>
          </a:p>
          <a:p>
            <a:r>
              <a:rPr dirty="0"/>
              <a:t>Branches of vertebral artery</a:t>
            </a:r>
          </a:p>
          <a:p>
            <a:r>
              <a:rPr dirty="0"/>
              <a:t>These vessels extend longitudinally along the length of the spinal cord.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629" y="0"/>
            <a:ext cx="444137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Anterior spinal artery</a:t>
            </a:r>
            <a:endParaRPr dirty="0"/>
          </a:p>
        </p:txBody>
      </p:sp>
      <p:sp>
        <p:nvSpPr>
          <p:cNvPr id="177" name="Content Placeholder 4"/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6925251" cy="388077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It is</a:t>
            </a:r>
            <a:r>
              <a:rPr dirty="0"/>
              <a:t> an anastomotic channel in the midline anteriorly. </a:t>
            </a:r>
          </a:p>
          <a:p>
            <a:r>
              <a:rPr dirty="0"/>
              <a:t>ASA is a continuation of paired vessels, one each from near the termination of each of the two vertebral arteries . </a:t>
            </a:r>
          </a:p>
          <a:p>
            <a:r>
              <a:rPr dirty="0"/>
              <a:t>Course ventromedially around the medulla to unite at the level of the foramen magnum to form a single ASA and continues up to conus medullaris.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B442DB-175C-FAED-2BF8-428C89840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024" y="94860"/>
            <a:ext cx="7445829" cy="5958621"/>
          </a:xfrm>
          <a:prstGeom prst="rect">
            <a:avLst/>
          </a:prstGeom>
        </p:spPr>
      </p:pic>
      <p:sp>
        <p:nvSpPr>
          <p:cNvPr id="17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80" name="Content Placeholder 2"/>
          <p:cNvSpPr txBox="1">
            <a:spLocks noGrp="1"/>
          </p:cNvSpPr>
          <p:nvPr>
            <p:ph idx="1"/>
          </p:nvPr>
        </p:nvSpPr>
        <p:spPr>
          <a:xfrm>
            <a:off x="258147" y="2151258"/>
            <a:ext cx="4519818" cy="430706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1600"/>
            </a:pPr>
            <a:r>
              <a:rPr sz="1800" dirty="0"/>
              <a:t>Along its course, the ASA is augmented by </a:t>
            </a:r>
            <a:r>
              <a:rPr sz="1800" b="1" dirty="0"/>
              <a:t>radicular arteries. </a:t>
            </a:r>
          </a:p>
          <a:p>
            <a:pPr>
              <a:defRPr sz="1600"/>
            </a:pPr>
            <a:r>
              <a:rPr sz="1800" dirty="0"/>
              <a:t>These small arteries enter the spinal canal through the </a:t>
            </a:r>
            <a:r>
              <a:rPr sz="1800" b="1" dirty="0"/>
              <a:t>intervertebral foramen</a:t>
            </a:r>
            <a:r>
              <a:rPr lang="en-US" b="1" dirty="0"/>
              <a:t>.</a:t>
            </a:r>
            <a:endParaRPr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From the ASA, sulcal arteries run into the center of the cord and then branch to the right or the left to supply the deep structures of the spinal cord…"/>
          <p:cNvSpPr txBox="1">
            <a:spLocks noGrp="1"/>
          </p:cNvSpPr>
          <p:nvPr>
            <p:ph type="body" sz="quarter" idx="1"/>
          </p:nvPr>
        </p:nvSpPr>
        <p:spPr>
          <a:xfrm>
            <a:off x="677332" y="2160589"/>
            <a:ext cx="6787157" cy="3880773"/>
          </a:xfrm>
          <a:prstGeom prst="rect">
            <a:avLst/>
          </a:prstGeom>
        </p:spPr>
        <p:txBody>
          <a:bodyPr/>
          <a:lstStyle/>
          <a:p>
            <a:pPr>
              <a:defRPr sz="1600"/>
            </a:pPr>
            <a:r>
              <a:rPr dirty="0"/>
              <a:t>From the ASA, sulcal arteries run into the center of the cord and then branch to the right or the left to supply the deep structures of the spinal cord</a:t>
            </a:r>
          </a:p>
          <a:p>
            <a:pPr>
              <a:defRPr sz="1600"/>
            </a:pPr>
            <a:r>
              <a:rPr dirty="0"/>
              <a:t> The ASA also contributes to a peripheral arterial plexus, which gives off radial branches to supply the periphery of the cord.</a:t>
            </a:r>
          </a:p>
          <a:p>
            <a:pPr>
              <a:defRPr sz="1600"/>
            </a:pPr>
            <a:r>
              <a:rPr dirty="0"/>
              <a:t> The ASA supplies blood to the anterior horns of the gray matter, spinothalamic tracts, and corticospinal tracts.</a:t>
            </a:r>
          </a:p>
        </p:txBody>
      </p:sp>
      <p:sp>
        <p:nvSpPr>
          <p:cNvPr id="184" name=",."/>
          <p:cNvSpPr txBox="1"/>
          <p:nvPr/>
        </p:nvSpPr>
        <p:spPr>
          <a:xfrm>
            <a:off x="5724477" y="3855007"/>
            <a:ext cx="27201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,.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PSA</a:t>
            </a:r>
            <a:endParaRPr dirty="0"/>
          </a:p>
        </p:txBody>
      </p:sp>
      <p:sp>
        <p:nvSpPr>
          <p:cNvPr id="192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Paired PSAs originate-  vertebral arteries</a:t>
            </a:r>
          </a:p>
          <a:p>
            <a:r>
              <a:rPr dirty="0"/>
              <a:t>Occasionally arise from the posterior inferior cerebellar arteries.</a:t>
            </a:r>
          </a:p>
          <a:p>
            <a:r>
              <a:rPr dirty="0"/>
              <a:t>Distinct single vessels only at their origin, the PSAs are plexiform channels.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u="sng" dirty="0"/>
          </a:p>
          <a:p>
            <a:r>
              <a:rPr lang="en-US" dirty="0"/>
              <a:t>T</a:t>
            </a:r>
            <a:r>
              <a:rPr dirty="0"/>
              <a:t>ravel the length of the cord in the posterior lateral sulci bilaterally.</a:t>
            </a:r>
          </a:p>
          <a:p>
            <a:r>
              <a:rPr dirty="0"/>
              <a:t> The PSAs vary greatly in diameter throughout their course and may even be discontinuous. </a:t>
            </a:r>
          </a:p>
          <a:p>
            <a:r>
              <a:rPr dirty="0"/>
              <a:t>The PSAs are supported by a greater number of radicular arteries than the ASA, commonly between 10 and </a:t>
            </a:r>
            <a:r>
              <a:rPr lang="en-US" dirty="0"/>
              <a:t>20</a:t>
            </a:r>
            <a:endParaRPr dirty="0"/>
          </a:p>
          <a:p>
            <a:r>
              <a:rPr dirty="0"/>
              <a:t>The PSAs supply the dorsal columns and the posterior horns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object 2"/>
          <p:cNvSpPr txBox="1">
            <a:spLocks noGrp="1"/>
          </p:cNvSpPr>
          <p:nvPr>
            <p:ph idx="1"/>
          </p:nvPr>
        </p:nvSpPr>
        <p:spPr>
          <a:xfrm>
            <a:off x="677863" y="966652"/>
            <a:ext cx="8596312" cy="507537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203" name="."/>
          <p:cNvSpPr txBox="1"/>
          <p:nvPr/>
        </p:nvSpPr>
        <p:spPr>
          <a:xfrm>
            <a:off x="6893128" y="8249276"/>
            <a:ext cx="18808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.</a:t>
            </a:r>
          </a:p>
        </p:txBody>
      </p:sp>
      <p:sp>
        <p:nvSpPr>
          <p:cNvPr id="204" name="o"/>
          <p:cNvSpPr txBox="1"/>
          <p:nvPr/>
        </p:nvSpPr>
        <p:spPr>
          <a:xfrm>
            <a:off x="13347752" y="3968378"/>
            <a:ext cx="22681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Content Placeholder 2"/>
          <p:cNvSpPr txBox="1">
            <a:spLocks noGrp="1"/>
          </p:cNvSpPr>
          <p:nvPr>
            <p:ph idx="1"/>
          </p:nvPr>
        </p:nvSpPr>
        <p:spPr>
          <a:xfrm>
            <a:off x="677333" y="2191038"/>
            <a:ext cx="8596670" cy="385032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buNone/>
              <a:defRPr sz="1600"/>
            </a:pPr>
            <a:endParaRPr dirty="0"/>
          </a:p>
          <a:p>
            <a:pPr>
              <a:lnSpc>
                <a:spcPct val="90000"/>
              </a:lnSpc>
              <a:defRPr sz="1600"/>
            </a:pPr>
            <a:r>
              <a:rPr dirty="0"/>
              <a:t> </a:t>
            </a:r>
            <a:r>
              <a:rPr lang="en-US" sz="1800" dirty="0"/>
              <a:t>The typical segmental artery  divides into anterior and posterior </a:t>
            </a:r>
            <a:r>
              <a:rPr lang="en-US" sz="1800" dirty="0" err="1"/>
              <a:t>rami,the</a:t>
            </a:r>
            <a:r>
              <a:rPr lang="en-US" sz="1800" dirty="0"/>
              <a:t> latter bifurcates, sending off a spinal branch that traverses the intervertebral foramen</a:t>
            </a:r>
          </a:p>
          <a:p>
            <a:pPr>
              <a:lnSpc>
                <a:spcPct val="90000"/>
              </a:lnSpc>
              <a:defRPr sz="1600"/>
            </a:pPr>
            <a:endParaRPr lang="en-US" sz="1800" dirty="0"/>
          </a:p>
          <a:p>
            <a:pPr>
              <a:lnSpc>
                <a:spcPct val="90000"/>
              </a:lnSpc>
              <a:defRPr sz="1600"/>
            </a:pPr>
            <a:r>
              <a:rPr lang="en-US" sz="1800" dirty="0"/>
              <a:t> The lateral spinal artery divides into anterior and posterior radicular arteries. </a:t>
            </a:r>
          </a:p>
          <a:p>
            <a:pPr marL="0" indent="0">
              <a:lnSpc>
                <a:spcPct val="90000"/>
              </a:lnSpc>
              <a:buNone/>
              <a:defRPr sz="1600"/>
            </a:pPr>
            <a:endParaRPr sz="1800" dirty="0"/>
          </a:p>
          <a:p>
            <a:pPr>
              <a:lnSpc>
                <a:spcPct val="90000"/>
              </a:lnSpc>
              <a:defRPr sz="1600"/>
            </a:pPr>
            <a:r>
              <a:rPr sz="1800" dirty="0"/>
              <a:t> These vessels are referred to as  radicular</a:t>
            </a:r>
            <a:r>
              <a:rPr lang="en-US" sz="1800" dirty="0"/>
              <a:t>/</a:t>
            </a:r>
            <a:r>
              <a:rPr sz="1800" dirty="0"/>
              <a:t> </a:t>
            </a:r>
            <a:r>
              <a:rPr sz="1800" dirty="0" err="1"/>
              <a:t>radiculomedullary,or</a:t>
            </a:r>
            <a:r>
              <a:rPr sz="1800" dirty="0"/>
              <a:t> medullary arteries 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The medullary arteries  course anteriorly or posteriorly (but typically not both) and contribute blood to the ASAs or PSAs, which distribute blood to the spinal cord.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 sz="1600"/>
            </a:pPr>
            <a:r>
              <a:rPr sz="2400" dirty="0"/>
              <a:t>The medullary arteries  course anteriorly or posteriorly (but typically not both) and contribute blood to the ASAs or PSAs, which distribute blood to the spinal cord.</a:t>
            </a:r>
          </a:p>
          <a:p>
            <a:pPr>
              <a:lnSpc>
                <a:spcPct val="90000"/>
              </a:lnSpc>
              <a:defRPr sz="1600"/>
            </a:pPr>
            <a:r>
              <a:rPr sz="2400" dirty="0"/>
              <a:t>They are asymmetric and can reach the cord from either the right or left side</a:t>
            </a:r>
            <a:r>
              <a:rPr lang="en-US" sz="2400" dirty="0"/>
              <a:t>,</a:t>
            </a:r>
            <a:r>
              <a:rPr sz="2400" dirty="0"/>
              <a:t> but usually not both sides at the same segmental level.  </a:t>
            </a:r>
          </a:p>
          <a:p>
            <a:pPr>
              <a:lnSpc>
                <a:spcPct val="90000"/>
              </a:lnSpc>
              <a:defRPr sz="1600"/>
            </a:pPr>
            <a:r>
              <a:rPr sz="2400" dirty="0"/>
              <a:t> The posterior medullary </a:t>
            </a:r>
            <a:r>
              <a:rPr sz="2400" dirty="0" err="1"/>
              <a:t>arteries</a:t>
            </a:r>
            <a:r>
              <a:rPr lang="en-US" sz="2400" dirty="0" err="1"/>
              <a:t>,</a:t>
            </a:r>
            <a:r>
              <a:rPr sz="2400" dirty="0" err="1"/>
              <a:t>which</a:t>
            </a:r>
            <a:r>
              <a:rPr sz="2400" dirty="0"/>
              <a:t> are smaller and more numerous than their anterior counterparts. </a:t>
            </a:r>
          </a:p>
          <a:p>
            <a:pPr>
              <a:lnSpc>
                <a:spcPct val="90000"/>
              </a:lnSpc>
              <a:defRPr sz="1600"/>
            </a:pPr>
            <a:r>
              <a:rPr sz="2400" dirty="0"/>
              <a:t> Posterior </a:t>
            </a:r>
            <a:r>
              <a:rPr sz="2400" dirty="0" err="1"/>
              <a:t>medullarv</a:t>
            </a:r>
            <a:r>
              <a:rPr sz="2400" dirty="0"/>
              <a:t> arteries supply the ipsilateral </a:t>
            </a:r>
            <a:r>
              <a:rPr sz="2400" dirty="0" err="1"/>
              <a:t>PSA</a:t>
            </a:r>
            <a:r>
              <a:rPr lang="en-US" sz="2400" dirty="0" err="1"/>
              <a:t>,</a:t>
            </a:r>
            <a:r>
              <a:rPr sz="2400" dirty="0" err="1"/>
              <a:t>becom</a:t>
            </a:r>
            <a:r>
              <a:rPr lang="en-US" sz="2400" dirty="0" err="1"/>
              <a:t>es</a:t>
            </a:r>
            <a:r>
              <a:rPr sz="2400" dirty="0"/>
              <a:t> narrower in the lumbosacral area.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C95AA-8FF9-69F3-4B0B-353FEE84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09B59-C56B-FD53-3C7A-1D3EE0BF5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en-US" sz="1800" dirty="0"/>
              <a:t>The thoracic spinal cord is particularly dependent on radicular contributions.</a:t>
            </a:r>
          </a:p>
          <a:p>
            <a:pPr>
              <a:defRPr sz="1600"/>
            </a:pPr>
            <a:r>
              <a:rPr lang="en-US" sz="1800" dirty="0"/>
              <a:t> Midthoracic cord is most vulnerable to infarction due to watershed zones.</a:t>
            </a:r>
          </a:p>
          <a:p>
            <a:pPr>
              <a:defRPr sz="1600"/>
            </a:pPr>
            <a:r>
              <a:rPr lang="en-US" sz="1800" dirty="0"/>
              <a:t> Most prominent thoracic radicular artery is the </a:t>
            </a:r>
            <a:r>
              <a:rPr lang="en-US" sz="1800" b="1" dirty="0"/>
              <a:t>artery of </a:t>
            </a:r>
            <a:r>
              <a:rPr lang="en-US" sz="1800" b="1" dirty="0" err="1"/>
              <a:t>Adamkiewicz</a:t>
            </a:r>
            <a:r>
              <a:rPr lang="en-US" sz="1800" dirty="0"/>
              <a:t>, - the artery of the lumbar enlargement.</a:t>
            </a:r>
          </a:p>
          <a:p>
            <a:pPr>
              <a:defRPr sz="1600"/>
            </a:pPr>
            <a:r>
              <a:rPr lang="en-US" sz="1800" dirty="0"/>
              <a:t>It contributes to the ASA between the T9 to T12 level in 75 percent of individuals, but may be found above and below this level.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8541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Vasa coronae and penetrating vessels.</a:t>
            </a:r>
          </a:p>
          <a:p>
            <a:r>
              <a:rPr dirty="0"/>
              <a:t> The ASAs and PSAs give rise to surface vessels that form a vascular ring, or vasa coronae</a:t>
            </a:r>
            <a:r>
              <a:rPr lang="en-US" dirty="0"/>
              <a:t>,</a:t>
            </a:r>
            <a:r>
              <a:rPr dirty="0"/>
              <a:t> around the spinal cord, and to penetrating vessels that supply the interior of the spinal cord .  </a:t>
            </a:r>
          </a:p>
          <a:p>
            <a:pPr marL="0" indent="0">
              <a:buNone/>
            </a:pPr>
            <a:endParaRPr dirty="0"/>
          </a:p>
          <a:p>
            <a:r>
              <a:rPr dirty="0"/>
              <a:t> Branches penetrating and supplying the spinal cord arise from the vasa coronae as well as the ASA and PSAs.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i="1" dirty="0"/>
              <a:t>Central (sulcal) arteries.</a:t>
            </a:r>
            <a:r>
              <a:rPr dirty="0"/>
              <a:t> </a:t>
            </a:r>
          </a:p>
          <a:p>
            <a:r>
              <a:rPr dirty="0"/>
              <a:t>The largest of the penetrating vessels are the central arteries. </a:t>
            </a:r>
            <a:r>
              <a:rPr lang="en-US" dirty="0"/>
              <a:t> They are </a:t>
            </a:r>
            <a:r>
              <a:rPr dirty="0"/>
              <a:t>branches of the ASA that penetrate the cord through the anterior median fissure</a:t>
            </a:r>
          </a:p>
          <a:p>
            <a:r>
              <a:rPr dirty="0"/>
              <a:t>The central artery supplies the white matter bordering the central sulcus, the gray matter of the anterior horn, and the deep gray matter of the posterior horn.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9" name="Picture 3" descr="Picture 3"/>
          <p:cNvPicPr>
            <a:picLocks noChangeAspect="1"/>
          </p:cNvPicPr>
          <p:nvPr/>
        </p:nvPicPr>
        <p:blipFill>
          <a:blip r:embed="rId2"/>
          <a:srcRect l="52281" t="1199" b="8077"/>
          <a:stretch>
            <a:fillRect/>
          </a:stretch>
        </p:blipFill>
        <p:spPr>
          <a:xfrm>
            <a:off x="3000651" y="472735"/>
            <a:ext cx="5635199" cy="5912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Content Placeholder 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851" y="1130608"/>
            <a:ext cx="5450298" cy="4596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87F96-0979-462B-B20F-9259A93C9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Venous system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93970-CA3C-A415-5DF2-9696DB534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Two major spinal veins, one anterior and one posterior, drain into a series of radicular veins, then into intravertebral and paravertebral plexuses, and finally into the azygous and pelvic venous systems. </a:t>
            </a:r>
          </a:p>
          <a:p>
            <a:r>
              <a:rPr lang="en-US" dirty="0"/>
              <a:t> Because spinal veins contain no valves, Valsalva and increased intra-abdominal pressure can lead to increased venous pressure and decreased spinal cord perfusion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9586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SPINAL CORD ISCHEMIA</a:t>
            </a:r>
            <a:r>
              <a:rPr dirty="0"/>
              <a:t> </a:t>
            </a:r>
          </a:p>
        </p:txBody>
      </p:sp>
      <p:sp>
        <p:nvSpPr>
          <p:cNvPr id="223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 3"/>
              <a:buNone/>
            </a:pPr>
            <a:r>
              <a:t> The mechanisms underlying these can be broadly categorized:</a:t>
            </a:r>
          </a:p>
          <a:p>
            <a:r>
              <a:t>Diseases or procedures involving the thoracoabdominal aorta</a:t>
            </a:r>
          </a:p>
          <a:p>
            <a:r>
              <a:t>Intrinsic arterial occlusion resulting from arteriosclerosis, vasculitis, infection, embolic occlusion, thrombosis</a:t>
            </a:r>
          </a:p>
          <a:p>
            <a:r>
              <a:t>Hypoperfusion</a:t>
            </a:r>
          </a:p>
          <a:p>
            <a:r>
              <a:t>Venous infarction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b="1" dirty="0"/>
              <a:t>Aortic surgery </a:t>
            </a:r>
            <a:r>
              <a:rPr dirty="0"/>
              <a:t>— </a:t>
            </a:r>
          </a:p>
          <a:p>
            <a:r>
              <a:rPr dirty="0"/>
              <a:t>Surgery to repair thoracic and thoracoabdominal aortic aneurysms is the most common cause of spinal cord infarction.</a:t>
            </a:r>
          </a:p>
          <a:p>
            <a:r>
              <a:rPr dirty="0"/>
              <a:t>Rates of spinal cord ischemia following thoracic aortic surgery have been reported to be as high as 29 percent. </a:t>
            </a:r>
          </a:p>
          <a:p>
            <a:r>
              <a:rPr dirty="0"/>
              <a:t>Both open surgery and endovascular repair are associated with spinal cord ischemia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ontent Placeholder 2"/>
          <p:cNvSpPr txBox="1">
            <a:spLocks noGrp="1"/>
          </p:cNvSpPr>
          <p:nvPr>
            <p:ph idx="1"/>
          </p:nvPr>
        </p:nvSpPr>
        <p:spPr>
          <a:xfrm>
            <a:off x="1394546" y="1244323"/>
            <a:ext cx="8596670" cy="388077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defRPr b="1"/>
            </a:pPr>
            <a:r>
              <a:rPr dirty="0"/>
              <a:t>Aortic dissection </a:t>
            </a:r>
            <a:r>
              <a:rPr b="0" dirty="0"/>
              <a:t>— </a:t>
            </a:r>
          </a:p>
          <a:p>
            <a:pPr marL="0" indent="0">
              <a:buSzTx/>
              <a:buFont typeface="Wingdings 3"/>
              <a:buNone/>
            </a:pPr>
            <a:endParaRPr b="0" dirty="0"/>
          </a:p>
          <a:p>
            <a:r>
              <a:rPr dirty="0"/>
              <a:t>spinal cord ischemia as the presenting symptom of aortic dissection is more unusual</a:t>
            </a:r>
          </a:p>
          <a:p>
            <a:r>
              <a:rPr dirty="0"/>
              <a:t>Typically, spinal cord infarction in this setting involves the mid and lower thoracic cord levels.</a:t>
            </a:r>
          </a:p>
          <a:p>
            <a:r>
              <a:rPr dirty="0"/>
              <a:t> Severe "tearing" pain and abnormal distal pulses suggest this diagnosis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4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/>
              <a:t>Systemic hypotension </a:t>
            </a:r>
            <a:r>
              <a:rPr dirty="0"/>
              <a:t>— spinal cord is vulnerable to ischemic injury during episodes of systemic hypotension (</a:t>
            </a:r>
            <a:r>
              <a:rPr dirty="0" err="1"/>
              <a:t>eg</a:t>
            </a:r>
            <a:r>
              <a:rPr dirty="0"/>
              <a:t>, cardiopulmonary arrest, systemic bleeding)</a:t>
            </a:r>
          </a:p>
          <a:p>
            <a:r>
              <a:rPr b="1" dirty="0"/>
              <a:t>Vascular malformation </a:t>
            </a:r>
            <a:r>
              <a:rPr dirty="0"/>
              <a:t>— most common presentation of a spinal vascular malformation is that of a progressive, step-wise myelopathy.</a:t>
            </a:r>
          </a:p>
          <a:p>
            <a:r>
              <a:rPr b="1" dirty="0"/>
              <a:t>Vertebral artery atheroma and dissection</a:t>
            </a:r>
            <a:r>
              <a:rPr lang="en-US" b="1" dirty="0"/>
              <a:t> -</a:t>
            </a:r>
            <a:r>
              <a:rPr dirty="0"/>
              <a:t> associated with rostral cervical cord infarction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9" name="Fibrocartilaginous embolism — Fibrocartilaginous embolism (FCE) is a rare phenomenon that can cause spinal cord infarction. FCE originates from herniated intervertebral discs.…"/>
          <p:cNvSpPr txBox="1">
            <a:spLocks noGrp="1"/>
          </p:cNvSpPr>
          <p:nvPr>
            <p:ph idx="1"/>
          </p:nvPr>
        </p:nvSpPr>
        <p:spPr>
          <a:xfrm>
            <a:off x="1451578" y="1058548"/>
            <a:ext cx="9603275" cy="345061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dirty="0"/>
              <a:t> </a:t>
            </a:r>
            <a:r>
              <a:rPr b="1" dirty="0"/>
              <a:t>Fibrocartilaginous embolism </a:t>
            </a:r>
            <a:r>
              <a:rPr dirty="0"/>
              <a:t>—</a:t>
            </a:r>
            <a:endParaRPr lang="en-US" dirty="0"/>
          </a:p>
          <a:p>
            <a:pPr marL="0" indent="0">
              <a:buNone/>
            </a:pPr>
            <a:r>
              <a:rPr dirty="0"/>
              <a:t> </a:t>
            </a:r>
            <a:endParaRPr lang="en-US" dirty="0"/>
          </a:p>
          <a:p>
            <a:r>
              <a:rPr dirty="0"/>
              <a:t>a rare phenomenon that can cause spinal cord infarction. </a:t>
            </a:r>
            <a:endParaRPr lang="en-US" dirty="0"/>
          </a:p>
          <a:p>
            <a:r>
              <a:rPr dirty="0"/>
              <a:t>FCE originates from herniated intervertebral discs.</a:t>
            </a:r>
          </a:p>
          <a:p>
            <a:r>
              <a:rPr dirty="0"/>
              <a:t>Most cases involve the cervical cord; some involve the lower medulla or upper thoracic cord. </a:t>
            </a:r>
            <a:endParaRPr lang="en-US" dirty="0"/>
          </a:p>
          <a:p>
            <a:r>
              <a:rPr dirty="0"/>
              <a:t>Neck pain typically precedes neurologic symptoms by 15 minutes to 48 hours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Both inherited and acquired hypercoagulable conditions as well as sickle cell disease, which appear to underlie some cases of spinal cord infarction</a:t>
            </a:r>
          </a:p>
          <a:p>
            <a:r>
              <a:rPr b="1" dirty="0"/>
              <a:t>Cervical spondylosis</a:t>
            </a:r>
            <a:r>
              <a:rPr lang="en-US" b="1" dirty="0"/>
              <a:t> </a:t>
            </a:r>
            <a:r>
              <a:rPr lang="en-US" dirty="0"/>
              <a:t>-</a:t>
            </a:r>
            <a:r>
              <a:rPr dirty="0"/>
              <a:t> a cause of spinal cord infarction, perhaps by causing dissection or compression of a radicular artery</a:t>
            </a:r>
          </a:p>
          <a:p>
            <a:r>
              <a:rPr dirty="0"/>
              <a:t>Cocaine-related arteriopathy</a:t>
            </a:r>
          </a:p>
          <a:p>
            <a:r>
              <a:rPr dirty="0"/>
              <a:t>Emboli from a variety of cardiogenic sources (artificial valves, vegetations)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0" name="Content Placeholder 6" descr="Content Placeholder 6"/>
          <p:cNvPicPr>
            <a:picLocks noChangeAspect="1"/>
          </p:cNvPicPr>
          <p:nvPr/>
        </p:nvPicPr>
        <p:blipFill>
          <a:blip r:embed="rId2"/>
          <a:srcRect b="21391"/>
          <a:stretch>
            <a:fillRect/>
          </a:stretch>
        </p:blipFill>
        <p:spPr>
          <a:xfrm>
            <a:off x="-1" y="-1"/>
            <a:ext cx="6831562" cy="6919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Picture 8" descr="Picture 8"/>
          <p:cNvPicPr>
            <a:picLocks noChangeAspect="1"/>
          </p:cNvPicPr>
          <p:nvPr/>
        </p:nvPicPr>
        <p:blipFill>
          <a:blip r:embed="rId2"/>
          <a:srcRect l="3396" t="78024" r="49499"/>
          <a:stretch>
            <a:fillRect/>
          </a:stretch>
        </p:blipFill>
        <p:spPr>
          <a:xfrm>
            <a:off x="6831561" y="751586"/>
            <a:ext cx="4449149" cy="28288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IN" dirty="0"/>
              <a:t>ANTERIOR SPINAL ARTERY SYNDROME</a:t>
            </a:r>
            <a:br>
              <a:rPr lang="en-IN" dirty="0"/>
            </a:br>
            <a:endParaRPr dirty="0"/>
          </a:p>
        </p:txBody>
      </p:sp>
      <p:sp>
        <p:nvSpPr>
          <p:cNvPr id="247" name="Content Placeholder 2"/>
          <p:cNvSpPr txBox="1">
            <a:spLocks noGrp="1"/>
          </p:cNvSpPr>
          <p:nvPr>
            <p:ph idx="1"/>
          </p:nvPr>
        </p:nvSpPr>
        <p:spPr>
          <a:xfrm>
            <a:off x="397415" y="2172708"/>
            <a:ext cx="7748210" cy="388077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80000"/>
              </a:lnSpc>
              <a:defRPr sz="1500"/>
            </a:lvl1pPr>
          </a:lstStyle>
          <a:p>
            <a:pPr marL="0" indent="0">
              <a:buNone/>
            </a:pPr>
            <a:r>
              <a:rPr sz="2400" b="1" dirty="0"/>
              <a:t>Typical ASA infarct pattern: </a:t>
            </a:r>
            <a:endParaRPr lang="en-US" sz="2400" b="1" dirty="0"/>
          </a:p>
          <a:p>
            <a:pPr>
              <a:lnSpc>
                <a:spcPct val="100000"/>
              </a:lnSpc>
            </a:pPr>
            <a:r>
              <a:rPr lang="en-US" sz="2000" dirty="0"/>
              <a:t>W</a:t>
            </a:r>
            <a:r>
              <a:rPr sz="2000" dirty="0"/>
              <a:t>ith involvement of </a:t>
            </a:r>
            <a:r>
              <a:rPr sz="2000" b="1" dirty="0">
                <a:solidFill>
                  <a:srgbClr val="C00000"/>
                </a:solidFill>
              </a:rPr>
              <a:t>anterior two-thirds </a:t>
            </a:r>
            <a:r>
              <a:rPr sz="2000" dirty="0"/>
              <a:t>of cord involving gray and white matter, causing </a:t>
            </a:r>
            <a:r>
              <a:rPr sz="2000" b="1" dirty="0"/>
              <a:t>bilateral weakness, dissociative sensory loss with or without</a:t>
            </a:r>
            <a:r>
              <a:rPr lang="en-US" sz="2000" b="1" dirty="0"/>
              <a:t> </a:t>
            </a:r>
            <a:r>
              <a:rPr sz="2000" b="1" dirty="0"/>
              <a:t>autonomic symptoms.</a:t>
            </a:r>
            <a:endParaRPr lang="en-US" sz="2000" b="1" dirty="0"/>
          </a:p>
          <a:p>
            <a:pPr>
              <a:lnSpc>
                <a:spcPct val="100000"/>
              </a:lnSpc>
            </a:pPr>
            <a:r>
              <a:rPr lang="en-US" sz="2000" b="1" dirty="0"/>
              <a:t> </a:t>
            </a:r>
            <a:r>
              <a:rPr lang="en-US" sz="2000" dirty="0"/>
              <a:t>The acute stages are characterized by flaccidity and loss of deep tendon reflexes; 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spasticity and hyperreflexia develop over  days and weeks</a:t>
            </a:r>
          </a:p>
          <a:p>
            <a:pPr>
              <a:lnSpc>
                <a:spcPct val="100000"/>
              </a:lnSpc>
            </a:pPr>
            <a:endParaRPr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85976E-C314-FEE0-FF52-2E0394A7E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419" y="2046874"/>
            <a:ext cx="3263785" cy="304764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B0E78-3116-02CF-FAC6-57C761F9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1075107"/>
            <a:ext cx="9603275" cy="1049235"/>
          </a:xfrm>
        </p:spPr>
        <p:txBody>
          <a:bodyPr>
            <a:normAutofit/>
          </a:bodyPr>
          <a:lstStyle/>
          <a:p>
            <a:r>
              <a:rPr lang="en-US" sz="2800" dirty="0"/>
              <a:t>Incomplete pattern: </a:t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66175-6179-55E2-595B-743D5AC8F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27" y="2124342"/>
            <a:ext cx="11352377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a) Involvement localized at the level of the anterior horns. 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Clinical manifestation may be in form of:</a:t>
            </a:r>
          </a:p>
          <a:p>
            <a:pPr marL="0" indent="0">
              <a:buNone/>
            </a:pPr>
            <a:r>
              <a:rPr lang="en-US" dirty="0"/>
              <a:t>	 </a:t>
            </a:r>
            <a:r>
              <a:rPr lang="en-US" dirty="0" err="1"/>
              <a:t>i</a:t>
            </a:r>
            <a:r>
              <a:rPr lang="en-US" dirty="0"/>
              <a:t>)  Acute paraplegia (pseudo </a:t>
            </a:r>
            <a:r>
              <a:rPr lang="en-US" dirty="0" err="1"/>
              <a:t>poliomyelitic</a:t>
            </a:r>
            <a:r>
              <a:rPr lang="en-US" dirty="0"/>
              <a:t> form) without sensory abnormalities and without sphincter dysfunction</a:t>
            </a:r>
          </a:p>
          <a:p>
            <a:pPr marL="0" indent="0">
              <a:buNone/>
            </a:pPr>
            <a:r>
              <a:rPr lang="en-US" dirty="0"/>
              <a:t> 	ii) Painful bilateral brachial diplegia in the case of a cervical lesion (the MIB syndrome).</a:t>
            </a:r>
          </a:p>
          <a:p>
            <a:pPr marL="0" indent="0">
              <a:buNone/>
            </a:pPr>
            <a:r>
              <a:rPr lang="en-US" dirty="0"/>
              <a:t> 	iii) Progressive distal amyotrophy due to chronic lesions of the anterior horns; this form may be misdiagnosed as lateral amyotrophic sclerosis.</a:t>
            </a:r>
          </a:p>
        </p:txBody>
      </p:sp>
    </p:spTree>
    <p:extLst>
      <p:ext uri="{BB962C8B-B14F-4D97-AF65-F5344CB8AC3E}">
        <p14:creationId xmlns:p14="http://schemas.microsoft.com/office/powerpoint/2010/main" val="952833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CBBFE-C1B8-742D-4CDA-C86C5EB96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b) </a:t>
            </a:r>
            <a:r>
              <a:rPr lang="en-US" b="1" dirty="0" err="1"/>
              <a:t>Sulco</a:t>
            </a:r>
            <a:r>
              <a:rPr lang="en-US" b="1" dirty="0"/>
              <a:t> commissural syndrome</a:t>
            </a:r>
            <a:r>
              <a:rPr lang="en-US" dirty="0"/>
              <a:t> presents as a </a:t>
            </a:r>
            <a:r>
              <a:rPr lang="en-US" b="1" dirty="0"/>
              <a:t>partial Brown-Sequard syndrome </a:t>
            </a:r>
          </a:p>
          <a:p>
            <a:r>
              <a:rPr lang="en-US" dirty="0"/>
              <a:t> The syndrome consists of hemiparesis with a contralateral spinothalamic sensory deficit. </a:t>
            </a:r>
          </a:p>
          <a:p>
            <a:pPr marL="0" indent="0">
              <a:buNone/>
            </a:pPr>
            <a:r>
              <a:rPr lang="en-US" dirty="0"/>
              <a:t> c) </a:t>
            </a:r>
            <a:r>
              <a:rPr lang="en-US" b="1" dirty="0"/>
              <a:t>Central spinal infarct </a:t>
            </a:r>
          </a:p>
          <a:p>
            <a:r>
              <a:rPr lang="en-US" dirty="0"/>
              <a:t>occurs after cardiac arrest or prolonged hypotension.</a:t>
            </a:r>
          </a:p>
          <a:p>
            <a:r>
              <a:rPr lang="en-US" dirty="0"/>
              <a:t>Clinical presentation includes </a:t>
            </a:r>
            <a:r>
              <a:rPr lang="en-US" b="1" dirty="0"/>
              <a:t>bilateral spinothalamic sensory deficit with sparing of the posterior columns. </a:t>
            </a:r>
          </a:p>
          <a:p>
            <a:r>
              <a:rPr lang="en-US" dirty="0"/>
              <a:t>Motor deficit and sphincter dysfunction are usually absent.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783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4534-9AAB-27F7-2861-14B056A22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82490-95A1-5705-DD68-E4C1B9170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903776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3.  Another rare presentation -  </a:t>
            </a:r>
            <a:r>
              <a:rPr lang="en-US" b="1" dirty="0"/>
              <a:t>transverse medullary infarction</a:t>
            </a:r>
            <a:r>
              <a:rPr lang="en-US" dirty="0"/>
              <a:t> (full transverse lesions) </a:t>
            </a:r>
          </a:p>
          <a:p>
            <a:r>
              <a:rPr lang="en-US" dirty="0"/>
              <a:t>presenting with sudden inability to walk due to paraplegia/paraparesis or tetraplegia/</a:t>
            </a:r>
            <a:r>
              <a:rPr lang="en-US" dirty="0" err="1"/>
              <a:t>tetraparesis</a:t>
            </a:r>
            <a:r>
              <a:rPr lang="en-US" dirty="0"/>
              <a:t> (in higher cord lesions). </a:t>
            </a:r>
          </a:p>
          <a:p>
            <a:r>
              <a:rPr lang="en-US" dirty="0"/>
              <a:t>There may be complete sensory loss involving all modalities and pain reported as circumferential tightness. </a:t>
            </a:r>
          </a:p>
          <a:p>
            <a:r>
              <a:rPr lang="en-US" dirty="0"/>
              <a:t>Autonomic dysfunction is noted. </a:t>
            </a:r>
          </a:p>
          <a:p>
            <a:r>
              <a:rPr lang="en-US" dirty="0"/>
              <a:t>Usually it is of embolic origin.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3670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POSTERIOR SPINAL ARTERY SYNDROME</a:t>
            </a:r>
            <a:endParaRPr dirty="0"/>
          </a:p>
        </p:txBody>
      </p:sp>
      <p:sp>
        <p:nvSpPr>
          <p:cNvPr id="250" name="Content Placeholder 2"/>
          <p:cNvSpPr txBox="1">
            <a:spLocks noGrp="1"/>
          </p:cNvSpPr>
          <p:nvPr>
            <p:ph idx="1"/>
          </p:nvPr>
        </p:nvSpPr>
        <p:spPr>
          <a:xfrm>
            <a:off x="1172104" y="2099707"/>
            <a:ext cx="9847792" cy="347066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C</a:t>
            </a:r>
            <a:r>
              <a:rPr dirty="0"/>
              <a:t>linical pattern of PSA infarction: </a:t>
            </a:r>
            <a:endParaRPr lang="en-US" dirty="0"/>
          </a:p>
          <a:p>
            <a:r>
              <a:rPr dirty="0"/>
              <a:t>Because of presence of two posterior spinal arteries, this syndrome is usually unilateral and </a:t>
            </a:r>
            <a:r>
              <a:rPr b="1" dirty="0"/>
              <a:t>less severe.</a:t>
            </a:r>
            <a:endParaRPr lang="en-US" b="1" dirty="0"/>
          </a:p>
          <a:p>
            <a:r>
              <a:rPr dirty="0"/>
              <a:t> </a:t>
            </a:r>
            <a:r>
              <a:rPr lang="en-US" dirty="0"/>
              <a:t>S</a:t>
            </a:r>
            <a:r>
              <a:rPr dirty="0"/>
              <a:t>yndrome leads to </a:t>
            </a:r>
            <a:r>
              <a:rPr dirty="0">
                <a:solidFill>
                  <a:srgbClr val="C00000"/>
                </a:solidFill>
              </a:rPr>
              <a:t>ipsilateral loss of light touch, vibration, and proprioception</a:t>
            </a:r>
            <a:r>
              <a:rPr lang="en-US" dirty="0">
                <a:solidFill>
                  <a:srgbClr val="C00000"/>
                </a:solidFill>
              </a:rPr>
              <a:t> and total anesthesia at the level of lesion</a:t>
            </a:r>
            <a:r>
              <a:rPr dirty="0">
                <a:solidFill>
                  <a:srgbClr val="C00000"/>
                </a:solidFill>
              </a:rPr>
              <a:t> . </a:t>
            </a:r>
            <a:endParaRPr lang="en-US" dirty="0">
              <a:solidFill>
                <a:srgbClr val="C00000"/>
              </a:solidFill>
            </a:endParaRPr>
          </a:p>
          <a:p>
            <a:r>
              <a:rPr dirty="0"/>
              <a:t>However, there can be segmental deep tendon areflexia due to posterior horn involvement and </a:t>
            </a:r>
            <a:r>
              <a:rPr b="1" dirty="0"/>
              <a:t>paresis </a:t>
            </a:r>
            <a:r>
              <a:rPr dirty="0"/>
              <a:t>below the level at which the posterior portion of the cord is affected.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VENOUS INFARCTION OF SPINAL CORD</a:t>
            </a:r>
            <a:endParaRPr dirty="0"/>
          </a:p>
        </p:txBody>
      </p:sp>
      <p:sp>
        <p:nvSpPr>
          <p:cNvPr id="253" name="Content Placeholder 2"/>
          <p:cNvSpPr txBox="1">
            <a:spLocks noGrp="1"/>
          </p:cNvSpPr>
          <p:nvPr>
            <p:ph idx="1"/>
          </p:nvPr>
        </p:nvSpPr>
        <p:spPr>
          <a:xfrm>
            <a:off x="1451578" y="1978409"/>
            <a:ext cx="9603275" cy="34506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It is described, usually in association with spinal vascular malformations. </a:t>
            </a:r>
          </a:p>
          <a:p>
            <a:r>
              <a:rPr lang="en-US" dirty="0"/>
              <a:t>These infarcts may be either </a:t>
            </a:r>
            <a:r>
              <a:rPr lang="en-US" b="1" dirty="0"/>
              <a:t>hemorrhagic or non hemorrhagic. </a:t>
            </a:r>
          </a:p>
          <a:p>
            <a:r>
              <a:rPr lang="en-US" dirty="0"/>
              <a:t>In non hemorrhagic venous infarcts, </a:t>
            </a:r>
            <a:r>
              <a:rPr lang="en-US" dirty="0">
                <a:solidFill>
                  <a:srgbClr val="C00000"/>
                </a:solidFill>
              </a:rPr>
              <a:t>venous hypertension decreases the arterial-venous pressure gradient leading to decreased perfusion </a:t>
            </a:r>
            <a:r>
              <a:rPr lang="en-US" dirty="0"/>
              <a:t>. </a:t>
            </a:r>
          </a:p>
          <a:p>
            <a:r>
              <a:rPr lang="en-US" dirty="0" err="1"/>
              <a:t>Nonhemorrhagic</a:t>
            </a:r>
            <a:r>
              <a:rPr lang="en-US" dirty="0"/>
              <a:t> venous infarction - presents with a gradual onset of progressive neurologic decline</a:t>
            </a:r>
          </a:p>
          <a:p>
            <a:r>
              <a:rPr lang="en-US" dirty="0"/>
              <a:t> whereas hemorrhage is associated with the sudden onset of pain and flaccid paraparesis </a:t>
            </a: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13C6D-7571-2A6B-E1DA-6BCDB7594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5309F-4A23-4E2B-1F85-89BB224B1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754486" cy="4037749"/>
          </a:xfrm>
        </p:spPr>
        <p:txBody>
          <a:bodyPr>
            <a:normAutofit/>
          </a:bodyPr>
          <a:lstStyle/>
          <a:p>
            <a:r>
              <a:rPr lang="en-US" dirty="0"/>
              <a:t>Dural arteriovenous fistula - most common type . </a:t>
            </a:r>
          </a:p>
          <a:p>
            <a:r>
              <a:rPr lang="en-US" dirty="0"/>
              <a:t>These exist on the </a:t>
            </a:r>
            <a:r>
              <a:rPr lang="en-US" dirty="0" err="1"/>
              <a:t>dural</a:t>
            </a:r>
            <a:r>
              <a:rPr lang="en-US" dirty="0"/>
              <a:t> surface and drain </a:t>
            </a:r>
            <a:r>
              <a:rPr lang="en-US" dirty="0" err="1"/>
              <a:t>intradurally</a:t>
            </a:r>
            <a:r>
              <a:rPr lang="en-US" dirty="0"/>
              <a:t> by retrograde flow through a single medullary vein to the anterior or posterior median vein, resulting in engorgement of the coronal venous plexus.</a:t>
            </a:r>
          </a:p>
          <a:p>
            <a:r>
              <a:rPr lang="en-US" dirty="0"/>
              <a:t>Usually present after the fifth decade of life </a:t>
            </a:r>
          </a:p>
          <a:p>
            <a:r>
              <a:rPr lang="en-US" dirty="0"/>
              <a:t>More common in men. </a:t>
            </a:r>
          </a:p>
          <a:p>
            <a:r>
              <a:rPr lang="en-US" dirty="0"/>
              <a:t>Most common clinical presentation - progressive, often stepwise myeloradiculopathy, probably related to venous hypertension. </a:t>
            </a:r>
          </a:p>
          <a:p>
            <a:r>
              <a:rPr lang="en-US" dirty="0"/>
              <a:t>Some patients present with neurogenic claudication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6891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BF6C-5A4A-3D83-4227-FD551854D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A3A27-46BA-B9DD-0680-119C632AE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Intramedullary spinal arteriovenous malformations (AVMs) are supplied by medullary arteries and drain through medullary veins</a:t>
            </a:r>
          </a:p>
          <a:p>
            <a:r>
              <a:rPr lang="en-US" dirty="0"/>
              <a:t> Mean age at clinical presentation - mid-20s, </a:t>
            </a:r>
          </a:p>
          <a:p>
            <a:r>
              <a:rPr lang="en-US" dirty="0"/>
              <a:t>but ~ 20 percent of the lesions are diagnosed in children under 16 years of age . </a:t>
            </a:r>
          </a:p>
          <a:p>
            <a:r>
              <a:rPr lang="en-US" dirty="0"/>
              <a:t>A myelopathy is produced by the mass effect of the lesion or by ischemia or hemorrhage into the cord. </a:t>
            </a:r>
          </a:p>
          <a:p>
            <a:r>
              <a:rPr lang="en-US" dirty="0"/>
              <a:t>Some patients  may present  with subarachnoid hemorrhage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5272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BCAF8-1C59-49FC-1C7F-4D34B1801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  <a:br>
              <a:rPr lang="en-US" dirty="0"/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78A48-4E0C-AD5E-132D-7294F3141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diagnosis of spinal cord infarction is made in the setting of a compatible clinical syndrome: rapidly developing myelopathic deficits in the absence of another identifiable etiology by history, examination</a:t>
            </a:r>
          </a:p>
          <a:p>
            <a:r>
              <a:rPr lang="en-US" dirty="0"/>
              <a:t>Spinal MRI — MRI is required in the diagnosis of spinal cord infarction. </a:t>
            </a:r>
          </a:p>
          <a:p>
            <a:r>
              <a:rPr lang="en-US" dirty="0"/>
              <a:t>MRI can also provide confirmatory evidence to the underlying etiology of ischemia</a:t>
            </a:r>
          </a:p>
          <a:p>
            <a:r>
              <a:rPr lang="en-US" dirty="0"/>
              <a:t>MRI changes associated with spinal cord ischemia include </a:t>
            </a:r>
            <a:r>
              <a:rPr lang="en-US" b="1" dirty="0"/>
              <a:t>hyperintensities on T2-weighted </a:t>
            </a:r>
            <a:r>
              <a:rPr lang="en-US" dirty="0"/>
              <a:t>and short-tau inversion recovery images(</a:t>
            </a:r>
            <a:r>
              <a:rPr lang="en-US" b="1" dirty="0"/>
              <a:t>STIR</a:t>
            </a:r>
            <a:r>
              <a:rPr lang="en-US" dirty="0"/>
              <a:t>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2180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09793-080D-E510-8E7A-25032C7CC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D4E62-9693-491D-E405-EA0A69029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finding of </a:t>
            </a:r>
            <a:r>
              <a:rPr lang="en-US" b="1" dirty="0"/>
              <a:t>restricted diffusion on diffusion-weighted images (DWI-MRI</a:t>
            </a:r>
            <a:r>
              <a:rPr lang="en-US" dirty="0"/>
              <a:t>) appears to be significantly more sensitive than standard T2 images.</a:t>
            </a:r>
          </a:p>
          <a:p>
            <a:r>
              <a:rPr lang="en-US" dirty="0"/>
              <a:t>The finding of </a:t>
            </a:r>
            <a:r>
              <a:rPr lang="en-US" b="1" dirty="0"/>
              <a:t>vertebral body infarction </a:t>
            </a:r>
            <a:r>
              <a:rPr lang="en-US" dirty="0"/>
              <a:t>adjacent to a cord signal abnormality on MRI is a specific indicator of ischemia and a useful </a:t>
            </a:r>
            <a:r>
              <a:rPr lang="en-US" b="1" dirty="0"/>
              <a:t>confirmatory sign </a:t>
            </a:r>
            <a:r>
              <a:rPr lang="en-US" dirty="0"/>
              <a:t>if present.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30416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5A433-B8D4-D417-8EEF-D1823B8B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99FA0-87E1-44C5-9985-B849A387B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MRI is sensitive for intramedullary AVM, showing a cluster of low-intensity signal foci.</a:t>
            </a:r>
          </a:p>
          <a:p>
            <a:r>
              <a:rPr lang="en-US" dirty="0"/>
              <a:t>Contrast-enhanced MRA also helps localize the nidus and identify arterial supply and venous drainage</a:t>
            </a:r>
          </a:p>
          <a:p>
            <a:r>
              <a:rPr lang="en-US" dirty="0"/>
              <a:t>MRI with contrast-enhanced magnetic resonance angiography (MRA) can identify a </a:t>
            </a:r>
            <a:r>
              <a:rPr lang="en-US" dirty="0" err="1"/>
              <a:t>dural</a:t>
            </a:r>
            <a:r>
              <a:rPr lang="en-US" dirty="0"/>
              <a:t> arteriovenous fistula .</a:t>
            </a:r>
          </a:p>
          <a:p>
            <a:r>
              <a:rPr lang="en-US" dirty="0"/>
              <a:t> The most common finding is a nonspecific hyperintense signal lesion on T2-weighted images, </a:t>
            </a:r>
            <a:r>
              <a:rPr lang="en-US" b="1" dirty="0"/>
              <a:t>intradural flow voids on T2-weighted images.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0773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C5165-62D3-C0AC-68A0-E7927625F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A0013-2AEF-A3ED-6ADA-02BE8435E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10" y="2160589"/>
            <a:ext cx="3620277" cy="2989909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Sagittal STIR MRI image (A) shows hyperintensity in lower cervical and upper thoracic cord (arrows). Axial turbo spin-echo T2-weighted images (B, C) show hyperintensities in the ventral horns of the central </a:t>
            </a:r>
            <a:r>
              <a:rPr lang="en-IN" dirty="0" err="1"/>
              <a:t>gray</a:t>
            </a:r>
            <a:r>
              <a:rPr lang="en-IN" dirty="0"/>
              <a:t> matter ("</a:t>
            </a:r>
            <a:r>
              <a:rPr lang="en-IN" b="1" dirty="0">
                <a:solidFill>
                  <a:srgbClr val="FF0000"/>
                </a:solidFill>
              </a:rPr>
              <a:t>owl's eyes sign</a:t>
            </a:r>
            <a:r>
              <a:rPr lang="en-IN" dirty="0"/>
              <a:t>") consistent with acute cervicothoracic cord infarction (arrowheads).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8100E2-19B6-6673-B57A-35EA1662C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862" y="74560"/>
            <a:ext cx="7643228" cy="678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54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C0BF-2678-DE01-CC3F-9ABEFDF52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E92BEC-A865-3060-25D1-0BA11B3AA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Aortic dissection can be identified by multiplane transesophageal echocardiography (TEE), chest computed tomography (CT)</a:t>
            </a:r>
          </a:p>
          <a:p>
            <a:r>
              <a:rPr lang="en-US" dirty="0"/>
              <a:t>Echocardiography can be performed to look for a source of embolism </a:t>
            </a:r>
          </a:p>
          <a:p>
            <a:r>
              <a:rPr lang="en-US" dirty="0"/>
              <a:t>CT angiography or MRA , should be performed to exclude a vertebral artery dissection in a patient with a rostral cervical cord infarction.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695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65BFD-F159-33BF-6021-FA437A0F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37D99-FB8F-F95A-E1D0-8892271B8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Blood tests to evaluate a possible hypercoagulable condition should be performed when the cause of spinal cord infarction is obscure, particularly in younger patients and those without vascular risk factors.</a:t>
            </a:r>
          </a:p>
          <a:p>
            <a:r>
              <a:rPr lang="en-US" dirty="0"/>
              <a:t> Rheumatologic tests (ESR, ANA, ANCA, and SSA/B antibodies) could be considered.</a:t>
            </a:r>
            <a:endParaRPr lang="en-IN" dirty="0"/>
          </a:p>
          <a:p>
            <a:r>
              <a:rPr lang="en-US" dirty="0"/>
              <a:t>A lumbar puncture and cerebrospinal fluid (CSF) analysis should be performed in younger patients to look for signs of infection or inflammatory diseases.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9584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D47E4-91F4-6DDF-37C6-B02CD83DE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22C3A-6EAC-8C51-1221-A86BD2577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care</a:t>
            </a:r>
          </a:p>
          <a:p>
            <a:r>
              <a:rPr lang="en-US" dirty="0"/>
              <a:t>Thrombolysis — Thrombolytic therapy for spinal cord ischemia remains investigational at this time.</a:t>
            </a:r>
          </a:p>
          <a:p>
            <a:r>
              <a:rPr lang="en-US" dirty="0"/>
              <a:t> The use of antiplatelet treatment in patients with underlying vascular risk factors or comorbid vascular disease is recommended to prevent other secondary atherothrombotic events.</a:t>
            </a:r>
          </a:p>
        </p:txBody>
      </p:sp>
    </p:spTree>
    <p:extLst>
      <p:ext uri="{BB962C8B-B14F-4D97-AF65-F5344CB8AC3E}">
        <p14:creationId xmlns:p14="http://schemas.microsoft.com/office/powerpoint/2010/main" val="838298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CF1F7-E442-E360-7E78-E213C7BF8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5762F-0CDC-42B2-ECBD-B7D3FF86B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Following aortic surgery or endovascular repair — </a:t>
            </a:r>
          </a:p>
          <a:p>
            <a:pPr lvl="1"/>
            <a:r>
              <a:rPr lang="en-US" dirty="0"/>
              <a:t>A specific protocol has been developed that appears to be effective in reversing or limiting the neurologic deficits from spinal cord ischemia after aortic surgery and thoracic endovascular aortic repair . </a:t>
            </a:r>
          </a:p>
          <a:p>
            <a:pPr lvl="1"/>
            <a:r>
              <a:rPr lang="en-US" dirty="0"/>
              <a:t>This employs a combination of blood pressure support and reduction of spinal cord canal pressure with lumbar drains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8552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23DEF-05CD-970F-D7E2-1AFC4644D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12" y="2698634"/>
            <a:ext cx="9603275" cy="1049235"/>
          </a:xfrm>
        </p:spPr>
        <p:txBody>
          <a:bodyPr/>
          <a:lstStyle/>
          <a:p>
            <a:r>
              <a:rPr lang="en-US" dirty="0"/>
              <a:t>THANK YOU.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97337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0000FF"/>
      </a:hlink>
      <a:folHlink>
        <a:srgbClr val="FF00FF"/>
      </a:folHlink>
    </a:clrScheme>
    <a:fontScheme name="Facet">
      <a:majorFont>
        <a:latin typeface="Trebuchet MS"/>
        <a:ea typeface="Trebuchet MS"/>
        <a:cs typeface="Trebuchet MS"/>
      </a:majorFont>
      <a:minorFont>
        <a:latin typeface="Helvetica"/>
        <a:ea typeface="Helvetica"/>
        <a:cs typeface="Helvetica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113</TotalTime>
  <Words>2059</Words>
  <Application>Microsoft Office PowerPoint</Application>
  <PresentationFormat>Widescreen</PresentationFormat>
  <Paragraphs>149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Gill Sans MT</vt:lpstr>
      <vt:lpstr>Trebuchet MS</vt:lpstr>
      <vt:lpstr>Wingdings 3</vt:lpstr>
      <vt:lpstr>Gallery</vt:lpstr>
      <vt:lpstr>ISCHEMIC MYELOPATHY</vt:lpstr>
      <vt:lpstr>BLOOD SUPPLY OF SPINAL CORD</vt:lpstr>
      <vt:lpstr>Anterior spinal artery</vt:lpstr>
      <vt:lpstr>PowerPoint Presentation</vt:lpstr>
      <vt:lpstr>PowerPoint Presentation</vt:lpstr>
      <vt:lpstr>PSA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Venous system</vt:lpstr>
      <vt:lpstr>SPINAL CORD ISCHEMIA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ANTERIOR SPINAL ARTERY SYNDROME </vt:lpstr>
      <vt:lpstr>Incomplete pattern:  </vt:lpstr>
      <vt:lpstr>PowerPoint Presentation</vt:lpstr>
      <vt:lpstr>PowerPoint Presentation</vt:lpstr>
      <vt:lpstr>POSTERIOR SPINAL ARTERY SYNDROME</vt:lpstr>
      <vt:lpstr>VENOUS INFARCTION OF SPINAL CORD</vt:lpstr>
      <vt:lpstr>PowerPoint Presentation</vt:lpstr>
      <vt:lpstr>PowerPoint Presentation</vt:lpstr>
      <vt:lpstr>DIAGNOSIS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</vt:lpstr>
      <vt:lpstr>PowerPoint Presentation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ISCHEMIC MYELOPATHY</dc:title>
  <dc:creator>MONET</dc:creator>
  <cp:lastModifiedBy>monet</cp:lastModifiedBy>
  <cp:revision>4</cp:revision>
  <dcterms:modified xsi:type="dcterms:W3CDTF">2022-10-10T19:24:50Z</dcterms:modified>
</cp:coreProperties>
</file>