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5" r:id="rId4"/>
    <p:sldId id="259" r:id="rId5"/>
    <p:sldId id="266" r:id="rId6"/>
    <p:sldId id="268" r:id="rId7"/>
    <p:sldId id="260" r:id="rId8"/>
    <p:sldId id="261" r:id="rId9"/>
    <p:sldId id="267" r:id="rId10"/>
    <p:sldId id="269" r:id="rId11"/>
    <p:sldId id="263" r:id="rId12"/>
    <p:sldId id="264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317" r:id="rId23"/>
    <p:sldId id="279" r:id="rId24"/>
    <p:sldId id="280" r:id="rId25"/>
    <p:sldId id="318" r:id="rId26"/>
    <p:sldId id="281" r:id="rId27"/>
    <p:sldId id="319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304" r:id="rId41"/>
    <p:sldId id="305" r:id="rId42"/>
    <p:sldId id="307" r:id="rId43"/>
    <p:sldId id="308" r:id="rId44"/>
    <p:sldId id="309" r:id="rId45"/>
    <p:sldId id="310" r:id="rId46"/>
    <p:sldId id="314" r:id="rId47"/>
    <p:sldId id="320" r:id="rId48"/>
    <p:sldId id="315" r:id="rId49"/>
    <p:sldId id="323" r:id="rId50"/>
    <p:sldId id="311" r:id="rId51"/>
    <p:sldId id="312" r:id="rId52"/>
    <p:sldId id="313" r:id="rId53"/>
    <p:sldId id="316" r:id="rId54"/>
    <p:sldId id="294" r:id="rId55"/>
    <p:sldId id="298" r:id="rId56"/>
    <p:sldId id="322" r:id="rId57"/>
    <p:sldId id="299" r:id="rId58"/>
    <p:sldId id="321" r:id="rId59"/>
    <p:sldId id="300" r:id="rId60"/>
    <p:sldId id="301" r:id="rId61"/>
    <p:sldId id="303" r:id="rId62"/>
    <p:sldId id="302" r:id="rId6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91" autoAdjust="0"/>
    <p:restoredTop sz="94660"/>
  </p:normalViewPr>
  <p:slideViewPr>
    <p:cSldViewPr snapToGrid="0">
      <p:cViewPr varScale="1">
        <p:scale>
          <a:sx n="72" d="100"/>
          <a:sy n="72" d="100"/>
        </p:scale>
        <p:origin x="6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slide" Target="slides/slide54.xml" /><Relationship Id="rId63" Type="http://schemas.openxmlformats.org/officeDocument/2006/relationships/slide" Target="slides/slide6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slide" Target="slides/slide52.xml" /><Relationship Id="rId58" Type="http://schemas.openxmlformats.org/officeDocument/2006/relationships/slide" Target="slides/slide57.xml" /><Relationship Id="rId66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slide" Target="slides/slide56.xml" /><Relationship Id="rId61" Type="http://schemas.openxmlformats.org/officeDocument/2006/relationships/slide" Target="slides/slide60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60" Type="http://schemas.openxmlformats.org/officeDocument/2006/relationships/slide" Target="slides/slide59.xml" /><Relationship Id="rId65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slide" Target="slides/slide55.xml" /><Relationship Id="rId64" Type="http://schemas.openxmlformats.org/officeDocument/2006/relationships/presProps" Target="presProps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3" Type="http://schemas.openxmlformats.org/officeDocument/2006/relationships/slide" Target="slides/slide2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59" Type="http://schemas.openxmlformats.org/officeDocument/2006/relationships/slide" Target="slides/slide58.xml" /><Relationship Id="rId67" Type="http://schemas.openxmlformats.org/officeDocument/2006/relationships/tableStyles" Target="tableStyles.xml" /><Relationship Id="rId20" Type="http://schemas.openxmlformats.org/officeDocument/2006/relationships/slide" Target="slides/slide19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62" Type="http://schemas.openxmlformats.org/officeDocument/2006/relationships/slide" Target="slides/slide6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2.xml" 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 /><Relationship Id="rId1" Type="http://schemas.openxmlformats.org/officeDocument/2006/relationships/slideLayout" Target="../slideLayouts/slideLayout2.xml" 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54D40-2E31-4D73-BB76-F3CEF3C150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225" y="852551"/>
            <a:ext cx="10993549" cy="1475013"/>
          </a:xfrm>
        </p:spPr>
        <p:txBody>
          <a:bodyPr>
            <a:normAutofit/>
          </a:bodyPr>
          <a:lstStyle/>
          <a:p>
            <a:r>
              <a:rPr lang="en-US" sz="4000" dirty="0"/>
              <a:t>INHERITED HEMOLYTIC ANEMIAS</a:t>
            </a:r>
            <a:endParaRPr lang="en-IN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DAEB17-A95B-434D-860E-15D560C724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02452" y="2230582"/>
            <a:ext cx="3789548" cy="758201"/>
          </a:xfrm>
        </p:spPr>
        <p:txBody>
          <a:bodyPr>
            <a:noAutofit/>
          </a:bodyPr>
          <a:lstStyle/>
          <a:p>
            <a:r>
              <a:rPr lang="en-US" sz="2000" dirty="0"/>
              <a:t>DR AMRITA KURIAN</a:t>
            </a:r>
          </a:p>
          <a:p>
            <a:r>
              <a:rPr lang="en-US" sz="2000" dirty="0"/>
              <a:t>JUNIOR RESIDENT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2788378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4A284-3B0F-416E-992E-9E1671329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	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4FB94-3D3B-42BE-84F7-813394DD6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Hemolytic anemia – classification : </a:t>
            </a:r>
          </a:p>
          <a:p>
            <a:r>
              <a:rPr lang="en-US" dirty="0"/>
              <a:t>Inherited / Acquired</a:t>
            </a:r>
          </a:p>
          <a:p>
            <a:r>
              <a:rPr lang="en-US" dirty="0"/>
              <a:t>Acute / Chronic</a:t>
            </a:r>
          </a:p>
          <a:p>
            <a:r>
              <a:rPr lang="en-US" dirty="0"/>
              <a:t>Intravascular / Extravascular</a:t>
            </a:r>
          </a:p>
          <a:p>
            <a:r>
              <a:rPr lang="en-US" dirty="0" err="1"/>
              <a:t>Intracorpuscular</a:t>
            </a:r>
            <a:r>
              <a:rPr lang="en-US" dirty="0"/>
              <a:t> / </a:t>
            </a:r>
            <a:r>
              <a:rPr lang="en-US" dirty="0" err="1"/>
              <a:t>Extracorpuscular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86335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8C31A-FF2E-40B5-A4B8-3F8C634BB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8BA270-DD65-410E-8453-F244D61F87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1217" y="2082236"/>
            <a:ext cx="8369565" cy="4775764"/>
          </a:xfrm>
        </p:spPr>
      </p:pic>
    </p:spTree>
    <p:extLst>
      <p:ext uri="{BB962C8B-B14F-4D97-AF65-F5344CB8AC3E}">
        <p14:creationId xmlns:p14="http://schemas.microsoft.com/office/powerpoint/2010/main" val="1772081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BF64D-A50E-44FF-BAED-1E71116B6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FEATURES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AD768-9800-47DE-AB89-7E1CB4D00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Jaundice</a:t>
            </a:r>
          </a:p>
          <a:p>
            <a:r>
              <a:rPr lang="en-US" dirty="0"/>
              <a:t>Pallor</a:t>
            </a:r>
          </a:p>
          <a:p>
            <a:r>
              <a:rPr lang="en-US" dirty="0"/>
              <a:t>Splenomegaly</a:t>
            </a:r>
          </a:p>
          <a:p>
            <a:r>
              <a:rPr lang="en-US" dirty="0"/>
              <a:t>Hepatomegaly</a:t>
            </a:r>
          </a:p>
          <a:p>
            <a:r>
              <a:rPr lang="en-US" dirty="0"/>
              <a:t>Skeletal changes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20437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C37AC-D8B6-4695-8B85-E430664E8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features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2395E-5C73-451A-9EDF-B1E8679D9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ATTRIBUTABLE  TO HEMOLYSIS</a:t>
            </a:r>
          </a:p>
          <a:p>
            <a:r>
              <a:rPr lang="en-US" dirty="0"/>
              <a:t>Hb: normal to severely reduced</a:t>
            </a:r>
          </a:p>
          <a:p>
            <a:endParaRPr lang="en-US" dirty="0"/>
          </a:p>
          <a:p>
            <a:r>
              <a:rPr lang="en-US" dirty="0"/>
              <a:t>Extravascular hemolysis: </a:t>
            </a:r>
          </a:p>
          <a:p>
            <a:pPr lvl="1"/>
            <a:r>
              <a:rPr lang="en-US" dirty="0"/>
              <a:t>Raised Unconjugated Bilirubin, AST</a:t>
            </a:r>
          </a:p>
          <a:p>
            <a:pPr lvl="1"/>
            <a:r>
              <a:rPr lang="en-US" dirty="0"/>
              <a:t>Raised urobilinogen in stool and urine</a:t>
            </a:r>
          </a:p>
        </p:txBody>
      </p:sp>
    </p:spTree>
    <p:extLst>
      <p:ext uri="{BB962C8B-B14F-4D97-AF65-F5344CB8AC3E}">
        <p14:creationId xmlns:p14="http://schemas.microsoft.com/office/powerpoint/2010/main" val="2778498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965D-ED4B-4339-B20E-8FD4DF7FE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C5C33-F590-4B93-93FB-03A3323E7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Intravascular hemolysis:</a:t>
            </a:r>
          </a:p>
          <a:p>
            <a:pPr lvl="1"/>
            <a:r>
              <a:rPr lang="en-US" dirty="0"/>
              <a:t>Hemoglobinuria</a:t>
            </a:r>
          </a:p>
          <a:p>
            <a:pPr lvl="1"/>
            <a:r>
              <a:rPr lang="en-US" dirty="0"/>
              <a:t>Free Hb in serum</a:t>
            </a:r>
          </a:p>
          <a:p>
            <a:pPr lvl="1"/>
            <a:r>
              <a:rPr lang="en-US" dirty="0"/>
              <a:t>Raised LDH</a:t>
            </a:r>
          </a:p>
          <a:p>
            <a:pPr lvl="1"/>
            <a:r>
              <a:rPr lang="en-US" dirty="0"/>
              <a:t>Low haptoglobin</a:t>
            </a:r>
          </a:p>
          <a:p>
            <a:pPr lvl="1"/>
            <a:r>
              <a:rPr lang="en-US" dirty="0" err="1"/>
              <a:t>S.bilirubin</a:t>
            </a:r>
            <a:r>
              <a:rPr lang="en-US" dirty="0"/>
              <a:t> may be normal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58487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2CEC5-D0A5-4156-BAE9-0269CA183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76D372-D716-4FD6-940C-D4EE06296F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Attributable to Bone marrow response:</a:t>
            </a:r>
          </a:p>
          <a:p>
            <a:pPr lvl="1"/>
            <a:r>
              <a:rPr lang="en-US" dirty="0"/>
              <a:t>Increased reticulocytes</a:t>
            </a:r>
          </a:p>
          <a:p>
            <a:pPr lvl="1"/>
            <a:r>
              <a:rPr lang="en-US" dirty="0"/>
              <a:t>Increased MCV, MCH</a:t>
            </a:r>
          </a:p>
          <a:p>
            <a:pPr lvl="1"/>
            <a:r>
              <a:rPr lang="en-US" dirty="0"/>
              <a:t>Peripheral smear – macrocytes polychromasia, nucleated RBC</a:t>
            </a:r>
          </a:p>
          <a:p>
            <a:pPr lvl="1"/>
            <a:r>
              <a:rPr lang="en-US" dirty="0"/>
              <a:t>BM aspirate -  erythroid hyperplasia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07603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17ADF-7A1D-43A1-A196-52A4DE265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D4256-7804-4AAF-BC6D-2ADA8C3291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Essential pathophysiologic process in all hemolytic anemia:   Increased Red cell turnover</a:t>
            </a:r>
          </a:p>
          <a:p>
            <a:r>
              <a:rPr lang="en-US" dirty="0"/>
              <a:t>Chronic intravascular hemolysis</a:t>
            </a:r>
          </a:p>
          <a:p>
            <a:pPr lvl="1"/>
            <a:r>
              <a:rPr lang="en-US" dirty="0"/>
              <a:t>Persistent hemoglobinuria</a:t>
            </a:r>
          </a:p>
          <a:p>
            <a:pPr lvl="1"/>
            <a:r>
              <a:rPr lang="en-US" dirty="0" err="1"/>
              <a:t>Signficant</a:t>
            </a:r>
            <a:r>
              <a:rPr lang="en-US" dirty="0"/>
              <a:t> iron loss</a:t>
            </a:r>
          </a:p>
          <a:p>
            <a:r>
              <a:rPr lang="en-US" dirty="0"/>
              <a:t>Chronic extravascular hemolysis</a:t>
            </a:r>
          </a:p>
          <a:p>
            <a:pPr lvl="1"/>
            <a:r>
              <a:rPr lang="en-US" dirty="0"/>
              <a:t>Iron overload</a:t>
            </a:r>
          </a:p>
          <a:p>
            <a:pPr lvl="1"/>
            <a:r>
              <a:rPr lang="en-US" dirty="0"/>
              <a:t>Secondary hemochromatosis 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90369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1946A-419D-4736-96CB-DB9F78C17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INHERITED HEMOLYTIC ANEMIAS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A5CFE-95C2-4CF2-8AC5-C24A3523D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Due to abnormalities of</a:t>
            </a:r>
          </a:p>
          <a:p>
            <a:pPr lvl="1"/>
            <a:r>
              <a:rPr lang="en-US" dirty="0"/>
              <a:t>Hemoglobin (hemoglobinopathies)</a:t>
            </a:r>
          </a:p>
          <a:p>
            <a:pPr lvl="1"/>
            <a:r>
              <a:rPr lang="en-US" dirty="0"/>
              <a:t>Membrane – Cytoskeleton complex</a:t>
            </a:r>
          </a:p>
          <a:p>
            <a:pPr lvl="1"/>
            <a:r>
              <a:rPr lang="en-US" dirty="0"/>
              <a:t>Metabolic machinery to keep hemoglobin and membrane cytoskeleton complex in working order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35180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78F29-0B95-437B-AA41-9F582DC00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HEMOGLOBINOPATHIES</a:t>
            </a:r>
            <a:endParaRPr lang="en-IN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19AB82FF-D858-4AF6-8F06-6950A6F8B1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54304" y="595745"/>
            <a:ext cx="6494352" cy="6262255"/>
          </a:xfrm>
        </p:spPr>
      </p:pic>
    </p:spTree>
    <p:extLst>
      <p:ext uri="{BB962C8B-B14F-4D97-AF65-F5344CB8AC3E}">
        <p14:creationId xmlns:p14="http://schemas.microsoft.com/office/powerpoint/2010/main" val="1028552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AA9CC-D5BE-4EE9-97D8-C9FC09BD7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 due to abnormalities of membrane cytoskeleton complex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1F9C3-A40B-4E0A-8E3F-BB9EFB891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60C4BC-6799-4D6B-965F-594240066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799" y="1842654"/>
            <a:ext cx="8444956" cy="501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060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008B9-F9EB-4487-8B54-01D7B16E6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15A37-6D5F-431B-8D96-CC661777B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A lipid bilayer of phospholipids and cholesterol</a:t>
            </a:r>
          </a:p>
          <a:p>
            <a:r>
              <a:rPr lang="en-US" dirty="0"/>
              <a:t>Some proteins have their hydrophobic transmembrane domains embedded in the membrane with extracellular and intracellular extension</a:t>
            </a:r>
          </a:p>
          <a:p>
            <a:r>
              <a:rPr lang="en-US" dirty="0"/>
              <a:t>Others tethered to the membrane through a GPI anchor;  having only an extracellular domain.</a:t>
            </a:r>
          </a:p>
          <a:p>
            <a:r>
              <a:rPr lang="en-US" dirty="0"/>
              <a:t>The most abundant red cell membrane proteins are glycophorins and Band 3, an anion transporter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90046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FF0B7-9BF3-4F48-9D92-31B0D4847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59581-3804-47CA-A885-FEE0AB94D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Underneath the membrane, a network of proteins form the cytoskeleton</a:t>
            </a:r>
          </a:p>
          <a:p>
            <a:r>
              <a:rPr lang="en-US" dirty="0"/>
              <a:t>SPECTRIN  (alpha </a:t>
            </a:r>
            <a:r>
              <a:rPr lang="en-US" dirty="0" err="1"/>
              <a:t>spectrin</a:t>
            </a:r>
            <a:r>
              <a:rPr lang="en-US" dirty="0"/>
              <a:t> and beta </a:t>
            </a:r>
            <a:r>
              <a:rPr lang="en-US" dirty="0" err="1"/>
              <a:t>spectrin</a:t>
            </a:r>
            <a:r>
              <a:rPr lang="en-US" dirty="0"/>
              <a:t>) –the main cytoskeletal protein</a:t>
            </a:r>
          </a:p>
          <a:p>
            <a:r>
              <a:rPr lang="en-US" dirty="0"/>
              <a:t>ANKYRIN ,Band 4.1 and Band 4.2 – link the membrane to the cytoskeleton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91084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C0268-7C9D-433D-ADE1-7AB39764C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6C3A7-22CC-4E22-A7F6-A98CADF1A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membrane-cytoskeleton complex </a:t>
            </a:r>
          </a:p>
          <a:p>
            <a:pPr lvl="1"/>
            <a:r>
              <a:rPr lang="en-US" dirty="0"/>
              <a:t> Is an envelope for the red cell cytoplasm</a:t>
            </a:r>
          </a:p>
          <a:p>
            <a:pPr lvl="1"/>
            <a:r>
              <a:rPr lang="en-US" dirty="0"/>
              <a:t>maintains the normal red cells shape,</a:t>
            </a:r>
          </a:p>
          <a:p>
            <a:pPr lvl="1"/>
            <a:r>
              <a:rPr lang="en-US" dirty="0"/>
              <a:t> provides highly specific cross-membrane transport of electrolytes and of metabolites such as glucose.</a:t>
            </a:r>
          </a:p>
          <a:p>
            <a:r>
              <a:rPr lang="en-US" dirty="0"/>
              <a:t> An abnormality of almost any of the components of the complex - structural or functional failure - alteration of normal biconcave disk shape of RBCs - hemolysis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13270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7FA0B-3596-496A-B9FA-90285D969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HEREDITARY SPHEROCYTOSIS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0CAEC-6AD3-44F0-8750-9999EA328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Common, 1 in 5000</a:t>
            </a:r>
          </a:p>
          <a:p>
            <a:r>
              <a:rPr lang="en-US" dirty="0"/>
              <a:t>Identified by </a:t>
            </a:r>
            <a:r>
              <a:rPr lang="en-US" dirty="0" err="1"/>
              <a:t>Minkowksy</a:t>
            </a:r>
            <a:r>
              <a:rPr lang="en-US" dirty="0"/>
              <a:t> and </a:t>
            </a:r>
            <a:r>
              <a:rPr lang="en-US" dirty="0" err="1"/>
              <a:t>Chauffard</a:t>
            </a:r>
            <a:endParaRPr lang="en-US" dirty="0"/>
          </a:p>
          <a:p>
            <a:r>
              <a:rPr lang="en-US" dirty="0"/>
              <a:t>RBCs abnormally susceptible to lysis in hypotonic media – OSMOTIC FRAGILITY</a:t>
            </a:r>
          </a:p>
          <a:p>
            <a:r>
              <a:rPr lang="en-US" dirty="0"/>
              <a:t>Heterogenous – arise from variety of mutations in one of several genes</a:t>
            </a:r>
          </a:p>
          <a:p>
            <a:r>
              <a:rPr lang="en-US" dirty="0"/>
              <a:t>Autosomal dominant (heterozygous) &gt; Autosomal recessive (homozygous)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60612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10C1D-D2E4-4602-9B09-F48179247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genetics</a:t>
            </a:r>
            <a:endParaRPr lang="en-IN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FCACE9D-C0D6-4DCD-95F8-1A87C380B4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557742"/>
              </p:ext>
            </p:extLst>
          </p:nvPr>
        </p:nvGraphicFramePr>
        <p:xfrm>
          <a:off x="2389909" y="1959230"/>
          <a:ext cx="8735292" cy="4607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1764">
                  <a:extLst>
                    <a:ext uri="{9D8B030D-6E8A-4147-A177-3AD203B41FA5}">
                      <a16:colId xmlns:a16="http://schemas.microsoft.com/office/drawing/2014/main" val="2681671736"/>
                    </a:ext>
                  </a:extLst>
                </a:gridCol>
                <a:gridCol w="2911764">
                  <a:extLst>
                    <a:ext uri="{9D8B030D-6E8A-4147-A177-3AD203B41FA5}">
                      <a16:colId xmlns:a16="http://schemas.microsoft.com/office/drawing/2014/main" val="1255314836"/>
                    </a:ext>
                  </a:extLst>
                </a:gridCol>
                <a:gridCol w="2911764">
                  <a:extLst>
                    <a:ext uri="{9D8B030D-6E8A-4147-A177-3AD203B41FA5}">
                      <a16:colId xmlns:a16="http://schemas.microsoft.com/office/drawing/2014/main" val="2762207074"/>
                    </a:ext>
                  </a:extLst>
                </a:gridCol>
              </a:tblGrid>
              <a:tr h="767971">
                <a:tc>
                  <a:txBody>
                    <a:bodyPr/>
                    <a:lstStyle/>
                    <a:p>
                      <a:r>
                        <a:rPr lang="en-US" dirty="0"/>
                        <a:t>Gene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Protein produced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Comments 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780784"/>
                  </a:ext>
                </a:extLst>
              </a:tr>
              <a:tr h="767971">
                <a:tc>
                  <a:txBody>
                    <a:bodyPr/>
                    <a:lstStyle/>
                    <a:p>
                      <a:r>
                        <a:rPr lang="en-US" dirty="0"/>
                        <a:t>SPTA 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Alpha </a:t>
                      </a:r>
                      <a:r>
                        <a:rPr lang="en-US" dirty="0" err="1"/>
                        <a:t>spectrin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65 % HE (Hereditary Elliptocytosis)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86549"/>
                  </a:ext>
                </a:extLst>
              </a:tr>
              <a:tr h="767971">
                <a:tc>
                  <a:txBody>
                    <a:bodyPr/>
                    <a:lstStyle/>
                    <a:p>
                      <a:r>
                        <a:rPr lang="en-US" dirty="0"/>
                        <a:t>SPTB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Beta </a:t>
                      </a:r>
                      <a:r>
                        <a:rPr lang="en-US" dirty="0" err="1"/>
                        <a:t>spectrin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30 % HE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222423"/>
                  </a:ext>
                </a:extLst>
              </a:tr>
              <a:tr h="767971">
                <a:tc>
                  <a:txBody>
                    <a:bodyPr/>
                    <a:lstStyle/>
                    <a:p>
                      <a:r>
                        <a:rPr lang="en-US" dirty="0"/>
                        <a:t>ANK I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Ankyrin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Majority of HS (Hereditary Spherocytosis)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696232"/>
                  </a:ext>
                </a:extLst>
              </a:tr>
              <a:tr h="767971">
                <a:tc>
                  <a:txBody>
                    <a:bodyPr/>
                    <a:lstStyle/>
                    <a:p>
                      <a:r>
                        <a:rPr lang="en-US" dirty="0"/>
                        <a:t>SLC4A1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Band 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25% HS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506161"/>
                  </a:ext>
                </a:extLst>
              </a:tr>
              <a:tr h="767971">
                <a:tc>
                  <a:txBody>
                    <a:bodyPr/>
                    <a:lstStyle/>
                    <a:p>
                      <a:r>
                        <a:rPr lang="en-US" dirty="0"/>
                        <a:t>EPB41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Band 4.1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5% HE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822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468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EA3F4-22E6-4EDD-A890-1719B4892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24AA29C-DD1B-4E1C-B08F-BBE24D933C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25890" y="1848715"/>
            <a:ext cx="5728945" cy="489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353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E443E-114B-4C50-8C82-49D25CA43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presentation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22B20-F654-4C6F-8037-28536F411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Severe cases : present with severe anemia in infancy</a:t>
            </a:r>
          </a:p>
          <a:p>
            <a:r>
              <a:rPr lang="en-US" dirty="0"/>
              <a:t>Mild cases : young adults or later</a:t>
            </a:r>
          </a:p>
          <a:p>
            <a:r>
              <a:rPr lang="en-US" dirty="0"/>
              <a:t>Jaundice</a:t>
            </a:r>
          </a:p>
          <a:p>
            <a:r>
              <a:rPr lang="en-US" dirty="0"/>
              <a:t>Splenomegaly</a:t>
            </a:r>
          </a:p>
          <a:p>
            <a:r>
              <a:rPr lang="en-US" dirty="0"/>
              <a:t>gallstones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6256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73740-5BD6-43DC-9EDD-04E5DD814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449B9-DB47-41B5-B60B-BA4E2EAC6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milder cases, hemolysis is often compensated.</a:t>
            </a:r>
          </a:p>
          <a:p>
            <a:r>
              <a:rPr lang="en-US" dirty="0"/>
              <a:t>But changes in clinical expression may be seen even in the same patient.</a:t>
            </a:r>
          </a:p>
          <a:p>
            <a:r>
              <a:rPr lang="en-US" dirty="0"/>
              <a:t>Intercurrent conditions (e.g., pregnancy, infection) may cause decompensation. </a:t>
            </a:r>
          </a:p>
          <a:p>
            <a:r>
              <a:rPr lang="en-US" dirty="0"/>
              <a:t>The anemia is usually normocytic, spherocytes (loss of central pallor )  </a:t>
            </a:r>
          </a:p>
          <a:p>
            <a:r>
              <a:rPr lang="en-US" u="sng" dirty="0"/>
              <a:t>Increased mean corpuscular hemoglobin concentration (MCHC &gt;34) </a:t>
            </a:r>
          </a:p>
          <a:p>
            <a:r>
              <a:rPr lang="en-US" dirty="0"/>
              <a:t>HS is almost the only condition in which this abnormality occurs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3083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CA262-AE53-4E25-B462-9832B6146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C7069-E390-4916-96E4-732108C29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Spleen : dual mechanism</a:t>
            </a:r>
          </a:p>
          <a:p>
            <a:r>
              <a:rPr lang="en-US" dirty="0"/>
              <a:t>Spleen itself is a major site of destruction </a:t>
            </a:r>
          </a:p>
          <a:p>
            <a:r>
              <a:rPr lang="en-US" dirty="0"/>
              <a:t>Transit through the splenic circulation makes the defective red cells more spherocytic</a:t>
            </a:r>
          </a:p>
          <a:p>
            <a:r>
              <a:rPr lang="en-US" dirty="0"/>
              <a:t>Accelerates  their demise, even though that may take place elsewhere.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032910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53AE0-4075-47FF-8DA5-B58560F3C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30330-7B1B-4290-B791-5E01F6717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15956"/>
            <a:ext cx="11029616" cy="4585854"/>
          </a:xfrm>
        </p:spPr>
        <p:txBody>
          <a:bodyPr>
            <a:normAutofit/>
          </a:bodyPr>
          <a:lstStyle/>
          <a:p>
            <a:r>
              <a:rPr lang="en-US" dirty="0"/>
              <a:t>If family history +,  diagnosis is easier </a:t>
            </a:r>
          </a:p>
          <a:p>
            <a:r>
              <a:rPr lang="en-US" dirty="0"/>
              <a:t>no family history? two reasons. </a:t>
            </a:r>
          </a:p>
          <a:p>
            <a:pPr marL="879750" lvl="2" indent="-285750"/>
            <a:r>
              <a:rPr lang="en-US" sz="1600" dirty="0"/>
              <a:t>de novo mutation</a:t>
            </a:r>
          </a:p>
          <a:p>
            <a:pPr marL="879750" lvl="2" indent="-285750"/>
            <a:r>
              <a:rPr lang="en-US" sz="1600" dirty="0"/>
              <a:t>recessive form of HS</a:t>
            </a:r>
          </a:p>
          <a:p>
            <a:r>
              <a:rPr lang="en-US" dirty="0"/>
              <a:t> Requires more extensive laboratory investigations. </a:t>
            </a:r>
          </a:p>
          <a:p>
            <a:pPr lvl="1"/>
            <a:r>
              <a:rPr lang="en-US" dirty="0"/>
              <a:t>osmotic fragility test</a:t>
            </a:r>
          </a:p>
          <a:p>
            <a:pPr lvl="1"/>
            <a:r>
              <a:rPr lang="en-US" dirty="0"/>
              <a:t>acid glycerol lysis test </a:t>
            </a:r>
          </a:p>
          <a:p>
            <a:pPr lvl="1"/>
            <a:r>
              <a:rPr lang="en-US" dirty="0"/>
              <a:t>eosin-5′-maleimide (EMA)–binding test</a:t>
            </a:r>
          </a:p>
          <a:p>
            <a:pPr lvl="1"/>
            <a:r>
              <a:rPr lang="en-US" dirty="0"/>
              <a:t>SDS-gel electrophoresis of membrane proteins and at times molecular studies</a:t>
            </a:r>
          </a:p>
        </p:txBody>
      </p:sp>
    </p:spTree>
    <p:extLst>
      <p:ext uri="{BB962C8B-B14F-4D97-AF65-F5344CB8AC3E}">
        <p14:creationId xmlns:p14="http://schemas.microsoft.com/office/powerpoint/2010/main" val="35711913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01CC3-C7B2-4B3A-8310-7F1BAE649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2EBCF2-8128-46DC-8B2C-B9FF25F283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6539" y="1868067"/>
            <a:ext cx="5645425" cy="4324858"/>
          </a:xfr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F9B4A10-39BF-447C-BFD4-20A7C655159A}"/>
              </a:ext>
            </a:extLst>
          </p:cNvPr>
          <p:cNvCxnSpPr/>
          <p:nvPr/>
        </p:nvCxnSpPr>
        <p:spPr>
          <a:xfrm>
            <a:off x="5950226" y="4452730"/>
            <a:ext cx="39756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25060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8822C-B320-4BDB-9363-BD41004AD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C4077-1EFF-44CA-8B27-18506B129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causal treatment</a:t>
            </a:r>
          </a:p>
          <a:p>
            <a:r>
              <a:rPr lang="en-US" dirty="0"/>
              <a:t>SPLENECTOMY– YES/ NO</a:t>
            </a:r>
          </a:p>
          <a:p>
            <a:r>
              <a:rPr lang="en-US" dirty="0"/>
              <a:t>Mild cases : avoid</a:t>
            </a:r>
          </a:p>
          <a:p>
            <a:r>
              <a:rPr lang="en-US" dirty="0"/>
              <a:t>Moderate cases : delay until puberty</a:t>
            </a:r>
          </a:p>
          <a:p>
            <a:r>
              <a:rPr lang="en-US" dirty="0"/>
              <a:t>Severe cases : splenectomy at the age of 4 – 6</a:t>
            </a:r>
          </a:p>
          <a:p>
            <a:r>
              <a:rPr lang="en-US" dirty="0"/>
              <a:t>Anti pneumococcal vaccination before splenectomy</a:t>
            </a:r>
          </a:p>
          <a:p>
            <a:r>
              <a:rPr lang="en-US" dirty="0"/>
              <a:t>Laparoscopic cholecystectomy when indicated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87023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8B122-BCA2-4E1D-9288-F0C7BC543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Hereditary elliptocytosis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B83A8-E3DD-4109-9990-F5BB635EE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Heterogenous</a:t>
            </a:r>
          </a:p>
          <a:p>
            <a:r>
              <a:rPr lang="en-US" dirty="0"/>
              <a:t>No direct correlation between morphology and clinical severity. </a:t>
            </a:r>
          </a:p>
          <a:p>
            <a:r>
              <a:rPr lang="en-US" dirty="0"/>
              <a:t>Spleen doesn’t have the specific role as it has in HS</a:t>
            </a:r>
          </a:p>
          <a:p>
            <a:r>
              <a:rPr lang="en-US" dirty="0"/>
              <a:t>Severe cases : splenectomy may be beneficial</a:t>
            </a:r>
          </a:p>
          <a:p>
            <a:r>
              <a:rPr lang="en-US" dirty="0"/>
              <a:t>SOUTHEAST ASIA OVALOCYTOSIS :</a:t>
            </a:r>
          </a:p>
          <a:p>
            <a:r>
              <a:rPr lang="en-US" dirty="0"/>
              <a:t>In frame deletion of 9 amino acids in the SLC4A1 gene encoding band 3</a:t>
            </a:r>
          </a:p>
          <a:p>
            <a:r>
              <a:rPr lang="en-US" dirty="0"/>
              <a:t>Asymptomatic in heterozygotes , lethal in homozygotes.</a:t>
            </a:r>
          </a:p>
          <a:p>
            <a:endParaRPr lang="en-US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200153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AD76A-E2BE-47B7-8C75-2F758AA53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13ACD6E-6953-4D5D-A532-6E1673CCF2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7426" y="2334629"/>
            <a:ext cx="5555717" cy="4552602"/>
          </a:xfrm>
        </p:spPr>
      </p:pic>
    </p:spTree>
    <p:extLst>
      <p:ext uri="{BB962C8B-B14F-4D97-AF65-F5344CB8AC3E}">
        <p14:creationId xmlns:p14="http://schemas.microsoft.com/office/powerpoint/2010/main" val="17846869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0D03-50B7-4CCD-AE89-C18BB0BF4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Disorders of cation transport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05C12-ACFE-496C-AE87-A5A5D171B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Autosomal dominant</a:t>
            </a:r>
          </a:p>
          <a:p>
            <a:r>
              <a:rPr lang="en-US" dirty="0"/>
              <a:t>Increased intracellular sodium, concomitant loss of potassium from cells</a:t>
            </a:r>
          </a:p>
          <a:p>
            <a:r>
              <a:rPr lang="en-US" dirty="0"/>
              <a:t>Incidental finding of </a:t>
            </a:r>
            <a:r>
              <a:rPr lang="en-US" dirty="0" err="1"/>
              <a:t>pseudohyperkalemia</a:t>
            </a:r>
            <a:r>
              <a:rPr lang="en-US" dirty="0"/>
              <a:t> </a:t>
            </a:r>
          </a:p>
          <a:p>
            <a:r>
              <a:rPr lang="en-US" dirty="0"/>
              <a:t>STOMATOCYTOSIS</a:t>
            </a:r>
          </a:p>
          <a:p>
            <a:r>
              <a:rPr lang="en-US" dirty="0"/>
              <a:t>When cation transport  is associated with gain of water; </a:t>
            </a:r>
          </a:p>
          <a:p>
            <a:r>
              <a:rPr lang="en-US" dirty="0"/>
              <a:t>Red cells are overhydrated (low MCHC)</a:t>
            </a:r>
          </a:p>
          <a:p>
            <a:r>
              <a:rPr lang="en-US" dirty="0"/>
              <a:t>The normally round-shaped central pallor is replaced by a linear-shaped central pallor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984729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26C62-8ECA-4DA9-AEF6-C974B90F6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7C1F2D-6F18-49ED-9746-614EEDF0EE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6578" y="2181225"/>
            <a:ext cx="9918844" cy="3678238"/>
          </a:xfrm>
        </p:spPr>
      </p:pic>
    </p:spTree>
    <p:extLst>
      <p:ext uri="{BB962C8B-B14F-4D97-AF65-F5344CB8AC3E}">
        <p14:creationId xmlns:p14="http://schemas.microsoft.com/office/powerpoint/2010/main" val="30522299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F7DAE-ABDD-4364-93F8-88DD4D72B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16D72-9FC9-44EB-8E3C-6D8800FBE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16996"/>
            <a:ext cx="11029615" cy="3678303"/>
          </a:xfrm>
        </p:spPr>
        <p:txBody>
          <a:bodyPr>
            <a:normAutofit/>
          </a:bodyPr>
          <a:lstStyle/>
          <a:p>
            <a:r>
              <a:rPr lang="en-US" dirty="0"/>
              <a:t>Mutations in </a:t>
            </a:r>
          </a:p>
          <a:p>
            <a:r>
              <a:rPr lang="en-US" dirty="0"/>
              <a:t>SLC4A1(encoding band 3), </a:t>
            </a:r>
          </a:p>
          <a:p>
            <a:r>
              <a:rPr lang="en-US" dirty="0"/>
              <a:t>the Rhesus gene RHAG, </a:t>
            </a:r>
          </a:p>
          <a:p>
            <a:r>
              <a:rPr lang="en-US" dirty="0"/>
              <a:t>the glucose transporter gene SLC2A1 (</a:t>
            </a:r>
            <a:r>
              <a:rPr lang="en-US" dirty="0" err="1"/>
              <a:t>cryohydrocytosis</a:t>
            </a:r>
            <a:r>
              <a:rPr lang="en-US" dirty="0"/>
              <a:t>)</a:t>
            </a:r>
          </a:p>
          <a:p>
            <a:r>
              <a:rPr lang="en-US" dirty="0"/>
              <a:t>In </a:t>
            </a:r>
            <a:r>
              <a:rPr lang="en-US" dirty="0" err="1"/>
              <a:t>stomatocytosis</a:t>
            </a:r>
            <a:r>
              <a:rPr lang="en-US" dirty="0"/>
              <a:t> splenectomy is strongly contraindicated</a:t>
            </a:r>
          </a:p>
          <a:p>
            <a:r>
              <a:rPr lang="en-US" dirty="0"/>
              <a:t>Followed by severe thromboembolic complications.</a:t>
            </a:r>
          </a:p>
        </p:txBody>
      </p:sp>
    </p:spTree>
    <p:extLst>
      <p:ext uri="{BB962C8B-B14F-4D97-AF65-F5344CB8AC3E}">
        <p14:creationId xmlns:p14="http://schemas.microsoft.com/office/powerpoint/2010/main" val="38280298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88150-AD24-4D5D-ABDE-3FA240B35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0A110-2EE9-487C-A5ED-B8A2F0B1A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XEROCYTOSIS / DEHYDRATED HEREDITARY STOMATOCYTOSIS</a:t>
            </a:r>
          </a:p>
          <a:p>
            <a:r>
              <a:rPr lang="en-IN" dirty="0"/>
              <a:t>Red cells are dehydrated (high MCHC), and they are consequently rigid</a:t>
            </a:r>
          </a:p>
          <a:p>
            <a:r>
              <a:rPr lang="en-IN" dirty="0" err="1"/>
              <a:t>xerocytosis</a:t>
            </a:r>
            <a:r>
              <a:rPr lang="en-IN" dirty="0"/>
              <a:t> results from mutations in PIEZO1.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093497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97237-05CB-4C67-BFC9-CA2B0DAB9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ENZYME ABNORMALITIES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D6180-71FF-4071-84F0-0E42606FA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one of the enzymes is defective, the consequences depend on the precise role of that enzyme in the metabolic machinery of the red cell. </a:t>
            </a:r>
          </a:p>
          <a:p>
            <a:r>
              <a:rPr lang="en-US" dirty="0"/>
              <a:t>This machinery has two main functions: </a:t>
            </a:r>
          </a:p>
          <a:p>
            <a:r>
              <a:rPr lang="en-US" dirty="0"/>
              <a:t>(1) to provide energy in the form of ATP </a:t>
            </a:r>
          </a:p>
          <a:p>
            <a:r>
              <a:rPr lang="en-US" dirty="0"/>
              <a:t>(2) to prevent oxidative damage to hemoglobin and to other proteins by providing sufficient reductive potential; the key molecule for this is NADPH.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35349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3C5FA-FFFE-4520-8095-2BCEA4FF6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ABNORMALITIES  OF  THE  GLYCOLYTIC  PATHWAY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C015A-7AAB-4E82-9805-98F73D021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Red cells rely exclusively on the anaerobic portion of the glycolytic pathway for producing ATP</a:t>
            </a:r>
          </a:p>
          <a:p>
            <a:r>
              <a:rPr lang="en-US" dirty="0"/>
              <a:t>ATP is required by the red cell for cation transport against a concentration gradient across the membrane. </a:t>
            </a:r>
          </a:p>
          <a:p>
            <a:r>
              <a:rPr lang="en-US" dirty="0"/>
              <a:t>Defect of any of the enzymes of the glycolytic pathway : failed ATP production : hemolytic disease.</a:t>
            </a:r>
          </a:p>
          <a:p>
            <a:r>
              <a:rPr lang="en-US" dirty="0"/>
              <a:t>Pyruvate Kinase and Glucose 6 Phosphate Isomerase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6885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99ACF-7B5A-4081-AF4B-C0DF32A45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PYRUVATE KINASE DEFICIENCY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D9840-4A86-451A-B9E7-6276A1D69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Inherited</a:t>
            </a:r>
          </a:p>
          <a:p>
            <a:r>
              <a:rPr lang="en-US" dirty="0"/>
              <a:t>Rare  1:10,000</a:t>
            </a:r>
          </a:p>
          <a:p>
            <a:r>
              <a:rPr lang="en-US" u="sng" dirty="0"/>
              <a:t>Clinical Picture </a:t>
            </a:r>
            <a:endParaRPr lang="en-US" dirty="0"/>
          </a:p>
          <a:p>
            <a:r>
              <a:rPr lang="en-US" dirty="0"/>
              <a:t>Homozygous (or biallelic) PK deficiency : HA that often presents in the newborn </a:t>
            </a:r>
          </a:p>
          <a:p>
            <a:pPr lvl="1"/>
            <a:r>
              <a:rPr lang="en-US" dirty="0"/>
              <a:t> neonatal persistent jaundice; </a:t>
            </a:r>
          </a:p>
          <a:p>
            <a:pPr lvl="1"/>
            <a:r>
              <a:rPr lang="en-US" dirty="0"/>
              <a:t>associated with </a:t>
            </a:r>
            <a:r>
              <a:rPr lang="en-US" dirty="0" err="1"/>
              <a:t>reticulocytosis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655922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E25DB-1B56-4382-8FE4-12D970DA5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052B0-F94D-4762-AD6C-34DA5B4385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Anemia could be severe or mild (nearly compensated hemolytic disorder)</a:t>
            </a:r>
          </a:p>
          <a:p>
            <a:r>
              <a:rPr lang="en-US" dirty="0"/>
              <a:t>Since anemia is remarkably well tolerated – delay in diagnosis</a:t>
            </a:r>
          </a:p>
          <a:p>
            <a:r>
              <a:rPr lang="en-US" dirty="0"/>
              <a:t>Metabolic block at the last step in glycolysis </a:t>
            </a:r>
          </a:p>
          <a:p>
            <a:endParaRPr lang="en-US" dirty="0"/>
          </a:p>
          <a:p>
            <a:r>
              <a:rPr lang="en-US" dirty="0"/>
              <a:t>Increase in 2,3-bisphosphoglycerate (or DPG), </a:t>
            </a:r>
          </a:p>
          <a:p>
            <a:endParaRPr lang="en-US" dirty="0"/>
          </a:p>
          <a:p>
            <a:r>
              <a:rPr lang="en-US" dirty="0"/>
              <a:t>A major effector of the hemoglobin-oxygen dissociation curve;</a:t>
            </a:r>
          </a:p>
          <a:p>
            <a:endParaRPr lang="en-US" dirty="0"/>
          </a:p>
          <a:p>
            <a:r>
              <a:rPr lang="en-US" dirty="0"/>
              <a:t> Oxygen delivery to the tissues is enhanced, a remarkable compensatory feat.</a:t>
            </a:r>
            <a:endParaRPr lang="en-IN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3F739C4-3B01-437B-91B8-361A30EBA902}"/>
              </a:ext>
            </a:extLst>
          </p:cNvPr>
          <p:cNvCxnSpPr>
            <a:cxnSpLocks/>
          </p:cNvCxnSpPr>
          <p:nvPr/>
        </p:nvCxnSpPr>
        <p:spPr>
          <a:xfrm>
            <a:off x="3144981" y="3429000"/>
            <a:ext cx="0" cy="332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612F87C-645B-4175-8795-F30375A3A985}"/>
              </a:ext>
            </a:extLst>
          </p:cNvPr>
          <p:cNvCxnSpPr>
            <a:cxnSpLocks/>
          </p:cNvCxnSpPr>
          <p:nvPr/>
        </p:nvCxnSpPr>
        <p:spPr>
          <a:xfrm>
            <a:off x="3144981" y="4281055"/>
            <a:ext cx="0" cy="318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9057417-EF4A-4331-AE20-EAD639A36208}"/>
              </a:ext>
            </a:extLst>
          </p:cNvPr>
          <p:cNvCxnSpPr>
            <a:cxnSpLocks/>
          </p:cNvCxnSpPr>
          <p:nvPr/>
        </p:nvCxnSpPr>
        <p:spPr>
          <a:xfrm>
            <a:off x="3144981" y="5010013"/>
            <a:ext cx="0" cy="3655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71481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9AD26-2BB7-481A-B9BA-C8C409EBB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28F0C-CE6B-429D-881F-F763166BD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TREATMENT</a:t>
            </a:r>
          </a:p>
          <a:p>
            <a:r>
              <a:rPr lang="en-US" dirty="0"/>
              <a:t>Supportive</a:t>
            </a:r>
          </a:p>
          <a:p>
            <a:r>
              <a:rPr lang="en-US" dirty="0"/>
              <a:t>Oral folic acid supplements in view of markedly increased red cell turnover.</a:t>
            </a:r>
          </a:p>
          <a:p>
            <a:r>
              <a:rPr lang="en-US" dirty="0"/>
              <a:t>Iron chelation</a:t>
            </a:r>
          </a:p>
          <a:p>
            <a:r>
              <a:rPr lang="en-US" dirty="0"/>
              <a:t>Blood transfusion when necessary</a:t>
            </a:r>
          </a:p>
          <a:p>
            <a:r>
              <a:rPr lang="en-US" dirty="0"/>
              <a:t>Severe disease, splenectomy may be beneficial (anemia improves, paradoxical increase in reticulocytes)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812834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241FD-716A-4B6E-B77A-122C56B83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75A1B-0E69-4CE3-8012-B709AA27E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Single case report of curative treatment of PK deficiency by bone marrow transplantation (BMT) from an </a:t>
            </a:r>
          </a:p>
          <a:p>
            <a:pPr marL="0" indent="0">
              <a:buNone/>
            </a:pPr>
            <a:r>
              <a:rPr lang="en-US" dirty="0"/>
              <a:t>     HLA-identical PK-normal sibling. </a:t>
            </a:r>
          </a:p>
          <a:p>
            <a:r>
              <a:rPr lang="en-US" dirty="0"/>
              <a:t> Viable option for severe cases when a sibling donor is available. </a:t>
            </a:r>
          </a:p>
          <a:p>
            <a:r>
              <a:rPr lang="en-US" dirty="0"/>
              <a:t>Prenatal diagnosis has been carried out in a mother who had already had an affected child.</a:t>
            </a:r>
          </a:p>
          <a:p>
            <a:r>
              <a:rPr lang="en-US" dirty="0"/>
              <a:t>Ongoing trial : Rescue of inherited PK deficiency through lentiviral-mediated human PK gene transfer.</a:t>
            </a:r>
          </a:p>
        </p:txBody>
      </p:sp>
    </p:spTree>
    <p:extLst>
      <p:ext uri="{BB962C8B-B14F-4D97-AF65-F5344CB8AC3E}">
        <p14:creationId xmlns:p14="http://schemas.microsoft.com/office/powerpoint/2010/main" val="17246570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CF266-3384-47F0-949A-87CDE4D5C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glycolytic enzyme abnormalities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6DCD3-1518-4C89-9568-9D71D5E292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Varying degrees of severity; from severe neonatal jaundice requiring exchange transfusion to incidental detection when a CBC is done for unrelated reasons.</a:t>
            </a:r>
          </a:p>
          <a:p>
            <a:r>
              <a:rPr lang="en-US" dirty="0"/>
              <a:t>Splenomegaly</a:t>
            </a:r>
          </a:p>
          <a:p>
            <a:r>
              <a:rPr lang="en-US" dirty="0"/>
              <a:t>CNS involvement  (mental retardation in triose phosphate isomerase deficiency)</a:t>
            </a:r>
          </a:p>
          <a:p>
            <a:r>
              <a:rPr lang="en-US" dirty="0"/>
              <a:t>Neuromuscular system involvement</a:t>
            </a:r>
          </a:p>
          <a:p>
            <a:r>
              <a:rPr lang="en-US" dirty="0"/>
              <a:t>Investigations : TRIAD of </a:t>
            </a:r>
            <a:r>
              <a:rPr lang="en-US" u="sng" dirty="0" err="1"/>
              <a:t>normomacrocytic</a:t>
            </a:r>
            <a:r>
              <a:rPr lang="en-US" u="sng" dirty="0"/>
              <a:t> anemia, </a:t>
            </a:r>
            <a:r>
              <a:rPr lang="en-US" u="sng" dirty="0" err="1"/>
              <a:t>reticulocytosis</a:t>
            </a:r>
            <a:r>
              <a:rPr lang="en-US" u="sng" dirty="0"/>
              <a:t>, hyperbilirubinemia</a:t>
            </a:r>
          </a:p>
        </p:txBody>
      </p:sp>
    </p:spTree>
    <p:extLst>
      <p:ext uri="{BB962C8B-B14F-4D97-AF65-F5344CB8AC3E}">
        <p14:creationId xmlns:p14="http://schemas.microsoft.com/office/powerpoint/2010/main" val="37751013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9AE2C-F918-46EE-99E2-72C321DAA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9F62B-12E0-4E24-B3F3-F8EC67F8D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Unlike membrane disorders, in glycolytic enzymopathies, specific morphologic abnormalities are absent</a:t>
            </a:r>
          </a:p>
          <a:p>
            <a:r>
              <a:rPr lang="en-US" dirty="0"/>
              <a:t>They should be considered as a differential in any Coombs negative HA.</a:t>
            </a:r>
          </a:p>
          <a:p>
            <a:r>
              <a:rPr lang="en-US" dirty="0"/>
              <a:t>In isolated cases of glycolytic enzyme abnormalities BMT has been carried out successfully</a:t>
            </a:r>
          </a:p>
          <a:p>
            <a:r>
              <a:rPr lang="en-US" dirty="0"/>
              <a:t>Unfortunately non-hematologic manifestations, if any, are not reversed.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532138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01B95-4E32-4210-B635-662E39DD8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Abnormalities of redox metabolism:</a:t>
            </a:r>
            <a:br>
              <a:rPr lang="en-US" dirty="0"/>
            </a:br>
            <a:r>
              <a:rPr lang="en-US" dirty="0"/>
              <a:t>GLUCOSE 6 PHOSPHATASE DEHYDROGENASE (g6pd) deficiency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766163-55CB-4D14-8B46-3D71A01B2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In red cells, G6PD - the only source of NADPH</a:t>
            </a:r>
          </a:p>
          <a:p>
            <a:pPr lvl="1"/>
            <a:r>
              <a:rPr lang="en-US" dirty="0"/>
              <a:t>directly and via glutathione (GSH) defends these cells against oxidative stress. </a:t>
            </a:r>
          </a:p>
          <a:p>
            <a:r>
              <a:rPr lang="en-US" dirty="0"/>
              <a:t>G6PD deficiency-related HA</a:t>
            </a:r>
          </a:p>
          <a:p>
            <a:pPr lvl="1"/>
            <a:r>
              <a:rPr lang="en-US" dirty="0"/>
              <a:t>HA due to interaction between an </a:t>
            </a:r>
            <a:r>
              <a:rPr lang="en-US" dirty="0" err="1"/>
              <a:t>intracorpuscular</a:t>
            </a:r>
            <a:r>
              <a:rPr lang="en-US" dirty="0"/>
              <a:t> cause and an </a:t>
            </a:r>
            <a:r>
              <a:rPr lang="en-US" dirty="0" err="1"/>
              <a:t>extracorpuscular</a:t>
            </a:r>
            <a:r>
              <a:rPr lang="en-US" dirty="0"/>
              <a:t> cause</a:t>
            </a:r>
          </a:p>
          <a:p>
            <a:pPr lvl="1"/>
            <a:r>
              <a:rPr lang="en-US" dirty="0"/>
              <a:t>In the majority of cases hemolysis is triggered by an exogenous agent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412480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E3939-141A-4BF4-94B8-CC360781A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GENETICS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D995C-7604-401F-AD88-498AC5431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X-linked</a:t>
            </a:r>
          </a:p>
          <a:p>
            <a:r>
              <a:rPr lang="en-US" dirty="0"/>
              <a:t>Males – hemizygous – normal or G6PD deficient</a:t>
            </a:r>
          </a:p>
          <a:p>
            <a:r>
              <a:rPr lang="en-US" dirty="0"/>
              <a:t>Females – normal or deficient (homozygous) or intermediate (heterozygous)</a:t>
            </a:r>
          </a:p>
          <a:p>
            <a:r>
              <a:rPr lang="en-US" dirty="0"/>
              <a:t>Heterozygous females – genetic mosaics</a:t>
            </a:r>
          </a:p>
          <a:p>
            <a:pPr lvl="1"/>
            <a:r>
              <a:rPr lang="en-US" dirty="0"/>
              <a:t>Due to X-chromosome inactivation phenomenon</a:t>
            </a:r>
          </a:p>
          <a:p>
            <a:pPr lvl="1"/>
            <a:r>
              <a:rPr lang="en-US" dirty="0"/>
              <a:t>Variable ratio of </a:t>
            </a:r>
            <a:r>
              <a:rPr lang="en-US" dirty="0" err="1"/>
              <a:t>of</a:t>
            </a:r>
            <a:r>
              <a:rPr lang="en-US" dirty="0"/>
              <a:t> G6PD-normal and G6PD-deficient cells</a:t>
            </a:r>
          </a:p>
          <a:p>
            <a:pPr lvl="1"/>
            <a:r>
              <a:rPr lang="en-US" dirty="0"/>
              <a:t>Variable clinical expression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498706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1B7FC-7222-418F-A446-B005EDACA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67308-DD7A-4C9B-9D50-6F02E0018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Single missense point mutation – </a:t>
            </a:r>
          </a:p>
          <a:p>
            <a:pPr lvl="1"/>
            <a:r>
              <a:rPr lang="en-US" dirty="0"/>
              <a:t>decrease in vivo stability of G6PD</a:t>
            </a:r>
          </a:p>
          <a:p>
            <a:pPr lvl="1"/>
            <a:r>
              <a:rPr lang="en-US" dirty="0"/>
              <a:t>Reduced catalytic function</a:t>
            </a:r>
          </a:p>
          <a:p>
            <a:r>
              <a:rPr lang="en-US" dirty="0"/>
              <a:t>400 million people have G6PD deficiency gene</a:t>
            </a:r>
          </a:p>
          <a:p>
            <a:r>
              <a:rPr lang="en-US" dirty="0"/>
              <a:t>G6PD deficiency confers relative resistance against Plasmodium falciparum</a:t>
            </a:r>
          </a:p>
          <a:p>
            <a:r>
              <a:rPr lang="en-US" dirty="0"/>
              <a:t>Heterozygotes are protected </a:t>
            </a:r>
            <a:endParaRPr lang="en-IN" dirty="0"/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320239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371AE-DADA-449A-A8A3-EF075E731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56C9F27-606D-4F27-A14B-FEB11CFB1E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3843" y="108841"/>
            <a:ext cx="7812157" cy="6749159"/>
          </a:xfrm>
        </p:spPr>
      </p:pic>
    </p:spTree>
    <p:extLst>
      <p:ext uri="{BB962C8B-B14F-4D97-AF65-F5344CB8AC3E}">
        <p14:creationId xmlns:p14="http://schemas.microsoft.com/office/powerpoint/2010/main" val="36675329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FEDA7-4A25-43F8-A71A-2A037A229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MANIFESTATIONS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8106A-0DB3-44E3-B8DA-3532BDA34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Majority – asymptomatic for life</a:t>
            </a:r>
          </a:p>
          <a:p>
            <a:r>
              <a:rPr lang="en-US" dirty="0"/>
              <a:t>Increased risk of neonatal jaundice +</a:t>
            </a:r>
          </a:p>
          <a:p>
            <a:r>
              <a:rPr lang="en-US" dirty="0"/>
              <a:t>Increased risk of acute HA (with oxidative stress)</a:t>
            </a:r>
          </a:p>
        </p:txBody>
      </p:sp>
    </p:spTree>
    <p:extLst>
      <p:ext uri="{BB962C8B-B14F-4D97-AF65-F5344CB8AC3E}">
        <p14:creationId xmlns:p14="http://schemas.microsoft.com/office/powerpoint/2010/main" val="4952884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2FE48-1F6C-41CB-A483-69DCE00E6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Neonatal jaundice (NNJ) in G6PD deficiency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FF9E7-CBDB-4EE8-9A74-2D1037441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Rarely presents at birth</a:t>
            </a:r>
          </a:p>
          <a:p>
            <a:r>
              <a:rPr lang="en-US" dirty="0"/>
              <a:t>Peak incidence – day 2-day 3</a:t>
            </a:r>
          </a:p>
          <a:p>
            <a:r>
              <a:rPr lang="en-US" dirty="0"/>
              <a:t>Non severe anemia</a:t>
            </a:r>
          </a:p>
          <a:p>
            <a:r>
              <a:rPr lang="en-IN" dirty="0"/>
              <a:t>Severe when </a:t>
            </a:r>
            <a:r>
              <a:rPr lang="en-IN" dirty="0" err="1"/>
              <a:t>a/w</a:t>
            </a:r>
            <a:r>
              <a:rPr lang="en-IN" dirty="0"/>
              <a:t> prematurity, infection, naphthalene gauze (used in baby bedding)</a:t>
            </a:r>
          </a:p>
          <a:p>
            <a:r>
              <a:rPr lang="en-IN" dirty="0"/>
              <a:t>Coexistent mutant </a:t>
            </a:r>
            <a:r>
              <a:rPr lang="en-IN" dirty="0" err="1"/>
              <a:t>Uridyl</a:t>
            </a:r>
            <a:r>
              <a:rPr lang="en-IN" dirty="0"/>
              <a:t> transferase gene</a:t>
            </a:r>
          </a:p>
          <a:p>
            <a:r>
              <a:rPr lang="en-IN" dirty="0"/>
              <a:t>If Inadequately managed </a:t>
            </a:r>
          </a:p>
          <a:p>
            <a:pPr lvl="1"/>
            <a:r>
              <a:rPr lang="en-IN" dirty="0"/>
              <a:t>kernicterus, permanent  neurological damage in neonates</a:t>
            </a:r>
          </a:p>
          <a:p>
            <a:pPr marL="324000" lvl="1" indent="0">
              <a:buNone/>
            </a:pP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558968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6D94E-C5CE-4934-B5F0-DA41C89D3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BEA9F6-7CFD-4C84-ABD0-2D0E303EB9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adults – triggers:</a:t>
            </a:r>
          </a:p>
          <a:p>
            <a:pPr lvl="1"/>
            <a:r>
              <a:rPr lang="en-US" dirty="0"/>
              <a:t>Fava beans, Drugs</a:t>
            </a:r>
          </a:p>
          <a:p>
            <a:pPr lvl="1"/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581598-9449-4AEC-9AEE-CC1E9AC0B3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5" t="7825" r="25418" b="6532"/>
          <a:stretch/>
        </p:blipFill>
        <p:spPr>
          <a:xfrm>
            <a:off x="3617843" y="2035062"/>
            <a:ext cx="8169369" cy="482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4725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2E0C1-D345-41BA-8784-1EAEFD6F3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Hemolytic attack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BFF27-F533-44A4-9393-429E032BD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Malaise, weakness, abdominal or lumbar pain</a:t>
            </a:r>
          </a:p>
          <a:p>
            <a:r>
              <a:rPr lang="en-US" dirty="0"/>
              <a:t>Interval of several </a:t>
            </a:r>
            <a:r>
              <a:rPr lang="en-US" dirty="0" err="1"/>
              <a:t>hrs</a:t>
            </a:r>
            <a:r>
              <a:rPr lang="en-US" dirty="0"/>
              <a:t> to 3 days</a:t>
            </a:r>
          </a:p>
          <a:p>
            <a:r>
              <a:rPr lang="en-US" dirty="0"/>
              <a:t>Jaundice, high </a:t>
            </a:r>
            <a:r>
              <a:rPr lang="en-US" dirty="0" err="1"/>
              <a:t>coloured</a:t>
            </a:r>
            <a:r>
              <a:rPr lang="en-US" dirty="0"/>
              <a:t> urine</a:t>
            </a:r>
          </a:p>
          <a:p>
            <a:r>
              <a:rPr lang="en-US" dirty="0"/>
              <a:t>Anemia – </a:t>
            </a:r>
          </a:p>
          <a:p>
            <a:pPr lvl="1"/>
            <a:r>
              <a:rPr lang="en-US" dirty="0"/>
              <a:t>Moderate to extremely severe</a:t>
            </a:r>
          </a:p>
          <a:p>
            <a:pPr lvl="1"/>
            <a:r>
              <a:rPr lang="en-US" dirty="0"/>
              <a:t>normocytic normochromic</a:t>
            </a:r>
          </a:p>
          <a:p>
            <a:pPr lvl="1"/>
            <a:r>
              <a:rPr lang="en-US" dirty="0"/>
              <a:t>Due to intravascular </a:t>
            </a:r>
            <a:r>
              <a:rPr lang="en-US" dirty="0" err="1"/>
              <a:t>hemolyisis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So, hemoglobinemia, hemoglobinuria, high LDH, low or absent haptoglobin</a:t>
            </a:r>
            <a:endParaRPr lang="en-IN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0DF60A0-88B6-49E0-A563-B89AADC9790E}"/>
              </a:ext>
            </a:extLst>
          </p:cNvPr>
          <p:cNvCxnSpPr/>
          <p:nvPr/>
        </p:nvCxnSpPr>
        <p:spPr>
          <a:xfrm>
            <a:off x="2676939" y="4200939"/>
            <a:ext cx="0" cy="384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99975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CAFFE-7A7F-43DE-9A94-EE2A246F3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C757F-728E-431A-8C28-3D52711D4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Peripheral smear –</a:t>
            </a:r>
          </a:p>
          <a:p>
            <a:pPr lvl="1"/>
            <a:r>
              <a:rPr lang="en-US" dirty="0"/>
              <a:t> anisocytosis, polychromasia, spherocytes</a:t>
            </a:r>
          </a:p>
          <a:p>
            <a:pPr lvl="1"/>
            <a:r>
              <a:rPr lang="en-US" dirty="0"/>
              <a:t>Most typical – bite cells, </a:t>
            </a:r>
            <a:r>
              <a:rPr lang="en-US" dirty="0" err="1"/>
              <a:t>hemighost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Hemighost</a:t>
            </a:r>
            <a:r>
              <a:rPr lang="en-US" dirty="0"/>
              <a:t> – red cells having unevenly distributed hemoglobin</a:t>
            </a:r>
          </a:p>
          <a:p>
            <a:pPr lvl="2"/>
            <a:r>
              <a:rPr lang="en-US" dirty="0"/>
              <a:t>Bite cells – red cells with parts of them bitten away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201369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BB647-47EF-43BC-B0B2-376163A9B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Bite cell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3D3382-5519-457E-9197-DC79AF3B79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0" y="2658439"/>
            <a:ext cx="5081333" cy="3403421"/>
          </a:xfrm>
        </p:spPr>
      </p:pic>
    </p:spTree>
    <p:extLst>
      <p:ext uri="{BB962C8B-B14F-4D97-AF65-F5344CB8AC3E}">
        <p14:creationId xmlns:p14="http://schemas.microsoft.com/office/powerpoint/2010/main" val="42222834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A295F-BB17-4A05-A1F8-455B2F7D1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3B63B-0C5E-4B2F-915A-5EED456F4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Supravital stain -  Heinz bodies </a:t>
            </a:r>
          </a:p>
          <a:p>
            <a:pPr lvl="1"/>
            <a:r>
              <a:rPr lang="en-US" dirty="0"/>
              <a:t>Heinz bodies – precipitate of denatured Hb</a:t>
            </a:r>
          </a:p>
          <a:p>
            <a:pPr lvl="1"/>
            <a:r>
              <a:rPr lang="en-US" dirty="0"/>
              <a:t>Signature of oxidative damage to cells</a:t>
            </a:r>
          </a:p>
          <a:p>
            <a:r>
              <a:rPr lang="en-US" dirty="0"/>
              <a:t>Unconjugated hyperbilirubinemia</a:t>
            </a:r>
          </a:p>
          <a:p>
            <a:r>
              <a:rPr lang="en-US" dirty="0"/>
              <a:t>Most serious complication in adults – Acute renal failure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380949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20156-D244-4C48-9847-772AA608B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BFC2C0-8736-4197-B604-40DDCA547D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4017" y="2181225"/>
            <a:ext cx="5394141" cy="4045606"/>
          </a:xfrm>
        </p:spPr>
      </p:pic>
    </p:spTree>
    <p:extLst>
      <p:ext uri="{BB962C8B-B14F-4D97-AF65-F5344CB8AC3E}">
        <p14:creationId xmlns:p14="http://schemas.microsoft.com/office/powerpoint/2010/main" val="32876416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0C967-50DA-41A5-A1AC-F7348FEE2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A202A-4908-4960-8FB5-54D5AB9D2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Chronic Non Spherocytic Hemolytic Anemia (CNSHA)</a:t>
            </a:r>
          </a:p>
          <a:p>
            <a:r>
              <a:rPr lang="en-US" dirty="0"/>
              <a:t>Severe clinical phenotype</a:t>
            </a:r>
          </a:p>
          <a:p>
            <a:r>
              <a:rPr lang="en-US" dirty="0"/>
              <a:t>Males&gt; females</a:t>
            </a:r>
          </a:p>
          <a:p>
            <a:r>
              <a:rPr lang="en-US" dirty="0"/>
              <a:t>h/o neonatal jaundice</a:t>
            </a:r>
          </a:p>
          <a:p>
            <a:r>
              <a:rPr lang="en-US" dirty="0"/>
              <a:t>Presentation -  anemia, jaundice, gall stones at later life</a:t>
            </a:r>
          </a:p>
        </p:txBody>
      </p:sp>
    </p:spTree>
    <p:extLst>
      <p:ext uri="{BB962C8B-B14F-4D97-AF65-F5344CB8AC3E}">
        <p14:creationId xmlns:p14="http://schemas.microsoft.com/office/powerpoint/2010/main" val="28160780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212EB-FFAF-44A0-B4D8-36B9CEDB4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5DE79-2E2B-4235-8B79-F419D3C600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Splenomegaly +</a:t>
            </a:r>
          </a:p>
          <a:p>
            <a:r>
              <a:rPr lang="en-US" dirty="0"/>
              <a:t>Bilirubin, LDH high</a:t>
            </a:r>
            <a:endParaRPr lang="en-IN" dirty="0"/>
          </a:p>
          <a:p>
            <a:r>
              <a:rPr lang="en-IN" dirty="0" err="1"/>
              <a:t>P.smear</a:t>
            </a:r>
            <a:r>
              <a:rPr lang="en-IN" dirty="0"/>
              <a:t> – </a:t>
            </a:r>
            <a:r>
              <a:rPr lang="en-IN" dirty="0" err="1"/>
              <a:t>normomacrocytes</a:t>
            </a:r>
            <a:r>
              <a:rPr lang="en-IN" dirty="0"/>
              <a:t> with </a:t>
            </a:r>
            <a:r>
              <a:rPr lang="en-IN" dirty="0" err="1"/>
              <a:t>reticulocytosis</a:t>
            </a:r>
            <a:endParaRPr lang="en-IN" dirty="0"/>
          </a:p>
          <a:p>
            <a:r>
              <a:rPr lang="en-IN" dirty="0"/>
              <a:t>More susceptible to infections</a:t>
            </a:r>
          </a:p>
          <a:p>
            <a:pPr lvl="1"/>
            <a:r>
              <a:rPr lang="en-IN" dirty="0"/>
              <a:t>Due to oxidative burst of granulocytes</a:t>
            </a:r>
          </a:p>
        </p:txBody>
      </p:sp>
    </p:spTree>
    <p:extLst>
      <p:ext uri="{BB962C8B-B14F-4D97-AF65-F5344CB8AC3E}">
        <p14:creationId xmlns:p14="http://schemas.microsoft.com/office/powerpoint/2010/main" val="18421850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0DB55-3F5D-4630-A773-1B8C21298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OF G6PD DEFICIENCY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494B7-BB5C-415A-A31B-90C932429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Largely preventable – avoid exposure to triggers</a:t>
            </a:r>
          </a:p>
          <a:p>
            <a:r>
              <a:rPr lang="en-IN" dirty="0"/>
              <a:t>Drug induced </a:t>
            </a:r>
            <a:r>
              <a:rPr lang="en-IN" dirty="0" err="1"/>
              <a:t>hemolysis</a:t>
            </a:r>
            <a:r>
              <a:rPr lang="en-IN" dirty="0"/>
              <a:t> – prevented by </a:t>
            </a:r>
          </a:p>
          <a:p>
            <a:pPr lvl="1"/>
            <a:r>
              <a:rPr lang="en-IN" dirty="0"/>
              <a:t>Testing for G6PD before prescription of high risk drugs</a:t>
            </a:r>
          </a:p>
          <a:p>
            <a:r>
              <a:rPr lang="en-IN" dirty="0"/>
              <a:t>Mild AHA – no specific treatment needed</a:t>
            </a:r>
          </a:p>
          <a:p>
            <a:r>
              <a:rPr lang="en-IN" dirty="0"/>
              <a:t>Severe </a:t>
            </a:r>
            <a:r>
              <a:rPr lang="en-IN" dirty="0" err="1"/>
              <a:t>anemia</a:t>
            </a:r>
            <a:r>
              <a:rPr lang="en-IN" dirty="0"/>
              <a:t> – Blood transfusion</a:t>
            </a:r>
          </a:p>
          <a:p>
            <a:r>
              <a:rPr lang="en-IN" dirty="0"/>
              <a:t>Renal Failure – </a:t>
            </a:r>
            <a:r>
              <a:rPr lang="en-IN" dirty="0" err="1"/>
              <a:t>Hemodialysis</a:t>
            </a:r>
            <a:r>
              <a:rPr lang="en-IN" dirty="0"/>
              <a:t>;  complete recovery if no previous kidney disease</a:t>
            </a:r>
          </a:p>
        </p:txBody>
      </p:sp>
    </p:spTree>
    <p:extLst>
      <p:ext uri="{BB962C8B-B14F-4D97-AF65-F5344CB8AC3E}">
        <p14:creationId xmlns:p14="http://schemas.microsoft.com/office/powerpoint/2010/main" val="40877971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96101-3F06-467D-B97C-35F294541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1241F-BF06-4DC0-BBF8-6B95FB22E9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CNSHA : TREATMENT</a:t>
            </a:r>
          </a:p>
          <a:p>
            <a:pPr lvl="1"/>
            <a:r>
              <a:rPr lang="en-US" dirty="0"/>
              <a:t>Non severe anemia – </a:t>
            </a:r>
          </a:p>
          <a:p>
            <a:pPr lvl="1"/>
            <a:r>
              <a:rPr lang="en-US" dirty="0"/>
              <a:t>Folic acid supplementation</a:t>
            </a:r>
          </a:p>
          <a:p>
            <a:pPr lvl="1"/>
            <a:r>
              <a:rPr lang="en-US" dirty="0"/>
              <a:t>Hematologic surveillance</a:t>
            </a:r>
          </a:p>
          <a:p>
            <a:pPr lvl="1"/>
            <a:r>
              <a:rPr lang="en-US" dirty="0"/>
              <a:t>During exacerbations – Blood transfusion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700957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9887D-0C41-41C9-B6D2-6465E9DE3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abnormalities of redox system	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48E5A-31CC-4300-845A-D7ED030C94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Inherited defects of GSH metabolism – chronic hemolytic anemia</a:t>
            </a:r>
          </a:p>
          <a:p>
            <a:r>
              <a:rPr lang="en-US" dirty="0"/>
              <a:t>Rare entity</a:t>
            </a:r>
          </a:p>
          <a:p>
            <a:r>
              <a:rPr lang="en-US" dirty="0"/>
              <a:t>Infantile poikilocytosis – deficient glutathione peroxidase (GSHPX)</a:t>
            </a:r>
          </a:p>
          <a:p>
            <a:pPr lvl="1"/>
            <a:r>
              <a:rPr lang="en-US" dirty="0"/>
              <a:t>Transient nutritional deficiency of Selenium</a:t>
            </a:r>
          </a:p>
          <a:p>
            <a:pPr lvl="1"/>
            <a:r>
              <a:rPr lang="en-US" dirty="0"/>
              <a:t>Severe but self limited disease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446544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0A30D-C0F1-433E-BD59-10C18F46A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PYRIMIDINE 5’ NUCLEOTIDASE (P5N) DEFICIENCY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95C51-EA9A-4EFB-898C-541D6521E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P5N – Nucleotide catabolism </a:t>
            </a:r>
          </a:p>
          <a:p>
            <a:pPr lvl="1"/>
            <a:r>
              <a:rPr lang="en-US" dirty="0"/>
              <a:t>In the final stages of erythroid cell maturation</a:t>
            </a:r>
          </a:p>
          <a:p>
            <a:r>
              <a:rPr lang="en-US" dirty="0"/>
              <a:t>Distinct feature – </a:t>
            </a:r>
            <a:r>
              <a:rPr lang="en-US" i="1" dirty="0"/>
              <a:t>BASOPHILIC STIPPLING</a:t>
            </a:r>
          </a:p>
          <a:p>
            <a:r>
              <a:rPr lang="en-US" dirty="0"/>
              <a:t>Rare condition ( 3</a:t>
            </a:r>
            <a:r>
              <a:rPr lang="en-US" baseline="30000" dirty="0"/>
              <a:t>rd</a:t>
            </a:r>
            <a:r>
              <a:rPr lang="en-US" dirty="0"/>
              <a:t> most frequent in red cell enzyme defects)</a:t>
            </a:r>
          </a:p>
          <a:p>
            <a:r>
              <a:rPr lang="en-US" dirty="0"/>
              <a:t>May benefit from splenectomy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36702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53C9A-A6B9-4312-97BD-10C5F0F1B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Basophilic stippling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33A8909-28C6-42E3-A42B-F287E86495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28805" y="2181225"/>
            <a:ext cx="6134390" cy="367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2454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7D542-2DAC-4F0F-98C4-1EF5CEC39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Familial (atypical) hemolytic-uremic syndrome (ahus)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9930F-5D96-4B02-9057-AE2D28273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group of rare disorders</a:t>
            </a:r>
          </a:p>
          <a:p>
            <a:r>
              <a:rPr lang="en-US" dirty="0"/>
              <a:t>Core features:</a:t>
            </a:r>
          </a:p>
          <a:p>
            <a:pPr lvl="1"/>
            <a:r>
              <a:rPr lang="en-US" dirty="0"/>
              <a:t>Microangiopathic HA</a:t>
            </a:r>
          </a:p>
          <a:p>
            <a:pPr lvl="1"/>
            <a:r>
              <a:rPr lang="en-US" dirty="0"/>
              <a:t>Fragmented erythrocytes in peripheral smear</a:t>
            </a:r>
          </a:p>
          <a:p>
            <a:pPr lvl="1"/>
            <a:r>
              <a:rPr lang="en-US" dirty="0"/>
              <a:t>Thrombocytopenia (usually mild)</a:t>
            </a:r>
          </a:p>
          <a:p>
            <a:pPr lvl="1"/>
            <a:r>
              <a:rPr lang="en-US" dirty="0"/>
              <a:t>Acute renal failure</a:t>
            </a:r>
          </a:p>
          <a:p>
            <a:r>
              <a:rPr lang="en-US" dirty="0"/>
              <a:t>HUS by infection – considered as typical HUS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93484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CBC2-8B96-4E7B-809C-5BEBC1256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SCHISTOCYTES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4BD920-4E96-49EE-9A6E-1A8EBA2E3D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5235" y="2181224"/>
            <a:ext cx="5592923" cy="4194693"/>
          </a:xfrm>
        </p:spPr>
      </p:pic>
    </p:spTree>
    <p:extLst>
      <p:ext uri="{BB962C8B-B14F-4D97-AF65-F5344CB8AC3E}">
        <p14:creationId xmlns:p14="http://schemas.microsoft.com/office/powerpoint/2010/main" val="23131901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D1387-F795-48C8-B9D3-D64CD0F7C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197E8-412F-444C-9F12-02471B411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Genetics in </a:t>
            </a:r>
            <a:r>
              <a:rPr lang="en-US" dirty="0" err="1"/>
              <a:t>aHUS</a:t>
            </a:r>
            <a:endParaRPr lang="en-US" dirty="0"/>
          </a:p>
          <a:p>
            <a:pPr lvl="1"/>
            <a:r>
              <a:rPr lang="en-US" dirty="0"/>
              <a:t>Complement factor H (CFH)</a:t>
            </a:r>
          </a:p>
          <a:p>
            <a:pPr lvl="1"/>
            <a:r>
              <a:rPr lang="en-US" dirty="0"/>
              <a:t>CD 46 or membrane cofactor protein (MCP)</a:t>
            </a:r>
          </a:p>
          <a:p>
            <a:pPr lvl="1"/>
            <a:r>
              <a:rPr lang="en-US" dirty="0"/>
              <a:t>Complement factor 1 (CF1)</a:t>
            </a:r>
          </a:p>
          <a:p>
            <a:pPr lvl="1"/>
            <a:r>
              <a:rPr lang="en-US" dirty="0"/>
              <a:t>Complement factor B (CFB)</a:t>
            </a:r>
          </a:p>
          <a:p>
            <a:pPr lvl="1"/>
            <a:r>
              <a:rPr lang="en-US" dirty="0"/>
              <a:t>Complement component C3</a:t>
            </a:r>
          </a:p>
          <a:p>
            <a:pPr lvl="1"/>
            <a:r>
              <a:rPr lang="en-US" dirty="0"/>
              <a:t>thrombomodulin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5109224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87FAD-B5A9-4CFA-8C30-A46D46DC3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C9EB5-F6DA-4579-9D15-5EFF45E27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Unique feature in </a:t>
            </a:r>
            <a:r>
              <a:rPr lang="en-US" dirty="0" err="1"/>
              <a:t>aHUS</a:t>
            </a:r>
            <a:endParaRPr lang="en-US" dirty="0"/>
          </a:p>
          <a:p>
            <a:pPr lvl="1"/>
            <a:r>
              <a:rPr lang="en-US" dirty="0"/>
              <a:t>Hemolysis due to inherited defect </a:t>
            </a:r>
            <a:r>
              <a:rPr lang="en-US" i="1" dirty="0"/>
              <a:t>external </a:t>
            </a:r>
            <a:r>
              <a:rPr lang="en-US" dirty="0"/>
              <a:t>to red cells</a:t>
            </a:r>
          </a:p>
          <a:p>
            <a:r>
              <a:rPr lang="en-US" dirty="0"/>
              <a:t>When the complement cascade is triggered – </a:t>
            </a:r>
            <a:r>
              <a:rPr lang="en-US" dirty="0" err="1"/>
              <a:t>eg.</a:t>
            </a:r>
            <a:r>
              <a:rPr lang="en-US" dirty="0"/>
              <a:t> infection – deficiency manifests</a:t>
            </a:r>
          </a:p>
          <a:p>
            <a:pPr lvl="1"/>
            <a:r>
              <a:rPr lang="en-US" dirty="0"/>
              <a:t>Endothelial cell damage, especially in kidney</a:t>
            </a:r>
          </a:p>
          <a:p>
            <a:pPr lvl="1"/>
            <a:r>
              <a:rPr lang="en-US" dirty="0"/>
              <a:t>Brisk hemolysis</a:t>
            </a:r>
          </a:p>
          <a:p>
            <a:r>
              <a:rPr lang="en-US" dirty="0"/>
              <a:t>Severe disease; 15% </a:t>
            </a:r>
            <a:r>
              <a:rPr lang="en-US" dirty="0" err="1"/>
              <a:t>mortalilty</a:t>
            </a:r>
            <a:r>
              <a:rPr lang="en-US" dirty="0"/>
              <a:t> ,  50% progress to ESRD</a:t>
            </a:r>
          </a:p>
          <a:p>
            <a:r>
              <a:rPr lang="en-US" dirty="0"/>
              <a:t>Spontaneous remissions and relapses secondary to infection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46011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7199F-2F20-4DCA-9A0F-8377D9D67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7EA84-74AB-45D6-9FB4-8841415AC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Treatment</a:t>
            </a:r>
          </a:p>
          <a:p>
            <a:pPr lvl="1"/>
            <a:r>
              <a:rPr lang="en-US" dirty="0"/>
              <a:t>Plasma exchange (traditionally)</a:t>
            </a:r>
            <a:r>
              <a:rPr lang="en-IN" dirty="0"/>
              <a:t> – supply the deficient complement regulator</a:t>
            </a:r>
          </a:p>
          <a:p>
            <a:pPr lvl="1"/>
            <a:r>
              <a:rPr lang="en-IN" dirty="0"/>
              <a:t>ECULIZUMAB – anti-C5 complement inhibitor</a:t>
            </a:r>
          </a:p>
          <a:p>
            <a:pPr lvl="2"/>
            <a:r>
              <a:rPr lang="en-IN" dirty="0"/>
              <a:t>May need treatment indefinitely to prevent ESRD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0110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9C813-A221-4467-A520-A8091949F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YOU.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D3E72-F96F-4E6C-9F36-788DC629D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9055106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1511</TotalTime>
  <Words>1936</Words>
  <Application>Microsoft Office PowerPoint</Application>
  <PresentationFormat>Widescreen</PresentationFormat>
  <Paragraphs>308</Paragraphs>
  <Slides>62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3" baseType="lpstr">
      <vt:lpstr>Dividend</vt:lpstr>
      <vt:lpstr>INHERITED HEMOLYTIC ANEMIAS</vt:lpstr>
      <vt:lpstr>INTRODUCTION </vt:lpstr>
      <vt:lpstr>PowerPoint Presentation</vt:lpstr>
      <vt:lpstr>CLINICAL FEATURES</vt:lpstr>
      <vt:lpstr>Lab features</vt:lpstr>
      <vt:lpstr>PowerPoint Presentation</vt:lpstr>
      <vt:lpstr>PowerPoint Presentation</vt:lpstr>
      <vt:lpstr>PowerPoint Presentation</vt:lpstr>
      <vt:lpstr>INHERITED HEMOLYTIC ANEMIAS</vt:lpstr>
      <vt:lpstr>HEMOGLOBINOPATHIES</vt:lpstr>
      <vt:lpstr>Ha due to abnormalities of membrane cytoskeleton complex</vt:lpstr>
      <vt:lpstr>PowerPoint Presentation</vt:lpstr>
      <vt:lpstr>PowerPoint Presentation</vt:lpstr>
      <vt:lpstr>PowerPoint Presentation</vt:lpstr>
      <vt:lpstr>HEREDITARY SPHEROCYTOSIS</vt:lpstr>
      <vt:lpstr>genetics</vt:lpstr>
      <vt:lpstr>PowerPoint Presentation</vt:lpstr>
      <vt:lpstr>Clinical presentation</vt:lpstr>
      <vt:lpstr>PowerPoint Presentation</vt:lpstr>
      <vt:lpstr>PowerPoint Presentation</vt:lpstr>
      <vt:lpstr>DIAGNOSIS</vt:lpstr>
      <vt:lpstr>PowerPoint Presentation</vt:lpstr>
      <vt:lpstr>TREATMENT</vt:lpstr>
      <vt:lpstr>Hereditary elliptocytosis</vt:lpstr>
      <vt:lpstr>PowerPoint Presentation</vt:lpstr>
      <vt:lpstr>Disorders of cation transport</vt:lpstr>
      <vt:lpstr>PowerPoint Presentation</vt:lpstr>
      <vt:lpstr>PowerPoint Presentation</vt:lpstr>
      <vt:lpstr>PowerPoint Presentation</vt:lpstr>
      <vt:lpstr>ENZYME ABNORMALITIES</vt:lpstr>
      <vt:lpstr>ABNORMALITIES  OF  THE  GLYCOLYTIC  PATHWAY</vt:lpstr>
      <vt:lpstr>PYRUVATE KINASE DEFICIENCY</vt:lpstr>
      <vt:lpstr>PowerPoint Presentation</vt:lpstr>
      <vt:lpstr>PowerPoint Presentation</vt:lpstr>
      <vt:lpstr>PowerPoint Presentation</vt:lpstr>
      <vt:lpstr>Other glycolytic enzyme abnormalities </vt:lpstr>
      <vt:lpstr>PowerPoint Presentation</vt:lpstr>
      <vt:lpstr>Abnormalities of redox metabolism: GLUCOSE 6 PHOSPHATASE DEHYDROGENASE (g6pd) deficiency</vt:lpstr>
      <vt:lpstr>GENETICS</vt:lpstr>
      <vt:lpstr>PowerPoint Presentation</vt:lpstr>
      <vt:lpstr>PowerPoint Presentation</vt:lpstr>
      <vt:lpstr>CLINICAL MANIFESTATIONS</vt:lpstr>
      <vt:lpstr>Neonatal jaundice (NNJ) in G6PD deficiency </vt:lpstr>
      <vt:lpstr>PowerPoint Presentation</vt:lpstr>
      <vt:lpstr>Hemolytic attack </vt:lpstr>
      <vt:lpstr>PowerPoint Presentation</vt:lpstr>
      <vt:lpstr>Bite cell</vt:lpstr>
      <vt:lpstr>PowerPoint Presentation</vt:lpstr>
      <vt:lpstr>PowerPoint Presentation</vt:lpstr>
      <vt:lpstr>PowerPoint Presentation</vt:lpstr>
      <vt:lpstr>PowerPoint Presentation</vt:lpstr>
      <vt:lpstr>TREATMENT OF G6PD DEFICIENCY</vt:lpstr>
      <vt:lpstr>PowerPoint Presentation</vt:lpstr>
      <vt:lpstr>Other abnormalities of redox system  </vt:lpstr>
      <vt:lpstr>PYRIMIDINE 5’ NUCLEOTIDASE (P5N) DEFICIENCY</vt:lpstr>
      <vt:lpstr>Basophilic stippling</vt:lpstr>
      <vt:lpstr>Familial (atypical) hemolytic-uremic syndrome (ahus)</vt:lpstr>
      <vt:lpstr>SCHISTOCYTES</vt:lpstr>
      <vt:lpstr>PowerPoint Presentation</vt:lpstr>
      <vt:lpstr>PowerPoint Presentation</vt:lpstr>
      <vt:lpstr>PowerPoint Presentation</vt:lpstr>
      <vt:lpstr>THANK YOU.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INHERITED HEMOLYTIC ANEMIAS</dc:title>
  <dc:creator>Amrita Kurian</dc:creator>
  <cp:lastModifiedBy>Unknown User</cp:lastModifiedBy>
  <cp:revision>44</cp:revision>
  <dcterms:created xsi:type="dcterms:W3CDTF">2022-04-26T15:45:11Z</dcterms:created>
  <dcterms:modified xsi:type="dcterms:W3CDTF">2022-05-05T04:04:53Z</dcterms:modified>
</cp:coreProperties>
</file>