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72" r:id="rId9"/>
    <p:sldId id="261" r:id="rId10"/>
    <p:sldId id="264" r:id="rId11"/>
    <p:sldId id="265" r:id="rId12"/>
    <p:sldId id="266" r:id="rId13"/>
    <p:sldId id="267" r:id="rId14"/>
    <p:sldId id="262" r:id="rId15"/>
    <p:sldId id="263" r:id="rId16"/>
    <p:sldId id="271" r:id="rId17"/>
    <p:sldId id="273" r:id="rId18"/>
    <p:sldId id="27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3969" autoAdjust="0"/>
  </p:normalViewPr>
  <p:slideViewPr>
    <p:cSldViewPr snapToGrid="0">
      <p:cViewPr varScale="1">
        <p:scale>
          <a:sx n="69" d="100"/>
          <a:sy n="69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marchiafava-bignami-disease-1?lang=gb" TargetMode="External" /><Relationship Id="rId2" Type="http://schemas.openxmlformats.org/officeDocument/2006/relationships/hyperlink" Target="https://radiopaedia.org/articles/missing?article%5Btitle%5D=hereditary-spastic-paraplegia-with-thin-corpus-callosum&amp;lang=gb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IMAGE  OF  THE  WEEK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AMRITA KURIAN</a:t>
            </a:r>
            <a:endParaRPr lang="en-IN" dirty="0"/>
          </a:p>
        </p:txBody>
      </p:sp>
      <p:sp>
        <p:nvSpPr>
          <p:cNvPr id="4" name="Text Box 3"/>
          <p:cNvSpPr txBox="1"/>
          <p:nvPr/>
        </p:nvSpPr>
        <p:spPr>
          <a:xfrm>
            <a:off x="12869545" y="58610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16/ MALE</a:t>
            </a:r>
          </a:p>
          <a:p>
            <a:endParaRPr lang="en-US" dirty="0"/>
          </a:p>
          <a:p>
            <a:r>
              <a:rPr lang="en-US" b="1" dirty="0"/>
              <a:t>PRESENTING COMPLAINTS</a:t>
            </a:r>
          </a:p>
          <a:p>
            <a:r>
              <a:rPr lang="en-US" dirty="0"/>
              <a:t>Progressive weakness of both lower limbs since 4 years.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6764" y="864108"/>
            <a:ext cx="8118764" cy="5120640"/>
          </a:xfrm>
        </p:spPr>
        <p:txBody>
          <a:bodyPr/>
          <a:lstStyle/>
          <a:p>
            <a:r>
              <a:rPr lang="en-US" b="1" dirty="0"/>
              <a:t>HISTORY OF PRESENT ILLNESS</a:t>
            </a:r>
          </a:p>
          <a:p>
            <a:r>
              <a:rPr lang="en-US" dirty="0"/>
              <a:t>Insidious onset, gradually progressive weakness of both lower limbs since 4 years</a:t>
            </a:r>
          </a:p>
          <a:p>
            <a:r>
              <a:rPr lang="en-US" dirty="0"/>
              <a:t>Started as tripping episodes while walking.</a:t>
            </a:r>
          </a:p>
          <a:p>
            <a:r>
              <a:rPr lang="en-US" dirty="0"/>
              <a:t>Difficulty in </a:t>
            </a:r>
            <a:r>
              <a:rPr lang="en-US" dirty="0" err="1"/>
              <a:t>upsquatting</a:t>
            </a:r>
            <a:r>
              <a:rPr lang="en-US" dirty="0"/>
              <a:t>, inserting undergarments , inserting feet into chappals , getting onto his bicycle.</a:t>
            </a:r>
          </a:p>
          <a:p>
            <a:r>
              <a:rPr lang="en-US" dirty="0"/>
              <a:t>At present he needs assistance to walk with c/o swaying while walking.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difficulty to roll over in bed, or assuming sitting position in bed.</a:t>
            </a:r>
          </a:p>
          <a:p>
            <a:r>
              <a:rPr lang="en-US" dirty="0"/>
              <a:t>No symptoms of upper limb weakness .</a:t>
            </a:r>
          </a:p>
          <a:p>
            <a:r>
              <a:rPr lang="en-US" dirty="0"/>
              <a:t>No history s/o cranial nerve involvement.</a:t>
            </a:r>
          </a:p>
          <a:p>
            <a:r>
              <a:rPr lang="en-US" dirty="0"/>
              <a:t>No sensory symptoms.</a:t>
            </a:r>
          </a:p>
          <a:p>
            <a:r>
              <a:rPr lang="en-IN" dirty="0"/>
              <a:t>No bowel or bladder disturbances.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PAST HISTORY</a:t>
            </a:r>
          </a:p>
          <a:p>
            <a:r>
              <a:rPr lang="en-US" dirty="0"/>
              <a:t>Delay in achieving language milestones , slurred speech</a:t>
            </a:r>
          </a:p>
          <a:p>
            <a:r>
              <a:rPr lang="en-US" dirty="0"/>
              <a:t>No delay in achieving motor milestones</a:t>
            </a:r>
          </a:p>
          <a:p>
            <a:r>
              <a:rPr lang="en-US" dirty="0"/>
              <a:t>Following an evaluation at the age of 6, mother was informed that the child was autistic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FAMILY HISTORY</a:t>
            </a:r>
          </a:p>
          <a:p>
            <a:r>
              <a:rPr lang="en-US" dirty="0"/>
              <a:t>h/o progressive paraparesis in 3 successive generations.</a:t>
            </a:r>
          </a:p>
          <a:p>
            <a:r>
              <a:rPr lang="en-US" dirty="0"/>
              <a:t>Grandmother, mother, maternal uncle and elder brother.</a:t>
            </a:r>
          </a:p>
          <a:p>
            <a:r>
              <a:rPr lang="en-US" dirty="0"/>
              <a:t>Younger age of onset in the succeeding generations.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238426" cy="4601183"/>
          </a:xfrm>
        </p:spPr>
        <p:txBody>
          <a:bodyPr/>
          <a:lstStyle/>
          <a:p>
            <a:r>
              <a:rPr lang="en-US" dirty="0"/>
              <a:t>EXAMINATION (POSITIVE FINDINGS)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Head to foot examination</a:t>
            </a:r>
          </a:p>
          <a:p>
            <a:r>
              <a:rPr lang="en-US" dirty="0"/>
              <a:t>Broader upper face with wide eyes</a:t>
            </a:r>
          </a:p>
          <a:p>
            <a:r>
              <a:rPr lang="en-US" dirty="0"/>
              <a:t>No neurocutaneous markers</a:t>
            </a:r>
          </a:p>
          <a:p>
            <a:r>
              <a:rPr lang="en-US" dirty="0"/>
              <a:t>Inverted feet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Central nervous system</a:t>
            </a:r>
          </a:p>
          <a:p>
            <a:r>
              <a:rPr lang="en-US" u="sng" dirty="0"/>
              <a:t>HMF</a:t>
            </a:r>
          </a:p>
          <a:p>
            <a:r>
              <a:rPr lang="en-US" dirty="0"/>
              <a:t>Attention and concentration : normal</a:t>
            </a:r>
          </a:p>
          <a:p>
            <a:r>
              <a:rPr lang="en-US" dirty="0"/>
              <a:t>Speech : lingual dysarthria.</a:t>
            </a:r>
          </a:p>
          <a:p>
            <a:r>
              <a:rPr lang="en-US" dirty="0"/>
              <a:t>Writing : normal               </a:t>
            </a:r>
            <a:r>
              <a:rPr lang="en-IN" dirty="0"/>
              <a:t>Education : class XI</a:t>
            </a:r>
          </a:p>
          <a:p>
            <a:r>
              <a:rPr lang="en-US" u="sng" dirty="0"/>
              <a:t>Motor system</a:t>
            </a:r>
          </a:p>
          <a:p>
            <a:r>
              <a:rPr lang="en-US" dirty="0"/>
              <a:t>Bulk normal</a:t>
            </a:r>
          </a:p>
          <a:p>
            <a:r>
              <a:rPr lang="en-US" dirty="0"/>
              <a:t>Hypertonia of lower limbs</a:t>
            </a:r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</a:t>
            </a:r>
          </a:p>
          <a:p>
            <a:pPr lvl="1"/>
            <a:r>
              <a:rPr lang="en-US" dirty="0"/>
              <a:t>Upper limbs : 5</a:t>
            </a:r>
          </a:p>
          <a:p>
            <a:pPr lvl="1"/>
            <a:r>
              <a:rPr lang="en-US" dirty="0"/>
              <a:t>Lower limbs - hip flexors and extensors : 3</a:t>
            </a:r>
          </a:p>
          <a:p>
            <a:pPr marL="502920" lvl="1" indent="0">
              <a:buNone/>
            </a:pPr>
            <a:r>
              <a:rPr lang="en-US" dirty="0"/>
              <a:t>                              - hip adductors and abductors : 4</a:t>
            </a:r>
          </a:p>
          <a:p>
            <a:pPr marL="502920" lvl="1" indent="0">
              <a:buNone/>
            </a:pPr>
            <a:r>
              <a:rPr lang="en-US" dirty="0"/>
              <a:t>                              - knee flexors :3</a:t>
            </a:r>
          </a:p>
          <a:p>
            <a:pPr marL="502920" lvl="1" indent="0">
              <a:buNone/>
            </a:pPr>
            <a:r>
              <a:rPr lang="en-US" dirty="0"/>
              <a:t>                              - knee extensors: 4</a:t>
            </a:r>
          </a:p>
          <a:p>
            <a:pPr marL="502920" lvl="1" indent="0">
              <a:buNone/>
            </a:pPr>
            <a:r>
              <a:rPr lang="en-US" dirty="0"/>
              <a:t>                              - plantar and dorsiflexion: 4</a:t>
            </a:r>
          </a:p>
          <a:p>
            <a:pPr marL="502920" lvl="1" indent="0">
              <a:buNone/>
            </a:pPr>
            <a:r>
              <a:rPr lang="en-US" dirty="0"/>
              <a:t>                              - EHL and FHL :4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tendon reflexes :3+ in lower limbs</a:t>
            </a:r>
          </a:p>
          <a:p>
            <a:r>
              <a:rPr lang="en-US" dirty="0"/>
              <a:t>Superficial abdominal reflex : absent</a:t>
            </a:r>
          </a:p>
          <a:p>
            <a:r>
              <a:rPr lang="en-US" dirty="0" err="1"/>
              <a:t>Plantars</a:t>
            </a:r>
            <a:r>
              <a:rPr lang="en-US" dirty="0"/>
              <a:t> : extensor</a:t>
            </a:r>
          </a:p>
          <a:p>
            <a:r>
              <a:rPr lang="en-US" dirty="0" err="1"/>
              <a:t>Beevors</a:t>
            </a:r>
            <a:r>
              <a:rPr lang="en-US" dirty="0"/>
              <a:t> sign : negative</a:t>
            </a:r>
          </a:p>
          <a:p>
            <a:r>
              <a:rPr lang="en-US" u="sng" dirty="0"/>
              <a:t>Tests for co-ordination</a:t>
            </a:r>
            <a:r>
              <a:rPr lang="en-US" dirty="0"/>
              <a:t>: normal</a:t>
            </a:r>
          </a:p>
          <a:p>
            <a:r>
              <a:rPr lang="en-US" u="sng" dirty="0"/>
              <a:t>Sensory system </a:t>
            </a:r>
            <a:r>
              <a:rPr lang="en-US" dirty="0"/>
              <a:t>: impaired vibration </a:t>
            </a:r>
            <a:r>
              <a:rPr lang="en-US" dirty="0" err="1"/>
              <a:t>upto</a:t>
            </a:r>
            <a:r>
              <a:rPr lang="en-US" dirty="0"/>
              <a:t> ankle.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GAIT</a:t>
            </a:r>
            <a:endParaRPr lang="en-IN" dirty="0"/>
          </a:p>
        </p:txBody>
      </p:sp>
      <p:pic>
        <p:nvPicPr>
          <p:cNvPr id="4" name="20220506_082238">
            <a:hlinkClick r:id="" action="ppaction://media"/>
            <a:extLst>
              <a:ext uri="{FF2B5EF4-FFF2-40B4-BE49-F238E27FC236}">
                <a16:creationId xmlns:a16="http://schemas.microsoft.com/office/drawing/2014/main" id="{49627886-A136-442E-BDED-AF1FE7E670D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4887" y="227450"/>
            <a:ext cx="3239221" cy="575742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18" t="-596" r="-73" b="15781"/>
          <a:stretch>
            <a:fillRect/>
          </a:stretch>
        </p:blipFill>
        <p:spPr>
          <a:xfrm rot="5400000">
            <a:off x="4952655" y="729718"/>
            <a:ext cx="6553889" cy="5389419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8333508" y="2840182"/>
            <a:ext cx="242456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99" t="10070"/>
          <a:stretch>
            <a:fillRect/>
          </a:stretch>
        </p:blipFill>
        <p:spPr>
          <a:xfrm rot="5400000">
            <a:off x="3506520" y="1020663"/>
            <a:ext cx="6550557" cy="4807529"/>
          </a:xfrm>
        </p:spPr>
      </p:pic>
      <p:cxnSp>
        <p:nvCxnSpPr>
          <p:cNvPr id="11" name="Straight Arrow Connector 10"/>
          <p:cNvCxnSpPr/>
          <p:nvPr/>
        </p:nvCxnSpPr>
        <p:spPr>
          <a:xfrm flipH="1">
            <a:off x="5721927" y="4073236"/>
            <a:ext cx="2770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EARS OF THE LYNX SIGN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9677" y="706872"/>
            <a:ext cx="3891777" cy="540234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730" y="723255"/>
            <a:ext cx="4321270" cy="54023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ears of the lynx  -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abnormal T2/FLAIR cone-shaped hyperintensity at the tip of the frontal horn of the lateral ventricles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 the region of forceps minor which resembles the tufts of hair crowning the ears of a lynx.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D3D3D"/>
                </a:solidFill>
                <a:effectLst/>
              </a:rPr>
              <a:t>This sign is seen in </a:t>
            </a:r>
          </a:p>
          <a:p>
            <a:pPr lvl="1"/>
            <a:r>
              <a:rPr lang="en-US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hlinkClick r:id="rId2"/>
              </a:rPr>
              <a:t>hereditary spastic paraplegia with thin corpus callosum (HSP-TCC)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</a:rPr>
              <a:t>, </a:t>
            </a:r>
          </a:p>
          <a:p>
            <a:pPr lvl="1"/>
            <a:r>
              <a:rPr lang="en-US" b="0" i="0" dirty="0">
                <a:solidFill>
                  <a:srgbClr val="3D3D3D"/>
                </a:solidFill>
                <a:effectLst/>
              </a:rPr>
              <a:t>the commonest form of which is spastic paraplegia </a:t>
            </a:r>
          </a:p>
          <a:p>
            <a:pPr lvl="1"/>
            <a:r>
              <a:rPr lang="en-US" b="0" i="0" dirty="0">
                <a:solidFill>
                  <a:srgbClr val="3D3D3D"/>
                </a:solidFill>
                <a:effectLst/>
              </a:rPr>
              <a:t> mutation of </a:t>
            </a:r>
            <a:r>
              <a:rPr lang="en-US" b="0" i="0" dirty="0" err="1">
                <a:solidFill>
                  <a:srgbClr val="3D3D3D"/>
                </a:solidFill>
                <a:effectLst/>
              </a:rPr>
              <a:t>spatacsin</a:t>
            </a:r>
            <a:r>
              <a:rPr lang="en-US" b="0" i="0" dirty="0">
                <a:solidFill>
                  <a:srgbClr val="3D3D3D"/>
                </a:solidFill>
                <a:effectLst/>
              </a:rPr>
              <a:t> , beta glucosidase 2</a:t>
            </a:r>
          </a:p>
          <a:p>
            <a:pPr lvl="1"/>
            <a:r>
              <a:rPr lang="en-US" dirty="0" err="1">
                <a:solidFill>
                  <a:srgbClr val="3D3D3D"/>
                </a:solidFill>
              </a:rPr>
              <a:t>mos</a:t>
            </a:r>
            <a:endParaRPr lang="en-US" b="0" i="0" dirty="0">
              <a:solidFill>
                <a:srgbClr val="3D3D3D"/>
              </a:solidFill>
              <a:effectLst/>
            </a:endParaRPr>
          </a:p>
          <a:p>
            <a:pPr algn="l"/>
            <a:r>
              <a:rPr lang="en-US" b="0" i="0" dirty="0">
                <a:solidFill>
                  <a:srgbClr val="3D3D3D"/>
                </a:solidFill>
                <a:effectLst/>
              </a:rPr>
              <a:t>The sign may also be seen 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hlinkClick r:id="rId3"/>
              </a:rPr>
              <a:t>Marchiafava-Bignami</a:t>
            </a:r>
            <a:r>
              <a:rPr lang="en-US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hlinkClick r:id="rId3"/>
              </a:rPr>
              <a:t> disease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Progressive neurological disease in chronic alcoholics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Corpus callosum demyelination and necrosis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SPASTIC PARAPLEGIA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Autosomal dominant &gt;autosomal recessive &gt; X linked</a:t>
            </a:r>
          </a:p>
          <a:p>
            <a:r>
              <a:rPr lang="en-US" dirty="0"/>
              <a:t>Similar presentation in multiple family members</a:t>
            </a:r>
          </a:p>
          <a:p>
            <a:r>
              <a:rPr lang="en-US" dirty="0"/>
              <a:t>Symptoms usually begin in 3</a:t>
            </a:r>
            <a:r>
              <a:rPr lang="en-US" baseline="30000" dirty="0"/>
              <a:t>rd</a:t>
            </a:r>
            <a:r>
              <a:rPr lang="en-US" dirty="0"/>
              <a:t> or 4</a:t>
            </a:r>
            <a:r>
              <a:rPr lang="en-US" baseline="30000" dirty="0"/>
              <a:t>th</a:t>
            </a:r>
            <a:r>
              <a:rPr lang="en-US" dirty="0"/>
              <a:t> decade</a:t>
            </a:r>
          </a:p>
          <a:p>
            <a:r>
              <a:rPr lang="en-US" dirty="0"/>
              <a:t>Simple HSP : </a:t>
            </a:r>
          </a:p>
          <a:p>
            <a:pPr lvl="1"/>
            <a:r>
              <a:rPr lang="en-US" dirty="0"/>
              <a:t>progressive spastic weakness beginning in lower limbs</a:t>
            </a:r>
          </a:p>
          <a:p>
            <a:pPr lvl="1"/>
            <a:r>
              <a:rPr lang="en-US" dirty="0"/>
              <a:t>associated bladder and posterior column abnormalities</a:t>
            </a:r>
          </a:p>
          <a:p>
            <a:pPr marL="502920" lvl="1" indent="0">
              <a:buNone/>
            </a:pPr>
            <a:r>
              <a:rPr lang="en-US" dirty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Complex HSP:</a:t>
            </a:r>
          </a:p>
          <a:p>
            <a:pPr lvl="1"/>
            <a:r>
              <a:rPr lang="en-US" dirty="0"/>
              <a:t>Optic atrophy</a:t>
            </a:r>
          </a:p>
          <a:p>
            <a:pPr lvl="1"/>
            <a:r>
              <a:rPr lang="en-US" dirty="0"/>
              <a:t>Mental retardation</a:t>
            </a:r>
          </a:p>
          <a:p>
            <a:pPr lvl="1"/>
            <a:r>
              <a:rPr lang="en-US" dirty="0"/>
              <a:t>Seizures</a:t>
            </a:r>
          </a:p>
          <a:p>
            <a:pPr lvl="1"/>
            <a:r>
              <a:rPr lang="en-US" dirty="0"/>
              <a:t>Dementia</a:t>
            </a:r>
          </a:p>
          <a:p>
            <a:pPr lvl="1"/>
            <a:r>
              <a:rPr lang="en-US" dirty="0"/>
              <a:t>LMN features</a:t>
            </a:r>
          </a:p>
          <a:p>
            <a:pPr lvl="1"/>
            <a:r>
              <a:rPr lang="en-US" dirty="0"/>
              <a:t>Sensory neuropathy</a:t>
            </a:r>
          </a:p>
          <a:p>
            <a:r>
              <a:rPr lang="en-US" dirty="0"/>
              <a:t>Pathology : degeneration of corticospinal tracts</a:t>
            </a:r>
          </a:p>
          <a:p>
            <a:r>
              <a:rPr lang="en-US" dirty="0"/>
              <a:t>Most common genes : SPASTIN , ATLASTIN</a:t>
            </a:r>
          </a:p>
          <a:p>
            <a:pPr lvl="1"/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</TotalTime>
  <Words>489</Words>
  <Application>Microsoft Office PowerPoint</Application>
  <PresentationFormat>Widescreen</PresentationFormat>
  <Paragraphs>87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Frame</vt:lpstr>
      <vt:lpstr>IMAGE  OF  THE  WEEK</vt:lpstr>
      <vt:lpstr>CASE HISTORY</vt:lpstr>
      <vt:lpstr>PowerPoint Presentation</vt:lpstr>
      <vt:lpstr>PowerPoint Presentation</vt:lpstr>
      <vt:lpstr>PowerPoint Presentation</vt:lpstr>
      <vt:lpstr>PowerPoint Presentation</vt:lpstr>
      <vt:lpstr>EXAMINATION (POSITIVE FINDINGS)</vt:lpstr>
      <vt:lpstr>PowerPoint Presentation</vt:lpstr>
      <vt:lpstr>PowerPoint Presentation</vt:lpstr>
      <vt:lpstr>PowerPoint Presentation</vt:lpstr>
      <vt:lpstr>GAIT</vt:lpstr>
      <vt:lpstr>MRI BRAIN</vt:lpstr>
      <vt:lpstr>PowerPoint Presentation</vt:lpstr>
      <vt:lpstr>EARS OF THE LYNX SIGN</vt:lpstr>
      <vt:lpstr>PowerPoint Presentation</vt:lpstr>
      <vt:lpstr>PowerPoint Presentation</vt:lpstr>
      <vt:lpstr>HEREDITARY SPASTIC PARAPLEGIA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 OF  THE  WEEK</dc:title>
  <dc:creator>Amrita Kurian</dc:creator>
  <cp:lastModifiedBy>Unknown User</cp:lastModifiedBy>
  <cp:revision>11</cp:revision>
  <dcterms:created xsi:type="dcterms:W3CDTF">2022-05-05T15:35:00Z</dcterms:created>
  <dcterms:modified xsi:type="dcterms:W3CDTF">2022-06-02T02:01:12Z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0A91A76B020E468EADFD83255A44982D</vt:lpwstr>
  </property>
  <property fmtid="{D5CDD505-2E9C-101B-9397-08002B2CF9AE}" pid="3" name="KSOProductBuildVer">
    <vt:lpwstr>1033-11.2.0.11074</vt:lpwstr>
  </property>
</Properties>
</file>