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6" r:id="rId8"/>
    <p:sldId id="290" r:id="rId9"/>
    <p:sldId id="262" r:id="rId10"/>
    <p:sldId id="263" r:id="rId11"/>
    <p:sldId id="289" r:id="rId12"/>
    <p:sldId id="288" r:id="rId13"/>
    <p:sldId id="272" r:id="rId14"/>
    <p:sldId id="273" r:id="rId15"/>
    <p:sldId id="274" r:id="rId16"/>
    <p:sldId id="275" r:id="rId17"/>
    <p:sldId id="276" r:id="rId18"/>
    <p:sldId id="267" r:id="rId19"/>
    <p:sldId id="271" r:id="rId20"/>
    <p:sldId id="284" r:id="rId21"/>
    <p:sldId id="283" r:id="rId22"/>
    <p:sldId id="285" r:id="rId23"/>
    <p:sldId id="280" r:id="rId24"/>
    <p:sldId id="282" r:id="rId25"/>
    <p:sldId id="281" r:id="rId26"/>
    <p:sldId id="279" r:id="rId27"/>
    <p:sldId id="278" r:id="rId28"/>
    <p:sldId id="277" r:id="rId29"/>
    <p:sldId id="287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IN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16F5826-A26A-4BE8-A4AA-B3BBA0FCA7D7}" type="datetimeFigureOut">
              <a:rPr lang="en-IN" smtClean="0"/>
              <a:t>23-03-2023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EF309F-973D-4B91-BFCE-783C181DFD07}" type="slidenum">
              <a:rPr lang="en-IN" smtClean="0"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</a:t>
            </a:r>
            <a:r>
              <a:rPr lang="en-US" dirty="0" err="1"/>
              <a:t>Nithya</a:t>
            </a:r>
            <a:r>
              <a:rPr lang="en-US" dirty="0"/>
              <a:t> </a:t>
            </a:r>
            <a:r>
              <a:rPr lang="en-US" dirty="0" err="1"/>
              <a:t>Ramanujan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Hepatic hydrothorax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226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Presence of pleural effusion(usually&gt;500ml) in a </a:t>
            </a:r>
            <a:r>
              <a:rPr lang="en-US" dirty="0" err="1"/>
              <a:t>pt</a:t>
            </a:r>
            <a:r>
              <a:rPr lang="en-US" dirty="0"/>
              <a:t> with cirrhosis without other causes (cardiac, pulmonary or pleural disease</a:t>
            </a:r>
          </a:p>
          <a:p>
            <a:r>
              <a:rPr lang="en-US" dirty="0"/>
              <a:t>5-15% of </a:t>
            </a:r>
            <a:r>
              <a:rPr lang="en-US" dirty="0" err="1"/>
              <a:t>pts</a:t>
            </a:r>
            <a:r>
              <a:rPr lang="en-US" dirty="0"/>
              <a:t> with cirrhosis</a:t>
            </a:r>
          </a:p>
          <a:p>
            <a:r>
              <a:rPr lang="en-US" dirty="0"/>
              <a:t>Even mild pleural effusion (500ml) cause severe symptoms (while 5-10L </a:t>
            </a:r>
            <a:r>
              <a:rPr lang="en-US" dirty="0" err="1"/>
              <a:t>ascitic</a:t>
            </a:r>
            <a:r>
              <a:rPr lang="en-US" dirty="0"/>
              <a:t> fluid produce mild symptoms)</a:t>
            </a:r>
          </a:p>
          <a:p>
            <a:r>
              <a:rPr lang="en-US" dirty="0"/>
              <a:t>Occurs when absorptive capacity of pleural space is exceeded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5788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Pathogenesis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/>
              <a:t>Passage of </a:t>
            </a:r>
            <a:r>
              <a:rPr lang="en-US" dirty="0" err="1"/>
              <a:t>ascitic</a:t>
            </a:r>
            <a:r>
              <a:rPr lang="en-US" dirty="0"/>
              <a:t> fluid </a:t>
            </a:r>
          </a:p>
          <a:p>
            <a:pPr marL="0" indent="0">
              <a:buNone/>
            </a:pPr>
            <a:r>
              <a:rPr lang="en-US" dirty="0"/>
              <a:t>peritoneal cavity                                             pleural cavity  </a:t>
            </a:r>
          </a:p>
          <a:p>
            <a:pPr marL="0" indent="0">
              <a:buNone/>
            </a:pPr>
            <a:r>
              <a:rPr lang="en-US" dirty="0"/>
              <a:t>                                  diaphragmatic pores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Defects &lt;1cm (or microscopic)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/>
              <a:t>Tendinous</a:t>
            </a:r>
            <a:r>
              <a:rPr lang="en-US" dirty="0"/>
              <a:t> portion of diaphragm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More in </a:t>
            </a:r>
            <a:r>
              <a:rPr lang="en-US" dirty="0" err="1"/>
              <a:t>Rt</a:t>
            </a:r>
            <a:r>
              <a:rPr lang="en-US" dirty="0"/>
              <a:t> </a:t>
            </a:r>
            <a:r>
              <a:rPr lang="en-US" dirty="0" err="1"/>
              <a:t>hemidiaphragm</a:t>
            </a:r>
            <a:r>
              <a:rPr lang="en-US" dirty="0"/>
              <a:t> (Lt </a:t>
            </a:r>
            <a:r>
              <a:rPr lang="en-US" dirty="0" err="1"/>
              <a:t>hemidiaphragm</a:t>
            </a:r>
            <a:r>
              <a:rPr lang="en-US" dirty="0"/>
              <a:t> is more thicker and muscular)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Negative </a:t>
            </a:r>
            <a:r>
              <a:rPr lang="en-US" dirty="0" err="1"/>
              <a:t>intrathoracic</a:t>
            </a:r>
            <a:r>
              <a:rPr lang="en-US" dirty="0"/>
              <a:t> pressure generated during inspiration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Increased </a:t>
            </a:r>
            <a:r>
              <a:rPr lang="en-US" dirty="0" err="1"/>
              <a:t>intraabdominal</a:t>
            </a:r>
            <a:r>
              <a:rPr lang="en-US" dirty="0"/>
              <a:t> pressure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Right Arrow 3"/>
          <p:cNvSpPr/>
          <p:nvPr/>
        </p:nvSpPr>
        <p:spPr>
          <a:xfrm>
            <a:off x="3203848" y="2132856"/>
            <a:ext cx="3168352" cy="3643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7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Right sided : 73-85%</a:t>
            </a:r>
          </a:p>
          <a:p>
            <a:r>
              <a:rPr lang="en-US" dirty="0"/>
              <a:t>Left sided : 13-17%</a:t>
            </a:r>
          </a:p>
          <a:p>
            <a:r>
              <a:rPr lang="en-US" dirty="0"/>
              <a:t>Bilateral : 8-24%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3628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Dyspnea</a:t>
            </a:r>
          </a:p>
          <a:p>
            <a:r>
              <a:rPr lang="en-US" dirty="0"/>
              <a:t>Non productive cough</a:t>
            </a:r>
          </a:p>
          <a:p>
            <a:r>
              <a:rPr lang="en-US" dirty="0" err="1"/>
              <a:t>Pleuritic</a:t>
            </a:r>
            <a:r>
              <a:rPr lang="en-US" dirty="0"/>
              <a:t> chest pain</a:t>
            </a:r>
          </a:p>
          <a:p>
            <a:r>
              <a:rPr lang="en-US" dirty="0"/>
              <a:t>Fatigue(hypoxemia)</a:t>
            </a:r>
          </a:p>
          <a:p>
            <a:r>
              <a:rPr lang="en-US" dirty="0"/>
              <a:t>Signs of ascites(</a:t>
            </a:r>
            <a:r>
              <a:rPr lang="en-US" dirty="0" err="1"/>
              <a:t>abd</a:t>
            </a:r>
            <a:r>
              <a:rPr lang="en-US" dirty="0"/>
              <a:t> distension)</a:t>
            </a:r>
          </a:p>
          <a:p>
            <a:r>
              <a:rPr lang="en-US" dirty="0"/>
              <a:t>Signs of cirrhosis</a:t>
            </a:r>
          </a:p>
          <a:p>
            <a:r>
              <a:rPr lang="en-US" dirty="0"/>
              <a:t>Asymptomatic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9180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Diagnosis </a:t>
            </a:r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Documentation of pleural effusion&amp; exclusion of alternative diagnosis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Cardiopulmonary d/s</a:t>
            </a:r>
          </a:p>
          <a:p>
            <a:r>
              <a:rPr lang="en-US" dirty="0" err="1"/>
              <a:t>Chylothorax</a:t>
            </a:r>
            <a:endParaRPr lang="en-US" dirty="0"/>
          </a:p>
          <a:p>
            <a:r>
              <a:rPr lang="en-US" dirty="0"/>
              <a:t>Tb</a:t>
            </a:r>
          </a:p>
          <a:p>
            <a:r>
              <a:rPr lang="en-US" dirty="0"/>
              <a:t>Malignant effusion</a:t>
            </a:r>
          </a:p>
          <a:p>
            <a:r>
              <a:rPr lang="en-US" dirty="0" err="1"/>
              <a:t>Hemothorax</a:t>
            </a:r>
            <a:r>
              <a:rPr lang="en-US" dirty="0"/>
              <a:t> 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4059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Investigations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Chest </a:t>
            </a:r>
            <a:r>
              <a:rPr lang="en-US" dirty="0" err="1"/>
              <a:t>xray</a:t>
            </a:r>
            <a:r>
              <a:rPr lang="en-US" dirty="0"/>
              <a:t>- PA /lateral view</a:t>
            </a:r>
          </a:p>
          <a:p>
            <a:r>
              <a:rPr lang="en-US" dirty="0"/>
              <a:t>Ct chest- </a:t>
            </a:r>
            <a:r>
              <a:rPr lang="en-US" dirty="0" err="1"/>
              <a:t>mediastinal</a:t>
            </a:r>
            <a:r>
              <a:rPr lang="en-US" dirty="0"/>
              <a:t>, pleural or pulmonary lesion</a:t>
            </a:r>
          </a:p>
          <a:p>
            <a:r>
              <a:rPr lang="en-US" dirty="0"/>
              <a:t>Echo –cardiac cause</a:t>
            </a:r>
          </a:p>
          <a:p>
            <a:r>
              <a:rPr lang="en-US" dirty="0"/>
              <a:t>USG </a:t>
            </a:r>
            <a:r>
              <a:rPr lang="en-US" dirty="0" err="1"/>
              <a:t>abdomen+doppler</a:t>
            </a:r>
            <a:r>
              <a:rPr lang="en-US" dirty="0"/>
              <a:t> – liver masses, patency of PV &amp;HV, ascites</a:t>
            </a:r>
          </a:p>
          <a:p>
            <a:r>
              <a:rPr lang="en-US" dirty="0" err="1"/>
              <a:t>Intraperitoneal</a:t>
            </a:r>
            <a:r>
              <a:rPr lang="en-US" dirty="0"/>
              <a:t> injection of radioisotopes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99mTc-sulphur colloid,99mTc-human </a:t>
            </a:r>
            <a:r>
              <a:rPr lang="en-US" sz="2400" dirty="0" err="1"/>
              <a:t>s.albumin</a:t>
            </a:r>
            <a:endParaRPr lang="en-US" sz="24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Shortly after </a:t>
            </a:r>
            <a:r>
              <a:rPr lang="en-US" sz="2400" dirty="0" err="1"/>
              <a:t>thoracocentesis</a:t>
            </a:r>
            <a:endParaRPr lang="en-US" sz="2400" dirty="0"/>
          </a:p>
          <a:p>
            <a:r>
              <a:rPr lang="en-US" dirty="0" err="1"/>
              <a:t>Thoracocentesis</a:t>
            </a:r>
            <a:r>
              <a:rPr lang="en-US" dirty="0"/>
              <a:t> and fluid analysis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904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04450-627A-6F40-CB17-313EA8290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5EFCB1-7818-AD57-E3FE-0D45E5B2417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2" b="39503"/>
          <a:stretch/>
        </p:blipFill>
        <p:spPr>
          <a:xfrm>
            <a:off x="1547664" y="476672"/>
            <a:ext cx="6633234" cy="5745961"/>
          </a:xfrm>
        </p:spPr>
      </p:pic>
    </p:spTree>
    <p:extLst>
      <p:ext uri="{BB962C8B-B14F-4D97-AF65-F5344CB8AC3E}">
        <p14:creationId xmlns:p14="http://schemas.microsoft.com/office/powerpoint/2010/main" val="1399214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Fluid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Cell count, DC (PMN&lt;250 cells/mm3) </a:t>
            </a:r>
          </a:p>
          <a:p>
            <a:r>
              <a:rPr lang="en-US" dirty="0" err="1"/>
              <a:t>Hct</a:t>
            </a:r>
            <a:endParaRPr lang="en-US" dirty="0"/>
          </a:p>
          <a:p>
            <a:r>
              <a:rPr lang="en-US" dirty="0"/>
              <a:t>Gram stain, AFB</a:t>
            </a:r>
          </a:p>
          <a:p>
            <a:r>
              <a:rPr lang="en-US" dirty="0"/>
              <a:t>Culture(direct inoculation at bedside is preferred)</a:t>
            </a:r>
          </a:p>
          <a:p>
            <a:r>
              <a:rPr lang="en-US" dirty="0"/>
              <a:t>Protein, </a:t>
            </a:r>
            <a:r>
              <a:rPr lang="en-US" dirty="0" err="1"/>
              <a:t>albumin,LDH</a:t>
            </a:r>
            <a:endParaRPr lang="en-US" dirty="0"/>
          </a:p>
          <a:p>
            <a:r>
              <a:rPr lang="en-US" dirty="0"/>
              <a:t>Bilirubin </a:t>
            </a:r>
          </a:p>
          <a:p>
            <a:r>
              <a:rPr lang="en-US" dirty="0"/>
              <a:t>pH</a:t>
            </a:r>
          </a:p>
          <a:p>
            <a:r>
              <a:rPr lang="en-US" dirty="0"/>
              <a:t>TGL(</a:t>
            </a:r>
            <a:r>
              <a:rPr lang="en-US" dirty="0" err="1"/>
              <a:t>chylothorax</a:t>
            </a:r>
            <a:r>
              <a:rPr lang="en-US" dirty="0"/>
              <a:t>)</a:t>
            </a:r>
          </a:p>
          <a:p>
            <a:r>
              <a:rPr lang="en-US" dirty="0"/>
              <a:t>TB PCR</a:t>
            </a:r>
          </a:p>
          <a:p>
            <a:r>
              <a:rPr lang="en-US" dirty="0"/>
              <a:t>Amylase </a:t>
            </a:r>
          </a:p>
          <a:p>
            <a:r>
              <a:rPr lang="en-US" dirty="0"/>
              <a:t>Cytology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9739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Serum- albumin, LDH, bilirubin, </a:t>
            </a:r>
            <a:r>
              <a:rPr lang="en-US" dirty="0" err="1"/>
              <a:t>Hct</a:t>
            </a:r>
            <a:endParaRPr lang="en-US" dirty="0"/>
          </a:p>
          <a:p>
            <a:endParaRPr lang="en-US" dirty="0"/>
          </a:p>
          <a:p>
            <a:r>
              <a:rPr lang="en-US" dirty="0"/>
              <a:t>Pleural effusion from portal HTN are </a:t>
            </a:r>
            <a:r>
              <a:rPr lang="en-US" dirty="0" err="1"/>
              <a:t>transudative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Low protein(&lt;2.5g/</a:t>
            </a:r>
            <a:r>
              <a:rPr lang="en-US" sz="2400" dirty="0" err="1"/>
              <a:t>dL</a:t>
            </a:r>
            <a:r>
              <a:rPr lang="en-US" sz="2400" dirty="0"/>
              <a:t>)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High serum-pleural fluid albumin gradient(&gt;1.1g/Dl)</a:t>
            </a:r>
          </a:p>
          <a:p>
            <a:pPr>
              <a:buFont typeface="Wingdings" pitchFamily="2" charset="2"/>
              <a:buChar char="ü"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17390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5248-5F1D-80C7-6B65-EE3A7F521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1F61D5-92D9-6C95-0B61-4CB781114D4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" t="9450" r="2876" b="27551"/>
          <a:stretch/>
        </p:blipFill>
        <p:spPr>
          <a:xfrm>
            <a:off x="1907704" y="200028"/>
            <a:ext cx="5688632" cy="6320704"/>
          </a:xfrm>
        </p:spPr>
      </p:pic>
    </p:spTree>
    <p:extLst>
      <p:ext uri="{BB962C8B-B14F-4D97-AF65-F5344CB8AC3E}">
        <p14:creationId xmlns:p14="http://schemas.microsoft.com/office/powerpoint/2010/main" val="1148230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FAFB3-F3E8-01C7-2574-9F83D0EA5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531A55-9B49-112C-CFDF-44D13EA476A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4" t="7874" r="554" b="37001"/>
          <a:stretch/>
        </p:blipFill>
        <p:spPr>
          <a:xfrm>
            <a:off x="899592" y="278385"/>
            <a:ext cx="7704856" cy="6351015"/>
          </a:xfrm>
        </p:spPr>
      </p:pic>
    </p:spTree>
    <p:extLst>
      <p:ext uri="{BB962C8B-B14F-4D97-AF65-F5344CB8AC3E}">
        <p14:creationId xmlns:p14="http://schemas.microsoft.com/office/powerpoint/2010/main" val="2552007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Refractory hydrothorax</a:t>
            </a:r>
          </a:p>
          <a:p>
            <a:r>
              <a:rPr lang="en-US" dirty="0"/>
              <a:t>SBEM</a:t>
            </a:r>
          </a:p>
          <a:p>
            <a:r>
              <a:rPr lang="en-US" dirty="0"/>
              <a:t>Death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278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Refractory hydrothorax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20-25% </a:t>
            </a:r>
          </a:p>
          <a:p>
            <a:endParaRPr lang="en-US" dirty="0"/>
          </a:p>
          <a:p>
            <a:r>
              <a:rPr lang="en-US" dirty="0">
                <a:solidFill>
                  <a:srgbClr val="006600"/>
                </a:solidFill>
              </a:rPr>
              <a:t>Persistent hydrothorax despite sodium restricted diet &amp; diuretic therapy </a:t>
            </a:r>
            <a:r>
              <a:rPr lang="en-US" dirty="0"/>
              <a:t>or 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develop diuretic related complications</a:t>
            </a:r>
          </a:p>
          <a:p>
            <a:pPr marL="0" indent="0">
              <a:buNone/>
            </a:pPr>
            <a:endParaRPr lang="en-US" dirty="0">
              <a:solidFill>
                <a:srgbClr val="006600"/>
              </a:solidFill>
            </a:endParaRPr>
          </a:p>
          <a:p>
            <a:r>
              <a:rPr lang="en-US" dirty="0"/>
              <a:t>Exclude non compliance with Na </a:t>
            </a:r>
            <a:r>
              <a:rPr lang="en-US" dirty="0" err="1"/>
              <a:t>restiction</a:t>
            </a:r>
            <a:r>
              <a:rPr lang="en-US" dirty="0"/>
              <a:t> &amp; diuretic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History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24hr urinary sodium excretion &lt;78 </a:t>
            </a:r>
            <a:r>
              <a:rPr lang="en-US" dirty="0" err="1"/>
              <a:t>mEq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6743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Spontaneous bacterial empyema(SBEM)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Criteria</a:t>
            </a:r>
          </a:p>
          <a:p>
            <a:r>
              <a:rPr lang="en-US" dirty="0"/>
              <a:t>Positive pl. fluid culture and PMN cell count&gt;250 or</a:t>
            </a:r>
          </a:p>
          <a:p>
            <a:r>
              <a:rPr lang="en-US" dirty="0"/>
              <a:t>Negative pl. fluid culture and PMN cell count&gt;500</a:t>
            </a:r>
          </a:p>
          <a:p>
            <a:r>
              <a:rPr lang="en-US" dirty="0"/>
              <a:t>No e/o pneumonia on CXR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Pathogenesis</a:t>
            </a:r>
            <a:r>
              <a:rPr lang="en-US" dirty="0"/>
              <a:t> </a:t>
            </a:r>
          </a:p>
          <a:p>
            <a:r>
              <a:rPr lang="en-US" dirty="0"/>
              <a:t>Seeding of PE with bacteria directly from </a:t>
            </a:r>
            <a:r>
              <a:rPr lang="en-US" dirty="0" err="1"/>
              <a:t>abd</a:t>
            </a:r>
            <a:r>
              <a:rPr lang="en-US" dirty="0"/>
              <a:t> cavity</a:t>
            </a:r>
          </a:p>
          <a:p>
            <a:r>
              <a:rPr lang="en-US" dirty="0"/>
              <a:t>Bacteremia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4309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13-16%</a:t>
            </a:r>
          </a:p>
          <a:p>
            <a:r>
              <a:rPr lang="en-US" dirty="0" err="1"/>
              <a:t>E.coli</a:t>
            </a:r>
            <a:r>
              <a:rPr lang="en-US" dirty="0"/>
              <a:t>, </a:t>
            </a:r>
            <a:r>
              <a:rPr lang="en-US" dirty="0" err="1"/>
              <a:t>steptococcus</a:t>
            </a:r>
            <a:r>
              <a:rPr lang="en-US" dirty="0"/>
              <a:t> </a:t>
            </a:r>
            <a:r>
              <a:rPr lang="en-US" dirty="0" err="1"/>
              <a:t>sp</a:t>
            </a:r>
            <a:r>
              <a:rPr lang="en-US" dirty="0"/>
              <a:t>, enterococcus, </a:t>
            </a:r>
            <a:r>
              <a:rPr lang="en-US" dirty="0" err="1"/>
              <a:t>klebsiella</a:t>
            </a:r>
            <a:r>
              <a:rPr lang="en-US" dirty="0"/>
              <a:t>, pseudomonas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Treatment </a:t>
            </a:r>
          </a:p>
          <a:p>
            <a:r>
              <a:rPr lang="en-US" dirty="0"/>
              <a:t>IV antibiotics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 cephalosporin( </a:t>
            </a:r>
            <a:r>
              <a:rPr lang="en-US" dirty="0" err="1"/>
              <a:t>Xone</a:t>
            </a:r>
            <a:r>
              <a:rPr lang="en-US" dirty="0"/>
              <a:t> 2g iv od 7-10days)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/>
              <a:t>Inj</a:t>
            </a:r>
            <a:r>
              <a:rPr lang="en-US" dirty="0"/>
              <a:t> </a:t>
            </a:r>
            <a:r>
              <a:rPr lang="en-US" dirty="0" err="1"/>
              <a:t>Levoflox</a:t>
            </a:r>
            <a:endParaRPr lang="en-US" dirty="0"/>
          </a:p>
          <a:p>
            <a:r>
              <a:rPr lang="en-US" dirty="0"/>
              <a:t>Changed </a:t>
            </a:r>
            <a:r>
              <a:rPr lang="en-US" dirty="0" err="1"/>
              <a:t>acc</a:t>
            </a:r>
            <a:r>
              <a:rPr lang="en-US" dirty="0"/>
              <a:t> to C&amp;S</a:t>
            </a:r>
          </a:p>
          <a:p>
            <a:r>
              <a:rPr lang="en-US" dirty="0"/>
              <a:t>Slow recovery- repeat </a:t>
            </a:r>
            <a:r>
              <a:rPr lang="en-US" dirty="0" err="1"/>
              <a:t>thoracocentesis</a:t>
            </a:r>
            <a:r>
              <a:rPr lang="en-US" dirty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3798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High mortality even with antimicrobial(20%)</a:t>
            </a:r>
          </a:p>
          <a:p>
            <a:endParaRPr lang="en-US" dirty="0"/>
          </a:p>
          <a:p>
            <a:r>
              <a:rPr lang="en-US" dirty="0"/>
              <a:t>Poor outcome predictors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High MELD-Na score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Initial ICU admission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Initial antibiotic treatment failure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9108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26288"/>
          </a:xfrm>
        </p:spPr>
        <p:txBody>
          <a:bodyPr>
            <a:normAutofit/>
          </a:bodyPr>
          <a:lstStyle/>
          <a:p>
            <a:r>
              <a:rPr lang="en-US" dirty="0"/>
              <a:t>Alcohol abstinence </a:t>
            </a:r>
          </a:p>
          <a:p>
            <a:r>
              <a:rPr lang="en-US" dirty="0"/>
              <a:t>Dietary sodium restriction</a:t>
            </a:r>
          </a:p>
          <a:p>
            <a:r>
              <a:rPr lang="en-US" dirty="0"/>
              <a:t>Diuretics</a:t>
            </a:r>
          </a:p>
          <a:p>
            <a:r>
              <a:rPr lang="en-US" dirty="0"/>
              <a:t>Therapeutic </a:t>
            </a:r>
            <a:r>
              <a:rPr lang="en-US" dirty="0" err="1"/>
              <a:t>thoracocentesis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Tx</a:t>
            </a:r>
            <a:r>
              <a:rPr lang="en-US" dirty="0"/>
              <a:t> of refractory hydrothorax</a:t>
            </a:r>
          </a:p>
          <a:p>
            <a:endParaRPr lang="en-US" dirty="0"/>
          </a:p>
          <a:p>
            <a:r>
              <a:rPr lang="en-US" dirty="0"/>
              <a:t>Others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Splanchnic vasoconstriction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Treatment of infection(SBEM)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7064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Refractory hydrothorax</a:t>
            </a:r>
          </a:p>
          <a:p>
            <a:r>
              <a:rPr lang="en-IN" dirty="0"/>
              <a:t>Serial </a:t>
            </a:r>
            <a:r>
              <a:rPr lang="en-IN" dirty="0" err="1"/>
              <a:t>thoracocentesis</a:t>
            </a:r>
            <a:endParaRPr lang="en-IN" dirty="0"/>
          </a:p>
          <a:p>
            <a:r>
              <a:rPr lang="en-IN" dirty="0"/>
              <a:t>TIPS</a:t>
            </a:r>
          </a:p>
          <a:p>
            <a:r>
              <a:rPr lang="en-IN" dirty="0" err="1"/>
              <a:t>Pleurodesis</a:t>
            </a:r>
            <a:r>
              <a:rPr lang="en-IN" dirty="0"/>
              <a:t> </a:t>
            </a:r>
          </a:p>
          <a:p>
            <a:r>
              <a:rPr lang="en-IN" dirty="0" err="1"/>
              <a:t>Thoracoscopic</a:t>
            </a:r>
            <a:r>
              <a:rPr lang="en-IN" dirty="0"/>
              <a:t> </a:t>
            </a:r>
            <a:r>
              <a:rPr lang="en-IN" dirty="0" err="1"/>
              <a:t>Sx</a:t>
            </a:r>
            <a:r>
              <a:rPr lang="en-IN" dirty="0"/>
              <a:t> for diaphragmatic defects</a:t>
            </a:r>
          </a:p>
          <a:p>
            <a:r>
              <a:rPr lang="en-IN" dirty="0"/>
              <a:t>Liver transplantation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3602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Sodium restriction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/>
              <a:t>Diuretics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&lt;2g/day</a:t>
            </a:r>
          </a:p>
          <a:p>
            <a:r>
              <a:rPr lang="en-US" dirty="0"/>
              <a:t>Avoid NSAIDs- sodium </a:t>
            </a:r>
            <a:r>
              <a:rPr lang="en-US" dirty="0" err="1"/>
              <a:t>retension</a:t>
            </a:r>
            <a:r>
              <a:rPr lang="en-US" dirty="0"/>
              <a:t>, renal failure</a:t>
            </a:r>
          </a:p>
          <a:p>
            <a:r>
              <a:rPr lang="en-US" dirty="0"/>
              <a:t>Mild-moderate symptoms along with diuretics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Frusemide</a:t>
            </a:r>
            <a:r>
              <a:rPr lang="en-US" dirty="0"/>
              <a:t> 4omg od and spironolactone 100mg od</a:t>
            </a:r>
          </a:p>
          <a:p>
            <a:r>
              <a:rPr lang="en-US" dirty="0"/>
              <a:t>Double the dose every 3-5days</a:t>
            </a:r>
          </a:p>
          <a:p>
            <a:r>
              <a:rPr lang="en-US" dirty="0"/>
              <a:t>Maximum – </a:t>
            </a:r>
            <a:r>
              <a:rPr lang="en-US" dirty="0" err="1"/>
              <a:t>frusemide</a:t>
            </a:r>
            <a:r>
              <a:rPr lang="en-US" dirty="0"/>
              <a:t> 160mg and spironolactone 400mg 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8198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Therapeutic </a:t>
            </a:r>
            <a:r>
              <a:rPr lang="en-US" dirty="0" err="1"/>
              <a:t>thoracocentesis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effective for large effusion(&gt;1.5L)</a:t>
            </a:r>
          </a:p>
          <a:p>
            <a:r>
              <a:rPr lang="en-US" dirty="0"/>
              <a:t>No more than 2L removed at a time(risk of pulmonary </a:t>
            </a:r>
            <a:r>
              <a:rPr lang="en-US" dirty="0" err="1"/>
              <a:t>odema</a:t>
            </a:r>
            <a:r>
              <a:rPr lang="en-US" dirty="0"/>
              <a:t>, hypotension)</a:t>
            </a:r>
          </a:p>
          <a:p>
            <a:endParaRPr lang="en-US" dirty="0"/>
          </a:p>
          <a:p>
            <a:r>
              <a:rPr lang="en-US" dirty="0"/>
              <a:t>Complications- pain, pneumothorax, </a:t>
            </a:r>
            <a:r>
              <a:rPr lang="en-US" dirty="0" err="1"/>
              <a:t>hemothorax</a:t>
            </a:r>
            <a:r>
              <a:rPr lang="en-US" dirty="0"/>
              <a:t>, vasovagal episode, hemoptysis, air embolism, laceration of liver or spleen, empyema, subcutaneous emphysema</a:t>
            </a:r>
          </a:p>
          <a:p>
            <a:r>
              <a:rPr lang="en-US" dirty="0"/>
              <a:t> In </a:t>
            </a:r>
            <a:r>
              <a:rPr lang="en-US" dirty="0" err="1"/>
              <a:t>pts</a:t>
            </a:r>
            <a:r>
              <a:rPr lang="en-US" dirty="0"/>
              <a:t> requiring </a:t>
            </a:r>
            <a:r>
              <a:rPr lang="en-US" dirty="0" err="1"/>
              <a:t>thoracentesis</a:t>
            </a:r>
            <a:r>
              <a:rPr lang="en-US" dirty="0"/>
              <a:t> every 2-3wks- alternative should be considered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9789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?? Chest tube insertion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Not preferred </a:t>
            </a:r>
          </a:p>
          <a:p>
            <a:r>
              <a:rPr lang="en-US" dirty="0"/>
              <a:t>Only in </a:t>
            </a:r>
            <a:r>
              <a:rPr lang="en-US" dirty="0" err="1"/>
              <a:t>pts</a:t>
            </a:r>
            <a:r>
              <a:rPr lang="en-US" dirty="0"/>
              <a:t> with SBEM and frank pus, </a:t>
            </a:r>
            <a:r>
              <a:rPr lang="en-US" dirty="0" err="1"/>
              <a:t>pts</a:t>
            </a:r>
            <a:r>
              <a:rPr lang="en-US" dirty="0"/>
              <a:t> </a:t>
            </a:r>
            <a:r>
              <a:rPr lang="en-US" dirty="0" err="1"/>
              <a:t>udergoing</a:t>
            </a:r>
            <a:r>
              <a:rPr lang="en-US" dirty="0"/>
              <a:t> </a:t>
            </a:r>
            <a:r>
              <a:rPr lang="en-US" dirty="0" err="1"/>
              <a:t>pleurodesis</a:t>
            </a:r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Massive protein &amp; electrolyte depletion, infection, renal failure, bleeding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Impossible to remove tube because of rapid </a:t>
            </a:r>
            <a:r>
              <a:rPr lang="en-US" dirty="0" err="1"/>
              <a:t>reaccumulation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Complications – s/c emphysema, lung liver spleen &amp; stomach laceration, </a:t>
            </a:r>
            <a:r>
              <a:rPr lang="en-US" dirty="0" err="1"/>
              <a:t>hemothorax</a:t>
            </a:r>
            <a:r>
              <a:rPr lang="en-US" dirty="0"/>
              <a:t>(intercostal </a:t>
            </a:r>
            <a:r>
              <a:rPr lang="en-US" dirty="0" err="1"/>
              <a:t>aretry</a:t>
            </a:r>
            <a:r>
              <a:rPr lang="en-US" dirty="0"/>
              <a:t> laceration), misplacement into </a:t>
            </a:r>
            <a:r>
              <a:rPr lang="en-US" dirty="0" err="1"/>
              <a:t>abd</a:t>
            </a:r>
            <a:r>
              <a:rPr lang="en-US" dirty="0"/>
              <a:t> cavity, high mortality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0846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Transjugular</a:t>
            </a:r>
            <a:r>
              <a:rPr lang="en-US" dirty="0"/>
              <a:t> intrahepatic </a:t>
            </a:r>
            <a:r>
              <a:rPr lang="en-US" dirty="0" err="1"/>
              <a:t>portosystemic</a:t>
            </a:r>
            <a:r>
              <a:rPr lang="en-US" dirty="0"/>
              <a:t> shunts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Response rate 70-80%</a:t>
            </a:r>
          </a:p>
          <a:p>
            <a:endParaRPr lang="en-US" dirty="0"/>
          </a:p>
          <a:p>
            <a:r>
              <a:rPr lang="en-US" dirty="0"/>
              <a:t>Reserved for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Child </a:t>
            </a:r>
            <a:r>
              <a:rPr lang="en-US" dirty="0" err="1"/>
              <a:t>pugh</a:t>
            </a:r>
            <a:r>
              <a:rPr lang="en-US" dirty="0"/>
              <a:t> score≤13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No C/I for TIPS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Younger than 70yrs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No </a:t>
            </a:r>
            <a:r>
              <a:rPr lang="en-US" dirty="0" err="1"/>
              <a:t>hep</a:t>
            </a:r>
            <a:r>
              <a:rPr lang="en-US" dirty="0"/>
              <a:t> </a:t>
            </a:r>
            <a:r>
              <a:rPr lang="en-US" dirty="0" err="1"/>
              <a:t>encehalopathy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6867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Absolute </a:t>
            </a:r>
            <a:endParaRPr lang="en-IN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/>
              <a:t>Relative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Congestive heart failure</a:t>
            </a:r>
          </a:p>
          <a:p>
            <a:r>
              <a:rPr lang="en-US" dirty="0"/>
              <a:t>Severe TR</a:t>
            </a:r>
          </a:p>
          <a:p>
            <a:r>
              <a:rPr lang="en-US" dirty="0"/>
              <a:t>Severe </a:t>
            </a:r>
            <a:r>
              <a:rPr lang="en-US" dirty="0" err="1"/>
              <a:t>pul</a:t>
            </a:r>
            <a:r>
              <a:rPr lang="en-US" dirty="0"/>
              <a:t> HTN (MPP&gt;45)</a:t>
            </a:r>
          </a:p>
          <a:p>
            <a:r>
              <a:rPr lang="en-US" dirty="0"/>
              <a:t>Polycystic liver d/s</a:t>
            </a:r>
          </a:p>
          <a:p>
            <a:r>
              <a:rPr lang="en-US" dirty="0"/>
              <a:t>Active sys. infection</a:t>
            </a:r>
          </a:p>
          <a:p>
            <a:r>
              <a:rPr lang="en-US" dirty="0"/>
              <a:t>Biliary obstruction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Hepatic tumors</a:t>
            </a:r>
          </a:p>
          <a:p>
            <a:r>
              <a:rPr lang="en-US" dirty="0"/>
              <a:t>Obstruction of all HV</a:t>
            </a:r>
          </a:p>
          <a:p>
            <a:r>
              <a:rPr lang="en-US" dirty="0" err="1"/>
              <a:t>Hep</a:t>
            </a:r>
            <a:r>
              <a:rPr lang="en-US" dirty="0"/>
              <a:t> encephalopathy</a:t>
            </a:r>
          </a:p>
          <a:p>
            <a:r>
              <a:rPr lang="en-US" dirty="0"/>
              <a:t>PV thrombosis</a:t>
            </a:r>
          </a:p>
          <a:p>
            <a:r>
              <a:rPr lang="en-US" dirty="0"/>
              <a:t>Thrombocytopenia (&lt;20,000/µL)</a:t>
            </a:r>
          </a:p>
          <a:p>
            <a:r>
              <a:rPr lang="en-US" dirty="0"/>
              <a:t>Moderate </a:t>
            </a:r>
            <a:r>
              <a:rPr lang="en-US" dirty="0" err="1"/>
              <a:t>pul</a:t>
            </a:r>
            <a:r>
              <a:rPr lang="en-US" dirty="0"/>
              <a:t> HTN</a:t>
            </a:r>
            <a:endParaRPr lang="en-IN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Contraindications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9834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Complications</a:t>
            </a:r>
          </a:p>
          <a:p>
            <a:r>
              <a:rPr lang="en-US" dirty="0"/>
              <a:t>Technical- cardiac </a:t>
            </a:r>
            <a:r>
              <a:rPr lang="en-US" dirty="0" err="1"/>
              <a:t>arrythmia</a:t>
            </a:r>
            <a:r>
              <a:rPr lang="en-US" dirty="0"/>
              <a:t>, traversal of liver capsule</a:t>
            </a:r>
          </a:p>
          <a:p>
            <a:r>
              <a:rPr lang="en-US" dirty="0" err="1"/>
              <a:t>Portosystemic</a:t>
            </a:r>
            <a:r>
              <a:rPr lang="en-US" dirty="0"/>
              <a:t> encephalopathy</a:t>
            </a:r>
          </a:p>
          <a:p>
            <a:r>
              <a:rPr lang="en-US" dirty="0"/>
              <a:t>TIPS stenosis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Risk factor for mortality after TIPS</a:t>
            </a:r>
          </a:p>
          <a:p>
            <a:r>
              <a:rPr lang="en-US" dirty="0"/>
              <a:t>Child </a:t>
            </a:r>
            <a:r>
              <a:rPr lang="en-US" dirty="0" err="1"/>
              <a:t>pugh</a:t>
            </a:r>
            <a:r>
              <a:rPr lang="en-US" dirty="0"/>
              <a:t> score&gt;10</a:t>
            </a:r>
          </a:p>
          <a:p>
            <a:r>
              <a:rPr lang="en-US" dirty="0"/>
              <a:t>Pre TIPS MELD score&gt; 15-17</a:t>
            </a:r>
          </a:p>
          <a:p>
            <a:r>
              <a:rPr lang="en-US" dirty="0"/>
              <a:t>Elevated pre TIPS Cr</a:t>
            </a:r>
          </a:p>
          <a:p>
            <a:r>
              <a:rPr lang="en-US" dirty="0"/>
              <a:t>Lack of response in hydrothorax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1634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Pleurodesis</a:t>
            </a:r>
            <a:r>
              <a:rPr lang="en-US" dirty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Rarely done </a:t>
            </a:r>
          </a:p>
          <a:p>
            <a:r>
              <a:rPr lang="en-US" dirty="0"/>
              <a:t>In </a:t>
            </a:r>
            <a:r>
              <a:rPr lang="en-US" dirty="0" err="1"/>
              <a:t>pts</a:t>
            </a:r>
            <a:r>
              <a:rPr lang="en-US" dirty="0"/>
              <a:t> whom no other option available</a:t>
            </a:r>
          </a:p>
          <a:p>
            <a:endParaRPr lang="en-US" dirty="0"/>
          </a:p>
          <a:p>
            <a:r>
              <a:rPr lang="en-US" dirty="0"/>
              <a:t>Chemical </a:t>
            </a:r>
            <a:r>
              <a:rPr lang="en-US" dirty="0" err="1"/>
              <a:t>pleurodesis</a:t>
            </a:r>
            <a:r>
              <a:rPr lang="en-US" dirty="0"/>
              <a:t> or talc </a:t>
            </a:r>
            <a:r>
              <a:rPr lang="en-US" dirty="0" err="1"/>
              <a:t>poudrage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Difficult form of nonmalignant pleural effusion to be treated with chemical </a:t>
            </a:r>
            <a:r>
              <a:rPr lang="en-US" dirty="0" err="1"/>
              <a:t>pleurodesis</a:t>
            </a:r>
            <a:endParaRPr lang="en-US" dirty="0"/>
          </a:p>
          <a:p>
            <a:endParaRPr lang="en-US" dirty="0"/>
          </a:p>
          <a:p>
            <a:r>
              <a:rPr lang="en-US" dirty="0"/>
              <a:t>Adverse effects- fever, renal failure, pneumothorax, hepatic encephalopathy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2657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Thoracoscopic</a:t>
            </a:r>
            <a:r>
              <a:rPr lang="en-US" dirty="0"/>
              <a:t> repair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Pleural flap or surgical mesh reinforcement</a:t>
            </a:r>
          </a:p>
          <a:p>
            <a:endParaRPr lang="en-US" dirty="0"/>
          </a:p>
          <a:p>
            <a:r>
              <a:rPr lang="en-US" dirty="0"/>
              <a:t>High mortality in decompensated cirrhosis</a:t>
            </a:r>
          </a:p>
          <a:p>
            <a:endParaRPr lang="en-US" dirty="0"/>
          </a:p>
          <a:p>
            <a:r>
              <a:rPr lang="en-US" dirty="0"/>
              <a:t>Option in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/>
              <a:t>Pts</a:t>
            </a:r>
            <a:r>
              <a:rPr lang="en-US" dirty="0"/>
              <a:t> who are not TIPS candidates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Low MELD score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1564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Liver </a:t>
            </a:r>
            <a:r>
              <a:rPr lang="en-US" dirty="0" err="1"/>
              <a:t>transplanation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Pts</a:t>
            </a:r>
            <a:r>
              <a:rPr lang="en-US" dirty="0"/>
              <a:t> with hepatic hydrothorax typically have ESLD</a:t>
            </a:r>
          </a:p>
          <a:p>
            <a:r>
              <a:rPr lang="en-US" dirty="0"/>
              <a:t>Definitive treatment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4535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0A421-F7FA-142C-5F00-89EBEFD5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2FE807-1B1B-0634-44B6-6B04ACDE194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2" b="12729"/>
          <a:stretch/>
        </p:blipFill>
        <p:spPr>
          <a:xfrm>
            <a:off x="1115616" y="228600"/>
            <a:ext cx="7128792" cy="6426626"/>
          </a:xfrm>
        </p:spPr>
      </p:pic>
    </p:spTree>
    <p:extLst>
      <p:ext uri="{BB962C8B-B14F-4D97-AF65-F5344CB8AC3E}">
        <p14:creationId xmlns:p14="http://schemas.microsoft.com/office/powerpoint/2010/main" val="400689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1610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180</TotalTime>
  <Words>831</Words>
  <Application>Microsoft Office PowerPoint</Application>
  <PresentationFormat>On-screen Show (4:3)</PresentationFormat>
  <Paragraphs>194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Georgia</vt:lpstr>
      <vt:lpstr>Wingdings</vt:lpstr>
      <vt:lpstr>Wingdings 2</vt:lpstr>
      <vt:lpstr>Civic</vt:lpstr>
      <vt:lpstr>Hepatic hydrothorax</vt:lpstr>
      <vt:lpstr>Definition </vt:lpstr>
      <vt:lpstr>Pathogenesis </vt:lpstr>
      <vt:lpstr>PowerPoint Presentation</vt:lpstr>
      <vt:lpstr>Clinical features</vt:lpstr>
      <vt:lpstr>PowerPoint Presentation</vt:lpstr>
      <vt:lpstr>Investigations </vt:lpstr>
      <vt:lpstr>PowerPoint Presentation</vt:lpstr>
      <vt:lpstr>Fluid analysis</vt:lpstr>
      <vt:lpstr>PowerPoint Presentation</vt:lpstr>
      <vt:lpstr>PowerPoint Presentation</vt:lpstr>
      <vt:lpstr>PowerPoint Presentation</vt:lpstr>
      <vt:lpstr>Complications </vt:lpstr>
      <vt:lpstr>Refractory hydrothorax</vt:lpstr>
      <vt:lpstr>Spontaneous bacterial empyema(SBEM)</vt:lpstr>
      <vt:lpstr>PowerPoint Presentation</vt:lpstr>
      <vt:lpstr>PowerPoint Presentation</vt:lpstr>
      <vt:lpstr>Management </vt:lpstr>
      <vt:lpstr>PowerPoint Presentation</vt:lpstr>
      <vt:lpstr>PowerPoint Presentation</vt:lpstr>
      <vt:lpstr>Therapeutic thoracocentesis</vt:lpstr>
      <vt:lpstr>?? Chest tube insertion</vt:lpstr>
      <vt:lpstr>Transjugular intrahepatic portosystemic shunts</vt:lpstr>
      <vt:lpstr>Contraindications </vt:lpstr>
      <vt:lpstr>PowerPoint Presentation</vt:lpstr>
      <vt:lpstr>Pleurodesis </vt:lpstr>
      <vt:lpstr>Thoracoscopic repair</vt:lpstr>
      <vt:lpstr>Liver transplanation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Hepatic hydrothorax</dc:title>
  <dc:creator>AKHIL</dc:creator>
  <cp:lastModifiedBy>monet</cp:lastModifiedBy>
  <cp:revision>18</cp:revision>
  <dcterms:created xsi:type="dcterms:W3CDTF">2023-03-22T09:12:03Z</dcterms:created>
  <dcterms:modified xsi:type="dcterms:W3CDTF">2023-03-23T05:18:38Z</dcterms:modified>
</cp:coreProperties>
</file>