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1"/>
  </p:sldMasterIdLst>
  <p:notesMasterIdLst>
    <p:notesMasterId r:id="rId105"/>
  </p:notesMasterIdLst>
  <p:sldIdLst>
    <p:sldId id="413" r:id="rId2"/>
    <p:sldId id="416" r:id="rId3"/>
    <p:sldId id="419" r:id="rId4"/>
    <p:sldId id="415" r:id="rId5"/>
    <p:sldId id="418" r:id="rId6"/>
    <p:sldId id="421" r:id="rId7"/>
    <p:sldId id="417" r:id="rId8"/>
    <p:sldId id="420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14" r:id="rId19"/>
    <p:sldId id="431" r:id="rId20"/>
    <p:sldId id="432" r:id="rId21"/>
    <p:sldId id="256" r:id="rId22"/>
    <p:sldId id="309" r:id="rId23"/>
    <p:sldId id="273" r:id="rId24"/>
    <p:sldId id="279" r:id="rId25"/>
    <p:sldId id="280" r:id="rId26"/>
    <p:sldId id="410" r:id="rId27"/>
    <p:sldId id="411" r:id="rId28"/>
    <p:sldId id="282" r:id="rId29"/>
    <p:sldId id="283" r:id="rId30"/>
    <p:sldId id="409" r:id="rId31"/>
    <p:sldId id="285" r:id="rId32"/>
    <p:sldId id="284" r:id="rId33"/>
    <p:sldId id="286" r:id="rId34"/>
    <p:sldId id="287" r:id="rId35"/>
    <p:sldId id="288" r:id="rId36"/>
    <p:sldId id="307" r:id="rId37"/>
    <p:sldId id="308" r:id="rId38"/>
    <p:sldId id="265" r:id="rId39"/>
    <p:sldId id="257" r:id="rId40"/>
    <p:sldId id="258" r:id="rId41"/>
    <p:sldId id="260" r:id="rId42"/>
    <p:sldId id="261" r:id="rId43"/>
    <p:sldId id="263" r:id="rId44"/>
    <p:sldId id="262" r:id="rId45"/>
    <p:sldId id="406" r:id="rId46"/>
    <p:sldId id="310" r:id="rId47"/>
    <p:sldId id="311" r:id="rId48"/>
    <p:sldId id="312" r:id="rId49"/>
    <p:sldId id="313" r:id="rId50"/>
    <p:sldId id="267" r:id="rId51"/>
    <p:sldId id="268" r:id="rId52"/>
    <p:sldId id="332" r:id="rId53"/>
    <p:sldId id="333" r:id="rId54"/>
    <p:sldId id="334" r:id="rId55"/>
    <p:sldId id="401" r:id="rId56"/>
    <p:sldId id="319" r:id="rId57"/>
    <p:sldId id="412" r:id="rId58"/>
    <p:sldId id="347" r:id="rId59"/>
    <p:sldId id="348" r:id="rId60"/>
    <p:sldId id="358" r:id="rId61"/>
    <p:sldId id="359" r:id="rId62"/>
    <p:sldId id="360" r:id="rId63"/>
    <p:sldId id="350" r:id="rId64"/>
    <p:sldId id="320" r:id="rId65"/>
    <p:sldId id="361" r:id="rId66"/>
    <p:sldId id="354" r:id="rId67"/>
    <p:sldId id="351" r:id="rId68"/>
    <p:sldId id="407" r:id="rId69"/>
    <p:sldId id="353" r:id="rId70"/>
    <p:sldId id="362" r:id="rId71"/>
    <p:sldId id="364" r:id="rId72"/>
    <p:sldId id="365" r:id="rId73"/>
    <p:sldId id="366" r:id="rId74"/>
    <p:sldId id="380" r:id="rId75"/>
    <p:sldId id="383" r:id="rId76"/>
    <p:sldId id="356" r:id="rId77"/>
    <p:sldId id="385" r:id="rId78"/>
    <p:sldId id="386" r:id="rId79"/>
    <p:sldId id="387" r:id="rId80"/>
    <p:sldId id="389" r:id="rId81"/>
    <p:sldId id="400" r:id="rId82"/>
    <p:sldId id="321" r:id="rId83"/>
    <p:sldId id="402" r:id="rId84"/>
    <p:sldId id="403" r:id="rId85"/>
    <p:sldId id="376" r:id="rId86"/>
    <p:sldId id="371" r:id="rId87"/>
    <p:sldId id="372" r:id="rId88"/>
    <p:sldId id="378" r:id="rId89"/>
    <p:sldId id="373" r:id="rId90"/>
    <p:sldId id="374" r:id="rId91"/>
    <p:sldId id="379" r:id="rId92"/>
    <p:sldId id="375" r:id="rId93"/>
    <p:sldId id="293" r:id="rId94"/>
    <p:sldId id="296" r:id="rId95"/>
    <p:sldId id="295" r:id="rId96"/>
    <p:sldId id="306" r:id="rId97"/>
    <p:sldId id="297" r:id="rId98"/>
    <p:sldId id="298" r:id="rId99"/>
    <p:sldId id="299" r:id="rId100"/>
    <p:sldId id="302" r:id="rId101"/>
    <p:sldId id="303" r:id="rId102"/>
    <p:sldId id="398" r:id="rId103"/>
    <p:sldId id="396" r:id="rId10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-30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F09D2-92D0-48D2-85DC-FCE7135F7ABC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C286A-EB17-489D-8D66-E5326E509B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95870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C286A-EB17-489D-8D66-E5326E509B84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IN" dirty="0" smtClean="0">
                <a:latin typeface="Times New Roman" panose="02020603050405020304" pitchFamily="18" charset="0"/>
              </a:rPr>
              <a:t>Squatting from a standing position is associated with a simultaneous increase in venous return (preload) and systemic vascular resistance (afterload) and a rise in arterial pressure</a:t>
            </a:r>
          </a:p>
        </p:txBody>
      </p:sp>
    </p:spTree>
    <p:extLst>
      <p:ext uri="{BB962C8B-B14F-4D97-AF65-F5344CB8AC3E}">
        <p14:creationId xmlns="" xmlns:p14="http://schemas.microsoft.com/office/powerpoint/2010/main" val="2849044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IVC SI VENTRICULAR PRESSURE INCREASES –</a:t>
            </a:r>
            <a:r>
              <a:rPr lang="en-IN" baseline="0" dirty="0" smtClean="0"/>
              <a:t> OPENING OF AORTA &amp; PULM VALVE-EJECTION –MURMUR BEGINS—CRESENTO DECRESENTO-.. MURMUR ENDS BEFORE VENTRICULAR PRESSURE DROPS BELOW AORTIC PRESSURE AT WHICH AORTIC VALVEAND PULMONARY VALVE CLOSES GENERATING A2 &amp; P2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C286A-EB17-489D-8D66-E5326E509B84}" type="slidenum">
              <a:rPr lang="en-IN" smtClean="0"/>
              <a:pPr/>
              <a:t>64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9362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75DA95-14B9-480B-AB72-CDAB1E4644B2}" type="slidenum">
              <a:rPr lang="en-IN" sz="1200"/>
              <a:pPr/>
              <a:t>87</a:t>
            </a:fld>
            <a:endParaRPr lang="en-IN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IN" dirty="0" smtClean="0">
                <a:latin typeface="Times New Roman" panose="02020603050405020304" pitchFamily="18" charset="0"/>
              </a:rPr>
              <a:t>OS- leaflet excursion comes to its anatomical limits because of its commissural tethering, part of the column of blood will be decelerated suddenly, along with the doming anterior leaflet.</a:t>
            </a:r>
          </a:p>
        </p:txBody>
      </p:sp>
    </p:spTree>
    <p:extLst>
      <p:ext uri="{BB962C8B-B14F-4D97-AF65-F5344CB8AC3E}">
        <p14:creationId xmlns="" xmlns:p14="http://schemas.microsoft.com/office/powerpoint/2010/main" val="4087744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C286A-EB17-489D-8D66-E5326E509B84}" type="slidenum">
              <a:rPr lang="en-IN" smtClean="0"/>
              <a:pPr/>
              <a:t>99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9D87A-7307-4CE5-99D6-78FCBDA9EF8F}" type="slidenum">
              <a:rPr lang="en-IN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0155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DE92F7-3243-46E8-99DA-7310EF41118A}" type="datetimeFigureOut">
              <a:rPr lang="en-IN" smtClean="0"/>
              <a:pPr/>
              <a:t>05-12-2022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6092F6-99D4-4286-9D51-3E5B2E26847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1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Dr.BIBYMOL</a:t>
            </a:r>
            <a:r>
              <a:rPr lang="en-US" dirty="0" smtClean="0"/>
              <a:t> JOSEPH</a:t>
            </a:r>
          </a:p>
          <a:p>
            <a:r>
              <a:rPr lang="en-US" dirty="0" smtClean="0"/>
              <a:t>JUNIOUR RESIDENT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OTHER CARDIAC SOUNDS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EXTRA HEART SOUNDS DURING SYSTOLE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EXTRA HEART SOUNDS DURING DIASTOLE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HEART MURMURS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25428" y="1494326"/>
            <a:ext cx="9553575" cy="4314825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EXTRA HEART SOUNDS IN SYSTOLE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EJECTION SOUNDS</a:t>
            </a:r>
          </a:p>
          <a:p>
            <a:r>
              <a:rPr lang="en-US" dirty="0" smtClean="0"/>
              <a:t>In certain cardiac conditions, brief, </a:t>
            </a:r>
            <a:r>
              <a:rPr lang="en-US" dirty="0" err="1" smtClean="0"/>
              <a:t>sharp,high</a:t>
            </a:r>
            <a:r>
              <a:rPr lang="en-US" dirty="0" smtClean="0"/>
              <a:t>-pitched sounds in early systole, occurring shortly after S1,</a:t>
            </a:r>
          </a:p>
          <a:p>
            <a:r>
              <a:rPr lang="en-US" dirty="0" smtClean="0"/>
              <a:t> referred  as aortic or </a:t>
            </a:r>
            <a:r>
              <a:rPr lang="en-US" dirty="0" err="1" smtClean="0"/>
              <a:t>pulmonic</a:t>
            </a:r>
            <a:r>
              <a:rPr lang="en-US" dirty="0" smtClean="0"/>
              <a:t> ejection sounds. </a:t>
            </a:r>
          </a:p>
          <a:p>
            <a:r>
              <a:rPr lang="en-US" dirty="0" smtClean="0"/>
              <a:t>Ejection sounds occur at the onset of ventricular ejection and systolic flow into the great vessels. </a:t>
            </a:r>
          </a:p>
          <a:p>
            <a:r>
              <a:rPr lang="en-US" dirty="0" smtClean="0"/>
              <a:t>They are heard best with the diaphragm chest piece and frequently are close enough to S1 to simulate splitting.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ES is usually the result of “doming” of a congenitally </a:t>
            </a:r>
            <a:r>
              <a:rPr lang="en-US" dirty="0" err="1" smtClean="0"/>
              <a:t>stenotic</a:t>
            </a:r>
            <a:r>
              <a:rPr lang="en-US" dirty="0" smtClean="0"/>
              <a:t>, but mobile and compliant, aortic or </a:t>
            </a:r>
            <a:r>
              <a:rPr lang="en-US" dirty="0" err="1" smtClean="0"/>
              <a:t>pulmonic</a:t>
            </a:r>
            <a:r>
              <a:rPr lang="en-US" dirty="0" smtClean="0"/>
              <a:t> valve. </a:t>
            </a:r>
          </a:p>
          <a:p>
            <a:r>
              <a:rPr lang="en-US" dirty="0" smtClean="0"/>
              <a:t>The intensity of the ES correlates</a:t>
            </a:r>
          </a:p>
          <a:p>
            <a:pPr marL="342900" indent="-342900">
              <a:lnSpc>
                <a:spcPct val="80000"/>
              </a:lnSpc>
              <a:spcBef>
                <a:spcPts val="575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dirty="0" smtClean="0"/>
              <a:t>directly with the valve’s mobility and becomes faint or disappears with </a:t>
            </a:r>
            <a:r>
              <a:rPr lang="en-US" dirty="0" err="1" smtClean="0"/>
              <a:t>calcific</a:t>
            </a:r>
            <a:r>
              <a:rPr lang="en-US" dirty="0" smtClean="0"/>
              <a:t> fixation of the </a:t>
            </a:r>
            <a:r>
              <a:rPr lang="en-US" dirty="0" smtClean="0"/>
              <a:t>valve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spcBef>
                <a:spcPts val="575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Absent in extremely severe </a:t>
            </a:r>
            <a:r>
              <a:rPr lang="en-US" sz="24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stenosis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and in calcification.</a:t>
            </a:r>
          </a:p>
          <a:p>
            <a:pPr marL="342900" indent="-342900">
              <a:lnSpc>
                <a:spcPct val="80000"/>
              </a:lnSpc>
              <a:spcBef>
                <a:spcPts val="575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Aortic </a:t>
            </a:r>
            <a:r>
              <a:rPr lang="en-US" sz="24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stenosis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- common in BAV, less common in acquired </a:t>
            </a:r>
            <a:r>
              <a:rPr lang="en-US" sz="24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valvular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AS</a:t>
            </a:r>
          </a:p>
          <a:p>
            <a:pPr marL="342900" indent="-342900">
              <a:lnSpc>
                <a:spcPct val="80000"/>
              </a:lnSpc>
              <a:spcBef>
                <a:spcPts val="575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4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Pulmonic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stenosis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- </a:t>
            </a:r>
          </a:p>
          <a:p>
            <a:pPr lvl="1">
              <a:lnSpc>
                <a:spcPct val="80000"/>
              </a:lnSpc>
              <a:spcBef>
                <a:spcPts val="575"/>
              </a:spcBef>
              <a:buFont typeface="Arial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Common in </a:t>
            </a:r>
            <a:r>
              <a:rPr lang="en-US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valvular</a:t>
            </a:r>
            <a:r>
              <a:rPr lang="en-US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PS</a:t>
            </a:r>
          </a:p>
          <a:p>
            <a:pPr lvl="1">
              <a:lnSpc>
                <a:spcPct val="80000"/>
              </a:lnSpc>
              <a:spcBef>
                <a:spcPts val="575"/>
              </a:spcBef>
              <a:buFont typeface="Arial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Softens or disappears with inspiration</a:t>
            </a:r>
          </a:p>
          <a:p>
            <a:pPr lvl="1">
              <a:lnSpc>
                <a:spcPct val="80000"/>
              </a:lnSpc>
              <a:spcBef>
                <a:spcPts val="575"/>
              </a:spcBef>
              <a:buFont typeface="Arial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Absent in very mild PS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66937" y="1733550"/>
            <a:ext cx="84677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85292" y="1863969"/>
            <a:ext cx="2590800" cy="402101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9538" y="1882051"/>
            <a:ext cx="3792050" cy="423934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EJECTION CLICK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QUALITY : Sharp, high-frequency, clicking</a:t>
            </a:r>
          </a:p>
          <a:p>
            <a:r>
              <a:rPr lang="en-US" dirty="0" smtClean="0"/>
              <a:t>Best over: cardiac apex with the diaphragm, but can be transmitted widely</a:t>
            </a:r>
          </a:p>
          <a:p>
            <a:r>
              <a:rPr lang="en-US" dirty="0" smtClean="0"/>
              <a:t>Mechanism : Tensing of the </a:t>
            </a:r>
            <a:r>
              <a:rPr lang="en-US" dirty="0" err="1" smtClean="0"/>
              <a:t>atrioventricular</a:t>
            </a:r>
            <a:r>
              <a:rPr lang="en-US" dirty="0" smtClean="0"/>
              <a:t> valves during systole. </a:t>
            </a:r>
          </a:p>
          <a:p>
            <a:r>
              <a:rPr lang="en-US" dirty="0" err="1" smtClean="0"/>
              <a:t>Asso</a:t>
            </a:r>
            <a:r>
              <a:rPr lang="en-US" dirty="0" smtClean="0"/>
              <a:t> : systolic murmur may or may not follow the click</a:t>
            </a:r>
          </a:p>
          <a:p>
            <a:r>
              <a:rPr lang="en-US" dirty="0" smtClean="0"/>
              <a:t>Causes : </a:t>
            </a:r>
          </a:p>
          <a:p>
            <a:r>
              <a:rPr lang="en-US" dirty="0" smtClean="0"/>
              <a:t>MVP</a:t>
            </a:r>
          </a:p>
          <a:p>
            <a:r>
              <a:rPr lang="en-US" dirty="0" smtClean="0"/>
              <a:t>Left ventricular aneurysm</a:t>
            </a:r>
          </a:p>
          <a:p>
            <a:r>
              <a:rPr lang="en-US" dirty="0" smtClean="0"/>
              <a:t>Aneurysm associated with ventricular </a:t>
            </a:r>
            <a:r>
              <a:rPr lang="en-US" dirty="0" err="1" smtClean="0"/>
              <a:t>septal</a:t>
            </a:r>
            <a:r>
              <a:rPr lang="en-US" dirty="0" smtClean="0"/>
              <a:t> defects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HEART SOUNDS DURING DIASTOLE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/>
              <a:t>OPENING </a:t>
            </a:r>
            <a:r>
              <a:rPr lang="en-US" dirty="0" smtClean="0"/>
              <a:t>SNAP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Quality : </a:t>
            </a:r>
            <a:r>
              <a:rPr lang="en-US" dirty="0" smtClean="0"/>
              <a:t>short, high-frequency, early diastolic sound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Timing : usually occurs 40 to 100 ms after the S2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Coincides with the full opening of the mitral valve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Best heard 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With the diaphragm of the stethoscope just medial to the cardiac </a:t>
            </a:r>
            <a:r>
              <a:rPr lang="en-US" dirty="0" smtClean="0"/>
              <a:t>apex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widely transmitted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Causes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AV valve </a:t>
            </a:r>
            <a:r>
              <a:rPr lang="en-US" dirty="0" err="1" smtClean="0"/>
              <a:t>stenosis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Excessive flow through the mitral valve in early diastole as in VSD,MR and </a:t>
            </a:r>
            <a:r>
              <a:rPr lang="en-US" dirty="0" err="1" smtClean="0"/>
              <a:t>thyrotoxicosis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Mechanism : </a:t>
            </a:r>
          </a:p>
          <a:p>
            <a:r>
              <a:rPr lang="en-US" dirty="0" smtClean="0"/>
              <a:t>sudden checking of the early diastolic descent of the funnel-shaped </a:t>
            </a:r>
            <a:r>
              <a:rPr lang="en-US" dirty="0" err="1" smtClean="0"/>
              <a:t>stenotic</a:t>
            </a:r>
            <a:r>
              <a:rPr lang="en-US" dirty="0" smtClean="0"/>
              <a:t> valve when its elastic limits were met.</a:t>
            </a:r>
          </a:p>
          <a:p>
            <a:r>
              <a:rPr lang="en-US" dirty="0" smtClean="0"/>
              <a:t>This </a:t>
            </a:r>
            <a:r>
              <a:rPr lang="en-US" dirty="0" smtClean="0"/>
              <a:t>sudden diastolic doming causes the anterior leaflet to bulge downward with a snap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62337" y="2109787"/>
            <a:ext cx="5876925" cy="3248025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FACTORS DECREASING INTENSITY OF </a:t>
            </a:r>
            <a:r>
              <a:rPr lang="en-US" dirty="0" smtClean="0"/>
              <a:t>OS </a:t>
            </a:r>
            <a:endParaRPr lang="en-US" dirty="0" smtClean="0"/>
          </a:p>
          <a:p>
            <a:r>
              <a:rPr lang="en-US" dirty="0" smtClean="0"/>
              <a:t>Associated </a:t>
            </a:r>
            <a:r>
              <a:rPr lang="en-US" dirty="0" err="1" smtClean="0"/>
              <a:t>valvular</a:t>
            </a:r>
            <a:r>
              <a:rPr lang="en-US" dirty="0" smtClean="0"/>
              <a:t> </a:t>
            </a:r>
            <a:r>
              <a:rPr lang="en-US" dirty="0" err="1" smtClean="0"/>
              <a:t>disease:MR</a:t>
            </a:r>
            <a:r>
              <a:rPr lang="en-US" dirty="0" smtClean="0"/>
              <a:t> </a:t>
            </a:r>
            <a:r>
              <a:rPr lang="en-US" dirty="0" smtClean="0"/>
              <a:t>/ AR / AS</a:t>
            </a:r>
          </a:p>
          <a:p>
            <a:r>
              <a:rPr lang="en-US" dirty="0" smtClean="0"/>
              <a:t>Decreased cardiac </a:t>
            </a:r>
            <a:r>
              <a:rPr lang="en-US" dirty="0" err="1" smtClean="0"/>
              <a:t>output:Cardiac</a:t>
            </a:r>
            <a:r>
              <a:rPr lang="en-US" dirty="0" smtClean="0"/>
              <a:t> </a:t>
            </a:r>
            <a:r>
              <a:rPr lang="en-US" dirty="0" smtClean="0"/>
              <a:t>failure / PAH</a:t>
            </a:r>
          </a:p>
          <a:p>
            <a:r>
              <a:rPr lang="en-US" dirty="0" smtClean="0"/>
              <a:t>Extensive valve </a:t>
            </a:r>
            <a:r>
              <a:rPr lang="en-US" dirty="0" smtClean="0"/>
              <a:t>calcification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FACTOR AFFECTING A2-OS INTERVAL</a:t>
            </a:r>
          </a:p>
          <a:p>
            <a:r>
              <a:rPr lang="en-US" dirty="0" smtClean="0"/>
              <a:t>Severity of MS</a:t>
            </a:r>
          </a:p>
          <a:p>
            <a:pPr>
              <a:buNone/>
            </a:pPr>
            <a:r>
              <a:rPr lang="en-US" dirty="0" smtClean="0"/>
              <a:t>     Severe MS: </a:t>
            </a:r>
            <a:r>
              <a:rPr lang="en-US" dirty="0" smtClean="0"/>
              <a:t>short A2-OS interval</a:t>
            </a:r>
          </a:p>
          <a:p>
            <a:r>
              <a:rPr lang="en-US" dirty="0" err="1" smtClean="0"/>
              <a:t>Associted</a:t>
            </a:r>
            <a:r>
              <a:rPr lang="en-US" dirty="0" smtClean="0"/>
              <a:t> </a:t>
            </a:r>
            <a:r>
              <a:rPr lang="en-US" dirty="0" err="1" smtClean="0"/>
              <a:t>valvular</a:t>
            </a:r>
            <a:r>
              <a:rPr lang="en-US" dirty="0" smtClean="0"/>
              <a:t> heart disease</a:t>
            </a:r>
          </a:p>
          <a:p>
            <a:pPr>
              <a:buNone/>
            </a:pPr>
            <a:r>
              <a:rPr lang="en-US" dirty="0" smtClean="0"/>
              <a:t>      AS</a:t>
            </a:r>
            <a:r>
              <a:rPr lang="en-US" dirty="0" smtClean="0"/>
              <a:t>/ AR – Prolonged</a:t>
            </a:r>
          </a:p>
          <a:p>
            <a:pPr>
              <a:buNone/>
            </a:pPr>
            <a:r>
              <a:rPr lang="en-US" dirty="0" smtClean="0"/>
              <a:t>      MR </a:t>
            </a:r>
            <a:r>
              <a:rPr lang="en-US" dirty="0" smtClean="0"/>
              <a:t>- narrow</a:t>
            </a:r>
          </a:p>
          <a:p>
            <a:r>
              <a:rPr lang="en-US" dirty="0" smtClean="0"/>
              <a:t>Increased LVEDP</a:t>
            </a:r>
          </a:p>
          <a:p>
            <a:pPr>
              <a:buNone/>
            </a:pPr>
            <a:r>
              <a:rPr lang="en-US" dirty="0" smtClean="0"/>
              <a:t>      LV </a:t>
            </a:r>
            <a:r>
              <a:rPr lang="en-US" dirty="0" smtClean="0"/>
              <a:t>dysfunction– Long A2-OS</a:t>
            </a:r>
          </a:p>
          <a:p>
            <a:r>
              <a:rPr lang="en-US" dirty="0" smtClean="0"/>
              <a:t>Heart rate</a:t>
            </a:r>
          </a:p>
          <a:p>
            <a:pPr>
              <a:buNone/>
            </a:pPr>
            <a:r>
              <a:rPr lang="en-US" dirty="0" smtClean="0"/>
              <a:t>       </a:t>
            </a:r>
            <a:r>
              <a:rPr lang="en-US" dirty="0" err="1" smtClean="0"/>
              <a:t>Bradicardia</a:t>
            </a:r>
            <a:r>
              <a:rPr lang="en-US" dirty="0" smtClean="0"/>
              <a:t> </a:t>
            </a:r>
            <a:r>
              <a:rPr lang="en-US" dirty="0" smtClean="0"/>
              <a:t>– Long A2-OS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TUMOR PLOP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QUALITY : low-pitched diastolic sound </a:t>
            </a:r>
          </a:p>
          <a:p>
            <a:r>
              <a:rPr lang="en-US" dirty="0" smtClean="0"/>
              <a:t>Best heard : only in certain positions</a:t>
            </a:r>
          </a:p>
          <a:p>
            <a:r>
              <a:rPr lang="en-US" dirty="0" smtClean="0"/>
              <a:t>MECHANISM :</a:t>
            </a:r>
          </a:p>
          <a:p>
            <a:pPr>
              <a:buNone/>
            </a:pPr>
            <a:r>
              <a:rPr lang="en-US" dirty="0" smtClean="0"/>
              <a:t>    arises </a:t>
            </a:r>
            <a:r>
              <a:rPr lang="en-US" dirty="0" smtClean="0"/>
              <a:t>from the diastolic </a:t>
            </a:r>
            <a:r>
              <a:rPr lang="en-US" dirty="0" err="1" smtClean="0"/>
              <a:t>prolapse</a:t>
            </a:r>
            <a:r>
              <a:rPr lang="en-US" dirty="0" smtClean="0"/>
              <a:t> of the masses across the AV valve. </a:t>
            </a:r>
          </a:p>
          <a:p>
            <a:r>
              <a:rPr lang="en-US" dirty="0" smtClean="0"/>
              <a:t>Associated : diastolic murmur may be present</a:t>
            </a:r>
          </a:p>
          <a:p>
            <a:r>
              <a:rPr lang="en-US" dirty="0" smtClean="0"/>
              <a:t>Causes :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Turmors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Myxoma</a:t>
            </a:r>
            <a:r>
              <a:rPr lang="en-US" dirty="0" smtClean="0"/>
              <a:t>) 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PACEMAKER SOUNDS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QUALITY : brief High-frequency sounds</a:t>
            </a:r>
          </a:p>
          <a:p>
            <a:r>
              <a:rPr lang="en-US" dirty="0" smtClean="0"/>
              <a:t>Timing : synchronous (within 6-10 ms) with the pacemaker spike </a:t>
            </a:r>
          </a:p>
          <a:p>
            <a:r>
              <a:rPr lang="en-US" dirty="0" smtClean="0"/>
              <a:t>MECHANISM :</a:t>
            </a:r>
          </a:p>
          <a:p>
            <a:r>
              <a:rPr lang="en-US" dirty="0" smtClean="0"/>
              <a:t> caused by stimulation of </a:t>
            </a:r>
            <a:r>
              <a:rPr lang="en-US" dirty="0" err="1" smtClean="0"/>
              <a:t>intercostal</a:t>
            </a:r>
            <a:r>
              <a:rPr lang="en-US" dirty="0" smtClean="0"/>
              <a:t> nerves adjacent to </a:t>
            </a:r>
            <a:r>
              <a:rPr lang="en-US" dirty="0" err="1" smtClean="0"/>
              <a:t>endocardial</a:t>
            </a:r>
            <a:r>
              <a:rPr lang="en-US" dirty="0" smtClean="0"/>
              <a:t> electrodes</a:t>
            </a:r>
          </a:p>
          <a:p>
            <a:r>
              <a:rPr lang="en-US" dirty="0" smtClean="0"/>
              <a:t>stimulus results in contraction of the </a:t>
            </a:r>
            <a:r>
              <a:rPr lang="en-US" dirty="0" err="1" smtClean="0"/>
              <a:t>intercostal</a:t>
            </a:r>
            <a:r>
              <a:rPr lang="en-US" dirty="0" smtClean="0"/>
              <a:t> muscles, pectoral muscles &amp; diaphragm</a:t>
            </a:r>
          </a:p>
          <a:p>
            <a:r>
              <a:rPr lang="en-US" dirty="0" smtClean="0"/>
              <a:t>CAUSES</a:t>
            </a:r>
          </a:p>
          <a:p>
            <a:r>
              <a:rPr lang="en-US" dirty="0" smtClean="0"/>
              <a:t>myocardial perforation by the </a:t>
            </a:r>
            <a:r>
              <a:rPr lang="en-US" dirty="0" err="1" smtClean="0"/>
              <a:t>endocardial</a:t>
            </a:r>
            <a:r>
              <a:rPr lang="en-US" dirty="0" smtClean="0"/>
              <a:t> lead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PERICARDIAL KNOCK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QUALITY : High-pitched early diastolic sound</a:t>
            </a:r>
          </a:p>
          <a:p>
            <a:r>
              <a:rPr lang="en-US" dirty="0" smtClean="0"/>
              <a:t>Timing : 0.08- 0.10 sec after S2 , with the steep y descent of jugular venous waveform</a:t>
            </a:r>
          </a:p>
          <a:p>
            <a:r>
              <a:rPr lang="en-US" dirty="0" smtClean="0"/>
              <a:t>MECHANISM :</a:t>
            </a:r>
          </a:p>
          <a:p>
            <a:r>
              <a:rPr lang="en-US" dirty="0" smtClean="0"/>
              <a:t>The sudden slowing of blood flow into the ventricle in early diastole that occurs when the ventricle meets the rigid pericardial sac</a:t>
            </a:r>
          </a:p>
          <a:p>
            <a:r>
              <a:rPr lang="en-US" dirty="0" smtClean="0"/>
              <a:t>CAUSES</a:t>
            </a:r>
          </a:p>
          <a:p>
            <a:r>
              <a:rPr lang="en-US" dirty="0" smtClean="0"/>
              <a:t>constrictive </a:t>
            </a:r>
            <a:r>
              <a:rPr lang="en-US" dirty="0" err="1" smtClean="0"/>
              <a:t>pericarditis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PERICARDIAL RUB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With roughening or inflammation of the pericardium, a “friction rub” may be produced. </a:t>
            </a:r>
          </a:p>
          <a:p>
            <a:r>
              <a:rPr lang="en-US" dirty="0" smtClean="0"/>
              <a:t>The pericardial friction rub is a coarse, leathery, or scratchy series of sounds</a:t>
            </a:r>
          </a:p>
          <a:p>
            <a:r>
              <a:rPr lang="en-US" dirty="0" smtClean="0"/>
              <a:t>best heard along the left </a:t>
            </a:r>
            <a:r>
              <a:rPr lang="en-US" dirty="0" err="1" smtClean="0"/>
              <a:t>sternal</a:t>
            </a:r>
            <a:r>
              <a:rPr lang="en-US" dirty="0" smtClean="0"/>
              <a:t> border, exerting firm pressure on the </a:t>
            </a:r>
            <a:r>
              <a:rPr lang="en-US" dirty="0" err="1" smtClean="0"/>
              <a:t>diaphraghm</a:t>
            </a:r>
            <a:endParaRPr lang="en-US" dirty="0" smtClean="0"/>
          </a:p>
          <a:p>
            <a:r>
              <a:rPr lang="en-US" dirty="0" smtClean="0"/>
              <a:t>The patient sitting upright, breath held in deep expiration</a:t>
            </a:r>
          </a:p>
          <a:p>
            <a:r>
              <a:rPr lang="en-US" dirty="0" smtClean="0"/>
              <a:t>They occur in patients with acute </a:t>
            </a:r>
            <a:r>
              <a:rPr lang="en-US" dirty="0" err="1" smtClean="0"/>
              <a:t>pericarditis</a:t>
            </a:r>
            <a:r>
              <a:rPr lang="en-US" dirty="0" smtClean="0"/>
              <a:t>, after acute MI, cardiac surgery, chest injury, and in association with uremia, malignancy, or connective tissue diseases. </a:t>
            </a:r>
          </a:p>
          <a:p>
            <a:r>
              <a:rPr lang="en-US" dirty="0" smtClean="0"/>
              <a:t>Pericardial friction rubs generally become louder with inspiration and may occur even with a large pericardial effusion.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HAMMANS CRUNCH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QUALITY : series of crunching sounds synchronous with the cardiac cycles </a:t>
            </a:r>
          </a:p>
          <a:p>
            <a:r>
              <a:rPr lang="en-US" dirty="0" smtClean="0"/>
              <a:t>Mechanism : presence of air in the pericardium and </a:t>
            </a:r>
            <a:r>
              <a:rPr lang="en-US" dirty="0" err="1" smtClean="0"/>
              <a:t>mediastinum</a:t>
            </a:r>
            <a:endParaRPr lang="en-US" dirty="0" smtClean="0"/>
          </a:p>
          <a:p>
            <a:r>
              <a:rPr lang="en-US" dirty="0" smtClean="0"/>
              <a:t>Best heard : over the </a:t>
            </a:r>
            <a:r>
              <a:rPr lang="en-US" dirty="0" err="1" smtClean="0"/>
              <a:t>precordium</a:t>
            </a:r>
            <a:r>
              <a:rPr lang="en-US" dirty="0" smtClean="0"/>
              <a:t> during ventricular systole in left lateral position</a:t>
            </a:r>
          </a:p>
          <a:p>
            <a:r>
              <a:rPr lang="en-US" dirty="0" smtClean="0"/>
              <a:t>Causes : </a:t>
            </a:r>
          </a:p>
          <a:p>
            <a:r>
              <a:rPr lang="en-US" dirty="0" smtClean="0"/>
              <a:t>spontaneous </a:t>
            </a:r>
            <a:r>
              <a:rPr lang="en-US" dirty="0" err="1" smtClean="0"/>
              <a:t>mediastinal</a:t>
            </a:r>
            <a:r>
              <a:rPr lang="en-US" dirty="0" smtClean="0"/>
              <a:t> emphysema</a:t>
            </a:r>
          </a:p>
          <a:p>
            <a:r>
              <a:rPr lang="en-US" dirty="0" err="1" smtClean="0"/>
              <a:t>tracheobronchial</a:t>
            </a:r>
            <a:r>
              <a:rPr lang="en-US" dirty="0" smtClean="0"/>
              <a:t> injury </a:t>
            </a:r>
          </a:p>
          <a:p>
            <a:r>
              <a:rPr lang="en-US" dirty="0" smtClean="0"/>
              <a:t>Trauma</a:t>
            </a:r>
          </a:p>
          <a:p>
            <a:r>
              <a:rPr lang="en-US" dirty="0" smtClean="0"/>
              <a:t>medical procedures (e.g., </a:t>
            </a:r>
            <a:r>
              <a:rPr lang="en-US" dirty="0" err="1" smtClean="0"/>
              <a:t>bronchoscopy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proximal pulmonary bleb rupture. </a:t>
            </a:r>
          </a:p>
          <a:p>
            <a:r>
              <a:rPr lang="en-US" dirty="0" err="1" smtClean="0"/>
              <a:t>Boerhaave</a:t>
            </a:r>
            <a:r>
              <a:rPr lang="en-US" dirty="0" smtClean="0"/>
              <a:t> syndrome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PROSTHETIC VALVE SOUNDS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65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Mechanical valves </a:t>
            </a:r>
          </a:p>
          <a:p>
            <a:pPr marL="342900" indent="-342900">
              <a:spcBef>
                <a:spcPts val="65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ball-in-cage valve- opening &amp; closing sound</a:t>
            </a:r>
          </a:p>
          <a:p>
            <a:pPr marL="342900" indent="-342900">
              <a:spcBef>
                <a:spcPts val="65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Tilting disc &amp;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bileaflet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- high pitched metallic closing sound</a:t>
            </a:r>
          </a:p>
          <a:p>
            <a:pPr marL="342900" indent="-342900">
              <a:spcBef>
                <a:spcPts val="65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Bioprosthetic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valves- closing sounds are similar to those of native valves</a:t>
            </a:r>
          </a:p>
          <a:p>
            <a:pPr marL="342900" indent="-342900">
              <a:spcBef>
                <a:spcPts val="650"/>
              </a:spcBef>
              <a:buClrTx/>
              <a:buSzTx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      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a low frequency early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os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Source Han Sans CN" charset="0"/>
                <a:cs typeface="Source Han Sans CN" charset="0"/>
              </a:rPr>
              <a:t> may be present in mitral position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/>
              <a:t>CARDIAC MURMURS </a:t>
            </a:r>
            <a:endParaRPr lang="en-IN" b="1" dirty="0"/>
          </a:p>
        </p:txBody>
      </p:sp>
    </p:spTree>
    <p:extLst>
      <p:ext uri="{BB962C8B-B14F-4D97-AF65-F5344CB8AC3E}">
        <p14:creationId xmlns="" xmlns:p14="http://schemas.microsoft.com/office/powerpoint/2010/main" val="255090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subtitles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DEFINITION</a:t>
            </a:r>
          </a:p>
          <a:p>
            <a:r>
              <a:rPr lang="en-IN" dirty="0" smtClean="0"/>
              <a:t>MECHANISM OF PRODUCTION</a:t>
            </a:r>
          </a:p>
          <a:p>
            <a:r>
              <a:rPr lang="en-IN" dirty="0" smtClean="0"/>
              <a:t>CHARACTERISTICS OF MURMUR</a:t>
            </a:r>
          </a:p>
          <a:p>
            <a:r>
              <a:rPr lang="en-IN" dirty="0" smtClean="0"/>
              <a:t>DYNAMIC AUSCULTATION</a:t>
            </a:r>
          </a:p>
          <a:p>
            <a:r>
              <a:rPr lang="en-IN" dirty="0" smtClean="0"/>
              <a:t>SYSTOLIC MURMURS</a:t>
            </a:r>
          </a:p>
          <a:p>
            <a:r>
              <a:rPr lang="en-IN" dirty="0" smtClean="0"/>
              <a:t>DIASTOLIC MURMURS</a:t>
            </a:r>
          </a:p>
          <a:p>
            <a:r>
              <a:rPr lang="en-IN" dirty="0" smtClean="0"/>
              <a:t>CONTINUOUS MUMRURS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78554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Bookman Old Style" panose="02050604050505020204" pitchFamily="18" charset="0"/>
              </a:rPr>
              <a:t>DEFINITION</a:t>
            </a:r>
            <a:endParaRPr lang="en-IN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cardiac murmur is defined as a relatively prolonged series of auditory vibrations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Varying 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(loudness), frequency (pitch), quality, configuration, and duration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30138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MECHANISM OF MURMUR PRODUCTION</a:t>
            </a: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16" y="2099164"/>
            <a:ext cx="7991475" cy="4324350"/>
          </a:xfrm>
        </p:spPr>
      </p:pic>
      <p:sp>
        <p:nvSpPr>
          <p:cNvPr id="7" name="TextBox 6"/>
          <p:cNvSpPr txBox="1"/>
          <p:nvPr/>
        </p:nvSpPr>
        <p:spPr>
          <a:xfrm>
            <a:off x="2722732" y="1271641"/>
            <a:ext cx="5054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TURBULENT BLOOD FLOW</a:t>
            </a:r>
            <a:endParaRPr lang="en-IN" sz="3200" b="1" dirty="0"/>
          </a:p>
        </p:txBody>
      </p:sp>
    </p:spTree>
    <p:extLst>
      <p:ext uri="{BB962C8B-B14F-4D97-AF65-F5344CB8AC3E}">
        <p14:creationId xmlns="" xmlns:p14="http://schemas.microsoft.com/office/powerpoint/2010/main" val="345670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" y="531376"/>
            <a:ext cx="10972800" cy="5547519"/>
          </a:xfrm>
        </p:spPr>
      </p:pic>
    </p:spTree>
    <p:extLst>
      <p:ext uri="{BB962C8B-B14F-4D97-AF65-F5344CB8AC3E}">
        <p14:creationId xmlns="" xmlns:p14="http://schemas.microsoft.com/office/powerpoint/2010/main" val="409646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569" y="585216"/>
            <a:ext cx="9794631" cy="104429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31631" y="2555630"/>
            <a:ext cx="9712570" cy="3753729"/>
          </a:xfrm>
        </p:spPr>
        <p:txBody>
          <a:bodyPr/>
          <a:lstStyle/>
          <a:p>
            <a:pPr lvl="1"/>
            <a:r>
              <a:rPr lang="en-US" sz="2400" dirty="0" smtClean="0"/>
              <a:t>increased turbulence from accelerated blood flow through normal or abnormal orifices.</a:t>
            </a:r>
          </a:p>
          <a:p>
            <a:pPr lvl="1"/>
            <a:r>
              <a:rPr lang="en-US" sz="2400" dirty="0" smtClean="0"/>
              <a:t>flow through a narrowed or irregular orifice into a dilated vessel or chamber, </a:t>
            </a:r>
          </a:p>
          <a:p>
            <a:pPr marL="457200" lvl="1" indent="0">
              <a:buNone/>
            </a:pPr>
            <a:r>
              <a:rPr lang="en-US" sz="2400" dirty="0" smtClean="0"/>
              <a:t>                                               or </a:t>
            </a:r>
          </a:p>
          <a:p>
            <a:r>
              <a:rPr lang="en-US" sz="2400" dirty="0" smtClean="0"/>
              <a:t>If blood flows in an abnormal direction; say  (1)backward flow through an incompetent valve (2) ventricular </a:t>
            </a:r>
            <a:r>
              <a:rPr lang="en-US" sz="2400" dirty="0" err="1" smtClean="0"/>
              <a:t>septal</a:t>
            </a:r>
            <a:r>
              <a:rPr lang="en-US" sz="2400" dirty="0" smtClean="0"/>
              <a:t> defect, or (3) patent </a:t>
            </a:r>
            <a:r>
              <a:rPr lang="en-US" sz="2400" dirty="0" err="1" smtClean="0"/>
              <a:t>ductus</a:t>
            </a:r>
            <a:r>
              <a:rPr lang="en-US" sz="2400" dirty="0" smtClean="0"/>
              <a:t> </a:t>
            </a:r>
            <a:r>
              <a:rPr lang="en-US" sz="2400" dirty="0" err="1" smtClean="0"/>
              <a:t>arteriosus</a:t>
            </a:r>
            <a:r>
              <a:rPr lang="en-US" sz="2400" dirty="0" smtClean="0"/>
              <a:t>. </a:t>
            </a:r>
          </a:p>
          <a:p>
            <a:pPr lvl="1"/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Thus, turbulence is thought to be the primary factor in the genesis of heart  murmurs.</a:t>
            </a:r>
          </a:p>
          <a:p>
            <a:r>
              <a:rPr lang="en-US" dirty="0" smtClean="0"/>
              <a:t>Determinants  of turbulence :</a:t>
            </a:r>
          </a:p>
          <a:p>
            <a:pPr lvl="1"/>
            <a:r>
              <a:rPr lang="en-US" dirty="0" smtClean="0"/>
              <a:t> </a:t>
            </a:r>
            <a:r>
              <a:rPr lang="en-US" sz="2400" dirty="0" smtClean="0"/>
              <a:t>the velocity of blood flow; increase in velocity result in marked increase in turbulence.</a:t>
            </a:r>
          </a:p>
          <a:p>
            <a:pPr lvl="1"/>
            <a:r>
              <a:rPr lang="en-US" sz="2400" dirty="0" smtClean="0"/>
              <a:t>An obstruction to blood flow, like </a:t>
            </a:r>
            <a:r>
              <a:rPr lang="en-US" sz="2400" dirty="0" err="1" smtClean="0"/>
              <a:t>stenosis</a:t>
            </a:r>
            <a:r>
              <a:rPr lang="en-US" sz="2400" dirty="0" smtClean="0"/>
              <a:t> produces abnormal turbulence.</a:t>
            </a:r>
          </a:p>
          <a:p>
            <a:pPr lvl="1"/>
            <a:r>
              <a:rPr lang="en-US" sz="2400" dirty="0" smtClean="0"/>
              <a:t>Turbulence increases as the pressure gradient across the valve becomes larger. </a:t>
            </a:r>
          </a:p>
          <a:p>
            <a:pPr lvl="1"/>
            <a:r>
              <a:rPr lang="en-US" sz="2400" dirty="0" smtClean="0"/>
              <a:t>Turbulence increases when blood moves from a small to large chamber.</a:t>
            </a:r>
          </a:p>
          <a:p>
            <a:pPr lvl="1"/>
            <a:r>
              <a:rPr lang="en-US" sz="2400" dirty="0" smtClean="0"/>
              <a:t>Low blood viscosity (e.g., anemia) enhances turbulence.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CHARACTERISTICS OF MURMUR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smtClean="0"/>
              <a:t>TIMING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DURATION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INTENSITY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FREQUENCY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CONFIGURATION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TRANSMISSION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DYNAMIC AUSCULTATION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0543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1. TIMING OF MURMUR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SYSTOLIC MURMUR</a:t>
            </a:r>
          </a:p>
          <a:p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r>
              <a:rPr lang="en-IN" dirty="0" smtClean="0"/>
              <a:t>DIASTOLIC MURMUR</a:t>
            </a:r>
          </a:p>
          <a:p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SUBCLASSIFICATION-EARLY , MID , LATE OR PAN(HOLO)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r>
              <a:rPr lang="en-IN" dirty="0"/>
              <a:t>CONTINUOUS MURMUR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41980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12" y="692632"/>
            <a:ext cx="11059427" cy="5866810"/>
          </a:xfrm>
        </p:spPr>
      </p:pic>
    </p:spTree>
    <p:extLst>
      <p:ext uri="{BB962C8B-B14F-4D97-AF65-F5344CB8AC3E}">
        <p14:creationId xmlns="" xmlns:p14="http://schemas.microsoft.com/office/powerpoint/2010/main" val="365759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2. LOCATION OF MURMURS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447800"/>
            <a:ext cx="6096000" cy="4572000"/>
          </a:xfrm>
        </p:spPr>
      </p:pic>
    </p:spTree>
    <p:extLst>
      <p:ext uri="{BB962C8B-B14F-4D97-AF65-F5344CB8AC3E}">
        <p14:creationId xmlns="" xmlns:p14="http://schemas.microsoft.com/office/powerpoint/2010/main" val="258139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 descr="https://image.slidesharecdn.com/criedinger-heartsoundsvalvesandjvp-151223132828/95/heart-sounds-valves-and-jvp-9-638.jpg?cb=14508773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084" cy="68428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021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3. DURATION OR LENGTH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SHORT ,LONG OR HOLO</a:t>
            </a:r>
          </a:p>
          <a:p>
            <a:endParaRPr lang="en-IN" dirty="0"/>
          </a:p>
          <a:p>
            <a:r>
              <a:rPr lang="en-IN" dirty="0" smtClean="0"/>
              <a:t>Depends on duration of events such as pressure gradient between the two sites or cardiac chambers</a:t>
            </a:r>
          </a:p>
          <a:p>
            <a:endParaRPr lang="en-IN" dirty="0" smtClean="0"/>
          </a:p>
          <a:p>
            <a:r>
              <a:rPr lang="en-IN" dirty="0" smtClean="0"/>
              <a:t>reflects the severity of lesion in </a:t>
            </a:r>
            <a:r>
              <a:rPr lang="en-IN" dirty="0" err="1" smtClean="0"/>
              <a:t>stenotic</a:t>
            </a:r>
            <a:r>
              <a:rPr lang="en-IN" dirty="0" smtClean="0"/>
              <a:t> lesions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76594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4. INTENSITY OR LOUDNESS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545" y="1669983"/>
            <a:ext cx="8720489" cy="4957494"/>
          </a:xfrm>
        </p:spPr>
      </p:pic>
    </p:spTree>
    <p:extLst>
      <p:ext uri="{BB962C8B-B14F-4D97-AF65-F5344CB8AC3E}">
        <p14:creationId xmlns="" xmlns:p14="http://schemas.microsoft.com/office/powerpoint/2010/main" val="10987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5. PITCH OF THE MURMUR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 smtClean="0"/>
              <a:t>pressure gradient </a:t>
            </a:r>
            <a:r>
              <a:rPr lang="en-IN" dirty="0" smtClean="0"/>
              <a:t>between 2 chambers – flow velocity</a:t>
            </a:r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627514"/>
            <a:ext cx="10699865" cy="38896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023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dirty="0" smtClean="0"/>
              <a:t>6.CONFIGURATION OR SHAPE OF MURMUR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15" y="2004645"/>
            <a:ext cx="7127631" cy="3341077"/>
          </a:xfrm>
        </p:spPr>
      </p:pic>
    </p:spTree>
    <p:extLst>
      <p:ext uri="{BB962C8B-B14F-4D97-AF65-F5344CB8AC3E}">
        <p14:creationId xmlns="" xmlns:p14="http://schemas.microsoft.com/office/powerpoint/2010/main" val="170385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7. TRANSMISSION OF MURMUR</a:t>
            </a:r>
            <a:endParaRPr lang="en-IN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548820941"/>
              </p:ext>
            </p:extLst>
          </p:nvPr>
        </p:nvGraphicFramePr>
        <p:xfrm>
          <a:off x="838200" y="1690688"/>
          <a:ext cx="10515600" cy="4617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614220"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</a:tr>
              <a:tr h="106016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Conduction with direct anatomical continuity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SM of AS to carotids</a:t>
                      </a:r>
                    </a:p>
                    <a:p>
                      <a:r>
                        <a:rPr lang="en-IN" sz="2400" dirty="0" smtClean="0"/>
                        <a:t>PSM</a:t>
                      </a:r>
                      <a:r>
                        <a:rPr lang="en-IN" sz="2400" baseline="0" dirty="0" smtClean="0"/>
                        <a:t> of MR to left axilla</a:t>
                      </a:r>
                      <a:endParaRPr lang="en-IN" sz="2400" dirty="0"/>
                    </a:p>
                  </a:txBody>
                  <a:tcPr/>
                </a:tc>
              </a:tr>
              <a:tr h="106016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Loud </a:t>
                      </a:r>
                      <a:r>
                        <a:rPr lang="en-IN" sz="2400" dirty="0" err="1" smtClean="0"/>
                        <a:t>vs</a:t>
                      </a:r>
                      <a:r>
                        <a:rPr lang="en-IN" sz="2400" dirty="0" smtClean="0"/>
                        <a:t> soft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Loud-transmit widely</a:t>
                      </a:r>
                    </a:p>
                    <a:p>
                      <a:r>
                        <a:rPr lang="en-IN" sz="2400" dirty="0" smtClean="0"/>
                        <a:t>Soft-confined</a:t>
                      </a:r>
                      <a:endParaRPr lang="en-IN" sz="2400" dirty="0"/>
                    </a:p>
                  </a:txBody>
                  <a:tcPr/>
                </a:tc>
              </a:tr>
              <a:tr h="106016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High </a:t>
                      </a:r>
                      <a:r>
                        <a:rPr lang="en-IN" sz="2400" dirty="0" err="1" smtClean="0"/>
                        <a:t>freq</a:t>
                      </a:r>
                      <a:r>
                        <a:rPr lang="en-IN" sz="2400" dirty="0" smtClean="0"/>
                        <a:t> transmit proximally while low </a:t>
                      </a:r>
                      <a:r>
                        <a:rPr lang="en-IN" sz="2400" dirty="0" err="1" smtClean="0"/>
                        <a:t>freq</a:t>
                      </a:r>
                      <a:r>
                        <a:rPr lang="en-IN" sz="2400" dirty="0" smtClean="0"/>
                        <a:t> transmit distally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MR to apex</a:t>
                      </a:r>
                    </a:p>
                    <a:p>
                      <a:r>
                        <a:rPr lang="en-IN" sz="2400" dirty="0" smtClean="0"/>
                        <a:t>AS to base</a:t>
                      </a:r>
                      <a:r>
                        <a:rPr lang="en-IN" sz="2400" baseline="0" dirty="0" smtClean="0"/>
                        <a:t> and carotid</a:t>
                      </a:r>
                      <a:endParaRPr lang="en-IN" sz="2400" dirty="0"/>
                    </a:p>
                  </a:txBody>
                  <a:tcPr/>
                </a:tc>
              </a:tr>
              <a:tr h="61422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Low </a:t>
                      </a:r>
                      <a:r>
                        <a:rPr lang="en-IN" sz="2400" dirty="0" err="1" smtClean="0"/>
                        <a:t>vs</a:t>
                      </a:r>
                      <a:r>
                        <a:rPr lang="en-IN" sz="2400" dirty="0" smtClean="0"/>
                        <a:t> high </a:t>
                      </a:r>
                      <a:r>
                        <a:rPr lang="en-IN" sz="2400" dirty="0" err="1" smtClean="0"/>
                        <a:t>freq</a:t>
                      </a:r>
                      <a:r>
                        <a:rPr lang="en-IN" sz="2400" dirty="0" smtClean="0"/>
                        <a:t> murmurs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Low </a:t>
                      </a:r>
                      <a:r>
                        <a:rPr lang="en-IN" sz="2400" dirty="0" err="1" smtClean="0"/>
                        <a:t>freq</a:t>
                      </a:r>
                      <a:r>
                        <a:rPr lang="en-IN" sz="2400" dirty="0" smtClean="0"/>
                        <a:t>-better</a:t>
                      </a:r>
                      <a:r>
                        <a:rPr lang="en-IN" sz="2400" baseline="0" dirty="0" smtClean="0"/>
                        <a:t> transmitted to surface –thrill</a:t>
                      </a:r>
                    </a:p>
                    <a:p>
                      <a:r>
                        <a:rPr lang="en-IN" sz="2400" baseline="0" dirty="0" smtClean="0"/>
                        <a:t>High </a:t>
                      </a:r>
                      <a:r>
                        <a:rPr lang="en-IN" sz="2400" baseline="0" dirty="0" err="1" smtClean="0"/>
                        <a:t>freq</a:t>
                      </a:r>
                      <a:r>
                        <a:rPr lang="en-IN" sz="2400" baseline="0" dirty="0" smtClean="0"/>
                        <a:t> –poorly transmitted – no thrill</a:t>
                      </a:r>
                      <a:endParaRPr lang="en-IN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465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latin typeface="Bookman Old Style" panose="02050604050505020204" pitchFamily="18" charset="0"/>
              </a:rPr>
              <a:t>DYNAMIC AUSCULTATION</a:t>
            </a:r>
            <a:endParaRPr lang="en-IN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519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DEFINITION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40504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>
                <a:latin typeface="Bookman Old Style" panose="02050604050505020204" pitchFamily="18" charset="0"/>
              </a:rPr>
              <a:t>technique of altering circulatory dynamics by a variety of physiological manoeuvres and determining the effects of these manoeuvres on heart sounds and murmurs</a:t>
            </a:r>
            <a:endParaRPr lang="en-IN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11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INTERVENTION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latin typeface="Bookman Old Style" panose="02050604050505020204" pitchFamily="18" charset="0"/>
              </a:rPr>
              <a:t>RESPIRATION</a:t>
            </a:r>
          </a:p>
          <a:p>
            <a:endParaRPr lang="en-IN" dirty="0" smtClean="0">
              <a:latin typeface="Bookman Old Style" panose="02050604050505020204" pitchFamily="18" charset="0"/>
            </a:endParaRPr>
          </a:p>
          <a:p>
            <a:endParaRPr lang="en-IN" dirty="0">
              <a:latin typeface="Bookman Old Style" panose="02050604050505020204" pitchFamily="18" charset="0"/>
            </a:endParaRPr>
          </a:p>
          <a:p>
            <a:r>
              <a:rPr lang="en-IN" dirty="0" smtClean="0">
                <a:latin typeface="Bookman Old Style" panose="02050604050505020204" pitchFamily="18" charset="0"/>
              </a:rPr>
              <a:t>POSITION</a:t>
            </a:r>
          </a:p>
          <a:p>
            <a:endParaRPr lang="en-IN" dirty="0">
              <a:latin typeface="Bookman Old Style" panose="02050604050505020204" pitchFamily="18" charset="0"/>
            </a:endParaRPr>
          </a:p>
          <a:p>
            <a:endParaRPr lang="en-IN" dirty="0" smtClean="0">
              <a:latin typeface="Bookman Old Style" panose="02050604050505020204" pitchFamily="18" charset="0"/>
            </a:endParaRPr>
          </a:p>
          <a:p>
            <a:r>
              <a:rPr lang="en-IN" dirty="0" smtClean="0">
                <a:latin typeface="Bookman Old Style" panose="02050604050505020204" pitchFamily="18" charset="0"/>
              </a:rPr>
              <a:t>PHYSICAL MANEUVERS</a:t>
            </a:r>
          </a:p>
          <a:p>
            <a:endParaRPr lang="en-IN" dirty="0">
              <a:latin typeface="Bookman Old Style" panose="02050604050505020204" pitchFamily="18" charset="0"/>
            </a:endParaRPr>
          </a:p>
          <a:p>
            <a:endParaRPr lang="en-IN" dirty="0" smtClean="0">
              <a:latin typeface="Bookman Old Style" panose="02050604050505020204" pitchFamily="18" charset="0"/>
            </a:endParaRPr>
          </a:p>
          <a:p>
            <a:r>
              <a:rPr lang="en-IN" dirty="0" smtClean="0">
                <a:latin typeface="Bookman Old Style" panose="02050604050505020204" pitchFamily="18" charset="0"/>
              </a:rPr>
              <a:t>PHARMACOLOGICAL</a:t>
            </a:r>
            <a:endParaRPr lang="en-IN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715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RESPIRATION - 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INSPIRATION</a:t>
            </a:r>
            <a:endParaRPr lang="en-IN" b="1" dirty="0" smtClean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IN" b="1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man Old Style" panose="02050604050505020204" pitchFamily="18" charset="0"/>
              </a:rPr>
              <a:t>↓</a:t>
            </a:r>
            <a:r>
              <a:rPr lang="en-IN" dirty="0" smtClean="0">
                <a:latin typeface="Bookman Old Style" panose="02050604050505020204" pitchFamily="18" charset="0"/>
              </a:rPr>
              <a:t> INTRATHORACIC PRESSURE</a:t>
            </a:r>
          </a:p>
          <a:p>
            <a:endParaRPr lang="en-IN" dirty="0" smtClean="0">
              <a:latin typeface="Bookman Old Style" panose="02050604050505020204" pitchFamily="18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latin typeface="Bookman Old Style" panose="02050604050505020204" pitchFamily="18" charset="0"/>
              </a:rPr>
              <a:t>↑ VENOUS RETURN to right side of the heart  AND  Dilatation </a:t>
            </a:r>
            <a:r>
              <a:rPr lang="en-US" dirty="0">
                <a:latin typeface="Bookman Old Style" panose="02050604050505020204" pitchFamily="18" charset="0"/>
              </a:rPr>
              <a:t>of pulmonary vascular system causing decrease in pulmonary impedance there by increasing pulmonary hang out interval(&gt;80 </a:t>
            </a:r>
            <a:r>
              <a:rPr lang="en-US" dirty="0" err="1">
                <a:latin typeface="Bookman Old Style" panose="02050604050505020204" pitchFamily="18" charset="0"/>
              </a:rPr>
              <a:t>ms</a:t>
            </a:r>
            <a:r>
              <a:rPr lang="en-US" dirty="0">
                <a:latin typeface="Bookman Old Style" panose="02050604050505020204" pitchFamily="18" charset="0"/>
              </a:rPr>
              <a:t>) </a:t>
            </a:r>
            <a:endParaRPr lang="en-US" dirty="0" smtClean="0">
              <a:latin typeface="Bookman Old Style" panose="02050604050505020204" pitchFamily="18" charset="0"/>
            </a:endParaRPr>
          </a:p>
          <a:p>
            <a:pPr marL="0" indent="0">
              <a:buNone/>
              <a:defRPr/>
            </a:pPr>
            <a:endParaRPr lang="en-US" dirty="0" smtClean="0">
              <a:latin typeface="Bookman Old Style" panose="02050604050505020204" pitchFamily="18" charset="0"/>
            </a:endParaRPr>
          </a:p>
          <a:p>
            <a:pPr marL="0" indent="0">
              <a:buNone/>
              <a:defRPr/>
            </a:pPr>
            <a:r>
              <a:rPr lang="en-US" dirty="0">
                <a:latin typeface="Bookman Old Style" panose="02050604050505020204" pitchFamily="18" charset="0"/>
              </a:rPr>
              <a:t>↑ stroke volume of right </a:t>
            </a:r>
            <a:r>
              <a:rPr lang="en-US" dirty="0" smtClean="0">
                <a:latin typeface="Bookman Old Style" panose="02050604050505020204" pitchFamily="18" charset="0"/>
              </a:rPr>
              <a:t>side</a:t>
            </a:r>
            <a:endParaRPr lang="en-US" dirty="0">
              <a:latin typeface="Bookman Old Style" panose="02050604050505020204" pitchFamily="18" charset="0"/>
            </a:endParaRPr>
          </a:p>
          <a:p>
            <a:pPr marL="0" indent="0">
              <a:buNone/>
              <a:defRPr/>
            </a:pPr>
            <a:endParaRPr lang="en-US" dirty="0">
              <a:latin typeface="Bookman Old Style" panose="02050604050505020204" pitchFamily="18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latin typeface="Bookman Old Style" panose="02050604050505020204" pitchFamily="18" charset="0"/>
              </a:rPr>
              <a:t> accentuation </a:t>
            </a:r>
            <a:r>
              <a:rPr lang="en-US" dirty="0">
                <a:latin typeface="Bookman Old Style" panose="02050604050505020204" pitchFamily="18" charset="0"/>
              </a:rPr>
              <a:t>of R side murmur</a:t>
            </a:r>
          </a:p>
          <a:p>
            <a:endParaRPr lang="en-IN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1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EXPIRATION</a:t>
            </a:r>
            <a:endParaRPr lang="en-IN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Bookman Old Style" panose="02050604050505020204" pitchFamily="18" charset="0"/>
              </a:rPr>
              <a:t> ↓ lung volume → ↑ pulmonary venous </a:t>
            </a:r>
            <a:r>
              <a:rPr lang="en-US" dirty="0" smtClean="0">
                <a:latin typeface="Bookman Old Style" panose="02050604050505020204" pitchFamily="18" charset="0"/>
              </a:rPr>
              <a:t>flow</a:t>
            </a:r>
          </a:p>
          <a:p>
            <a:pPr>
              <a:defRPr/>
            </a:pPr>
            <a:endParaRPr lang="en-US" dirty="0">
              <a:latin typeface="Bookman Old Style" panose="02050604050505020204" pitchFamily="18" charset="0"/>
            </a:endParaRPr>
          </a:p>
          <a:p>
            <a:pPr marL="457200" lvl="1" indent="0">
              <a:buNone/>
              <a:defRPr/>
            </a:pPr>
            <a:r>
              <a:rPr lang="en-US" dirty="0" smtClean="0">
                <a:latin typeface="Bookman Old Style" panose="02050604050505020204" pitchFamily="18" charset="0"/>
              </a:rPr>
              <a:t>left </a:t>
            </a:r>
            <a:r>
              <a:rPr lang="en-US" dirty="0">
                <a:latin typeface="Bookman Old Style" panose="02050604050505020204" pitchFamily="18" charset="0"/>
              </a:rPr>
              <a:t>sided murmurs are loudest during expiration </a:t>
            </a:r>
            <a:endParaRPr lang="en-US" dirty="0" smtClean="0">
              <a:latin typeface="Bookman Old Style" panose="02050604050505020204" pitchFamily="18" charset="0"/>
            </a:endParaRPr>
          </a:p>
          <a:p>
            <a:pPr marL="457200" lvl="1" indent="0">
              <a:buNone/>
              <a:defRPr/>
            </a:pPr>
            <a:endParaRPr lang="en-US" dirty="0">
              <a:latin typeface="Bookman Old Style" panose="02050604050505020204" pitchFamily="18" charset="0"/>
            </a:endParaRPr>
          </a:p>
          <a:p>
            <a:pPr marL="457200" lvl="1" indent="0">
              <a:buNone/>
              <a:defRPr/>
            </a:pPr>
            <a:r>
              <a:rPr lang="en-US" dirty="0" smtClean="0">
                <a:latin typeface="Bookman Old Style" panose="02050604050505020204" pitchFamily="18" charset="0"/>
              </a:rPr>
              <a:t>except </a:t>
            </a:r>
          </a:p>
          <a:p>
            <a:pPr lvl="1">
              <a:defRPr/>
            </a:pPr>
            <a:r>
              <a:rPr lang="en-US" dirty="0" smtClean="0">
                <a:latin typeface="Bookman Old Style" panose="02050604050505020204" pitchFamily="18" charset="0"/>
              </a:rPr>
              <a:t>MR </a:t>
            </a:r>
            <a:r>
              <a:rPr lang="en-US" dirty="0">
                <a:latin typeface="Bookman Old Style" panose="02050604050505020204" pitchFamily="18" charset="0"/>
              </a:rPr>
              <a:t>which remain </a:t>
            </a:r>
            <a:r>
              <a:rPr lang="en-US" dirty="0" smtClean="0">
                <a:latin typeface="Bookman Old Style" panose="02050604050505020204" pitchFamily="18" charset="0"/>
              </a:rPr>
              <a:t>unchanged</a:t>
            </a:r>
          </a:p>
          <a:p>
            <a:pPr marL="457200" lvl="1" indent="0">
              <a:buNone/>
              <a:defRPr/>
            </a:pP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7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Murmurs accentuated during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482162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 smtClean="0">
                <a:latin typeface="Bookman Old Style" panose="02050604050505020204" pitchFamily="18" charset="0"/>
              </a:rPr>
              <a:t>Inspiration</a:t>
            </a:r>
          </a:p>
          <a:p>
            <a:pPr lvl="1"/>
            <a:r>
              <a:rPr lang="en-IN" sz="2800" dirty="0" smtClean="0">
                <a:latin typeface="Bookman Old Style" panose="02050604050505020204" pitchFamily="18" charset="0"/>
              </a:rPr>
              <a:t>TS </a:t>
            </a:r>
          </a:p>
          <a:p>
            <a:pPr lvl="1"/>
            <a:r>
              <a:rPr lang="en-IN" sz="2800" dirty="0" smtClean="0">
                <a:latin typeface="Bookman Old Style" panose="02050604050505020204" pitchFamily="18" charset="0"/>
              </a:rPr>
              <a:t>TR (</a:t>
            </a:r>
            <a:r>
              <a:rPr lang="en-IN" sz="2800" dirty="0" err="1" smtClean="0">
                <a:latin typeface="Bookman Old Style" panose="02050604050505020204" pitchFamily="18" charset="0"/>
              </a:rPr>
              <a:t>Carvallo’s</a:t>
            </a:r>
            <a:r>
              <a:rPr lang="en-IN" sz="2800" dirty="0" smtClean="0">
                <a:latin typeface="Bookman Old Style" panose="02050604050505020204" pitchFamily="18" charset="0"/>
              </a:rPr>
              <a:t> sign)</a:t>
            </a:r>
          </a:p>
          <a:p>
            <a:pPr lvl="1"/>
            <a:r>
              <a:rPr lang="en-IN" sz="2800" dirty="0" smtClean="0">
                <a:latin typeface="Bookman Old Style" panose="02050604050505020204" pitchFamily="18" charset="0"/>
              </a:rPr>
              <a:t>PR </a:t>
            </a:r>
          </a:p>
          <a:p>
            <a:pPr lvl="1"/>
            <a:r>
              <a:rPr lang="en-IN" sz="2800" dirty="0" smtClean="0">
                <a:latin typeface="Bookman Old Style" panose="02050604050505020204" pitchFamily="18" charset="0"/>
              </a:rPr>
              <a:t>Mild or moderate PS </a:t>
            </a:r>
          </a:p>
          <a:p>
            <a:pPr lvl="1"/>
            <a:r>
              <a:rPr lang="en-IN" sz="2800" dirty="0" smtClean="0">
                <a:latin typeface="Bookman Old Style" panose="02050604050505020204" pitchFamily="18" charset="0"/>
              </a:rPr>
              <a:t>Severe PS no further increase in gradient</a:t>
            </a:r>
          </a:p>
          <a:p>
            <a:pPr marL="0" indent="0">
              <a:buNone/>
            </a:pPr>
            <a:endParaRPr lang="en-IN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603126" y="1804599"/>
            <a:ext cx="48216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b="1" dirty="0" smtClean="0">
                <a:latin typeface="Bookman Old Style" panose="02050604050505020204" pitchFamily="18" charset="0"/>
              </a:rPr>
              <a:t>Expiration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>
                <a:latin typeface="Bookman Old Style" panose="02050604050505020204" pitchFamily="18" charset="0"/>
              </a:rPr>
              <a:t>• MS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>
                <a:latin typeface="Bookman Old Style" panose="02050604050505020204" pitchFamily="18" charset="0"/>
              </a:rPr>
              <a:t>• AS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>
                <a:latin typeface="Bookman Old Style" panose="02050604050505020204" pitchFamily="18" charset="0"/>
              </a:rPr>
              <a:t>• AR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>
                <a:latin typeface="Bookman Old Style" panose="02050604050505020204" pitchFamily="18" charset="0"/>
              </a:rPr>
              <a:t>• VSD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>
                <a:latin typeface="Bookman Old Style" panose="02050604050505020204" pitchFamily="18" charset="0"/>
              </a:rPr>
              <a:t>• Pericardial rub (AP diameter) </a:t>
            </a:r>
            <a:endParaRPr lang="en-IN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91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dirty="0" smtClean="0">
                <a:latin typeface="Bookman Old Style" panose="02050604050505020204" pitchFamily="18" charset="0"/>
              </a:rPr>
              <a:t>In RV failure and PHT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high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Rt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 heart filling pressures ,</a:t>
            </a:r>
            <a:r>
              <a:rPr lang="en-US" sz="2400" dirty="0" smtClean="0">
                <a:latin typeface="Bookman Old Style" panose="02050604050505020204" pitchFamily="18" charset="0"/>
              </a:rPr>
              <a:t>no increase in venous return with inspiration, hence no inspiratory augmentation of right sided murmurs and gallops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365125" indent="-255588">
              <a:buFont typeface="Wingdings 3" panose="05040102010807070707" pitchFamily="18" charset="2"/>
              <a:buChar char=""/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 marL="365125" indent="-255588">
              <a:buFont typeface="Wingdings 3" panose="05040102010807070707" pitchFamily="18" charset="2"/>
              <a:buChar char=""/>
            </a:pPr>
            <a:r>
              <a:rPr lang="en-US" sz="2400" dirty="0" smtClean="0">
                <a:latin typeface="Bookman Old Style" panose="02050604050505020204" pitchFamily="18" charset="0"/>
              </a:rPr>
              <a:t>Absence of respiratory influence is of no particular diagnostic value.</a:t>
            </a:r>
          </a:p>
          <a:p>
            <a:pPr marL="365125" indent="-255588">
              <a:buNone/>
            </a:pPr>
            <a:endParaRPr lang="en-US" sz="24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49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postural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65125" indent="-255588"/>
            <a:r>
              <a:rPr lang="en-US" dirty="0"/>
              <a:t>Auscultation is carried out immediately before and after the change in posture since effects may be quite transient persisting for only 10 – 15 heart beats</a:t>
            </a:r>
          </a:p>
        </p:txBody>
      </p:sp>
    </p:spTree>
    <p:extLst>
      <p:ext uri="{BB962C8B-B14F-4D97-AF65-F5344CB8AC3E}">
        <p14:creationId xmlns="" xmlns:p14="http://schemas.microsoft.com/office/powerpoint/2010/main" val="313019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  <a:t>STANDING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65125" indent="-255588">
              <a:buNone/>
            </a:pPr>
            <a:r>
              <a:rPr lang="en-US" dirty="0"/>
              <a:t>Rapid standing or sitting up from lying position or rapid standing from squatting posture results in</a:t>
            </a:r>
          </a:p>
          <a:p>
            <a:pPr marL="365125" indent="-255588">
              <a:buFont typeface="Wingdings" panose="05000000000000000000" pitchFamily="2" charset="2"/>
              <a:buChar char="§"/>
            </a:pPr>
            <a:r>
              <a:rPr lang="en-US" dirty="0"/>
              <a:t> decreased venous return due to venous pooling in legs and splanchnic vessels leads to-</a:t>
            </a:r>
          </a:p>
          <a:p>
            <a:pPr marL="365125" indent="-255588">
              <a:buFont typeface="Wingdings" panose="05000000000000000000" pitchFamily="2" charset="2"/>
              <a:buChar char="ü"/>
            </a:pPr>
            <a:r>
              <a:rPr lang="en-US" dirty="0"/>
              <a:t>  decreased stroke volume </a:t>
            </a:r>
          </a:p>
          <a:p>
            <a:pPr marL="365125" indent="-255588">
              <a:buFont typeface="Wingdings" panose="05000000000000000000" pitchFamily="2" charset="2"/>
              <a:buChar char="ü"/>
            </a:pPr>
            <a:r>
              <a:rPr lang="en-US" dirty="0"/>
              <a:t>  decreased mean arterial pressure </a:t>
            </a:r>
          </a:p>
          <a:p>
            <a:pPr marL="365125" indent="-255588">
              <a:buFont typeface="Wingdings" panose="05000000000000000000" pitchFamily="2" charset="2"/>
              <a:buChar char="ü"/>
            </a:pPr>
            <a:r>
              <a:rPr lang="en-US" dirty="0"/>
              <a:t>  decrease in heart size</a:t>
            </a:r>
          </a:p>
          <a:p>
            <a:pPr marL="365125" indent="-255588">
              <a:buFont typeface="Wingdings" panose="05000000000000000000" pitchFamily="2" charset="2"/>
              <a:buChar char="ü"/>
            </a:pPr>
            <a:r>
              <a:rPr lang="en-US" dirty="0"/>
              <a:t>  followed by reflex increase in heart rate &amp; systemic resistance</a:t>
            </a:r>
          </a:p>
        </p:txBody>
      </p:sp>
    </p:spTree>
    <p:extLst>
      <p:ext uri="{BB962C8B-B14F-4D97-AF65-F5344CB8AC3E}">
        <p14:creationId xmlns="" xmlns:p14="http://schemas.microsoft.com/office/powerpoint/2010/main" val="31864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</a:rPr>
              <a:t>STANDING</a:t>
            </a: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24128" y="2191202"/>
            <a:ext cx="8382000" cy="4525963"/>
          </a:xfrm>
          <a:ln>
            <a:noFill/>
          </a:ln>
        </p:spPr>
        <p:txBody>
          <a:bodyPr rtlCol="0">
            <a:norm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n-US" sz="2400" dirty="0" smtClean="0"/>
              <a:t>All murmurs decrease except-</a:t>
            </a:r>
          </a:p>
          <a:p>
            <a:pPr marL="365760" indent="-256032">
              <a:buFont typeface="Wingdings 3"/>
              <a:buChar char=""/>
              <a:defRPr/>
            </a:pPr>
            <a:endParaRPr lang="en-US" sz="2400" dirty="0" smtClean="0"/>
          </a:p>
          <a:p>
            <a:pPr marL="365760" indent="-256032">
              <a:buFont typeface="Wingdings 3"/>
              <a:buChar char=""/>
              <a:defRPr/>
            </a:pPr>
            <a:r>
              <a:rPr lang="en-US" sz="2400" dirty="0" smtClean="0"/>
              <a:t>ESM of HOCM becomes louder and longer</a:t>
            </a:r>
          </a:p>
          <a:p>
            <a:pPr marL="365760" indent="-256032">
              <a:buFont typeface="Wingdings 3"/>
              <a:buChar char=""/>
              <a:defRPr/>
            </a:pPr>
            <a:endParaRPr lang="en-US" sz="2400" dirty="0" smtClean="0"/>
          </a:p>
          <a:p>
            <a:pPr marL="365760" indent="-256032">
              <a:buFont typeface="Wingdings 3"/>
              <a:buChar char=""/>
              <a:defRPr/>
            </a:pPr>
            <a:r>
              <a:rPr lang="en-US" sz="2400" dirty="0" smtClean="0"/>
              <a:t>Click occurs earlier, murmur becomes longer in MVP while loudness shows variable response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5092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  <a:t>SQUATTING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en-US" dirty="0" smtClean="0">
                <a:cs typeface="Times New Roman" pitchFamily="18" charset="0"/>
              </a:rPr>
              <a:t>Sudden </a:t>
            </a:r>
            <a:r>
              <a:rPr lang="en-US" dirty="0">
                <a:cs typeface="Times New Roman" pitchFamily="18" charset="0"/>
              </a:rPr>
              <a:t>change from standing to </a:t>
            </a:r>
            <a:r>
              <a:rPr lang="en-US" dirty="0" smtClean="0">
                <a:cs typeface="Times New Roman" pitchFamily="18" charset="0"/>
              </a:rPr>
              <a:t>squatting </a:t>
            </a:r>
            <a:r>
              <a:rPr lang="en-US" dirty="0">
                <a:cs typeface="Times New Roman" pitchFamily="18" charset="0"/>
              </a:rPr>
              <a:t>leads </a:t>
            </a:r>
            <a:r>
              <a:rPr lang="en-US" dirty="0" smtClean="0">
                <a:cs typeface="Times New Roman" pitchFamily="18" charset="0"/>
              </a:rPr>
              <a:t>to-</a:t>
            </a:r>
          </a:p>
          <a:p>
            <a:pPr>
              <a:buNone/>
              <a:defRPr/>
            </a:pPr>
            <a:endParaRPr lang="en-US" dirty="0"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cs typeface="Times New Roman" pitchFamily="18" charset="0"/>
              </a:rPr>
              <a:t> Increases venous return &amp; Stroke Volume</a:t>
            </a:r>
          </a:p>
          <a:p>
            <a:pPr>
              <a:buNone/>
              <a:defRPr/>
            </a:pPr>
            <a:r>
              <a:rPr lang="en-US" dirty="0"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en-US" dirty="0">
                <a:cs typeface="Times New Roman" pitchFamily="18" charset="0"/>
              </a:rPr>
              <a:t>Increase of systemic vascular resistance due to kinking of iliac artery and reduction of pressure of gravity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cs typeface="Times New Roman" pitchFamily="18" charset="0"/>
              </a:rPr>
              <a:t> Increase of systemic Arterial pressure  with transient </a:t>
            </a:r>
            <a:r>
              <a:rPr lang="en-US" dirty="0" err="1">
                <a:cs typeface="Times New Roman" pitchFamily="18" charset="0"/>
              </a:rPr>
              <a:t>bradycardia</a:t>
            </a:r>
            <a:endParaRPr lang="en-US" dirty="0">
              <a:cs typeface="Times New Roman" pitchFamily="18" charset="0"/>
            </a:endParaRPr>
          </a:p>
          <a:p>
            <a:pPr>
              <a:defRPr/>
            </a:pPr>
            <a:endParaRPr lang="en-US" dirty="0" smtClean="0">
              <a:cs typeface="Times New Roman" pitchFamily="18" charset="0"/>
            </a:endParaRPr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5358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</a:rPr>
              <a:t>SQUATTING</a:t>
            </a: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938" name="Content Placeholder 2"/>
          <p:cNvSpPr>
            <a:spLocks noGrp="1"/>
          </p:cNvSpPr>
          <p:nvPr>
            <p:ph sz="quarter" idx="1"/>
          </p:nvPr>
        </p:nvSpPr>
        <p:spPr>
          <a:xfrm>
            <a:off x="694112" y="1785332"/>
            <a:ext cx="10943705" cy="4525963"/>
          </a:xfrm>
          <a:noFill/>
          <a:ln>
            <a:noFill/>
          </a:ln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Increased venous return and CO </a:t>
            </a:r>
            <a:r>
              <a:rPr lang="en-US" sz="3200" dirty="0" smtClean="0"/>
              <a:t>- augments most murmurs </a:t>
            </a:r>
            <a:r>
              <a:rPr lang="en-US" dirty="0"/>
              <a:t>(AS,PS,MR,AR,VSD) </a:t>
            </a:r>
            <a:r>
              <a:rPr lang="en-US" sz="3200" dirty="0" smtClean="0"/>
              <a:t>Right heart murmurs do so earlier</a:t>
            </a:r>
          </a:p>
          <a:p>
            <a:pPr>
              <a:defRPr/>
            </a:pPr>
            <a:endParaRPr lang="en-US" sz="3200" dirty="0" smtClean="0"/>
          </a:p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Increased left ventricular volume </a:t>
            </a:r>
            <a:r>
              <a:rPr lang="en-US" sz="3200" dirty="0" smtClean="0"/>
              <a:t>- decreases murmur of HOCM and delayed  murmur and click of MVP  </a:t>
            </a:r>
          </a:p>
          <a:p>
            <a:pPr>
              <a:defRPr/>
            </a:pPr>
            <a:endParaRPr lang="en-US" sz="3200" dirty="0" smtClean="0"/>
          </a:p>
          <a:p>
            <a:pPr>
              <a:defRPr/>
            </a:pPr>
            <a:r>
              <a:rPr lang="en-US" sz="3200" dirty="0" smtClean="0"/>
              <a:t>Ejection murmur of TOF↑ due to increase pulmonary blood flow and decrease in right to left shunt       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71174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OTHER POSTURAL CHANGES</a:t>
            </a:r>
            <a:endParaRPr lang="en-IN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Bookman Old Style" panose="02050604050505020204" pitchFamily="18" charset="0"/>
              </a:rPr>
              <a:t>Left Lateral Position</a:t>
            </a:r>
          </a:p>
          <a:p>
            <a:pPr>
              <a:buNone/>
            </a:pPr>
            <a:r>
              <a:rPr lang="en-US" dirty="0" smtClean="0">
                <a:latin typeface="Bookman Old Style" panose="02050604050505020204" pitchFamily="18" charset="0"/>
              </a:rPr>
              <a:t>Causes closeness of heart to chest wall and transient rise of HR. So leads to –</a:t>
            </a:r>
          </a:p>
          <a:p>
            <a:pPr>
              <a:buNone/>
            </a:pPr>
            <a:endParaRPr lang="en-US" dirty="0" smtClean="0">
              <a:latin typeface="Bookman Old Style" panose="02050604050505020204" pitchFamily="18" charset="0"/>
            </a:endParaRPr>
          </a:p>
          <a:p>
            <a:pPr>
              <a:buNone/>
            </a:pPr>
            <a:r>
              <a:rPr lang="en-US" dirty="0" smtClean="0">
                <a:latin typeface="Bookman Old Style" panose="02050604050505020204" pitchFamily="18" charset="0"/>
              </a:rPr>
              <a:t> Increased murmur of MS, MR and </a:t>
            </a:r>
            <a:r>
              <a:rPr lang="en-US" dirty="0" err="1" smtClean="0">
                <a:latin typeface="Bookman Old Style" panose="02050604050505020204" pitchFamily="18" charset="0"/>
              </a:rPr>
              <a:t>austin</a:t>
            </a:r>
            <a:r>
              <a:rPr lang="en-US" dirty="0" smtClean="0">
                <a:latin typeface="Bookman Old Style" panose="02050604050505020204" pitchFamily="18" charset="0"/>
              </a:rPr>
              <a:t> flint murmur of AR</a:t>
            </a:r>
          </a:p>
          <a:p>
            <a:pPr>
              <a:buNone/>
            </a:pPr>
            <a:r>
              <a:rPr lang="en-US" dirty="0" smtClean="0">
                <a:latin typeface="Bookman Old Style" panose="02050604050505020204" pitchFamily="18" charset="0"/>
              </a:rPr>
              <a:t>Early appearance of click and systolic murmur of MVP due to increase HR.(increase HR &amp; </a:t>
            </a:r>
            <a:r>
              <a:rPr lang="en-US" dirty="0" err="1" smtClean="0">
                <a:latin typeface="Bookman Old Style" panose="02050604050505020204" pitchFamily="18" charset="0"/>
              </a:rPr>
              <a:t>inotropism</a:t>
            </a:r>
            <a:r>
              <a:rPr lang="en-US" dirty="0" smtClean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5716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Sitting up and leaning forward</a:t>
            </a:r>
            <a:r>
              <a:rPr lang="en-US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 causes more closeness of base of heart to chest wall so AR and PR murmurs more </a:t>
            </a:r>
            <a:r>
              <a:rPr lang="en-US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readly</a:t>
            </a:r>
            <a:r>
              <a:rPr lang="en-US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audible</a:t>
            </a:r>
          </a:p>
          <a:p>
            <a:pPr>
              <a:buNone/>
            </a:pPr>
            <a:endParaRPr lang="en-US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PRONE POSITION &amp; KNEE CHEST POSITION</a:t>
            </a:r>
          </a:p>
          <a:p>
            <a:pPr>
              <a:buNone/>
            </a:pPr>
            <a:r>
              <a:rPr lang="en-US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Bring heart close to chest wall making pericardial rub more prominent</a:t>
            </a:r>
            <a:endParaRPr lang="en-US" b="1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810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ISOMETRIC EXERCISE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66737" indent="-457200"/>
            <a:r>
              <a:rPr lang="en-US" dirty="0" smtClean="0"/>
              <a:t>Handgrip with both hands simultaneously for 20-30sec</a:t>
            </a:r>
          </a:p>
          <a:p>
            <a:pPr marL="566737" indent="-457200"/>
            <a:r>
              <a:rPr lang="en-US" dirty="0" smtClean="0"/>
              <a:t>Use </a:t>
            </a:r>
            <a:r>
              <a:rPr lang="en-US" dirty="0"/>
              <a:t>calibrated handgrip device or tennis ball or rolled up BP cuff.</a:t>
            </a:r>
          </a:p>
          <a:p>
            <a:pPr marL="365125" indent="-255588">
              <a:buNone/>
            </a:pPr>
            <a:r>
              <a:rPr lang="en-US" dirty="0"/>
              <a:t>Measure the maximum </a:t>
            </a:r>
            <a:r>
              <a:rPr lang="en-US" dirty="0" smtClean="0"/>
              <a:t>effort</a:t>
            </a:r>
          </a:p>
          <a:p>
            <a:pPr marL="365125" indent="-255588">
              <a:buNone/>
            </a:pPr>
            <a:endParaRPr lang="en-US" dirty="0"/>
          </a:p>
          <a:p>
            <a:pPr marL="365125" indent="-255588">
              <a:buNone/>
            </a:pPr>
            <a:r>
              <a:rPr lang="en-US" dirty="0"/>
              <a:t>Patient exerts 70 – 100% of this maximum for about 30 seconds</a:t>
            </a:r>
          </a:p>
          <a:p>
            <a:pPr marL="365125" indent="-255588">
              <a:buNone/>
            </a:pPr>
            <a:r>
              <a:rPr lang="en-US" b="1" dirty="0" smtClean="0"/>
              <a:t>CAUTION:</a:t>
            </a:r>
            <a:endParaRPr lang="en-US" b="1" dirty="0"/>
          </a:p>
          <a:p>
            <a:pPr marL="365125" indent="-255588">
              <a:buNone/>
            </a:pPr>
            <a:r>
              <a:rPr lang="en-US" dirty="0" err="1"/>
              <a:t>Valsalva</a:t>
            </a:r>
            <a:r>
              <a:rPr lang="en-US" dirty="0"/>
              <a:t> maneuver during handgrip should be </a:t>
            </a:r>
            <a:r>
              <a:rPr lang="en-US" dirty="0" smtClean="0"/>
              <a:t>avoided</a:t>
            </a:r>
          </a:p>
          <a:p>
            <a:r>
              <a:rPr lang="en-US" dirty="0"/>
              <a:t>Avoid in those with ventricular arrhythmias and myocardial ischemia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Contraindicated</a:t>
            </a:r>
            <a:r>
              <a:rPr lang="en-US" dirty="0"/>
              <a:t> in recent myocardial infarction, uncontrolled hypertension, cerebrovascular disease, suspected aortic dissection</a:t>
            </a:r>
          </a:p>
          <a:p>
            <a:pPr marL="365125" indent="-255588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93605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chemeClr val="accent2">
                    <a:lumMod val="75000"/>
                  </a:schemeClr>
                </a:solidFill>
              </a:rPr>
              <a:t>ISOMETRIC EXERCISE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Hemodynamic changes:</a:t>
            </a:r>
          </a:p>
          <a:p>
            <a:pPr>
              <a:buNone/>
            </a:pPr>
            <a:r>
              <a:rPr lang="en-US" dirty="0"/>
              <a:t>Significant increase </a:t>
            </a:r>
            <a:r>
              <a:rPr lang="en-US" dirty="0" smtClean="0"/>
              <a:t>in SVR</a:t>
            </a:r>
            <a:endParaRPr lang="en-US" dirty="0"/>
          </a:p>
          <a:p>
            <a:pPr>
              <a:buNone/>
            </a:pPr>
            <a:r>
              <a:rPr lang="en-US" dirty="0"/>
              <a:t>	Arterial pressure</a:t>
            </a:r>
          </a:p>
          <a:p>
            <a:pPr>
              <a:buNone/>
            </a:pPr>
            <a:r>
              <a:rPr lang="en-US" dirty="0"/>
              <a:t>	Heart rate</a:t>
            </a:r>
          </a:p>
          <a:p>
            <a:pPr>
              <a:buNone/>
            </a:pPr>
            <a:r>
              <a:rPr lang="en-US" dirty="0"/>
              <a:t>	LV filling pressure</a:t>
            </a:r>
          </a:p>
          <a:p>
            <a:pPr>
              <a:buNone/>
            </a:pPr>
            <a:r>
              <a:rPr lang="en-US" dirty="0"/>
              <a:t>	LV  size</a:t>
            </a:r>
          </a:p>
        </p:txBody>
      </p:sp>
    </p:spTree>
    <p:extLst>
      <p:ext uri="{BB962C8B-B14F-4D97-AF65-F5344CB8AC3E}">
        <p14:creationId xmlns="" xmlns:p14="http://schemas.microsoft.com/office/powerpoint/2010/main" val="130348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chemeClr val="accent2">
                    <a:lumMod val="75000"/>
                  </a:schemeClr>
                </a:solidFill>
              </a:rPr>
              <a:t>ISOMETRIC EXERCISE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  <a:defRPr/>
            </a:pPr>
            <a:endParaRPr lang="en-US" dirty="0"/>
          </a:p>
          <a:p>
            <a:pPr marL="609600" indent="-609600">
              <a:buFontTx/>
              <a:buAutoNum type="arabicPeriod"/>
              <a:defRPr/>
            </a:pPr>
            <a:r>
              <a:rPr lang="en-US" dirty="0"/>
              <a:t>Systolic Murmur of </a:t>
            </a:r>
            <a:r>
              <a:rPr lang="en-US" dirty="0">
                <a:solidFill>
                  <a:srgbClr val="FF0000"/>
                </a:solidFill>
              </a:rPr>
              <a:t>AS reduced </a:t>
            </a:r>
            <a:r>
              <a:rPr lang="en-US" dirty="0"/>
              <a:t>due to reduced gradient across aortic valve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US" dirty="0">
                <a:solidFill>
                  <a:srgbClr val="FF0000"/>
                </a:solidFill>
              </a:rPr>
              <a:t>AR , MR , VSD – increased </a:t>
            </a:r>
            <a:r>
              <a:rPr lang="en-US" dirty="0"/>
              <a:t>due to increase systemic vascular resistance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US" dirty="0">
                <a:solidFill>
                  <a:srgbClr val="FF0000"/>
                </a:solidFill>
              </a:rPr>
              <a:t>MDM of MS – increased </a:t>
            </a:r>
            <a:r>
              <a:rPr lang="en-US" dirty="0"/>
              <a:t>due to Increased CO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US" dirty="0" err="1"/>
              <a:t>Syst</a:t>
            </a:r>
            <a:r>
              <a:rPr lang="en-US" dirty="0"/>
              <a:t> Murmur of HOCM reduced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US" dirty="0"/>
              <a:t>MVP murmur + click delayed</a:t>
            </a:r>
          </a:p>
          <a:p>
            <a:pPr marL="609600" indent="-609600">
              <a:buFontTx/>
              <a:buAutoNum type="arabicPeriod"/>
              <a:defRPr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25629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SYSTOLIC MURMUR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392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3" y="0"/>
            <a:ext cx="11305309" cy="6769036"/>
          </a:xfrm>
        </p:spPr>
      </p:pic>
    </p:spTree>
    <p:extLst>
      <p:ext uri="{BB962C8B-B14F-4D97-AF65-F5344CB8AC3E}">
        <p14:creationId xmlns="" xmlns:p14="http://schemas.microsoft.com/office/powerpoint/2010/main" val="406376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="" xmlns:a16="http://schemas.microsoft.com/office/drawing/2014/main" id="{A386405F-FEC9-429C-875D-F52CDCF0FAB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06056" y="1787770"/>
            <a:ext cx="5902779" cy="4572000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EARLY SYSTOLIC MURMURS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037056"/>
            <a:ext cx="11049000" cy="4904509"/>
          </a:xfrm>
        </p:spPr>
        <p:txBody>
          <a:bodyPr rtlCol="0">
            <a:normAutofit/>
          </a:bodyPr>
          <a:lstStyle/>
          <a:p>
            <a:pPr marL="365760" indent="-256032">
              <a:buNone/>
              <a:defRPr/>
            </a:pPr>
            <a:r>
              <a:rPr lang="en-US" sz="2400" dirty="0"/>
              <a:t>Early systolic murmurs begin with S</a:t>
            </a:r>
            <a:r>
              <a:rPr lang="en-US" sz="2400" baseline="-25000" dirty="0"/>
              <a:t>1</a:t>
            </a:r>
            <a:r>
              <a:rPr lang="en-US" sz="2400" dirty="0"/>
              <a:t> and extend for a variable period of time, ending well before 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(</a:t>
            </a:r>
            <a:r>
              <a:rPr lang="en-US" sz="2400" dirty="0" smtClean="0">
                <a:solidFill>
                  <a:srgbClr val="FF0000"/>
                </a:solidFill>
              </a:rPr>
              <a:t>high pitch ,decrescendo</a:t>
            </a:r>
            <a:r>
              <a:rPr lang="en-US" sz="2400" dirty="0" smtClean="0"/>
              <a:t>)</a:t>
            </a:r>
          </a:p>
          <a:p>
            <a:pPr marL="365760" indent="-256032">
              <a:buNone/>
              <a:defRPr/>
            </a:pPr>
            <a:endParaRPr lang="en-US" sz="2400" baseline="-25000" dirty="0" smtClean="0"/>
          </a:p>
          <a:p>
            <a:pPr marL="365760" indent="-256032">
              <a:buNone/>
              <a:defRPr/>
            </a:pPr>
            <a:endParaRPr lang="en-US" sz="2400" baseline="-25000" dirty="0"/>
          </a:p>
          <a:p>
            <a:pPr marL="365760" indent="-256032">
              <a:buNone/>
              <a:defRPr/>
            </a:pPr>
            <a:r>
              <a:rPr lang="en-US" sz="2400" b="1" baseline="-25000" dirty="0"/>
              <a:t> </a:t>
            </a:r>
            <a:r>
              <a:rPr lang="en-US" sz="2400" b="1" dirty="0"/>
              <a:t>1.  Acute severe mitral regurgitation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sz="2000" dirty="0"/>
              <a:t>Regurgitation  occurs </a:t>
            </a:r>
            <a:r>
              <a:rPr lang="en-US" sz="2000" dirty="0">
                <a:cs typeface="Times New Roman" pitchFamily="18" charset="0"/>
              </a:rPr>
              <a:t>into a normal-sized, relatively noncompliant left atrium and as LV-LA pressure gradient is abolished during late systole, termination of retrograde flow occurs well before S2.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sz="2000" dirty="0"/>
              <a:t>best heard at </a:t>
            </a:r>
            <a:r>
              <a:rPr lang="en-US" sz="2000" dirty="0">
                <a:solidFill>
                  <a:srgbClr val="FF0000"/>
                </a:solidFill>
              </a:rPr>
              <a:t>apical impulse  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sz="2000" dirty="0"/>
              <a:t>Caused by:</a:t>
            </a:r>
          </a:p>
          <a:p>
            <a:pPr marL="621792" lvl="1">
              <a:spcBef>
                <a:spcPts val="324"/>
              </a:spcBef>
              <a:buNone/>
              <a:defRPr/>
            </a:pPr>
            <a:r>
              <a:rPr lang="en-US" sz="2000" dirty="0"/>
              <a:t>	</a:t>
            </a:r>
            <a:r>
              <a:rPr lang="en-US" sz="2000" dirty="0" err="1"/>
              <a:t>i</a:t>
            </a:r>
            <a:r>
              <a:rPr lang="en-US" sz="2000" dirty="0"/>
              <a:t>.  Papillary muscle rupture due to </a:t>
            </a:r>
            <a:r>
              <a:rPr lang="en-US" sz="2000" dirty="0" smtClean="0"/>
              <a:t>ischemia</a:t>
            </a:r>
            <a:endParaRPr lang="en-US" sz="2000" dirty="0"/>
          </a:p>
          <a:p>
            <a:pPr marL="621792" lvl="1">
              <a:spcBef>
                <a:spcPts val="324"/>
              </a:spcBef>
              <a:buNone/>
              <a:defRPr/>
            </a:pPr>
            <a:r>
              <a:rPr lang="en-US" sz="2000" dirty="0"/>
              <a:t>	ii.  Infective </a:t>
            </a:r>
            <a:r>
              <a:rPr lang="en-US" sz="2000" dirty="0" err="1"/>
              <a:t>endocarditis</a:t>
            </a:r>
            <a:r>
              <a:rPr lang="en-US" sz="2000" dirty="0"/>
              <a:t> -</a:t>
            </a:r>
            <a:r>
              <a:rPr lang="en-US" sz="2000" dirty="0">
                <a:cs typeface="Times New Roman" pitchFamily="18" charset="0"/>
              </a:rPr>
              <a:t>destruction of leaflet tissue, </a:t>
            </a:r>
            <a:r>
              <a:rPr lang="en-US" sz="2000" dirty="0" err="1">
                <a:cs typeface="Times New Roman" pitchFamily="18" charset="0"/>
              </a:rPr>
              <a:t>chordal</a:t>
            </a:r>
            <a:r>
              <a:rPr lang="en-US" sz="2000" dirty="0">
                <a:cs typeface="Times New Roman" pitchFamily="18" charset="0"/>
              </a:rPr>
              <a:t> rupture, or both</a:t>
            </a:r>
          </a:p>
          <a:p>
            <a:pPr marL="621792" lvl="1">
              <a:spcBef>
                <a:spcPts val="324"/>
              </a:spcBef>
              <a:buNone/>
              <a:defRPr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39844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5937" y="2201279"/>
            <a:ext cx="10515600" cy="4351338"/>
          </a:xfrm>
        </p:spPr>
        <p:txBody>
          <a:bodyPr>
            <a:noAutofit/>
          </a:bodyPr>
          <a:lstStyle/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cs typeface="Times New Roman" pitchFamily="18" charset="0"/>
              </a:rPr>
              <a:t>iii.</a:t>
            </a:r>
            <a:r>
              <a:rPr lang="en-US" spc="300" dirty="0">
                <a:cs typeface="Times New Roman" pitchFamily="18" charset="0"/>
              </a:rPr>
              <a:t>  Rupture of the </a:t>
            </a:r>
            <a:r>
              <a:rPr lang="en-US" spc="300" dirty="0" err="1">
                <a:cs typeface="Times New Roman" pitchFamily="18" charset="0"/>
              </a:rPr>
              <a:t>chordae</a:t>
            </a:r>
            <a:r>
              <a:rPr lang="en-US" spc="300" dirty="0">
                <a:cs typeface="Times New Roman" pitchFamily="18" charset="0"/>
              </a:rPr>
              <a:t> </a:t>
            </a:r>
            <a:r>
              <a:rPr lang="en-US" spc="300" dirty="0" err="1">
                <a:cs typeface="Times New Roman" pitchFamily="18" charset="0"/>
              </a:rPr>
              <a:t>tendineae</a:t>
            </a:r>
            <a:r>
              <a:rPr lang="en-US" spc="300" dirty="0">
                <a:cs typeface="Times New Roman" pitchFamily="18" charset="0"/>
              </a:rPr>
              <a:t> in </a:t>
            </a:r>
            <a:r>
              <a:rPr lang="en-US" spc="300" dirty="0" err="1">
                <a:cs typeface="Times New Roman" pitchFamily="18" charset="0"/>
              </a:rPr>
              <a:t>myxomatous</a:t>
            </a:r>
            <a:r>
              <a:rPr lang="en-US" spc="300" dirty="0">
                <a:cs typeface="Times New Roman" pitchFamily="18" charset="0"/>
              </a:rPr>
              <a:t> mitral valve disease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spc="300" dirty="0">
                <a:cs typeface="Times New Roman" pitchFamily="18" charset="0"/>
              </a:rPr>
              <a:t>iv.  Blunt chest wall trauma-papillary muscle contusion and rupture, </a:t>
            </a:r>
            <a:r>
              <a:rPr lang="en-US" spc="300" dirty="0" err="1">
                <a:cs typeface="Times New Roman" pitchFamily="18" charset="0"/>
              </a:rPr>
              <a:t>chordal</a:t>
            </a:r>
            <a:r>
              <a:rPr lang="en-US" spc="300" dirty="0">
                <a:cs typeface="Times New Roman" pitchFamily="18" charset="0"/>
              </a:rPr>
              <a:t> detachment, or leaflet avulsion.</a:t>
            </a:r>
          </a:p>
          <a:p>
            <a:pPr lvl="1">
              <a:lnSpc>
                <a:spcPct val="80000"/>
              </a:lnSpc>
              <a:buNone/>
              <a:defRPr/>
            </a:pPr>
            <a:endParaRPr lang="en-US" spc="300" dirty="0">
              <a:cs typeface="Times New Roman" pitchFamily="18" charset="0"/>
            </a:endParaRPr>
          </a:p>
          <a:p>
            <a:pPr marL="1371600" indent="-1371600">
              <a:lnSpc>
                <a:spcPct val="80000"/>
              </a:lnSpc>
              <a:buNone/>
              <a:defRPr/>
            </a:pPr>
            <a:r>
              <a:rPr lang="en-US" sz="2400" b="1" spc="300" dirty="0">
                <a:cs typeface="Times New Roman" pitchFamily="18" charset="0"/>
              </a:rPr>
              <a:t>2.Congenital, small ventricular septal defect-</a:t>
            </a:r>
          </a:p>
          <a:p>
            <a:pPr marL="1371600" indent="-1371600">
              <a:lnSpc>
                <a:spcPct val="80000"/>
              </a:lnSpc>
              <a:buNone/>
              <a:defRPr/>
            </a:pPr>
            <a:r>
              <a:rPr lang="en-US" sz="2400" spc="300" dirty="0">
                <a:cs typeface="Times New Roman" pitchFamily="18" charset="0"/>
              </a:rPr>
              <a:t>             ventricular size decrease and septum thickness increases which seals off </a:t>
            </a:r>
            <a:r>
              <a:rPr lang="en-US" sz="2400" spc="300" dirty="0" smtClean="0">
                <a:cs typeface="Times New Roman" pitchFamily="18" charset="0"/>
              </a:rPr>
              <a:t>defect</a:t>
            </a:r>
            <a:endParaRPr lang="en-US" sz="2400" spc="3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384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371600" indent="-1371600">
              <a:lnSpc>
                <a:spcPct val="80000"/>
              </a:lnSpc>
              <a:buNone/>
              <a:defRPr/>
            </a:pPr>
            <a:r>
              <a:rPr lang="en-US" b="1" spc="300" dirty="0">
                <a:cs typeface="Times New Roman" pitchFamily="18" charset="0"/>
              </a:rPr>
              <a:t>3. VSD with high PA pressure-</a:t>
            </a:r>
          </a:p>
          <a:p>
            <a:pPr marL="1371600" indent="-1371600">
              <a:lnSpc>
                <a:spcPct val="80000"/>
              </a:lnSpc>
              <a:buNone/>
              <a:defRPr/>
            </a:pPr>
            <a:r>
              <a:rPr lang="en-US" spc="300" dirty="0">
                <a:cs typeface="Times New Roman" pitchFamily="18" charset="0"/>
              </a:rPr>
              <a:t>             high pulmonary resistance will decrease the late shunting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6664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MIDSYSTOLIC (EJECTION) MURMURS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n-US" sz="3200" dirty="0" smtClean="0"/>
              <a:t>Begin </a:t>
            </a:r>
            <a:r>
              <a:rPr lang="en-US" sz="3200" dirty="0"/>
              <a:t>at a short interval following S</a:t>
            </a:r>
            <a:r>
              <a:rPr lang="en-US" sz="3200" baseline="-25000" dirty="0"/>
              <a:t>1</a:t>
            </a:r>
            <a:r>
              <a:rPr lang="en-US" sz="3200" dirty="0"/>
              <a:t>, end before S</a:t>
            </a:r>
            <a:r>
              <a:rPr lang="en-US" sz="3200" baseline="-25000" dirty="0"/>
              <a:t>2</a:t>
            </a:r>
            <a:r>
              <a:rPr lang="en-US" sz="3200" dirty="0"/>
              <a:t> </a:t>
            </a:r>
            <a:endParaRPr lang="en-US" sz="3200" dirty="0" smtClean="0"/>
          </a:p>
          <a:p>
            <a:pPr marL="365760" indent="-256032">
              <a:buFont typeface="Wingdings 3"/>
              <a:buChar char=""/>
              <a:defRPr/>
            </a:pPr>
            <a:endParaRPr lang="en-US" sz="3200" dirty="0">
              <a:latin typeface="Times New Roman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n-US" sz="3200" dirty="0" smtClean="0">
                <a:latin typeface="Times New Roman" charset="0"/>
              </a:rPr>
              <a:t>Flow </a:t>
            </a:r>
            <a:r>
              <a:rPr lang="en-US" sz="3200" dirty="0">
                <a:latin typeface="Times New Roman" charset="0"/>
              </a:rPr>
              <a:t>across LV or RV outflow </a:t>
            </a:r>
            <a:r>
              <a:rPr lang="en-US" sz="3200" dirty="0" smtClean="0">
                <a:latin typeface="Times New Roman" charset="0"/>
              </a:rPr>
              <a:t>tract- </a:t>
            </a:r>
            <a:r>
              <a:rPr lang="en-US" sz="3200" dirty="0">
                <a:latin typeface="Times New Roman" charset="0"/>
              </a:rPr>
              <a:t>when flow proceeds , murmur increase </a:t>
            </a:r>
            <a:r>
              <a:rPr lang="en-US" sz="3200" dirty="0" smtClean="0">
                <a:latin typeface="Times New Roman" charset="0"/>
              </a:rPr>
              <a:t>in </a:t>
            </a:r>
            <a:r>
              <a:rPr lang="en-US" sz="3200" dirty="0">
                <a:solidFill>
                  <a:srgbClr val="FF0000"/>
                </a:solidFill>
                <a:latin typeface="Times New Roman" charset="0"/>
              </a:rPr>
              <a:t>crescendo</a:t>
            </a:r>
            <a:r>
              <a:rPr lang="en-US" sz="3200" dirty="0">
                <a:latin typeface="Times New Roman" charset="0"/>
              </a:rPr>
              <a:t> and when it decrease murmur decrease in </a:t>
            </a:r>
            <a:r>
              <a:rPr lang="en-US" sz="3200" dirty="0">
                <a:solidFill>
                  <a:srgbClr val="FF0000"/>
                </a:solidFill>
                <a:latin typeface="Times New Roman" charset="0"/>
              </a:rPr>
              <a:t>decrescendo</a:t>
            </a:r>
            <a:r>
              <a:rPr lang="en-US" sz="3200" dirty="0" smtClean="0">
                <a:latin typeface="Times New Roman" charset="0"/>
              </a:rPr>
              <a:t>.</a:t>
            </a:r>
          </a:p>
          <a:p>
            <a:pPr marL="365760" indent="-256032">
              <a:buFont typeface="Wingdings 3"/>
              <a:buChar char=""/>
              <a:defRPr/>
            </a:pPr>
            <a:endParaRPr lang="en-US" sz="3200" dirty="0">
              <a:latin typeface="Times New Roman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n-US" sz="3200" dirty="0">
                <a:latin typeface="Times New Roman" charset="0"/>
              </a:rPr>
              <a:t>Intensity of murmur depend on </a:t>
            </a:r>
            <a:r>
              <a:rPr lang="en-US" sz="3200" dirty="0" smtClean="0">
                <a:latin typeface="Times New Roman" charset="0"/>
              </a:rPr>
              <a:t>cardiac output</a:t>
            </a:r>
            <a:endParaRPr lang="en-US" sz="3200" dirty="0">
              <a:latin typeface="Times New Roman" charset="0"/>
            </a:endParaRPr>
          </a:p>
          <a:p>
            <a:endParaRPr lang="en-IN" sz="3600" dirty="0"/>
          </a:p>
        </p:txBody>
      </p:sp>
    </p:spTree>
    <p:extLst>
      <p:ext uri="{BB962C8B-B14F-4D97-AF65-F5344CB8AC3E}">
        <p14:creationId xmlns="" xmlns:p14="http://schemas.microsoft.com/office/powerpoint/2010/main" val="26384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5760" indent="-256032"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charset="0"/>
              </a:rPr>
              <a:t>Causes are: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621792" lvl="1">
              <a:spcBef>
                <a:spcPts val="324"/>
              </a:spcBef>
              <a:buNone/>
              <a:defRPr/>
            </a:pPr>
            <a:r>
              <a:rPr lang="en-US" sz="2800" dirty="0" smtClean="0"/>
              <a:t>1</a:t>
            </a:r>
            <a:r>
              <a:rPr lang="en-US" sz="2800" dirty="0"/>
              <a:t>.  </a:t>
            </a:r>
            <a:r>
              <a:rPr lang="en-US" sz="2800" dirty="0">
                <a:solidFill>
                  <a:srgbClr val="FF0000"/>
                </a:solidFill>
              </a:rPr>
              <a:t>Innocent: </a:t>
            </a:r>
            <a:r>
              <a:rPr lang="en-US" sz="2800" dirty="0"/>
              <a:t>due to flow across normal ventricular outflow tract</a:t>
            </a:r>
          </a:p>
          <a:p>
            <a:pPr marL="621792" lvl="1">
              <a:spcBef>
                <a:spcPts val="324"/>
              </a:spcBef>
              <a:buNone/>
              <a:defRPr/>
            </a:pPr>
            <a:r>
              <a:rPr lang="en-US" sz="2800" dirty="0"/>
              <a:t>2.  </a:t>
            </a:r>
            <a:r>
              <a:rPr lang="en-US" sz="2800" dirty="0">
                <a:solidFill>
                  <a:srgbClr val="FF0000"/>
                </a:solidFill>
              </a:rPr>
              <a:t>Functional: </a:t>
            </a:r>
            <a:r>
              <a:rPr lang="en-US" sz="2800" dirty="0"/>
              <a:t>dilation of aortic root, pulmonary </a:t>
            </a:r>
            <a:r>
              <a:rPr lang="en-US" sz="2800" dirty="0" smtClean="0"/>
              <a:t>trunk or </a:t>
            </a:r>
            <a:r>
              <a:rPr lang="en-US" sz="2800" dirty="0"/>
              <a:t>increase flow into aorta and </a:t>
            </a:r>
            <a:r>
              <a:rPr lang="en-US" sz="2800" dirty="0" smtClean="0"/>
              <a:t>pulmonary </a:t>
            </a:r>
            <a:r>
              <a:rPr lang="en-US" sz="2800" dirty="0"/>
              <a:t>artery</a:t>
            </a:r>
          </a:p>
          <a:p>
            <a:pPr marL="621792" lvl="1">
              <a:spcBef>
                <a:spcPts val="324"/>
              </a:spcBef>
              <a:buNone/>
              <a:defRPr/>
            </a:pPr>
            <a:r>
              <a:rPr lang="en-US" sz="2800" dirty="0"/>
              <a:t>3.   </a:t>
            </a:r>
            <a:r>
              <a:rPr lang="en-US" sz="2800" dirty="0">
                <a:solidFill>
                  <a:srgbClr val="FF0000"/>
                </a:solidFill>
              </a:rPr>
              <a:t>Pathologic</a:t>
            </a:r>
          </a:p>
          <a:p>
            <a:pPr marL="859536" lvl="2">
              <a:buFont typeface="Wingdings 2"/>
              <a:buChar char=""/>
              <a:defRPr/>
            </a:pPr>
            <a:r>
              <a:rPr lang="en-US" sz="2800" dirty="0"/>
              <a:t>are secondary to structural CV </a:t>
            </a:r>
            <a:r>
              <a:rPr lang="en-US" sz="2800" dirty="0" smtClean="0"/>
              <a:t>abnormalities-ventricular outflow obstruction</a:t>
            </a:r>
            <a:endParaRPr lang="en-US" sz="2800" dirty="0"/>
          </a:p>
          <a:p>
            <a:pPr marL="859536" lvl="2">
              <a:buFont typeface="Wingdings 2"/>
              <a:buChar char=""/>
              <a:defRPr/>
            </a:pPr>
            <a:r>
              <a:rPr lang="en-US" sz="2800" dirty="0"/>
              <a:t>e.g.  Aortic stenosis, Hypertrophic cardiomyopathy, Pulmonic stenosis</a:t>
            </a:r>
          </a:p>
        </p:txBody>
      </p:sp>
    </p:spTree>
    <p:extLst>
      <p:ext uri="{BB962C8B-B14F-4D97-AF65-F5344CB8AC3E}">
        <p14:creationId xmlns="" xmlns:p14="http://schemas.microsoft.com/office/powerpoint/2010/main" val="11952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Aortic stenosis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400" dirty="0">
                <a:latin typeface="Times New Roman" panose="02020603050405020304" pitchFamily="18" charset="0"/>
              </a:rPr>
              <a:t>Harsh, medium pitch, loudest in aortic area; radiates along the carotid arteries and apex.</a:t>
            </a: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</a:rPr>
              <a:t>Intensity varies directly with CO</a:t>
            </a: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</a:rPr>
              <a:t>Severity varies with murmur may have an early peaking and short duration or late peaking and prolonged duration.</a:t>
            </a:r>
          </a:p>
          <a:p>
            <a:pPr eaLnBrk="1" hangingPunct="1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A/W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parvus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tardus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</a:rPr>
              <a:t>Other conditions which may mimic the murmur of aortic stenosis w/o obstructing flow:</a:t>
            </a:r>
          </a:p>
          <a:p>
            <a:pPr lvl="1" eaLnBrk="1" hangingPunct="1">
              <a:buFontTx/>
              <a:buNone/>
            </a:pPr>
            <a:r>
              <a:rPr lang="en-US" sz="2000" dirty="0">
                <a:latin typeface="Times New Roman" panose="02020603050405020304" pitchFamily="18" charset="0"/>
              </a:rPr>
              <a:t>1.  Aortic sclerosis</a:t>
            </a:r>
          </a:p>
          <a:p>
            <a:pPr lvl="1" eaLnBrk="1" hangingPunct="1">
              <a:buFontTx/>
              <a:buNone/>
            </a:pPr>
            <a:r>
              <a:rPr lang="en-US" sz="2000" dirty="0">
                <a:latin typeface="Times New Roman" panose="02020603050405020304" pitchFamily="18" charset="0"/>
              </a:rPr>
              <a:t>2.  Bicuspid aortic valve</a:t>
            </a:r>
          </a:p>
          <a:p>
            <a:pPr lvl="1" eaLnBrk="1" hangingPunct="1">
              <a:buFontTx/>
              <a:buNone/>
            </a:pPr>
            <a:r>
              <a:rPr lang="en-US" sz="2000" dirty="0">
                <a:latin typeface="Times New Roman" panose="02020603050405020304" pitchFamily="18" charset="0"/>
              </a:rPr>
              <a:t>3.  Dilated aorta</a:t>
            </a:r>
          </a:p>
          <a:p>
            <a:pPr lvl="1" eaLnBrk="1" hangingPunct="1">
              <a:buFontTx/>
              <a:buNone/>
            </a:pPr>
            <a:r>
              <a:rPr lang="en-US" sz="2000" dirty="0">
                <a:latin typeface="Times New Roman" panose="02020603050405020304" pitchFamily="18" charset="0"/>
              </a:rPr>
              <a:t>4.  Increased flow across the valve during systole</a:t>
            </a:r>
          </a:p>
        </p:txBody>
      </p:sp>
    </p:spTree>
    <p:extLst>
      <p:ext uri="{BB962C8B-B14F-4D97-AF65-F5344CB8AC3E}">
        <p14:creationId xmlns="" xmlns:p14="http://schemas.microsoft.com/office/powerpoint/2010/main" val="314015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720" y="1639740"/>
            <a:ext cx="5655280" cy="4811039"/>
          </a:xfrm>
        </p:spPr>
      </p:pic>
      <p:sp>
        <p:nvSpPr>
          <p:cNvPr id="5" name="TextBox 4"/>
          <p:cNvSpPr txBox="1"/>
          <p:nvPr/>
        </p:nvSpPr>
        <p:spPr>
          <a:xfrm>
            <a:off x="6633559" y="5652657"/>
            <a:ext cx="266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2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50" y="1804628"/>
            <a:ext cx="5121442" cy="44812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40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GALLAVERDIN PHENOMENON/HOURGLASS PHENOMENON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 smtClean="0"/>
              <a:t>Noisy </a:t>
            </a:r>
            <a:r>
              <a:rPr lang="en-IN" sz="2800" dirty="0"/>
              <a:t>medium pitch  murmur at base due to turbulence of high velocity jet </a:t>
            </a:r>
            <a:r>
              <a:rPr lang="en-IN" sz="2800" dirty="0" smtClean="0"/>
              <a:t>   and </a:t>
            </a:r>
          </a:p>
          <a:p>
            <a:pPr marL="0" indent="0">
              <a:buNone/>
            </a:pPr>
            <a:r>
              <a:rPr lang="en-IN" sz="2800" dirty="0"/>
              <a:t> </a:t>
            </a:r>
          </a:p>
          <a:p>
            <a:pPr marL="0" indent="0">
              <a:buNone/>
            </a:pPr>
            <a:r>
              <a:rPr lang="en-IN" sz="2800" dirty="0" smtClean="0"/>
              <a:t>High frequency murmur reflected to mitral area (apex) due to periodic wake phenomenon caused by high frequency vibrations of the </a:t>
            </a:r>
            <a:r>
              <a:rPr lang="en-IN" sz="2800" dirty="0" err="1" smtClean="0"/>
              <a:t>fibrocalcific</a:t>
            </a:r>
            <a:r>
              <a:rPr lang="en-IN" sz="2800" dirty="0" smtClean="0"/>
              <a:t> aortic cusps  –  </a:t>
            </a:r>
            <a:r>
              <a:rPr lang="en-IN" sz="2800" b="1" dirty="0" smtClean="0"/>
              <a:t>mimic MR </a:t>
            </a:r>
            <a:r>
              <a:rPr lang="en-IN" sz="2800" dirty="0" smtClean="0"/>
              <a:t>(S2 clear</a:t>
            </a:r>
            <a:r>
              <a:rPr lang="en-IN" sz="2800" b="1" dirty="0" smtClean="0"/>
              <a:t>)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01453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712011739"/>
              </p:ext>
            </p:extLst>
          </p:nvPr>
        </p:nvGraphicFramePr>
        <p:xfrm>
          <a:off x="1981200" y="1600200"/>
          <a:ext cx="8229600" cy="460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AS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MR</a:t>
                      </a:r>
                      <a:endParaRPr lang="en-US" sz="1800" dirty="0"/>
                    </a:p>
                  </a:txBody>
                  <a:tcPr marT="45723" marB="45723"/>
                </a:tc>
              </a:tr>
              <a:tr h="370864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Aortic area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Apex</a:t>
                      </a:r>
                      <a:endParaRPr lang="en-US" sz="1800" dirty="0"/>
                    </a:p>
                  </a:txBody>
                  <a:tcPr marT="45723" marB="45723"/>
                </a:tc>
              </a:tr>
              <a:tr h="370864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Radiation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Neck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Axilla</a:t>
                      </a:r>
                      <a:endParaRPr lang="en-US" sz="1800" dirty="0"/>
                    </a:p>
                  </a:txBody>
                  <a:tcPr marT="45723" marB="45723"/>
                </a:tc>
              </a:tr>
              <a:tr h="640121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Shape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Diamond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Holosystolic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 marT="45723" marB="45723"/>
                </a:tc>
              </a:tr>
              <a:tr h="370864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Pitch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800" dirty="0"/>
                    </a:p>
                  </a:txBody>
                  <a:tcPr marT="45723" marB="45723"/>
                </a:tc>
              </a:tr>
              <a:tr h="1737471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signs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Decreased A2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Slow rising and delayed pulse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Ejection click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S4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Narrow pulse pressure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Decreased S1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Laterally displaced diffuse PMI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S3</a:t>
                      </a:r>
                      <a:endParaRPr lang="en-US" sz="1800" dirty="0"/>
                    </a:p>
                  </a:txBody>
                  <a:tcPr marT="45723" marB="45723"/>
                </a:tc>
              </a:tr>
              <a:tr h="37086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Isometric Exercise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DECREASES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INCREASES</a:t>
                      </a:r>
                      <a:endParaRPr lang="en-US" sz="1800" dirty="0"/>
                    </a:p>
                  </a:txBody>
                  <a:tcPr marT="45723" marB="45723"/>
                </a:tc>
              </a:tr>
              <a:tr h="370864">
                <a:tc>
                  <a:txBody>
                    <a:bodyPr/>
                    <a:lstStyle/>
                    <a:p>
                      <a:pPr eaLnBrk="1" fontAlgn="auto" hangingPunct="1"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sz="1800" b="0" dirty="0" smtClean="0">
                          <a:latin typeface="Tahoma" pitchFamily="34" charset="0"/>
                        </a:rPr>
                        <a:t>Amyl Nitrate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INCREASES</a:t>
                      </a:r>
                      <a:endParaRPr lang="en-US" sz="1800" b="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DECREASES</a:t>
                      </a:r>
                      <a:endParaRPr lang="en-US" sz="1800" b="0" dirty="0"/>
                    </a:p>
                  </a:txBody>
                  <a:tcPr marT="45723" marB="45723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6986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370" y="431212"/>
            <a:ext cx="10237430" cy="14996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HYPERTROPHIC CARDIOMYOPATHY</a:t>
            </a:r>
            <a:endParaRPr lang="en-US" sz="40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825625"/>
            <a:ext cx="10515600" cy="4724804"/>
          </a:xfrm>
        </p:spPr>
        <p:txBody>
          <a:bodyPr rtlCol="0">
            <a:no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n-US" sz="2600" dirty="0"/>
              <a:t>Loudest b/t left </a:t>
            </a:r>
            <a:r>
              <a:rPr lang="en-US" sz="2600" dirty="0" err="1"/>
              <a:t>sternal</a:t>
            </a:r>
            <a:r>
              <a:rPr lang="en-US" sz="2600" dirty="0"/>
              <a:t> edge and apex;  Grade 2-3/6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n-US" sz="2600" dirty="0"/>
              <a:t>Does NOT radiate into </a:t>
            </a:r>
            <a:r>
              <a:rPr lang="en-US" sz="2600" dirty="0" smtClean="0"/>
              <a:t>neck</a:t>
            </a:r>
            <a:r>
              <a:rPr lang="en-US" dirty="0" smtClean="0"/>
              <a:t>.</a:t>
            </a:r>
            <a:endParaRPr lang="en-US" sz="2600" dirty="0" smtClean="0"/>
          </a:p>
          <a:p>
            <a:pPr marL="365760" indent="-256032">
              <a:buFont typeface="Wingdings 3"/>
              <a:buChar char=""/>
              <a:defRPr/>
            </a:pPr>
            <a:endParaRPr lang="en-US" sz="2600" b="1" dirty="0"/>
          </a:p>
          <a:p>
            <a:pPr marL="365760" indent="-256032">
              <a:buFont typeface="Wingdings 3"/>
              <a:buChar char=""/>
              <a:defRPr/>
            </a:pPr>
            <a:endParaRPr lang="en-US" sz="2600" b="1" dirty="0"/>
          </a:p>
          <a:p>
            <a:pPr marL="109728" indent="0">
              <a:buNone/>
              <a:defRPr/>
            </a:pPr>
            <a:r>
              <a:rPr lang="en-US" sz="2600" b="1" dirty="0" smtClean="0">
                <a:cs typeface="Times New Roman" pitchFamily="18" charset="0"/>
              </a:rPr>
              <a:t>Factors which increase intensity:</a:t>
            </a:r>
          </a:p>
          <a:p>
            <a:pPr marL="452628" indent="-342900">
              <a:defRPr/>
            </a:pPr>
            <a:r>
              <a:rPr lang="en-US" sz="2600" b="1" dirty="0" smtClean="0">
                <a:cs typeface="Times New Roman" pitchFamily="18" charset="0"/>
              </a:rPr>
              <a:t>Increase LV contractility </a:t>
            </a:r>
            <a:r>
              <a:rPr lang="en-US" sz="2600" dirty="0" smtClean="0">
                <a:cs typeface="Times New Roman" pitchFamily="18" charset="0"/>
              </a:rPr>
              <a:t>:exercise ,catecholamine ,digitalis</a:t>
            </a:r>
            <a:endParaRPr lang="en-US" sz="2600" b="1" dirty="0" smtClean="0">
              <a:cs typeface="Times New Roman" pitchFamily="18" charset="0"/>
            </a:endParaRPr>
          </a:p>
          <a:p>
            <a:pPr marL="452628" indent="-342900">
              <a:defRPr/>
            </a:pPr>
            <a:r>
              <a:rPr lang="en-US" sz="2600" b="1" dirty="0" smtClean="0">
                <a:cs typeface="Times New Roman" pitchFamily="18" charset="0"/>
              </a:rPr>
              <a:t>Decrease ventricular </a:t>
            </a:r>
            <a:r>
              <a:rPr lang="en-US" sz="2600" b="1" dirty="0" err="1" smtClean="0">
                <a:cs typeface="Times New Roman" pitchFamily="18" charset="0"/>
              </a:rPr>
              <a:t>volume</a:t>
            </a:r>
            <a:r>
              <a:rPr lang="en-US" sz="2600" dirty="0" err="1" smtClean="0">
                <a:cs typeface="Times New Roman" pitchFamily="18" charset="0"/>
              </a:rPr>
              <a:t>:valsalva,standing,amyl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nitrates,tachycardia</a:t>
            </a:r>
            <a:endParaRPr lang="en-US" sz="2600" dirty="0" smtClean="0">
              <a:cs typeface="Times New Roman" pitchFamily="18" charset="0"/>
            </a:endParaRPr>
          </a:p>
          <a:p>
            <a:pPr marL="452628" indent="-342900">
              <a:defRPr/>
            </a:pPr>
            <a:r>
              <a:rPr lang="en-US" sz="2600" b="1" dirty="0" smtClean="0">
                <a:cs typeface="Times New Roman" pitchFamily="18" charset="0"/>
              </a:rPr>
              <a:t>Decrease aortic impedance and </a:t>
            </a:r>
            <a:r>
              <a:rPr lang="en-US" sz="2600" b="1" dirty="0" err="1" smtClean="0">
                <a:cs typeface="Times New Roman" pitchFamily="18" charset="0"/>
              </a:rPr>
              <a:t>pressure</a:t>
            </a:r>
            <a:r>
              <a:rPr lang="en-US" sz="2600" dirty="0" err="1" smtClean="0">
                <a:cs typeface="Times New Roman" pitchFamily="18" charset="0"/>
              </a:rPr>
              <a:t>:sustained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handgrip,passive</a:t>
            </a:r>
            <a:r>
              <a:rPr lang="en-US" sz="2600" dirty="0" smtClean="0">
                <a:cs typeface="Times New Roman" pitchFamily="18" charset="0"/>
              </a:rPr>
              <a:t> leg raising </a:t>
            </a:r>
          </a:p>
        </p:txBody>
      </p:sp>
    </p:spTree>
    <p:extLst>
      <p:ext uri="{BB962C8B-B14F-4D97-AF65-F5344CB8AC3E}">
        <p14:creationId xmlns="" xmlns:p14="http://schemas.microsoft.com/office/powerpoint/2010/main" val="25459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72" y="334462"/>
            <a:ext cx="8672362" cy="6157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28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626331651"/>
              </p:ext>
            </p:extLst>
          </p:nvPr>
        </p:nvGraphicFramePr>
        <p:xfrm>
          <a:off x="1461436" y="810930"/>
          <a:ext cx="8229600" cy="4472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427"/>
                <a:gridCol w="2808973"/>
                <a:gridCol w="2743200"/>
              </a:tblGrid>
              <a:tr h="745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MANEUVERS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FIXED LVOT-AS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DYNAMIC LVOT-HOCM</a:t>
                      </a:r>
                      <a:endParaRPr lang="en-US" sz="1800" dirty="0"/>
                    </a:p>
                  </a:txBody>
                  <a:tcPr marT="45727" marB="45727"/>
                </a:tc>
              </a:tr>
              <a:tr h="74544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7" marB="45727"/>
                </a:tc>
              </a:tr>
              <a:tr h="745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RESPIRATION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NOT MUCH CHANGE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MAY INC WITH EXPIRATION</a:t>
                      </a:r>
                      <a:endParaRPr lang="en-US" sz="1800" dirty="0"/>
                    </a:p>
                  </a:txBody>
                  <a:tcPr marT="45727" marB="45727"/>
                </a:tc>
              </a:tr>
              <a:tr h="745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STANDING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DECREASES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INCREASES</a:t>
                      </a:r>
                      <a:endParaRPr lang="en-US" sz="1800" dirty="0"/>
                    </a:p>
                  </a:txBody>
                  <a:tcPr marT="45727" marB="45727"/>
                </a:tc>
              </a:tr>
              <a:tr h="745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SQUATTING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INCREASES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DECREASES</a:t>
                      </a:r>
                      <a:endParaRPr lang="en-US" sz="1800" dirty="0"/>
                    </a:p>
                  </a:txBody>
                  <a:tcPr marT="45727" marB="45727"/>
                </a:tc>
              </a:tr>
              <a:tr h="745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VALSALVA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DECREASES</a:t>
                      </a:r>
                      <a:endParaRPr lang="en-US" sz="1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INCREASES</a:t>
                      </a:r>
                      <a:endParaRPr lang="en-US" sz="1800" dirty="0"/>
                    </a:p>
                  </a:txBody>
                  <a:tcPr marT="45727" marB="45727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282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PULMONARY STENOSIS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2126"/>
            <a:ext cx="4157466" cy="4351338"/>
          </a:xfrm>
        </p:spPr>
      </p:pic>
      <p:sp>
        <p:nvSpPr>
          <p:cNvPr id="5" name="TextBox 4"/>
          <p:cNvSpPr txBox="1"/>
          <p:nvPr/>
        </p:nvSpPr>
        <p:spPr>
          <a:xfrm>
            <a:off x="5370022" y="1892126"/>
            <a:ext cx="63176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 smtClean="0"/>
              <a:t>As  severity increases length increases and P2 becomes soft (abruptness of closure reduced ) ,S2 split widens.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N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 smtClean="0"/>
              <a:t>May engulf A2 and P2 :may confuse with VSD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168063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OTHER CAUSES OF MSM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 smtClean="0"/>
              <a:t>Dilation of aorta and pulmonary trunk</a:t>
            </a:r>
          </a:p>
          <a:p>
            <a:r>
              <a:rPr lang="en-IN" dirty="0" smtClean="0"/>
              <a:t>Short soft </a:t>
            </a:r>
            <a:r>
              <a:rPr lang="en-IN" dirty="0" err="1" smtClean="0"/>
              <a:t>midsystolic</a:t>
            </a:r>
            <a:r>
              <a:rPr lang="en-IN" dirty="0" smtClean="0"/>
              <a:t> murmur</a:t>
            </a:r>
          </a:p>
          <a:p>
            <a:r>
              <a:rPr lang="en-IN" dirty="0" smtClean="0"/>
              <a:t>Left sided murmur in </a:t>
            </a:r>
            <a:r>
              <a:rPr lang="en-IN" dirty="0" err="1" smtClean="0"/>
              <a:t>marfans</a:t>
            </a:r>
            <a:r>
              <a:rPr lang="en-IN" dirty="0" smtClean="0"/>
              <a:t> syndrome , syphilis</a:t>
            </a:r>
          </a:p>
          <a:p>
            <a:r>
              <a:rPr lang="en-IN" dirty="0" smtClean="0"/>
              <a:t>Right sided murmurs in idiopathic dilation of pulmonary </a:t>
            </a:r>
            <a:r>
              <a:rPr lang="en-IN" dirty="0" err="1" smtClean="0"/>
              <a:t>artery,pulmonary</a:t>
            </a:r>
            <a:r>
              <a:rPr lang="en-IN" dirty="0" smtClean="0"/>
              <a:t> hypertension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 smtClean="0"/>
              <a:t>MSM of </a:t>
            </a:r>
            <a:r>
              <a:rPr lang="en-IN" b="1" dirty="0" err="1" smtClean="0"/>
              <a:t>hyperdynamic</a:t>
            </a:r>
            <a:r>
              <a:rPr lang="en-IN" b="1" dirty="0" smtClean="0"/>
              <a:t> circulation</a:t>
            </a:r>
          </a:p>
          <a:p>
            <a:r>
              <a:rPr lang="en-IN" dirty="0" smtClean="0"/>
              <a:t>Normal aorta or pulmonary trunk but increased flow</a:t>
            </a:r>
          </a:p>
          <a:p>
            <a:r>
              <a:rPr lang="en-IN" dirty="0" smtClean="0"/>
              <a:t>Anaemia , pregnancy , fever , thyrotoxicosis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4031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chemeClr val="accent2">
                    <a:lumMod val="75000"/>
                  </a:schemeClr>
                </a:solidFill>
              </a:rPr>
              <a:t>OTHER CAUSES OF MSM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1" dirty="0" smtClean="0"/>
              <a:t>OS-ASD</a:t>
            </a:r>
          </a:p>
          <a:p>
            <a:r>
              <a:rPr lang="en-IN" sz="2800" dirty="0" smtClean="0"/>
              <a:t>Rapid flow across pulmonary valve to dilated pulmonary trunk</a:t>
            </a:r>
          </a:p>
          <a:p>
            <a:endParaRPr lang="en-IN" sz="2800" dirty="0"/>
          </a:p>
          <a:p>
            <a:endParaRPr lang="en-IN" sz="2800" dirty="0" smtClean="0"/>
          </a:p>
          <a:p>
            <a:pPr marL="0" indent="0">
              <a:buNone/>
            </a:pPr>
            <a:r>
              <a:rPr lang="en-IN" sz="2800" b="1" dirty="0" smtClean="0"/>
              <a:t>Pure AR</a:t>
            </a:r>
          </a:p>
          <a:p>
            <a:r>
              <a:rPr lang="en-IN" sz="2800" dirty="0" smtClean="0"/>
              <a:t>Due to accelerated LV ejection 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126781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PHYSIOLOGICAL CAUSES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IN" sz="2800" b="1" dirty="0" smtClean="0"/>
          </a:p>
          <a:p>
            <a:r>
              <a:rPr lang="en-US" sz="2800" dirty="0" smtClean="0"/>
              <a:t> Flow or Functional Murmur. These are by far the most common heart</a:t>
            </a:r>
          </a:p>
          <a:p>
            <a:pPr marL="0" indent="0">
              <a:buNone/>
            </a:pPr>
            <a:r>
              <a:rPr lang="en-US" sz="2800" dirty="0" smtClean="0"/>
              <a:t>      murmurs and are found in many normal persons. </a:t>
            </a:r>
          </a:p>
          <a:p>
            <a:r>
              <a:rPr lang="en-US" sz="2800" dirty="0" smtClean="0"/>
              <a:t>In the presence of a normal resting cardiac output the murmur is known as an innocent or functional murmur</a:t>
            </a:r>
          </a:p>
          <a:p>
            <a:pPr lvl="1"/>
            <a:r>
              <a:rPr lang="en-IN" sz="2400" dirty="0" smtClean="0"/>
              <a:t>Pulmonary mid systolic murmur</a:t>
            </a:r>
          </a:p>
          <a:p>
            <a:pPr lvl="1"/>
            <a:r>
              <a:rPr lang="en-IN" sz="2400" dirty="0" smtClean="0"/>
              <a:t>Peripheral pulmonary systolic murmur</a:t>
            </a:r>
          </a:p>
          <a:p>
            <a:pPr lvl="1"/>
            <a:r>
              <a:rPr lang="en-IN" sz="2400" dirty="0" smtClean="0"/>
              <a:t>Supraclavicular or brachiocephalic systolic murmur</a:t>
            </a:r>
          </a:p>
          <a:p>
            <a:pPr lvl="1"/>
            <a:r>
              <a:rPr lang="en-IN" sz="2400" dirty="0" smtClean="0"/>
              <a:t>Aortic sclerosis</a:t>
            </a:r>
          </a:p>
          <a:p>
            <a:pPr lvl="1"/>
            <a:r>
              <a:rPr lang="en-IN" sz="2400" dirty="0" smtClean="0"/>
              <a:t>Systolic mammary soufflé</a:t>
            </a:r>
          </a:p>
          <a:p>
            <a:pPr lvl="1"/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12874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murmur is related to a hyperkinetic state with increased cardiac output and stroke volume, the murmur is known as a physiologic murmur.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: in pregnancy, hyperthyroidism or </a:t>
            </a:r>
            <a:r>
              <a:rPr lang="en-US" dirty="0" err="1" smtClean="0"/>
              <a:t>anaemia</a:t>
            </a:r>
            <a:r>
              <a:rPr lang="en-US" dirty="0" smtClean="0"/>
              <a:t> .</a:t>
            </a:r>
          </a:p>
          <a:p>
            <a:pPr lvl="1"/>
            <a:r>
              <a:rPr lang="en-US" dirty="0" smtClean="0"/>
              <a:t>Grade 1-2 mid systolic murmur heard the left lower </a:t>
            </a:r>
            <a:r>
              <a:rPr lang="en-US" dirty="0" err="1" smtClean="0"/>
              <a:t>sternal</a:t>
            </a:r>
            <a:r>
              <a:rPr lang="en-US" dirty="0" smtClean="0"/>
              <a:t> border</a:t>
            </a:r>
          </a:p>
          <a:p>
            <a:pPr lvl="1"/>
            <a:r>
              <a:rPr lang="en-IN" i="1" dirty="0" smtClean="0"/>
              <a:t>Stills murmur</a:t>
            </a:r>
            <a:r>
              <a:rPr lang="en-US" dirty="0" smtClean="0"/>
              <a:t> : Benign, grade 2, vibratory or </a:t>
            </a:r>
            <a:r>
              <a:rPr lang="en-US" dirty="0" err="1" smtClean="0"/>
              <a:t>mysical</a:t>
            </a:r>
            <a:r>
              <a:rPr lang="en-US" dirty="0" smtClean="0"/>
              <a:t> </a:t>
            </a:r>
            <a:r>
              <a:rPr lang="en-US" dirty="0" err="1" smtClean="0"/>
              <a:t>midsystolic</a:t>
            </a:r>
            <a:r>
              <a:rPr lang="en-US" dirty="0" smtClean="0"/>
              <a:t> murmur at the mid or lower left </a:t>
            </a:r>
            <a:r>
              <a:rPr lang="en-US" dirty="0" err="1" smtClean="0"/>
              <a:t>sternal</a:t>
            </a:r>
            <a:r>
              <a:rPr lang="en-US" dirty="0" smtClean="0"/>
              <a:t> border in normal children and adolescents, best heard in the supine position</a:t>
            </a:r>
            <a:endParaRPr lang="en-IN" i="1" dirty="0" smtClean="0"/>
          </a:p>
          <a:p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264832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MAMMARY SOUFFLE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Late pregnancy or </a:t>
            </a:r>
            <a:r>
              <a:rPr lang="en-IN" sz="2400" dirty="0" err="1" smtClean="0"/>
              <a:t>pueperium</a:t>
            </a:r>
            <a:r>
              <a:rPr lang="en-IN" sz="2400" dirty="0" smtClean="0"/>
              <a:t> </a:t>
            </a:r>
          </a:p>
          <a:p>
            <a:r>
              <a:rPr lang="en-IN" sz="2400" dirty="0" smtClean="0"/>
              <a:t>Sometimes continuous louder in systole , distinct gap from S1(time for ejection blood to reach mammary arteries)</a:t>
            </a:r>
          </a:p>
          <a:p>
            <a:endParaRPr lang="en-IN" sz="2400" dirty="0"/>
          </a:p>
          <a:p>
            <a:r>
              <a:rPr lang="en-IN" sz="2400" dirty="0" smtClean="0"/>
              <a:t>Light pressure augments murmur becomes continuous firm pressure abolishes murmur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74073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Pansystolic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Holosystolic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) Murmurs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 rtlCol="0">
            <a:normAutofit lnSpcReduction="10000"/>
          </a:bodyPr>
          <a:lstStyle/>
          <a:p>
            <a:pPr>
              <a:defRPr/>
            </a:pPr>
            <a:r>
              <a:rPr lang="en-US" dirty="0" smtClean="0"/>
              <a:t>Are pathologic</a:t>
            </a:r>
          </a:p>
          <a:p>
            <a:pPr>
              <a:defRPr/>
            </a:pPr>
            <a:r>
              <a:rPr lang="en-US" dirty="0" smtClean="0"/>
              <a:t>Murmur begins immediately with S1 and continues up to S2</a:t>
            </a:r>
          </a:p>
          <a:p>
            <a:pPr marL="0" indent="0">
              <a:buNone/>
              <a:defRPr/>
            </a:pPr>
            <a:r>
              <a:rPr lang="en-US" dirty="0" smtClean="0"/>
              <a:t>1.  Mitral valve regurgitation</a:t>
            </a:r>
          </a:p>
          <a:p>
            <a:pPr lvl="1">
              <a:defRPr/>
            </a:pPr>
            <a:r>
              <a:rPr lang="en-US" dirty="0" smtClean="0"/>
              <a:t>Loudest at the left ventricular apex</a:t>
            </a:r>
          </a:p>
          <a:p>
            <a:pPr lvl="1">
              <a:defRPr/>
            </a:pPr>
            <a:r>
              <a:rPr lang="en-US" dirty="0" smtClean="0"/>
              <a:t>Radiation reflects the direction of the </a:t>
            </a:r>
            <a:r>
              <a:rPr lang="en-US" dirty="0" err="1" smtClean="0"/>
              <a:t>regurgitant</a:t>
            </a:r>
            <a:r>
              <a:rPr lang="en-US" dirty="0" smtClean="0"/>
              <a:t> jet</a:t>
            </a:r>
          </a:p>
          <a:p>
            <a:pPr lvl="1">
              <a:defRPr/>
            </a:pPr>
            <a:r>
              <a:rPr lang="en-US" dirty="0" smtClean="0"/>
              <a:t>	</a:t>
            </a:r>
            <a:r>
              <a:rPr lang="en-US" dirty="0" err="1" smtClean="0"/>
              <a:t>i</a:t>
            </a:r>
            <a:r>
              <a:rPr lang="en-US" dirty="0" smtClean="0"/>
              <a:t>.  To the base of the heart = </a:t>
            </a:r>
            <a:r>
              <a:rPr lang="en-US" dirty="0" err="1" smtClean="0"/>
              <a:t>anterosuperior</a:t>
            </a:r>
            <a:r>
              <a:rPr lang="en-US" dirty="0" smtClean="0"/>
              <a:t> jet (flail posterior leaflet)</a:t>
            </a:r>
          </a:p>
          <a:p>
            <a:pPr lvl="1">
              <a:defRPr/>
            </a:pPr>
            <a:r>
              <a:rPr lang="en-US" dirty="0" smtClean="0"/>
              <a:t>	ii.  To the axilla and back = posterior jet (flail anterior leaflet</a:t>
            </a:r>
          </a:p>
          <a:p>
            <a:pPr lvl="1">
              <a:defRPr/>
            </a:pPr>
            <a:r>
              <a:rPr lang="en-US" dirty="0" smtClean="0"/>
              <a:t>Also usually associated with a systolic thrill, a soft S3, and a short diastolic rumbling (best heard in left lateral decubitus</a:t>
            </a:r>
          </a:p>
          <a:p>
            <a:pPr marL="0" indent="0">
              <a:buNone/>
              <a:defRPr/>
            </a:pPr>
            <a:r>
              <a:rPr lang="en-US" dirty="0" smtClean="0"/>
              <a:t>2.  Tricuspid valve regurgitation</a:t>
            </a:r>
          </a:p>
          <a:p>
            <a:pPr marL="0" indent="0">
              <a:buNone/>
              <a:defRPr/>
            </a:pPr>
            <a:r>
              <a:rPr lang="en-US" dirty="0" smtClean="0"/>
              <a:t>3.  Ventricular septal defect</a:t>
            </a:r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172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MITRAL REGURGITATION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94" y="2027958"/>
            <a:ext cx="4890210" cy="402272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1" y="2286000"/>
            <a:ext cx="4609195" cy="35919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96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TRICUSPID REGURGITATION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LLSB-RA</a:t>
            </a:r>
          </a:p>
          <a:p>
            <a:r>
              <a:rPr lang="en-IN" dirty="0" smtClean="0"/>
              <a:t>RIVERO CARVALLO SIGN – increased RV  ,increase RV volume increased SV velocity of </a:t>
            </a:r>
            <a:r>
              <a:rPr lang="en-IN" dirty="0" err="1" smtClean="0"/>
              <a:t>regurgitant</a:t>
            </a:r>
            <a:r>
              <a:rPr lang="en-IN" dirty="0" smtClean="0"/>
              <a:t> flow </a:t>
            </a:r>
          </a:p>
          <a:p>
            <a:r>
              <a:rPr lang="en-IN" dirty="0" smtClean="0"/>
              <a:t>Sometimes TR heard only during inspiration</a:t>
            </a:r>
          </a:p>
          <a:p>
            <a:endParaRPr lang="en-IN" dirty="0"/>
          </a:p>
          <a:p>
            <a:r>
              <a:rPr lang="en-IN" dirty="0" err="1" smtClean="0"/>
              <a:t>Carvallo</a:t>
            </a:r>
            <a:r>
              <a:rPr lang="en-IN" dirty="0" smtClean="0"/>
              <a:t> sign disappears in RV failure</a:t>
            </a:r>
          </a:p>
        </p:txBody>
      </p:sp>
    </p:spTree>
    <p:extLst>
      <p:ext uri="{BB962C8B-B14F-4D97-AF65-F5344CB8AC3E}">
        <p14:creationId xmlns="" xmlns:p14="http://schemas.microsoft.com/office/powerpoint/2010/main" val="393780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VENTRICULAR SEPTAL DEFECT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Depends on site ,size and gradient </a:t>
            </a:r>
          </a:p>
          <a:p>
            <a:pPr lvl="1"/>
            <a:r>
              <a:rPr lang="en-IN" sz="2400" dirty="0" smtClean="0"/>
              <a:t>Very restrictive VSD –ESM decrescendo pattern</a:t>
            </a:r>
          </a:p>
          <a:p>
            <a:pPr lvl="1"/>
            <a:r>
              <a:rPr lang="en-IN" sz="2400" b="1" dirty="0" smtClean="0"/>
              <a:t>Mod and NR VSD –PSM</a:t>
            </a:r>
            <a:endParaRPr lang="en-IN" sz="2400" dirty="0" smtClean="0"/>
          </a:p>
          <a:p>
            <a:pPr lvl="1"/>
            <a:r>
              <a:rPr lang="en-IN" sz="2400" dirty="0" smtClean="0"/>
              <a:t>Septal aneurysm – click with LSM OR PSM with late systolic accentuation</a:t>
            </a:r>
          </a:p>
          <a:p>
            <a:pPr lvl="1"/>
            <a:r>
              <a:rPr lang="en-IN" sz="2400" dirty="0" smtClean="0"/>
              <a:t>Large shunt – MDM </a:t>
            </a:r>
          </a:p>
          <a:p>
            <a:pPr lvl="1"/>
            <a:r>
              <a:rPr lang="en-IN" sz="2400" dirty="0" smtClean="0"/>
              <a:t>PSM absent in </a:t>
            </a:r>
            <a:r>
              <a:rPr lang="en-IN" sz="2400" dirty="0" err="1" smtClean="0"/>
              <a:t>Eissenmenger</a:t>
            </a:r>
            <a:r>
              <a:rPr lang="en-IN" sz="2400" dirty="0" smtClean="0"/>
              <a:t> syndrome –only pulmonary ESM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00920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LATE SYSTOLIC MURMUR- MVP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IN" sz="2000" b="1" dirty="0" smtClean="0"/>
              <a:t>Longer and softer 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smtClean="0"/>
              <a:t>prompt standing after squatting 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err="1" smtClean="0"/>
              <a:t>valsalva</a:t>
            </a:r>
            <a:r>
              <a:rPr lang="en-IN" sz="2000" dirty="0" smtClean="0"/>
              <a:t> II</a:t>
            </a:r>
          </a:p>
          <a:p>
            <a:pPr marL="0" indent="0">
              <a:buNone/>
            </a:pPr>
            <a:r>
              <a:rPr lang="en-IN" sz="2000" b="1" dirty="0" smtClean="0"/>
              <a:t>Short and louder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smtClean="0"/>
              <a:t>squatting 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smtClean="0"/>
              <a:t>sustained hand grip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smtClean="0"/>
              <a:t>amyl nitrate</a:t>
            </a:r>
          </a:p>
          <a:p>
            <a:pPr marL="0" indent="0">
              <a:buNone/>
            </a:pPr>
            <a:r>
              <a:rPr lang="en-IN" sz="2000" b="1" dirty="0" smtClean="0"/>
              <a:t>Other LSM- </a:t>
            </a:r>
            <a:r>
              <a:rPr lang="en-IN" sz="2000" dirty="0" smtClean="0"/>
              <a:t>papillary muscle dysfunction </a:t>
            </a:r>
          </a:p>
          <a:p>
            <a:pPr marL="0" indent="0">
              <a:buNone/>
            </a:pPr>
            <a:endParaRPr lang="en-IN" sz="1600" dirty="0" smtClean="0"/>
          </a:p>
        </p:txBody>
      </p:sp>
    </p:spTree>
    <p:extLst>
      <p:ext uri="{BB962C8B-B14F-4D97-AF65-F5344CB8AC3E}">
        <p14:creationId xmlns="" xmlns:p14="http://schemas.microsoft.com/office/powerpoint/2010/main" val="119024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DIASTOLIC MURMUR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3" y="79408"/>
            <a:ext cx="11781321" cy="6655820"/>
          </a:xfrm>
        </p:spPr>
      </p:pic>
    </p:spTree>
    <p:extLst>
      <p:ext uri="{BB962C8B-B14F-4D97-AF65-F5344CB8AC3E}">
        <p14:creationId xmlns="" xmlns:p14="http://schemas.microsoft.com/office/powerpoint/2010/main" val="19485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EARLY DIASTOLIC MURMUR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 smtClean="0"/>
              <a:t>AORTIC REGURGITATION:</a:t>
            </a:r>
          </a:p>
          <a:p>
            <a:r>
              <a:rPr lang="en-IN" dirty="0" smtClean="0"/>
              <a:t>Soft high frequency EDM with </a:t>
            </a:r>
            <a:r>
              <a:rPr lang="en-IN" dirty="0" err="1" smtClean="0"/>
              <a:t>pt</a:t>
            </a:r>
            <a:r>
              <a:rPr lang="en-IN" dirty="0" smtClean="0"/>
              <a:t> sitting &amp; leaning forward , breath held in full expiration</a:t>
            </a:r>
          </a:p>
          <a:p>
            <a:r>
              <a:rPr lang="en-IN" dirty="0" smtClean="0"/>
              <a:t>3 LICS [2 or 3 RICS in root dilatation</a:t>
            </a:r>
          </a:p>
          <a:p>
            <a:r>
              <a:rPr lang="en-IN" dirty="0" smtClean="0"/>
              <a:t>Musical quality in eversion</a:t>
            </a:r>
          </a:p>
          <a:p>
            <a:r>
              <a:rPr lang="en-IN" dirty="0" smtClean="0"/>
              <a:t>Austin flint murmur</a:t>
            </a:r>
          </a:p>
          <a:p>
            <a:r>
              <a:rPr lang="en-IN" b="1" dirty="0" smtClean="0"/>
              <a:t>Cole Cecil murmur-AR </a:t>
            </a:r>
            <a:r>
              <a:rPr lang="en-IN" dirty="0" smtClean="0"/>
              <a:t>murmur in left axilla due to high position of apex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20323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21" y="1901952"/>
            <a:ext cx="5423911" cy="4343451"/>
          </a:xfrm>
        </p:spPr>
      </p:pic>
    </p:spTree>
    <p:extLst>
      <p:ext uri="{BB962C8B-B14F-4D97-AF65-F5344CB8AC3E}">
        <p14:creationId xmlns="" xmlns:p14="http://schemas.microsoft.com/office/powerpoint/2010/main" val="5486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MID DIASTOLIC MURMUR 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513" y="1417638"/>
            <a:ext cx="1140506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/>
              <a:t>Begins at clear interval after A2</a:t>
            </a:r>
          </a:p>
          <a:p>
            <a:endParaRPr lang="en-IN" sz="2800" dirty="0"/>
          </a:p>
          <a:p>
            <a:r>
              <a:rPr lang="en-IN" sz="2800" dirty="0" smtClean="0">
                <a:solidFill>
                  <a:schemeClr val="accent5"/>
                </a:solidFill>
              </a:rPr>
              <a:t>1.Rapid filling phase:</a:t>
            </a:r>
          </a:p>
          <a:p>
            <a:r>
              <a:rPr lang="en-IN" sz="2800" dirty="0"/>
              <a:t>	</a:t>
            </a:r>
            <a:r>
              <a:rPr lang="en-IN" sz="2800" dirty="0" smtClean="0"/>
              <a:t>AV valve obstruction- stenosis AV valves, </a:t>
            </a:r>
            <a:r>
              <a:rPr lang="en-IN" sz="2800" dirty="0" err="1" smtClean="0"/>
              <a:t>tumors</a:t>
            </a:r>
            <a:r>
              <a:rPr lang="en-IN" sz="2800" dirty="0" smtClean="0"/>
              <a:t>, functional obstruction</a:t>
            </a:r>
          </a:p>
          <a:p>
            <a:r>
              <a:rPr lang="en-IN" sz="2800" dirty="0"/>
              <a:t>	</a:t>
            </a:r>
            <a:r>
              <a:rPr lang="en-IN" sz="2800" dirty="0" smtClean="0"/>
              <a:t>abnormal pattern of AV  flow : increased flow volume , increased flow velocity</a:t>
            </a:r>
          </a:p>
          <a:p>
            <a:endParaRPr lang="en-IN" sz="2800" dirty="0">
              <a:solidFill>
                <a:schemeClr val="accent5"/>
              </a:solidFill>
            </a:endParaRPr>
          </a:p>
          <a:p>
            <a:r>
              <a:rPr lang="en-IN" sz="2800" dirty="0" smtClean="0">
                <a:solidFill>
                  <a:schemeClr val="accent5"/>
                </a:solidFill>
              </a:rPr>
              <a:t>2. Incompetent pulmonary valve [PR in normal PA pressure]</a:t>
            </a:r>
          </a:p>
          <a:p>
            <a:endParaRPr lang="en-IN" sz="2800" dirty="0">
              <a:solidFill>
                <a:schemeClr val="accent5"/>
              </a:solidFill>
            </a:endParaRPr>
          </a:p>
          <a:p>
            <a:r>
              <a:rPr lang="en-IN" sz="2800" dirty="0" smtClean="0">
                <a:solidFill>
                  <a:schemeClr val="accent5"/>
                </a:solidFill>
              </a:rPr>
              <a:t>3. Atherosclerotic extramural coronary arteries </a:t>
            </a:r>
            <a:endParaRPr lang="en-IN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82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MID DIASTOLIC MURMUR</a:t>
            </a:r>
            <a:endParaRPr lang="en-IN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2351089" y="2186592"/>
            <a:ext cx="216058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u="sng">
                <a:latin typeface="Bradley Hand ITC" panose="03070402050302030203" pitchFamily="66" charset="0"/>
              </a:rPr>
              <a:t>RV</a:t>
            </a:r>
          </a:p>
          <a:p>
            <a:pPr>
              <a:lnSpc>
                <a:spcPct val="120000"/>
              </a:lnSpc>
            </a:pPr>
            <a:r>
              <a:rPr lang="en-US" b="1">
                <a:latin typeface="Bradley Hand ITC" panose="03070402050302030203" pitchFamily="66" charset="0"/>
              </a:rPr>
              <a:t>- TS</a:t>
            </a:r>
          </a:p>
        </p:txBody>
      </p:sp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4008439" y="2329467"/>
            <a:ext cx="4103687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800" b="1" u="sng" dirty="0">
                <a:latin typeface="Bradley Hand ITC" panose="03070402050302030203" pitchFamily="66" charset="0"/>
              </a:rPr>
              <a:t>LV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b="1" dirty="0">
                <a:latin typeface="Bradley Hand ITC" panose="03070402050302030203" pitchFamily="66" charset="0"/>
              </a:rPr>
              <a:t>- MS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b="1" dirty="0">
                <a:latin typeface="Bradley Hand ITC" panose="03070402050302030203" pitchFamily="66" charset="0"/>
              </a:rPr>
              <a:t> Austin Flint murmur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b="1" dirty="0">
                <a:latin typeface="Bradley Hand ITC" panose="03070402050302030203" pitchFamily="66" charset="0"/>
              </a:rPr>
              <a:t>- Carey-Comb's</a:t>
            </a:r>
          </a:p>
        </p:txBody>
      </p:sp>
      <p:sp>
        <p:nvSpPr>
          <p:cNvPr id="70661" name="Text Box 6"/>
          <p:cNvSpPr txBox="1">
            <a:spLocks noChangeArrowheads="1"/>
          </p:cNvSpPr>
          <p:nvPr/>
        </p:nvSpPr>
        <p:spPr bwMode="auto">
          <a:xfrm>
            <a:off x="7391400" y="2392967"/>
            <a:ext cx="28194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800" b="1">
                <a:latin typeface="Bradley Hand ITC" panose="03070402050302030203" pitchFamily="66" charset="0"/>
              </a:rPr>
              <a:t>    </a:t>
            </a:r>
            <a:r>
              <a:rPr lang="en-US" sz="2800" b="1" u="sng">
                <a:latin typeface="Bradley Hand ITC" panose="03070402050302030203" pitchFamily="66" charset="0"/>
              </a:rPr>
              <a:t>OTHERS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800" b="1">
                <a:latin typeface="Bradley Hand ITC" panose="03070402050302030203" pitchFamily="66" charset="0"/>
              </a:rPr>
              <a:t>-</a:t>
            </a:r>
            <a:r>
              <a:rPr lang="en-US" b="1">
                <a:latin typeface="Bradley Hand ITC" panose="03070402050302030203" pitchFamily="66" charset="0"/>
              </a:rPr>
              <a:t>Atrial Myxoma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2351088" y="3251804"/>
            <a:ext cx="12239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accent2"/>
                </a:solidFill>
                <a:latin typeface="Bradley Hand ITC" panose="03070402050302030203" pitchFamily="66" charset="0"/>
              </a:rPr>
              <a:t> </a:t>
            </a:r>
            <a:r>
              <a:rPr lang="en-US" b="1" dirty="0">
                <a:solidFill>
                  <a:schemeClr val="accent2"/>
                </a:solidFill>
                <a:latin typeface="Bradley Hand ITC" panose="03070402050302030203" pitchFamily="66" charset="0"/>
              </a:rPr>
              <a:t>ASD</a:t>
            </a:r>
            <a:endParaRPr lang="en-IN" b="1" dirty="0">
              <a:solidFill>
                <a:schemeClr val="accent2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008439" y="4321778"/>
            <a:ext cx="13684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  <a:latin typeface="Bradley Hand ITC" panose="03070402050302030203" pitchFamily="66" charset="0"/>
              </a:rPr>
              <a:t>- VSD</a:t>
            </a:r>
          </a:p>
          <a:p>
            <a:r>
              <a:rPr lang="en-US" b="1">
                <a:solidFill>
                  <a:schemeClr val="accent2"/>
                </a:solidFill>
                <a:latin typeface="Bradley Hand ITC" panose="03070402050302030203" pitchFamily="66" charset="0"/>
              </a:rPr>
              <a:t>- PDA</a:t>
            </a:r>
          </a:p>
          <a:p>
            <a:r>
              <a:rPr lang="en-US" b="1">
                <a:solidFill>
                  <a:schemeClr val="accent2"/>
                </a:solidFill>
                <a:latin typeface="Bradley Hand ITC" panose="03070402050302030203" pitchFamily="66" charset="0"/>
              </a:rPr>
              <a:t>- MR</a:t>
            </a:r>
          </a:p>
          <a:p>
            <a:pPr>
              <a:spcBef>
                <a:spcPct val="50000"/>
              </a:spcBef>
            </a:pPr>
            <a:endParaRPr lang="en-IN" b="1">
              <a:solidFill>
                <a:schemeClr val="accent2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507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9" grpId="0"/>
      <p:bldP spid="38921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MITRAL STENOSIS</a:t>
            </a:r>
            <a:endParaRPr lang="en-IN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683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6679191" y="1690688"/>
            <a:ext cx="4892125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pitch rough rumbling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[sound of distant thunder] MDM</a:t>
            </a:r>
          </a:p>
          <a:p>
            <a:pPr eaLnBrk="1" hangingPunct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Localized to apex, better heard in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 lateral position with bell</a:t>
            </a:r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Length - severity</a:t>
            </a:r>
          </a:p>
          <a:p>
            <a:pPr eaLnBrk="1" hangingPunct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murmurs up to S1 even in long cycles of AF- severe MS</a:t>
            </a:r>
          </a:p>
          <a:p>
            <a:pPr eaLnBrk="1" hangingPunct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 diastolic or Pre systolic accentuation usually seen in pliable valves and in NSR [ sometimes in AF]</a:t>
            </a:r>
          </a:p>
          <a:p>
            <a:pPr eaLnBrk="1" hangingPunct="1"/>
            <a:endParaRPr lang="en-US" sz="2000" dirty="0"/>
          </a:p>
          <a:p>
            <a:pPr eaLnBrk="1" hangingPunct="1"/>
            <a:endParaRPr lang="en-IN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61" y="1616687"/>
            <a:ext cx="4658830" cy="45999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46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026478"/>
            <a:ext cx="4999038" cy="341464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027" y="1826692"/>
            <a:ext cx="5253831" cy="4675910"/>
          </a:xfrm>
        </p:spPr>
      </p:pic>
    </p:spTree>
    <p:extLst>
      <p:ext uri="{BB962C8B-B14F-4D97-AF65-F5344CB8AC3E}">
        <p14:creationId xmlns="" xmlns:p14="http://schemas.microsoft.com/office/powerpoint/2010/main" val="38490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TRICUSPID STENOSIS</a:t>
            </a:r>
            <a:endParaRPr lang="en-IN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Similar to MS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Murmur usually seen associated with AF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Diff. from MS</a:t>
            </a:r>
          </a:p>
          <a:p>
            <a:pPr lvl="1" eaLnBrk="1" hangingPunct="1"/>
            <a:r>
              <a:rPr lang="en-US" sz="2400" dirty="0" smtClean="0"/>
              <a:t>Increases during inspiration</a:t>
            </a:r>
            <a:r>
              <a:rPr lang="en-US" sz="2400" dirty="0"/>
              <a:t> [Augmentation of RV </a:t>
            </a:r>
            <a:r>
              <a:rPr lang="en-US" sz="2400" dirty="0" smtClean="0"/>
              <a:t>volume] </a:t>
            </a:r>
          </a:p>
          <a:p>
            <a:pPr lvl="1" eaLnBrk="1" hangingPunct="1"/>
            <a:r>
              <a:rPr lang="en-US" sz="2400" dirty="0" smtClean="0"/>
              <a:t>LLSB  </a:t>
            </a:r>
            <a:endParaRPr lang="en-IN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64701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AUSTIN FLINT MURMUR</a:t>
            </a:r>
            <a:endParaRPr lang="en-IN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78712" y="2084832"/>
            <a:ext cx="7991475" cy="4895850"/>
          </a:xfrm>
        </p:spPr>
        <p:txBody>
          <a:bodyPr>
            <a:normAutofit/>
          </a:bodyPr>
          <a:lstStyle/>
          <a:p>
            <a:pPr eaLnBrk="1" hangingPunct="1"/>
            <a:r>
              <a:rPr lang="en-IN" sz="2400" dirty="0" smtClean="0"/>
              <a:t>Severe AR </a:t>
            </a:r>
            <a:r>
              <a:rPr lang="en-IN" sz="2400" dirty="0" err="1" smtClean="0"/>
              <a:t>regurgitant</a:t>
            </a:r>
            <a:r>
              <a:rPr lang="en-IN" sz="2400" dirty="0" smtClean="0"/>
              <a:t> jet directed toward the AML prevent the latter from opening well during diastole  generating turbulent flow </a:t>
            </a:r>
          </a:p>
          <a:p>
            <a:pPr eaLnBrk="1" hangingPunct="1"/>
            <a:endParaRPr lang="en-IN" sz="2400" dirty="0" smtClean="0"/>
          </a:p>
          <a:p>
            <a:pPr eaLnBrk="1" hangingPunct="1"/>
            <a:r>
              <a:rPr lang="en-IN" sz="2400" dirty="0" smtClean="0"/>
              <a:t>Low pitch MDM or late diastolic, best heard at the apex. </a:t>
            </a:r>
          </a:p>
          <a:p>
            <a:pPr eaLnBrk="1" hangingPunct="1"/>
            <a:r>
              <a:rPr lang="en-IN" sz="2400" b="1" dirty="0" smtClean="0"/>
              <a:t>To differentiate from MS</a:t>
            </a:r>
          </a:p>
          <a:p>
            <a:pPr lvl="1" eaLnBrk="1" hangingPunct="1"/>
            <a:r>
              <a:rPr lang="en-US" sz="2000" dirty="0"/>
              <a:t>No OS</a:t>
            </a:r>
          </a:p>
          <a:p>
            <a:pPr lvl="1" eaLnBrk="1" hangingPunct="1"/>
            <a:r>
              <a:rPr lang="en-US" sz="2000" dirty="0"/>
              <a:t>Amyl nitrate inhalation </a:t>
            </a:r>
            <a:endParaRPr lang="en-IN" sz="2000" dirty="0"/>
          </a:p>
        </p:txBody>
      </p:sp>
    </p:spTree>
    <p:extLst>
      <p:ext uri="{BB962C8B-B14F-4D97-AF65-F5344CB8AC3E}">
        <p14:creationId xmlns="" xmlns:p14="http://schemas.microsoft.com/office/powerpoint/2010/main" val="37779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21" y="808522"/>
            <a:ext cx="11219016" cy="5426191"/>
          </a:xfrm>
        </p:spPr>
      </p:pic>
    </p:spTree>
    <p:extLst>
      <p:ext uri="{BB962C8B-B14F-4D97-AF65-F5344CB8AC3E}">
        <p14:creationId xmlns="" xmlns:p14="http://schemas.microsoft.com/office/powerpoint/2010/main" val="339627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Late Diastolic/ Pre-systolic Murmurs</a:t>
            </a:r>
            <a:endParaRPr lang="en-IN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dirty="0" smtClean="0"/>
              <a:t>MS</a:t>
            </a:r>
          </a:p>
          <a:p>
            <a:pPr eaLnBrk="1" hangingPunct="1"/>
            <a:r>
              <a:rPr lang="en-US" sz="2400" dirty="0" smtClean="0"/>
              <a:t>Higher frequency than MDM</a:t>
            </a:r>
          </a:p>
          <a:p>
            <a:pPr eaLnBrk="1" hangingPunct="1"/>
            <a:r>
              <a:rPr lang="en-US" sz="2400" dirty="0" smtClean="0"/>
              <a:t>Sometimes only PSA heard- mild MS</a:t>
            </a:r>
          </a:p>
          <a:p>
            <a:pPr eaLnBrk="1" hangingPunct="1"/>
            <a:r>
              <a:rPr lang="en-US" sz="2400" dirty="0" smtClean="0"/>
              <a:t>Generally </a:t>
            </a:r>
            <a:r>
              <a:rPr lang="en-US" sz="2400" dirty="0" smtClean="0">
                <a:solidFill>
                  <a:srgbClr val="FF0000"/>
                </a:solidFill>
              </a:rPr>
              <a:t>absent in calcified valves </a:t>
            </a:r>
            <a:r>
              <a:rPr lang="en-US" sz="2400" dirty="0" smtClean="0"/>
              <a:t>and most of AF [ may be present during short cycle lengths in AF]</a:t>
            </a:r>
          </a:p>
          <a:p>
            <a:pPr eaLnBrk="1" hangingPunct="1"/>
            <a:r>
              <a:rPr lang="en-US" sz="2400" dirty="0" smtClean="0"/>
              <a:t>Cause-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sz="2000" dirty="0" smtClean="0"/>
              <a:t>Increased flow during atrial contraction in late systole</a:t>
            </a:r>
          </a:p>
          <a:p>
            <a:pPr eaLnBrk="1" hangingPunct="1"/>
            <a:endParaRPr lang="en-IN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12686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Other Mid Diastolic Murmur</a:t>
            </a:r>
            <a:endParaRPr lang="en-IN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547328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Carey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Coomb’s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murmurs</a:t>
            </a:r>
          </a:p>
          <a:p>
            <a:pPr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rheumatic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mitral valve structures acutely inflamed with some thickening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</a:p>
          <a:p>
            <a:pPr marL="128016" lvl="1" indent="0" eaLnBrk="1" hangingPunct="1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CAUSES-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turbulence of flow during the rapid filling phase.</a:t>
            </a:r>
          </a:p>
          <a:p>
            <a:pPr lvl="2" eaLnBrk="1" hangingPunct="1">
              <a:buFontTx/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moderate MR [increased mitral inflow in diastole] </a:t>
            </a:r>
          </a:p>
          <a:p>
            <a:pPr lvl="1" eaLnBrk="1" hangingPunct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pitched short MDM.</a:t>
            </a:r>
          </a:p>
          <a:p>
            <a:pPr lvl="1" eaLnBrk="1" hangingPunct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evidence of active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carditis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92529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CONTINUOUS MURMUR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683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CONTINUOUS MURMUR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Begin in systolic and continue without interruption through the timing of S2 into all or part of diastole without change in character</a:t>
            </a:r>
          </a:p>
          <a:p>
            <a:endParaRPr lang="en-IN" dirty="0" smtClean="0"/>
          </a:p>
          <a:p>
            <a:r>
              <a:rPr lang="en-IN" dirty="0" smtClean="0"/>
              <a:t>D/D: to and fro murmurs of VSD + AR ,AS + AR ,MS + MR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43487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949246" cy="6154240"/>
          </a:xfrm>
        </p:spPr>
      </p:pic>
    </p:spTree>
    <p:extLst>
      <p:ext uri="{BB962C8B-B14F-4D97-AF65-F5344CB8AC3E}">
        <p14:creationId xmlns="" xmlns:p14="http://schemas.microsoft.com/office/powerpoint/2010/main" val="41587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1.Connection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b/w high 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pressure/vessel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&amp; low pressure chamber/vessels</a:t>
            </a:r>
            <a:br>
              <a:rPr lang="en-IN" dirty="0">
                <a:solidFill>
                  <a:schemeClr val="accent2">
                    <a:lumMod val="75000"/>
                  </a:schemeClr>
                </a:solidFill>
              </a:rPr>
            </a:b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b="1" dirty="0" smtClean="0"/>
              <a:t>1.From the aorta</a:t>
            </a:r>
          </a:p>
          <a:p>
            <a:pPr marL="457200" lvl="1" indent="0">
              <a:buNone/>
            </a:pPr>
            <a:r>
              <a:rPr lang="en-IN" dirty="0" smtClean="0"/>
              <a:t>	</a:t>
            </a:r>
            <a:r>
              <a:rPr lang="en-IN" dirty="0" err="1"/>
              <a:t>a</a:t>
            </a:r>
            <a:r>
              <a:rPr lang="en-IN" dirty="0" err="1" smtClean="0"/>
              <a:t>.persistent</a:t>
            </a:r>
            <a:r>
              <a:rPr lang="en-IN" dirty="0" smtClean="0"/>
              <a:t> </a:t>
            </a:r>
            <a:r>
              <a:rPr lang="en-IN" dirty="0" err="1"/>
              <a:t>ductus</a:t>
            </a:r>
            <a:r>
              <a:rPr lang="en-IN" dirty="0"/>
              <a:t> </a:t>
            </a:r>
            <a:r>
              <a:rPr lang="en-IN" dirty="0" err="1"/>
              <a:t>arteriosus</a:t>
            </a:r>
            <a:endParaRPr lang="en-IN" dirty="0"/>
          </a:p>
          <a:p>
            <a:pPr marL="457200" lvl="1" indent="0">
              <a:buNone/>
            </a:pPr>
            <a:r>
              <a:rPr lang="en-IN" dirty="0" smtClean="0"/>
              <a:t>	</a:t>
            </a:r>
            <a:r>
              <a:rPr lang="en-IN" dirty="0" err="1"/>
              <a:t>b</a:t>
            </a:r>
            <a:r>
              <a:rPr lang="en-IN" dirty="0" err="1" smtClean="0"/>
              <a:t>.Aorto</a:t>
            </a:r>
            <a:r>
              <a:rPr lang="en-IN" dirty="0" smtClean="0"/>
              <a:t>-pulmonary </a:t>
            </a:r>
            <a:r>
              <a:rPr lang="en-IN" dirty="0"/>
              <a:t>window</a:t>
            </a:r>
          </a:p>
          <a:p>
            <a:pPr marL="457200" lvl="1" indent="0">
              <a:buNone/>
            </a:pPr>
            <a:r>
              <a:rPr lang="en-IN" dirty="0" smtClean="0"/>
              <a:t>	</a:t>
            </a:r>
            <a:r>
              <a:rPr lang="en-IN" dirty="0" err="1" smtClean="0"/>
              <a:t>c.RSOV</a:t>
            </a:r>
            <a:endParaRPr lang="en-IN" dirty="0"/>
          </a:p>
          <a:p>
            <a:pPr marL="0" indent="0">
              <a:buNone/>
            </a:pPr>
            <a:r>
              <a:rPr lang="en-IN" b="1" dirty="0" smtClean="0"/>
              <a:t>2.From the coronary artery</a:t>
            </a:r>
          </a:p>
          <a:p>
            <a:pPr marL="0" indent="0">
              <a:buNone/>
            </a:pPr>
            <a:r>
              <a:rPr lang="en-IN" dirty="0" smtClean="0"/>
              <a:t>	</a:t>
            </a:r>
            <a:r>
              <a:rPr lang="en-IN" dirty="0" err="1" smtClean="0"/>
              <a:t>a.coronary</a:t>
            </a:r>
            <a:r>
              <a:rPr lang="en-IN" dirty="0" smtClean="0"/>
              <a:t> </a:t>
            </a:r>
            <a:r>
              <a:rPr lang="en-IN" dirty="0" err="1" smtClean="0"/>
              <a:t>arteriovenous</a:t>
            </a:r>
            <a:r>
              <a:rPr lang="en-IN" dirty="0" smtClean="0"/>
              <a:t> fistulae draining into RA,RV,PA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err="1" smtClean="0"/>
              <a:t>b.ALCAPA</a:t>
            </a:r>
            <a:endParaRPr lang="en-IN" dirty="0" smtClean="0"/>
          </a:p>
          <a:p>
            <a:pPr marL="0" indent="0">
              <a:buNone/>
            </a:pPr>
            <a:r>
              <a:rPr lang="en-IN" b="1" dirty="0" smtClean="0"/>
              <a:t>3.Other AV communications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err="1" smtClean="0"/>
              <a:t>a.Bronchopulmonary</a:t>
            </a:r>
            <a:r>
              <a:rPr lang="en-IN" dirty="0" smtClean="0"/>
              <a:t> collaterals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err="1" smtClean="0"/>
              <a:t>b.chest</a:t>
            </a:r>
            <a:r>
              <a:rPr lang="en-IN" dirty="0" smtClean="0"/>
              <a:t> wall arteries-pulmonary vessels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smtClean="0"/>
              <a:t>3.Peripheral A-V Fistula</a:t>
            </a:r>
          </a:p>
          <a:p>
            <a:pPr marL="0" indent="0">
              <a:buNone/>
            </a:pPr>
            <a:r>
              <a:rPr lang="en-IN" b="1" dirty="0" smtClean="0"/>
              <a:t>4.Others</a:t>
            </a:r>
          </a:p>
          <a:p>
            <a:pPr marL="0" indent="0">
              <a:buNone/>
            </a:pPr>
            <a:r>
              <a:rPr lang="en-IN" dirty="0"/>
              <a:t>	</a:t>
            </a:r>
            <a:endParaRPr lang="en-IN" dirty="0" smtClean="0"/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46032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PDA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15389" y="1944543"/>
            <a:ext cx="7813963" cy="5811838"/>
          </a:xfrm>
        </p:spPr>
        <p:txBody>
          <a:bodyPr>
            <a:normAutofit/>
          </a:bodyPr>
          <a:lstStyle/>
          <a:p>
            <a:r>
              <a:rPr lang="en-IN" sz="2800" dirty="0" err="1" smtClean="0">
                <a:solidFill>
                  <a:schemeClr val="accent5"/>
                </a:solidFill>
              </a:rPr>
              <a:t>Gibsons</a:t>
            </a:r>
            <a:r>
              <a:rPr lang="en-IN" sz="2800" dirty="0" smtClean="0">
                <a:solidFill>
                  <a:schemeClr val="accent5"/>
                </a:solidFill>
              </a:rPr>
              <a:t> murmur</a:t>
            </a:r>
          </a:p>
          <a:p>
            <a:r>
              <a:rPr lang="en-IN" sz="2800" dirty="0" smtClean="0"/>
              <a:t>At 1 or 2 LICS</a:t>
            </a:r>
          </a:p>
          <a:p>
            <a:r>
              <a:rPr lang="en-IN" sz="2800" dirty="0" smtClean="0"/>
              <a:t>NR- high frequency soft murmur peaks around S2</a:t>
            </a:r>
          </a:p>
          <a:p>
            <a:pPr>
              <a:buNone/>
            </a:pPr>
            <a:endParaRPr lang="en-IN" sz="2800" dirty="0" smtClean="0"/>
          </a:p>
          <a:p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61679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PDA with no continuous murmur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Neonates- due to high PVR </a:t>
            </a:r>
          </a:p>
          <a:p>
            <a:r>
              <a:rPr lang="en-IN" dirty="0" smtClean="0"/>
              <a:t>Very small </a:t>
            </a:r>
            <a:r>
              <a:rPr lang="en-IN" dirty="0" err="1" smtClean="0"/>
              <a:t>ductus</a:t>
            </a:r>
            <a:r>
              <a:rPr lang="en-IN" dirty="0" smtClean="0"/>
              <a:t> </a:t>
            </a:r>
          </a:p>
          <a:p>
            <a:r>
              <a:rPr lang="en-IN" dirty="0" smtClean="0"/>
              <a:t>Very large </a:t>
            </a:r>
            <a:r>
              <a:rPr lang="en-IN" dirty="0" err="1" smtClean="0"/>
              <a:t>ductus</a:t>
            </a:r>
            <a:r>
              <a:rPr lang="en-IN" dirty="0" smtClean="0"/>
              <a:t> &amp;large VSD –due to equalization of pulmonary and systemic pressure</a:t>
            </a:r>
            <a:endParaRPr lang="en-IN" dirty="0"/>
          </a:p>
          <a:p>
            <a:r>
              <a:rPr lang="en-IN" dirty="0" smtClean="0"/>
              <a:t>PAH –first diastolic component goes, then systolic</a:t>
            </a:r>
          </a:p>
          <a:p>
            <a:r>
              <a:rPr lang="en-IN" dirty="0" err="1" smtClean="0"/>
              <a:t>AS,CoA</a:t>
            </a:r>
            <a:r>
              <a:rPr lang="en-IN" dirty="0" smtClean="0"/>
              <a:t>-due to low aortic pressure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88103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800" b="1" dirty="0" smtClean="0"/>
              <a:t>ALCAPA</a:t>
            </a:r>
          </a:p>
          <a:p>
            <a:pPr lvl="1"/>
            <a:r>
              <a:rPr lang="en-IN" sz="2400" dirty="0" smtClean="0"/>
              <a:t>Murmur louder in diastole [LV contraction </a:t>
            </a:r>
            <a:r>
              <a:rPr lang="en-IN" sz="2400" dirty="0"/>
              <a:t>D</a:t>
            </a:r>
            <a:r>
              <a:rPr lang="en-IN" sz="2400" dirty="0" smtClean="0"/>
              <a:t>/C flow]</a:t>
            </a:r>
          </a:p>
          <a:p>
            <a:pPr lvl="1"/>
            <a:r>
              <a:rPr lang="en-IN" sz="2400" dirty="0" smtClean="0"/>
              <a:t>Do not peak at S2</a:t>
            </a:r>
          </a:p>
          <a:p>
            <a:pPr lvl="1"/>
            <a:r>
              <a:rPr lang="en-IN" sz="2400" dirty="0" smtClean="0"/>
              <a:t>Usually LUSB or RUSB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2741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Due to rapid blood flow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/>
              <a:t>AV fistula</a:t>
            </a:r>
          </a:p>
          <a:p>
            <a:pPr lvl="1"/>
            <a:r>
              <a:rPr lang="en-IN" sz="2000" dirty="0" smtClean="0"/>
              <a:t>Murmur heard in the venous side</a:t>
            </a:r>
          </a:p>
          <a:p>
            <a:pPr lvl="1"/>
            <a:endParaRPr lang="en-IN" sz="2000" dirty="0"/>
          </a:p>
          <a:p>
            <a:r>
              <a:rPr lang="en-IN" sz="2400" dirty="0" smtClean="0"/>
              <a:t>Due to rapid blood flow</a:t>
            </a:r>
          </a:p>
          <a:p>
            <a:pPr lvl="1"/>
            <a:r>
              <a:rPr lang="en-IN" sz="2000" dirty="0" smtClean="0"/>
              <a:t>cervical venous </a:t>
            </a:r>
            <a:r>
              <a:rPr lang="en-IN" sz="2000" dirty="0" err="1" smtClean="0"/>
              <a:t>hum,mammary</a:t>
            </a:r>
            <a:r>
              <a:rPr lang="en-IN" sz="2000" dirty="0" smtClean="0"/>
              <a:t> </a:t>
            </a:r>
            <a:r>
              <a:rPr lang="en-IN" sz="2000" dirty="0" err="1" smtClean="0"/>
              <a:t>souffle</a:t>
            </a:r>
            <a:r>
              <a:rPr lang="en-IN" sz="2000" dirty="0" smtClean="0"/>
              <a:t>, </a:t>
            </a:r>
            <a:r>
              <a:rPr lang="en-IN" sz="2000" dirty="0" err="1" smtClean="0"/>
              <a:t>hyperthyroidism,hemangioma,hyperemia</a:t>
            </a:r>
            <a:r>
              <a:rPr lang="en-IN" sz="2000" dirty="0" smtClean="0"/>
              <a:t> of neoplasm(</a:t>
            </a:r>
            <a:r>
              <a:rPr lang="en-IN" sz="2000" dirty="0" err="1" smtClean="0"/>
              <a:t>HCC,RCC,Pagets</a:t>
            </a:r>
            <a:r>
              <a:rPr lang="en-IN" sz="2000" dirty="0" smtClean="0"/>
              <a:t> disease)</a:t>
            </a:r>
          </a:p>
          <a:p>
            <a:pPr lvl="1"/>
            <a:endParaRPr lang="en-IN" sz="2000" dirty="0" smtClean="0"/>
          </a:p>
          <a:p>
            <a:r>
              <a:rPr lang="en-IN" sz="2400" dirty="0" err="1" smtClean="0"/>
              <a:t>Stenosed</a:t>
            </a:r>
            <a:r>
              <a:rPr lang="en-IN" sz="2400" dirty="0" smtClean="0"/>
              <a:t> arteries with inadequate distal collaterals</a:t>
            </a:r>
          </a:p>
          <a:p>
            <a:pPr lvl="1"/>
            <a:r>
              <a:rPr lang="en-IN" sz="2000" dirty="0" smtClean="0"/>
              <a:t>Aortic arch vessels occlusion ,atherosclerotic carotids ,</a:t>
            </a:r>
            <a:r>
              <a:rPr lang="en-IN" sz="2000" dirty="0" err="1" smtClean="0"/>
              <a:t>coarctation</a:t>
            </a:r>
            <a:r>
              <a:rPr lang="en-IN" sz="2000" dirty="0" smtClean="0"/>
              <a:t> of </a:t>
            </a:r>
            <a:r>
              <a:rPr lang="en-IN" sz="2000" dirty="0" err="1" smtClean="0"/>
              <a:t>aorta,main</a:t>
            </a:r>
            <a:r>
              <a:rPr lang="en-IN" sz="2000" dirty="0" smtClean="0"/>
              <a:t> pulmonary artery stenosis and peripheral pulmonary artery  stenosis</a:t>
            </a:r>
          </a:p>
        </p:txBody>
      </p:sp>
    </p:spTree>
    <p:extLst>
      <p:ext uri="{BB962C8B-B14F-4D97-AF65-F5344CB8AC3E}">
        <p14:creationId xmlns="" xmlns:p14="http://schemas.microsoft.com/office/powerpoint/2010/main" val="199518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All MURMURS TO BE EVALUATED ?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22" y="2084831"/>
            <a:ext cx="7530212" cy="4320553"/>
          </a:xfrm>
        </p:spPr>
      </p:pic>
    </p:spTree>
    <p:extLst>
      <p:ext uri="{BB962C8B-B14F-4D97-AF65-F5344CB8AC3E}">
        <p14:creationId xmlns="" xmlns:p14="http://schemas.microsoft.com/office/powerpoint/2010/main" val="140773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2286000"/>
            <a:ext cx="9720072" cy="1499616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</a:rPr>
              <a:t>THANK YOU </a:t>
            </a:r>
            <a:endParaRPr lang="en-I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4343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2287</TotalTime>
  <Words>3237</Words>
  <Application>Microsoft Office PowerPoint</Application>
  <PresentationFormat>Custom</PresentationFormat>
  <Paragraphs>584</Paragraphs>
  <Slides>103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Equity</vt:lpstr>
      <vt:lpstr>OTHER CARDIAC SOUNDS</vt:lpstr>
      <vt:lpstr>Slide 2</vt:lpstr>
      <vt:lpstr>Slide 3</vt:lpstr>
      <vt:lpstr>EXTRA HEART SOUNDS IN SYSTOLE  </vt:lpstr>
      <vt:lpstr>Slide 5</vt:lpstr>
      <vt:lpstr>Slide 6</vt:lpstr>
      <vt:lpstr>Slide 7</vt:lpstr>
      <vt:lpstr>Slide 8</vt:lpstr>
      <vt:lpstr>NON EJECTION CLICK</vt:lpstr>
      <vt:lpstr>EXTRA HEART SOUNDS DURING DIASTOLE</vt:lpstr>
      <vt:lpstr>Slide 11</vt:lpstr>
      <vt:lpstr>Slide 12</vt:lpstr>
      <vt:lpstr>Slide 13</vt:lpstr>
      <vt:lpstr>Slide 14</vt:lpstr>
      <vt:lpstr>TUMOR PLOP</vt:lpstr>
      <vt:lpstr>PACEMAKER SOUNDS</vt:lpstr>
      <vt:lpstr>PERICARDIAL KNOCK</vt:lpstr>
      <vt:lpstr>PERICARDIAL RUB </vt:lpstr>
      <vt:lpstr>HAMMANS CRUNCH</vt:lpstr>
      <vt:lpstr>PROSTHETIC VALVE SOUNDS </vt:lpstr>
      <vt:lpstr>CARDIAC MURMURS </vt:lpstr>
      <vt:lpstr>subtitles</vt:lpstr>
      <vt:lpstr>DEFINITION</vt:lpstr>
      <vt:lpstr>MECHANISM OF MURMUR PRODUCTION</vt:lpstr>
      <vt:lpstr>Slide 25</vt:lpstr>
      <vt:lpstr>Slide 26</vt:lpstr>
      <vt:lpstr>Slide 27</vt:lpstr>
      <vt:lpstr>CHARACTERISTICS OF MURMUR</vt:lpstr>
      <vt:lpstr>1. TIMING OF MURMUR</vt:lpstr>
      <vt:lpstr>Slide 30</vt:lpstr>
      <vt:lpstr>2. LOCATION OF MURMURS</vt:lpstr>
      <vt:lpstr>Slide 32</vt:lpstr>
      <vt:lpstr>3. DURATION OR LENGTH</vt:lpstr>
      <vt:lpstr>4. INTENSITY OR LOUDNESS</vt:lpstr>
      <vt:lpstr>5. PITCH OF THE MURMUR</vt:lpstr>
      <vt:lpstr>6.CONFIGURATION OR SHAPE OF MURMUR</vt:lpstr>
      <vt:lpstr>7. TRANSMISSION OF MURMUR</vt:lpstr>
      <vt:lpstr>DYNAMIC AUSCULTATION</vt:lpstr>
      <vt:lpstr>DEFINITION</vt:lpstr>
      <vt:lpstr>INTERVENTION</vt:lpstr>
      <vt:lpstr>RESPIRATION - INSPIRATION</vt:lpstr>
      <vt:lpstr>EXPIRATION</vt:lpstr>
      <vt:lpstr>Murmurs accentuated during</vt:lpstr>
      <vt:lpstr>Slide 44</vt:lpstr>
      <vt:lpstr>postural</vt:lpstr>
      <vt:lpstr>STANDING</vt:lpstr>
      <vt:lpstr>STANDING</vt:lpstr>
      <vt:lpstr>SQUATTING</vt:lpstr>
      <vt:lpstr>SQUATTING</vt:lpstr>
      <vt:lpstr>OTHER POSTURAL CHANGES</vt:lpstr>
      <vt:lpstr>Slide 51</vt:lpstr>
      <vt:lpstr>ISOMETRIC EXERCISE</vt:lpstr>
      <vt:lpstr>ISOMETRIC EXERCISE</vt:lpstr>
      <vt:lpstr>ISOMETRIC EXERCISE</vt:lpstr>
      <vt:lpstr>SYSTOLIC MURMUR</vt:lpstr>
      <vt:lpstr>Slide 56</vt:lpstr>
      <vt:lpstr>Slide 57</vt:lpstr>
      <vt:lpstr>EARLY SYSTOLIC MURMURS</vt:lpstr>
      <vt:lpstr>Slide 59</vt:lpstr>
      <vt:lpstr>Slide 60</vt:lpstr>
      <vt:lpstr>MIDSYSTOLIC (EJECTION) MURMURS</vt:lpstr>
      <vt:lpstr>Causes are:</vt:lpstr>
      <vt:lpstr>Aortic stenosis</vt:lpstr>
      <vt:lpstr>Slide 64</vt:lpstr>
      <vt:lpstr>GALLAVERDIN PHENOMENON/HOURGLASS PHENOMENON</vt:lpstr>
      <vt:lpstr>Slide 66</vt:lpstr>
      <vt:lpstr>HYPERTROPHIC CARDIOMYOPATHY</vt:lpstr>
      <vt:lpstr>Slide 68</vt:lpstr>
      <vt:lpstr>Slide 69</vt:lpstr>
      <vt:lpstr>PULMONARY STENOSIS</vt:lpstr>
      <vt:lpstr>OTHER CAUSES OF MSM</vt:lpstr>
      <vt:lpstr>OTHER CAUSES OF MSM</vt:lpstr>
      <vt:lpstr>PHYSIOLOGICAL CAUSES</vt:lpstr>
      <vt:lpstr>Slide 74</vt:lpstr>
      <vt:lpstr>MAMMARY SOUFFLE</vt:lpstr>
      <vt:lpstr>Pansystolic (Holosystolic) Murmurs</vt:lpstr>
      <vt:lpstr>MITRAL REGURGITATION</vt:lpstr>
      <vt:lpstr>TRICUSPID REGURGITATION</vt:lpstr>
      <vt:lpstr>VENTRICULAR SEPTAL DEFECT</vt:lpstr>
      <vt:lpstr>LATE SYSTOLIC MURMUR- MVP</vt:lpstr>
      <vt:lpstr>DIASTOLIC MURMUR</vt:lpstr>
      <vt:lpstr>Slide 82</vt:lpstr>
      <vt:lpstr>EARLY DIASTOLIC MURMUR</vt:lpstr>
      <vt:lpstr>Slide 84</vt:lpstr>
      <vt:lpstr>MID DIASTOLIC MURMUR </vt:lpstr>
      <vt:lpstr>MID DIASTOLIC MURMUR</vt:lpstr>
      <vt:lpstr>MITRAL STENOSIS</vt:lpstr>
      <vt:lpstr>Slide 88</vt:lpstr>
      <vt:lpstr>TRICUSPID STENOSIS</vt:lpstr>
      <vt:lpstr>AUSTIN FLINT MURMUR</vt:lpstr>
      <vt:lpstr>Slide 91</vt:lpstr>
      <vt:lpstr>Late Diastolic/ Pre-systolic Murmurs</vt:lpstr>
      <vt:lpstr>Other Mid Diastolic Murmur</vt:lpstr>
      <vt:lpstr>CONTINUOUS MURMUR</vt:lpstr>
      <vt:lpstr>CONTINUOUS MURMUR</vt:lpstr>
      <vt:lpstr>Slide 96</vt:lpstr>
      <vt:lpstr>1.Connection b/w high pressure/vessel &amp; low pressure chamber/vessels </vt:lpstr>
      <vt:lpstr>PDA</vt:lpstr>
      <vt:lpstr>PDA with no continuous murmur</vt:lpstr>
      <vt:lpstr>Slide 100</vt:lpstr>
      <vt:lpstr>Due to rapid blood flow</vt:lpstr>
      <vt:lpstr>All MURMURS TO BE EVALUATED ?</vt:lpstr>
      <vt:lpstr>THANK YOU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MURMERS</dc:title>
  <dc:creator>Niyas</dc:creator>
  <cp:lastModifiedBy>Binimol</cp:lastModifiedBy>
  <cp:revision>156</cp:revision>
  <dcterms:created xsi:type="dcterms:W3CDTF">2017-11-09T11:52:52Z</dcterms:created>
  <dcterms:modified xsi:type="dcterms:W3CDTF">2022-12-05T19:01:30Z</dcterms:modified>
</cp:coreProperties>
</file>