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4A24CA-A3E0-4250-BDDD-596628F2ECB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539BF7-9402-472D-B7E0-824C7B94FC8D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HYPERNATREMIA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NITHYA RAMANUJAN</a:t>
            </a:r>
          </a:p>
          <a:p>
            <a:r>
              <a:rPr lang="en-US" dirty="0" smtClean="0"/>
              <a:t>JUNIOR RESIDENT </a:t>
            </a:r>
          </a:p>
          <a:p>
            <a:r>
              <a:rPr lang="en-US" dirty="0" smtClean="0"/>
              <a:t>GENERAL 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HYPERNATREMIA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86800" cy="461772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the plasma Na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concentration to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&gt;145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Less common than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hyponatemia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But associated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mortality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rates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high as 40–60%,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because of severity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the associated underlying disease processes.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Hypernatremia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usually the result of a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combined water and electrolyte deficit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with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losses of H</a:t>
            </a:r>
            <a:r>
              <a:rPr lang="en-US" sz="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in excess of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Na+.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ingestion or iatrogenic administration of excess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Na+ 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causative (IV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administration of excessive hypertonic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or Na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HCO3)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5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Elderly individuals are at higher risk- reduced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thirst and/or diminished access to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fluids.  </a:t>
            </a:r>
          </a:p>
          <a:p>
            <a:pPr algn="just"/>
            <a:r>
              <a:rPr lang="en-US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ADIPSIC DIABETES INCIPIDUS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entral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defect in hypothalamic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osmoreceptor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decreased thirst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reduced AVP secretion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Causes-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primary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or metastatic tumor, occlusion or ligation of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ACA,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trauma, hydrocephalus, and inflammation.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1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ETIOLOGY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water via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both renal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nonrenal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routes.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NON RENAL ROUTES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Insensible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losses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fever, exercise, heat exposure, severe burns, 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mechanical ventilation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 cause-Diarrhea 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osmotic </a:t>
            </a:r>
            <a:r>
              <a:rPr lang="en-US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diarrhea and viral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gastroenteritis typically </a:t>
            </a:r>
            <a:r>
              <a:rPr lang="en-US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generate stools with Na+ and K+ &lt;100 </a:t>
            </a:r>
            <a:r>
              <a:rPr lang="en-US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water loss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hypernatremia.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Secretory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diarrhea typically results in isotonic stool and thus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hypovolemia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with or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without hypovolemic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hyponatremia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3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685800"/>
            <a:ext cx="8686800" cy="6019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RENAL ROUTES 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smotic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diuresis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secondary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hyperglycemia, excess urea,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postobstructive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diuresis,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mannitol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urinary solute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excretion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urinary osmolality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ater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diuresis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-central DI,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nephrogenic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 (NDI), gestational DI.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Gestational </a:t>
            </a:r>
            <a:r>
              <a:rPr lang="en-US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 </a:t>
            </a:r>
            <a:endParaRPr lang="en-US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complication of late-term pregnancy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Increased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activity of a circulating placental protease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vasopressinase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activity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reduced circulating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polyuria,often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accompanied by hypernatremia.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DDAVP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effective therapy(as it is resistant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vasopressinase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enzyme).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3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856488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NEPHROGENIC DI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haracterized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renal resistance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partial or complete).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Genetic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causes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oss-of-function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mutations in the X-linked V2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receptor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Mutations 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AVP-responsive aquaporin-2 water channel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AR 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 NDI (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recessive deficiency of the aquaporin-1 water channel causes a more modest concentrating defect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Acquired causes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 and NDI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calcium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signals directly through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calcium-sensing receptor,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downregulate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Na+, K+,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transport by the TALH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water transport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principal cells, thus reducing renal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concentrating ability.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Hypokalemia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inhibits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renal response to AVP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downregulates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aquaporin-2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expression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9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838200"/>
            <a:ext cx="8610600" cy="5715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Drugs -lithium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ifosfamide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several antiviral agents.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NDI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lithium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multiple mechanisms 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Direct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inhibition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renal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glycogen synthase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kinase-3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(GSK3), pharmacologic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target of lithium in bipolar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disease.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GSK3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required 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response of principal cells to AVP.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entry of lithium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amiloride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-sensitive Na+ channel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ENaC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required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effect of the drug on principal cells,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combined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therapy 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lithium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amiloride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can mitigate lithium-associated NDI.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Prolonged lithium therapy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tubulointerstitial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scarring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chronic kidney disease.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Such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patients may have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NDI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long after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stopping   drug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with a reduced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therapeutic benefit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amiloride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98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CONSEQUENCES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46532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Hypernatremia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increases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osmolality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osmotic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gradient between the ECF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ICF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efflux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intracellular water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cellular shrinkage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Acute </a:t>
            </a:r>
            <a:r>
              <a:rPr lang="en-US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hypernatremia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sudden shrinkage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brain cells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parenchymal 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subarachnoid hemorrhages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and/or subdural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hematomas.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vascular complications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primarily encountered in pediatric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neonatal patients).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Osmotic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damage to muscle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membranes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hypernatremic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rhabdomyolysis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89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Chronic hypernatremia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Brain cells accommodate to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chronic increase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ECF osmolality (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&gt;48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Activation of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membrane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transporters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mediate influx and intracellular accumulation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organic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osmolytes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creatine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betaine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glutamate,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myoinositol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taurine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increase in ICF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normalization of brain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parenchymal volume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Predisposes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development of cerebral edema and seizures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during overly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rapid hydration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(overcorrection of plasma Na+ concentration by &gt;10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/d).</a:t>
            </a:r>
          </a:p>
        </p:txBody>
      </p:sp>
    </p:spTree>
    <p:extLst>
      <p:ext uri="{BB962C8B-B14F-4D97-AF65-F5344CB8AC3E}">
        <p14:creationId xmlns:p14="http://schemas.microsoft.com/office/powerpoint/2010/main" val="41738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237488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CLINICAL FEATURES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Mainly neurologic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Altered mental status(mild confusion to deep coma)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Weakness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Neuromuscular irritability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Focal neurologic deficits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Coma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Seizures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accomodation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hypernatremia, patients 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less likely to develop severe neurologic compromise.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Signs of volume depletion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CDI and NDI- polyuria, thirst</a:t>
            </a:r>
          </a:p>
        </p:txBody>
      </p:sp>
    </p:spTree>
    <p:extLst>
      <p:ext uri="{BB962C8B-B14F-4D97-AF65-F5344CB8AC3E}">
        <p14:creationId xmlns:p14="http://schemas.microsoft.com/office/powerpoint/2010/main" val="32475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DIAGNOSTIC APPROACH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History- presence 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absence of thirst, polyuria, and/or 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extrarenal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source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 loss(diarrhea).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hysical examination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Detailed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neurologic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examination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Assessment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ECFV(patients 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large water deficit and/or a combined deficit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electrolytes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water may be hypovolemic, with reduced JVP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orthostasis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Accurate I/O charting(the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diagnosis and management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hypernatremia).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Laboratory investigation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blood and urine routines, serum osmolality, urine osmolality, urine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electrolytes</a:t>
            </a:r>
          </a:p>
        </p:txBody>
      </p:sp>
    </p:spTree>
    <p:extLst>
      <p:ext uri="{BB962C8B-B14F-4D97-AF65-F5344CB8AC3E}">
        <p14:creationId xmlns:p14="http://schemas.microsoft.com/office/powerpoint/2010/main" val="415923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09600"/>
            <a:ext cx="8686800" cy="6019799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appropriate response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hypernatremia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a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serum osmolality &gt;295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/kg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increase in circulating AVP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excretion of low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volumes (&lt;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 mL/d)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maximally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concentrated urine, i.e., urine with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osmolality &gt;800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/kg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Implies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EXTRARENAL SOURCE OF WATER LOSS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primarily responsible for the generation of hypernatremia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a patient is having hypernatremia and polyuria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OSMOTIC DIURESIS-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excessive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excretion of Na+-</a:t>
            </a:r>
            <a:r>
              <a:rPr 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–,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glucose, and/or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daily solute excretion will be &gt;750–1000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/d (&gt;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/kg body water per day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commonly, in 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hypernatremia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WATER DIURESIS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excessive excretion of hypotonic, dilute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0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CDI </a:t>
            </a:r>
            <a:r>
              <a:rPr lang="en-US" dirty="0" err="1" smtClean="0"/>
              <a:t>Vs</a:t>
            </a:r>
            <a:r>
              <a:rPr lang="en-US" dirty="0" smtClean="0"/>
              <a:t> NDI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 </a:t>
            </a:r>
            <a:r>
              <a:rPr lang="en-US" dirty="0"/>
              <a:t>of the response in urinary osmolality to</a:t>
            </a:r>
          </a:p>
          <a:p>
            <a:pPr marL="0" indent="0">
              <a:buNone/>
            </a:pPr>
            <a:r>
              <a:rPr lang="en-US" dirty="0" smtClean="0"/>
              <a:t> DDAVP(1-deamino 8-D-arginine vasopressin)</a:t>
            </a:r>
          </a:p>
          <a:p>
            <a:r>
              <a:rPr lang="en-US" dirty="0" smtClean="0"/>
              <a:t>Measurement </a:t>
            </a:r>
            <a:r>
              <a:rPr lang="en-US" dirty="0"/>
              <a:t>of circulating </a:t>
            </a:r>
            <a:r>
              <a:rPr lang="en-US" dirty="0" smtClean="0"/>
              <a:t>AVP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Water </a:t>
            </a:r>
            <a:r>
              <a:rPr lang="en-US" dirty="0">
                <a:solidFill>
                  <a:srgbClr val="FF0000"/>
                </a:solidFill>
              </a:rPr>
              <a:t>deprivation </a:t>
            </a:r>
            <a:r>
              <a:rPr lang="en-US" dirty="0"/>
              <a:t>is absolutely </a:t>
            </a:r>
            <a:r>
              <a:rPr lang="en-US" dirty="0" smtClean="0">
                <a:solidFill>
                  <a:srgbClr val="FF0000"/>
                </a:solidFill>
              </a:rPr>
              <a:t>contraindicated</a:t>
            </a:r>
            <a:r>
              <a:rPr lang="en-US" dirty="0" smtClean="0"/>
              <a:t> in setting of </a:t>
            </a:r>
            <a:r>
              <a:rPr lang="en-US" dirty="0" err="1" smtClean="0"/>
              <a:t>hypertonicity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NDI-  patient fail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respond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DDAVP(urine osmolality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increases by &lt;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50% 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&lt;150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/kg from baseline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normal 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 circulating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level)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central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respond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DDAVP 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reduced circulating AVP.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may exhibit a partial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response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DDAVP, with a &gt;50% rise in urine osmolality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fails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reach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/kg.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pregnant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patients, AVP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assays should be drawn in tubes containing the protease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inhibitor 1,10-phenanthroline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to prevent in vitro degradation of AVP 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placental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vasopressinase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11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8610600" cy="6604047"/>
          </a:xfrm>
        </p:spPr>
      </p:pic>
    </p:spTree>
    <p:extLst>
      <p:ext uri="{BB962C8B-B14F-4D97-AF65-F5344CB8AC3E}">
        <p14:creationId xmlns:p14="http://schemas.microsoft.com/office/powerpoint/2010/main" val="58156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86800" cy="438912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underlying cause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drugs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hyperglycemia,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hypokalemia,or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diarrhea) should be corrected.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Correct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hypernatremia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slowly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avoid cerebral edema, typically replacing the calculated free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 deficit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over 48 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plasma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Na+ concentration should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corrected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no &gt;10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/d, which may take longer than 48 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severe hypernatremia (&gt;160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rare exception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acute hypernatremia (&lt;48 h) due to sodium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loading, who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can safely be corrected rapidly at a rate of 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/h.</a:t>
            </a:r>
          </a:p>
        </p:txBody>
      </p:sp>
    </p:spTree>
    <p:extLst>
      <p:ext uri="{BB962C8B-B14F-4D97-AF65-F5344CB8AC3E}">
        <p14:creationId xmlns:p14="http://schemas.microsoft.com/office/powerpoint/2010/main" val="169378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096"/>
            <a:ext cx="8534400" cy="6676488"/>
          </a:xfrm>
        </p:spPr>
      </p:pic>
    </p:spTree>
    <p:extLst>
      <p:ext uri="{BB962C8B-B14F-4D97-AF65-F5344CB8AC3E}">
        <p14:creationId xmlns:p14="http://schemas.microsoft.com/office/powerpoint/2010/main" val="17536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09600"/>
            <a:ext cx="8991600" cy="609599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Free water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ideally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 administered by mouth or 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nasogastric tube( water  without electrolytes)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Alternatively, 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can receive free water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dextrose-containing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5% dextrose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D5W), blood glucose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should be monitored in case hyperglycemia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occur.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Appropriate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initially treat with hypotonic saline solutions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1/4 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1/2 normal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saline)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saline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inappropriate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absence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very severe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hypernatremia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(normal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saline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proportionally more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hypotonic relative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plasma),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frank hypotension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Calculation of urinary electrolyte-free water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clearance- required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estimate daily, ongoing loss of free water in patients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NDI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central DI, which should be replenished daily.</a:t>
            </a:r>
          </a:p>
        </p:txBody>
      </p:sp>
    </p:spTree>
    <p:extLst>
      <p:ext uri="{BB962C8B-B14F-4D97-AF65-F5344CB8AC3E}">
        <p14:creationId xmlns:p14="http://schemas.microsoft.com/office/powerpoint/2010/main" val="207053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70408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ADDITIONAL THERAPIES IN SPECIC CASES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Central DI-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administration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intravenous, intranasal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or oral DDAVP.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NDI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lithium-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amiloride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(2.5–10 mg/d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may reduce polyuria, decreases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entry of lithium into principal cells 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inhibiting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ENaC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patients with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lithium associated DI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are able to compensate for their polyuria by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simply increasing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their daily water intake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Thiazides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may reduce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 due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inducing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hypovolemia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increasing proximal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tubular water reabsorption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Occasionally,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NSAIDs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have been used to treat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 associated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NDI, reducing the negative effect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intrarenal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prostaglandins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urinary concentrating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mechanisms( carry risks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NSAID-associated gastric and/or renal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toxicity).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Thiazides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amiloride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NSAIDs- appropriate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chronic management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 from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NDI and have no role in the acute management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associated hypernatremia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where the focus is on replacing free water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deficits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ongoing free water loss.</a:t>
            </a:r>
          </a:p>
        </p:txBody>
      </p:sp>
    </p:spTree>
    <p:extLst>
      <p:ext uri="{BB962C8B-B14F-4D97-AF65-F5344CB8AC3E}">
        <p14:creationId xmlns:p14="http://schemas.microsoft.com/office/powerpoint/2010/main" val="45583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851648" cy="18288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07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329</TotalTime>
  <Words>1407</Words>
  <Application>Microsoft Office PowerPoint</Application>
  <PresentationFormat>On-screen Show (4:3)</PresentationFormat>
  <Paragraphs>101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HYPERNATREMIA</vt:lpstr>
      <vt:lpstr>HYPERNATREMIA</vt:lpstr>
      <vt:lpstr>PowerPoint Presentation</vt:lpstr>
      <vt:lpstr>ETIOLOGY</vt:lpstr>
      <vt:lpstr>PowerPoint Presentation</vt:lpstr>
      <vt:lpstr>NEPHROGENIC DI</vt:lpstr>
      <vt:lpstr>PowerPoint Presentation</vt:lpstr>
      <vt:lpstr>CONSEQUENCES</vt:lpstr>
      <vt:lpstr>Chronic hypernatremia</vt:lpstr>
      <vt:lpstr>CLINICAL FEATURES</vt:lpstr>
      <vt:lpstr>DIAGNOSTIC APPROACH </vt:lpstr>
      <vt:lpstr>PowerPoint Presentation</vt:lpstr>
      <vt:lpstr>CDI Vs NDI</vt:lpstr>
      <vt:lpstr>PowerPoint Presentation</vt:lpstr>
      <vt:lpstr>PowerPoint Presentation</vt:lpstr>
      <vt:lpstr>TREATMENT</vt:lpstr>
      <vt:lpstr>PowerPoint Presentation</vt:lpstr>
      <vt:lpstr>PowerPoint Presentation</vt:lpstr>
      <vt:lpstr>ADDITIONAL THERAPIES IN SPECIC CASES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HYPERNATREMIA</dc:title>
  <dc:creator>Windows User</dc:creator>
  <cp:lastModifiedBy>Windows User</cp:lastModifiedBy>
  <cp:revision>32</cp:revision>
  <dcterms:created xsi:type="dcterms:W3CDTF">2021-09-20T14:24:16Z</dcterms:created>
  <dcterms:modified xsi:type="dcterms:W3CDTF">2021-09-20T20:49:48Z</dcterms:modified>
</cp:coreProperties>
</file>