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17" r:id="rId13"/>
    <p:sldId id="267" r:id="rId14"/>
    <p:sldId id="316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315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1" r:id="rId39"/>
    <p:sldId id="290" r:id="rId40"/>
    <p:sldId id="292" r:id="rId41"/>
    <p:sldId id="293" r:id="rId42"/>
    <p:sldId id="294" r:id="rId43"/>
    <p:sldId id="295" r:id="rId44"/>
    <p:sldId id="296" r:id="rId45"/>
    <p:sldId id="311" r:id="rId46"/>
    <p:sldId id="312" r:id="rId47"/>
    <p:sldId id="313" r:id="rId48"/>
    <p:sldId id="314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10" r:id="rId58"/>
    <p:sldId id="318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4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62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98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8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30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645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4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85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7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1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03A27-AD99-4891-BF82-040E18D566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62185-CFAA-4542-A0FE-740694B0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12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accent2">
                    <a:lumMod val="50000"/>
                  </a:schemeClr>
                </a:solidFill>
              </a:rPr>
              <a:t>MYELOPROLIFERATIVE NEOPLASMS</a:t>
            </a:r>
            <a:endParaRPr lang="en-US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5976" y="4581128"/>
            <a:ext cx="4568552" cy="151216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NITHYA RAMANUJAN </a:t>
            </a:r>
          </a:p>
          <a:p>
            <a:r>
              <a:rPr lang="en-US" dirty="0" smtClean="0"/>
              <a:t>JR2 </a:t>
            </a:r>
          </a:p>
          <a:p>
            <a:r>
              <a:rPr lang="en-US" dirty="0" smtClean="0"/>
              <a:t>GENERAL MEDICINE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256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classification of the chronic </a:t>
            </a:r>
            <a:r>
              <a:rPr lang="en-US" dirty="0" err="1" smtClean="0"/>
              <a:t>myeloproliferative</a:t>
            </a:r>
            <a:r>
              <a:rPr lang="en-US" dirty="0" smtClean="0"/>
              <a:t> neoplasms (MPNs)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Eight disorders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share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an origin in a hematopoietic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cell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overproduction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of one or more of the formed elements of the blood without significant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dysplasia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predilection to: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extramedullary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hematopoiesis</a:t>
            </a:r>
          </a:p>
          <a:p>
            <a:pPr marL="0" indent="0">
              <a:buNone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                             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myelofibrosis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                             transformation to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acute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leukemia(varying rates)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193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275"/>
            <a:ext cx="8713788" cy="5688013"/>
          </a:xfrm>
        </p:spPr>
      </p:pic>
    </p:spTree>
    <p:extLst>
      <p:ext uri="{BB962C8B-B14F-4D97-AF65-F5344CB8AC3E}">
        <p14:creationId xmlns:p14="http://schemas.microsoft.com/office/powerpoint/2010/main" val="276162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5069160"/>
          </a:xfrm>
        </p:spPr>
        <p:txBody>
          <a:bodyPr>
            <a:normAutofit/>
          </a:bodyPr>
          <a:lstStyle/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significant phenotypic heterogeneity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chronic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myelogenous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leukemia (CML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)</a:t>
            </a:r>
          </a:p>
          <a:p>
            <a:pPr marL="0" indent="0">
              <a:buNone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   chronic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neutrophilic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leukemia 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CNL)         myeloid phenotype</a:t>
            </a:r>
          </a:p>
          <a:p>
            <a:pPr marL="0" indent="0">
              <a:buNone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   chronic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eosinophilic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leukemia 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CEL)</a:t>
            </a:r>
          </a:p>
          <a:p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polycythemia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vera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PV)</a:t>
            </a:r>
          </a:p>
          <a:p>
            <a:pPr marL="0" indent="0">
              <a:buNone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primary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myelofibrosis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PMF)      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erythroid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or megakaryocytic            essential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thrombocytosis (ET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)              hyperplasia</a:t>
            </a:r>
          </a:p>
          <a:p>
            <a:pPr marL="0" indent="0">
              <a:buNone/>
            </a:pP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L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atter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three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disorders - capable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of transforming into each other 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endParaRPr lang="en-US" sz="28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5652120" y="2060848"/>
            <a:ext cx="227456" cy="12961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4315726" y="4005064"/>
            <a:ext cx="227456" cy="12961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36588" y="620713"/>
            <a:ext cx="8507412" cy="5976937"/>
          </a:xfrm>
        </p:spPr>
        <p:txBody>
          <a:bodyPr>
            <a:normAutofit/>
          </a:bodyPr>
          <a:lstStyle/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phenotypic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heterogeneity has a genetic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basis</a:t>
            </a:r>
          </a:p>
          <a:p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CML-t[9;22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][q34;11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]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CNL -t(15;19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)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translocation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CEL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-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deletion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or balanced translocations 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             of PDGFR</a:t>
            </a:r>
            <a:r>
              <a:rPr lang="el-GR" sz="2600" dirty="0" smtClean="0">
                <a:latin typeface="Calibri Light" pitchFamily="34" charset="0"/>
                <a:cs typeface="Calibri Light" pitchFamily="34" charset="0"/>
              </a:rPr>
              <a:t>α</a:t>
            </a:r>
            <a:r>
              <a:rPr lang="en-US" sz="2600" i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gene</a:t>
            </a:r>
          </a:p>
          <a:p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PV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PMF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ET -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driver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mutations that directly 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indirectly activate JAK2 (tyrosine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kinase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-erythropoietin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and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thrombopoietin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receptors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and  G-CSF receptor)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631605" y="1462261"/>
            <a:ext cx="3347864" cy="13681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84168" y="1707195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High rates of leukemic transformation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Natural history-years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436096" y="5364843"/>
            <a:ext cx="3096344" cy="12241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38976" y="5388650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Transformation </a:t>
            </a:r>
            <a:r>
              <a:rPr lang="en-US" dirty="0">
                <a:solidFill>
                  <a:srgbClr val="FF0000"/>
                </a:solidFill>
              </a:rPr>
              <a:t>to </a:t>
            </a:r>
            <a:r>
              <a:rPr lang="en-US" dirty="0" smtClean="0">
                <a:solidFill>
                  <a:srgbClr val="FF0000"/>
                </a:solidFill>
              </a:rPr>
              <a:t>AL </a:t>
            </a:r>
            <a:r>
              <a:rPr lang="en-US" dirty="0">
                <a:solidFill>
                  <a:srgbClr val="FF0000"/>
                </a:solidFill>
              </a:rPr>
              <a:t>is uncommon </a:t>
            </a:r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>
                <a:solidFill>
                  <a:srgbClr val="FF0000"/>
                </a:solidFill>
              </a:rPr>
              <a:t>absence of </a:t>
            </a:r>
            <a:r>
              <a:rPr lang="en-US" dirty="0" smtClean="0">
                <a:solidFill>
                  <a:srgbClr val="FF0000"/>
                </a:solidFill>
              </a:rPr>
              <a:t>chemo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Decades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579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AF49EDFA-4EC1-4A31-89C5-F4C270A0E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alibri Light (Headings)"/>
              </a:rPr>
              <a:t>PRIMARY MYELOFIBROSIS</a:t>
            </a:r>
            <a:endParaRPr lang="en-IN" dirty="0">
              <a:solidFill>
                <a:schemeClr val="accent2">
                  <a:lumMod val="50000"/>
                </a:schemeClr>
              </a:solidFill>
              <a:latin typeface="Calibri Light (Headings)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21B94F3-9817-4E46-ACE4-23F71443F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386349"/>
            <a:ext cx="8528255" cy="5279923"/>
          </a:xfrm>
        </p:spPr>
        <p:txBody>
          <a:bodyPr>
            <a:normAutofit/>
          </a:bodyPr>
          <a:lstStyle/>
          <a:p>
            <a:endParaRPr lang="en-US" sz="2600" dirty="0" smtClean="0">
              <a:solidFill>
                <a:srgbClr val="000000"/>
              </a:solidFill>
              <a:latin typeface="+mj-lt"/>
            </a:endParaRPr>
          </a:p>
          <a:p>
            <a:r>
              <a:rPr lang="en-US" sz="260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P</a:t>
            </a:r>
            <a:r>
              <a:rPr lang="en-US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rimarily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affect men, 6th decade or later</a:t>
            </a:r>
          </a:p>
          <a:p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A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cute or malignant myelofibrosis occurs in any age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Chronic PMF(</a:t>
            </a:r>
            <a:r>
              <a:rPr lang="en-US" sz="2600" b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idiopathic myelofibrosis,</a:t>
            </a:r>
            <a:r>
              <a:rPr lang="en-IN" sz="2600" b="0" u="none" strike="noStrike" baseline="0" dirty="0" err="1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agnogenic</a:t>
            </a:r>
            <a:r>
              <a:rPr lang="en-IN" sz="2600" b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myeloid metaplasia, or myelofibrosis with myeloid metaplasia</a:t>
            </a:r>
            <a:r>
              <a:rPr lang="en-IN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)</a:t>
            </a:r>
          </a:p>
          <a:p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Least common chronic </a:t>
            </a:r>
            <a:r>
              <a:rPr lang="en-US" sz="260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MPN</a:t>
            </a:r>
            <a:endParaRPr lang="en-US" sz="2600" dirty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170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1515" y="1556792"/>
            <a:ext cx="8785225" cy="45259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Clonal disorder of a </a:t>
            </a:r>
            <a:r>
              <a:rPr lang="en-US" sz="2600" dirty="0" err="1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multipotent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hematopoietic progenitor cell of unknown etiology</a:t>
            </a:r>
          </a:p>
          <a:p>
            <a:r>
              <a:rPr lang="en-US" sz="260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Marrow fibrosis, </a:t>
            </a:r>
            <a:r>
              <a:rPr lang="en-US" sz="2600" dirty="0" err="1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extramedullary</a:t>
            </a:r>
            <a:r>
              <a:rPr lang="en-US" sz="260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 hematopoiesis, splenomegaly</a:t>
            </a:r>
          </a:p>
          <a:p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Difficult to diagnosis in the absence of a specific clonal marker as</a:t>
            </a:r>
          </a:p>
          <a:p>
            <a:r>
              <a:rPr lang="en-US" sz="2600" dirty="0" err="1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myelofibrosis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    f/o both PV and CML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splenomegaly       </a:t>
            </a:r>
            <a:r>
              <a:rPr lang="en-US" sz="260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variety 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of benign </a:t>
            </a:r>
            <a:r>
              <a:rPr lang="en-US" sz="260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&amp; malignant disorders</a:t>
            </a:r>
            <a:endParaRPr lang="en-US" sz="2600" dirty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  <a:p>
            <a:endParaRPr lang="en-US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xmlns="" id="{1A683B80-1266-4308-A852-BF38961FE04B}"/>
              </a:ext>
            </a:extLst>
          </p:cNvPr>
          <p:cNvSpPr/>
          <p:nvPr/>
        </p:nvSpPr>
        <p:spPr>
          <a:xfrm>
            <a:off x="2381528" y="4005064"/>
            <a:ext cx="210164" cy="81853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364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EAC13C-6C95-47CA-B5A1-EE7838E6A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B026CEB-A706-4732-B5AA-1EEAB0337F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65126"/>
            <a:ext cx="7886700" cy="6127750"/>
          </a:xfrm>
        </p:spPr>
      </p:pic>
    </p:spTree>
    <p:extLst>
      <p:ext uri="{BB962C8B-B14F-4D97-AF65-F5344CB8AC3E}">
        <p14:creationId xmlns:p14="http://schemas.microsoft.com/office/powerpoint/2010/main" val="3155939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u="sng" dirty="0">
                <a:solidFill>
                  <a:srgbClr val="009A00"/>
                </a:solidFill>
              </a:rPr>
              <a:t>ETIOLOGY</a:t>
            </a:r>
            <a:br>
              <a:rPr lang="en-IN" u="sng" dirty="0">
                <a:solidFill>
                  <a:srgbClr val="009A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B23221-7E55-4D42-BCBB-113A245CE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60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U</a:t>
            </a:r>
            <a:r>
              <a:rPr lang="en-US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nknown</a:t>
            </a:r>
            <a:endParaRPr lang="en-US" sz="2600" b="0" i="0" u="none" strike="noStrike" baseline="0" dirty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Nonrandom chromosome abnormalities such as 9p, 20q−, 13q−, trisomy 8 or 9, or partial trisomy 1q are common</a:t>
            </a:r>
          </a:p>
          <a:p>
            <a:pPr algn="l"/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N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o specific cytogenetic abnormality identified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b="0" u="none" strike="noStrike" baseline="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JAK2 V617F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~ 50% of PMF patients</a:t>
            </a:r>
          </a:p>
          <a:p>
            <a:pPr algn="l"/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utations in thrombopoietin receptor </a:t>
            </a:r>
            <a:r>
              <a:rPr lang="en-US" sz="2600" b="0" u="none" strike="noStrike" baseline="0" dirty="0" err="1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Mpl</a:t>
            </a:r>
            <a:r>
              <a:rPr lang="en-US" sz="2600" b="0" u="none" strike="noStrike" baseline="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~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5%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Most of the rest -mutations in the 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calreticulin gene (</a:t>
            </a:r>
            <a:r>
              <a:rPr lang="en-US" sz="2600" b="0" i="1" u="none" strike="noStrike" baseline="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CALR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)(alter the carboxy-terminal portion of the gene product)</a:t>
            </a:r>
          </a:p>
        </p:txBody>
      </p:sp>
    </p:spTree>
    <p:extLst>
      <p:ext uri="{BB962C8B-B14F-4D97-AF65-F5344CB8AC3E}">
        <p14:creationId xmlns:p14="http://schemas.microsoft.com/office/powerpoint/2010/main" val="744324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8910F0AD-787C-4B44-BD7C-F0275FC74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EF552C9C-D8FC-4BEA-910D-DBD23D4B6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Degree of myelofibrosis &amp; extent of extramedullary hematopoiesis are not related</a:t>
            </a:r>
          </a:p>
          <a:p>
            <a:pPr algn="l"/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Fibrosis- associated with overproduction of TGF-β and tissue inhibitors of metalloproteinases</a:t>
            </a:r>
          </a:p>
          <a:p>
            <a:pPr algn="l"/>
            <a:r>
              <a:rPr lang="en-US" sz="2600" dirty="0">
                <a:latin typeface="Calibri Light" pitchFamily="34" charset="0"/>
                <a:cs typeface="Calibri Light" pitchFamily="34" charset="0"/>
              </a:rPr>
              <a:t>O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steosclerosis- associated with overproduction of </a:t>
            </a:r>
            <a:r>
              <a:rPr lang="en-US" sz="2600" b="0" i="0" u="none" strike="noStrike" baseline="0" dirty="0" err="1">
                <a:latin typeface="Calibri Light" pitchFamily="34" charset="0"/>
                <a:cs typeface="Calibri Light" pitchFamily="34" charset="0"/>
              </a:rPr>
              <a:t>osteoprotegerin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(osteoclast inhibitor)</a:t>
            </a:r>
          </a:p>
          <a:p>
            <a:pPr algn="l"/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Marrow angiogenesis- increased production of VEGF</a:t>
            </a:r>
          </a:p>
          <a:p>
            <a:pPr algn="l"/>
            <a:r>
              <a:rPr lang="en-US" sz="2600" dirty="0">
                <a:latin typeface="Calibri Light" pitchFamily="34" charset="0"/>
                <a:cs typeface="Calibri Light" pitchFamily="34" charset="0"/>
              </a:rPr>
              <a:t>F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ibroblasts in PMF are </a:t>
            </a:r>
            <a:r>
              <a:rPr lang="en-US" sz="2600" b="0" i="0" u="none" strike="noStrike" baseline="0" dirty="0" smtClean="0">
                <a:latin typeface="Calibri Light" pitchFamily="34" charset="0"/>
                <a:cs typeface="Calibri Light" pitchFamily="34" charset="0"/>
              </a:rPr>
              <a:t>polyclonal</a:t>
            </a:r>
            <a:endParaRPr lang="en-IN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772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6614FA-98D9-4762-8D13-CED133A0E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sz="4400" b="0" i="0" u="none" strike="noStrike" baseline="0" dirty="0">
                <a:solidFill>
                  <a:srgbClr val="009A00"/>
                </a:solidFill>
                <a:latin typeface="+mj-lt"/>
              </a:rPr>
              <a:t>CLINICAL FEATURES</a:t>
            </a:r>
            <a:br>
              <a:rPr lang="en-IN" sz="4400" b="0" i="0" u="none" strike="noStrike" baseline="0" dirty="0">
                <a:solidFill>
                  <a:srgbClr val="009A00"/>
                </a:solidFill>
                <a:latin typeface="+mj-lt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8A00C7-F14D-420F-AA4A-93A997587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94619"/>
            <a:ext cx="7886700" cy="5515897"/>
          </a:xfrm>
        </p:spPr>
        <p:txBody>
          <a:bodyPr>
            <a:noAutofit/>
          </a:bodyPr>
          <a:lstStyle/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Asymptomatic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Usually detected- splenic enlargement and/or abnormal blood counts during a routine examination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Common presenting complaints- night sweats, fatigue, and weight loss</a:t>
            </a:r>
          </a:p>
          <a:p>
            <a:pPr algn="l"/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B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lood smear- characteristic features of extramedullary hematopoiesis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b="0" i="0" u="none" strike="noStrike" baseline="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teardrop-shaped red cells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b="0" i="0" u="none" strike="noStrike" baseline="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nucleated red cells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b="0" i="0" u="none" strike="noStrike" baseline="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Myelocyte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b="0" i="0" u="none" strike="noStrike" baseline="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Promyelocytes</a:t>
            </a:r>
            <a:endParaRPr lang="en-US" sz="2600" b="0" i="0" u="none" strike="noStrike" baseline="0" dirty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Myeloblasts may  be </a:t>
            </a:r>
            <a:r>
              <a:rPr lang="en-US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present</a:t>
            </a:r>
            <a:endParaRPr lang="en-US" sz="2600" b="1" i="0" u="none" strike="noStrike" baseline="0" dirty="0">
              <a:solidFill>
                <a:srgbClr val="00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7576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60648"/>
            <a:ext cx="7056784" cy="6301116"/>
          </a:xfrm>
        </p:spPr>
      </p:pic>
    </p:spTree>
    <p:extLst>
      <p:ext uri="{BB962C8B-B14F-4D97-AF65-F5344CB8AC3E}">
        <p14:creationId xmlns:p14="http://schemas.microsoft.com/office/powerpoint/2010/main" val="2950625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26EF4-5100-4A29-B6CB-1C07B42D3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9611F0-C71C-499D-880D-E19520DD0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Anemia- mild initially</a:t>
            </a:r>
          </a:p>
          <a:p>
            <a:pPr algn="l"/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L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eukocyte and platelet counts- normal or increased (can be depressed)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Mild hepatomegaly may accompany splenomegaly</a:t>
            </a:r>
          </a:p>
          <a:p>
            <a:pPr algn="l"/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I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solated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lymphadenopathy suggest another diagnosis</a:t>
            </a:r>
          </a:p>
          <a:p>
            <a:pPr algn="l"/>
            <a:endParaRPr lang="en-US" sz="2600" b="0" i="0" u="none" strike="noStrike" baseline="0" dirty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  <a:p>
            <a:pPr algn="l"/>
            <a:r>
              <a:rPr lang="en-IN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serum LDH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and ALP levels 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LAP score -low, normal, or </a:t>
            </a:r>
            <a:r>
              <a:rPr lang="en-US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high</a:t>
            </a:r>
          </a:p>
          <a:p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Marrow- </a:t>
            </a:r>
            <a:r>
              <a:rPr lang="en-US" sz="2600" dirty="0" err="1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inaspirable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due to the </a:t>
            </a:r>
            <a:r>
              <a:rPr lang="en-US" sz="2600" dirty="0" err="1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myelofibrosis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endParaRPr lang="en-US" sz="2600" b="0" i="0" u="none" strike="noStrike" baseline="0" dirty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  <a:p>
            <a:pPr algn="l"/>
            <a:endParaRPr lang="en-IN" sz="2800" dirty="0">
              <a:latin typeface="+mj-lt"/>
            </a:endParaRPr>
          </a:p>
          <a:p>
            <a:endParaRPr lang="en-IN" dirty="0"/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xmlns="" id="{91344141-4ACF-445C-B889-CD20F91709E6}"/>
              </a:ext>
            </a:extLst>
          </p:cNvPr>
          <p:cNvSpPr/>
          <p:nvPr/>
        </p:nvSpPr>
        <p:spPr>
          <a:xfrm>
            <a:off x="4489150" y="4325140"/>
            <a:ext cx="309716" cy="4719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8112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0648"/>
            <a:ext cx="7488832" cy="6403137"/>
          </a:xfrm>
        </p:spPr>
      </p:pic>
    </p:spTree>
    <p:extLst>
      <p:ext uri="{BB962C8B-B14F-4D97-AF65-F5344CB8AC3E}">
        <p14:creationId xmlns:p14="http://schemas.microsoft.com/office/powerpoint/2010/main" val="3371354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9BBFD2-28AA-4232-8F58-12805F974D5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589935"/>
            <a:ext cx="8992829" cy="601734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endParaRPr lang="en-US" sz="2600" dirty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Bone </a:t>
            </a:r>
            <a:r>
              <a:rPr lang="en-US" sz="2600" b="0" i="0" u="none" strike="noStrike" baseline="0" dirty="0" err="1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x-rays:osteosclerosis</a:t>
            </a:r>
            <a:endParaRPr lang="en-US" sz="2600" dirty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Exuberant </a:t>
            </a:r>
            <a:r>
              <a:rPr lang="en-US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                ascites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 </a:t>
            </a:r>
            <a:r>
              <a:rPr lang="en-US" sz="2600" b="0" i="0" u="none" strike="noStrike" baseline="0" dirty="0" err="1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extramedullary</a:t>
            </a:r>
            <a:r>
              <a:rPr lang="en-US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        </a:t>
            </a:r>
            <a:r>
              <a:rPr lang="en-IN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portal, pulmonary, or intracranial HTN</a:t>
            </a:r>
            <a:endParaRPr lang="en-IN" sz="2600" b="0" i="0" u="none" strike="noStrike" baseline="0" dirty="0" smtClean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n-IN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 </a:t>
            </a:r>
            <a:r>
              <a:rPr lang="en-IN" sz="2600" b="0" i="0" u="none" strike="noStrike" baseline="0" dirty="0" err="1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hematopoiesis</a:t>
            </a:r>
            <a:r>
              <a:rPr lang="en-IN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         </a:t>
            </a:r>
            <a:r>
              <a:rPr lang="en-IN" sz="260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IN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intestinal or ureteral </a:t>
            </a:r>
            <a:r>
              <a:rPr lang="en-IN" sz="2600" dirty="0" err="1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obstuction</a:t>
            </a:r>
            <a:endParaRPr lang="en-IN" sz="2600" b="0" i="0" u="none" strike="noStrike" baseline="0" dirty="0" smtClean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n-IN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IN" sz="260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                                       pericardial </a:t>
            </a:r>
            <a:r>
              <a:rPr lang="en-IN" sz="2600" dirty="0" err="1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tamponade</a:t>
            </a:r>
            <a:r>
              <a:rPr lang="en-IN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                    </a:t>
            </a:r>
            <a:endParaRPr lang="en-IN" sz="2600" b="0" i="0" u="none" strike="noStrike" baseline="0" dirty="0">
              <a:solidFill>
                <a:srgbClr val="000000"/>
              </a:solidFill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n-IN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                                        </a:t>
            </a:r>
            <a:r>
              <a:rPr lang="en-IN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spinal cord compression</a:t>
            </a:r>
          </a:p>
          <a:p>
            <a:pPr marL="0" indent="0">
              <a:buNone/>
            </a:pPr>
            <a:r>
              <a:rPr lang="en-IN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                                          </a:t>
            </a:r>
            <a:r>
              <a:rPr lang="en-US" sz="260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skin 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nodules</a:t>
            </a:r>
          </a:p>
          <a:p>
            <a:r>
              <a:rPr lang="en-US" sz="2600" b="0" i="0" u="none" strike="noStrike" baseline="0" dirty="0" smtClean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Splenic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enlargement, sufficiently rapid 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  <a:sym typeface="Wingdings" panose="05000000000000000000" pitchFamily="2" charset="2"/>
              </a:rPr>
              <a:t>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splenic infarction [fever, pleuritic chest pain] 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Hyperuricemia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and secondary gout</a:t>
            </a:r>
            <a:endParaRPr lang="en-IN" sz="26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xmlns="" id="{98DBE9CA-7AEE-4A43-9A23-9B65FD327DEE}"/>
              </a:ext>
            </a:extLst>
          </p:cNvPr>
          <p:cNvSpPr/>
          <p:nvPr/>
        </p:nvSpPr>
        <p:spPr>
          <a:xfrm>
            <a:off x="2422423" y="1556792"/>
            <a:ext cx="519881" cy="266945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6959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583CF0-A79E-4B50-9F84-6800B4960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sz="4400" b="0" i="0" u="none" strike="noStrike" baseline="0" dirty="0">
                <a:solidFill>
                  <a:srgbClr val="009A00"/>
                </a:solidFill>
                <a:latin typeface="+mj-lt"/>
              </a:rPr>
              <a:t>DIAGNOSIS</a:t>
            </a:r>
            <a:br>
              <a:rPr lang="en-IN" sz="4400" b="0" i="0" u="none" strike="noStrike" baseline="0" dirty="0">
                <a:solidFill>
                  <a:srgbClr val="009A00"/>
                </a:solidFill>
                <a:latin typeface="+mj-lt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B46EBE-F6C6-4F90-BDB4-2DEB809BB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61" y="1047135"/>
            <a:ext cx="8550378" cy="5663381"/>
          </a:xfrm>
        </p:spPr>
        <p:txBody>
          <a:bodyPr>
            <a:normAutofit/>
          </a:bodyPr>
          <a:lstStyle/>
          <a:p>
            <a:pPr algn="l"/>
            <a:endParaRPr lang="en-US" sz="2600" dirty="0">
              <a:solidFill>
                <a:srgbClr val="000000"/>
              </a:solidFill>
              <a:latin typeface="+mj-lt"/>
            </a:endParaRPr>
          </a:p>
          <a:p>
            <a:pPr algn="l"/>
            <a:endParaRPr lang="en-US" sz="2600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C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linical picture-characteristic of PMF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Clinical features can also be seen in PV or CML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Massive splenomegaly -masks erythrocytosis in PV</a:t>
            </a:r>
          </a:p>
          <a:p>
            <a:pPr algn="l"/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I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ntraabdominal thrombosis in PMF -unrecognized PV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In some PMF patients erythrocytosis is seen</a:t>
            </a:r>
          </a:p>
          <a:p>
            <a:pPr algn="l"/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Many other disorders have features </a:t>
            </a:r>
            <a:r>
              <a:rPr lang="en-US" sz="260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that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Calibri Light" pitchFamily="34" charset="0"/>
                <a:cs typeface="Calibri Light" pitchFamily="34" charset="0"/>
              </a:rPr>
              <a:t>overlap with PMF; diagnosis of exclusion</a:t>
            </a:r>
          </a:p>
        </p:txBody>
      </p:sp>
    </p:spTree>
    <p:extLst>
      <p:ext uri="{BB962C8B-B14F-4D97-AF65-F5344CB8AC3E}">
        <p14:creationId xmlns:p14="http://schemas.microsoft.com/office/powerpoint/2010/main" val="3872809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DF2847-AC4F-4E8D-94A0-81B98BD7B9D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501445"/>
            <a:ext cx="9036496" cy="6120581"/>
          </a:xfrm>
        </p:spPr>
        <p:txBody>
          <a:bodyPr>
            <a:noAutofit/>
          </a:bodyPr>
          <a:lstStyle/>
          <a:p>
            <a:pPr algn="l"/>
            <a:endParaRPr lang="en-US" sz="2600" dirty="0">
              <a:latin typeface="+mj-lt"/>
            </a:endParaRPr>
          </a:p>
          <a:p>
            <a:pPr algn="l"/>
            <a:endParaRPr lang="en-US" sz="2600" dirty="0">
              <a:latin typeface="+mj-lt"/>
            </a:endParaRPr>
          </a:p>
          <a:p>
            <a:pPr algn="l"/>
            <a:r>
              <a:rPr lang="en-US" sz="2600" dirty="0">
                <a:latin typeface="Calibri Light" pitchFamily="34" charset="0"/>
                <a:cs typeface="Calibri Light" pitchFamily="34" charset="0"/>
              </a:rPr>
              <a:t>T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eardrop-shaped red cells, nucleated </a:t>
            </a:r>
            <a:r>
              <a:rPr lang="en-US" sz="2600" b="0" i="0" u="none" strike="noStrike" baseline="0" dirty="0" smtClean="0">
                <a:latin typeface="Calibri Light" pitchFamily="34" charset="0"/>
                <a:cs typeface="Calibri Light" pitchFamily="34" charset="0"/>
              </a:rPr>
              <a:t>red</a:t>
            </a:r>
            <a:r>
              <a:rPr lang="en-US" sz="2600" b="0" i="0" u="none" strike="noStrike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b="0" i="0" u="none" strike="noStrike" baseline="0" dirty="0" smtClean="0">
                <a:latin typeface="Calibri Light" pitchFamily="34" charset="0"/>
                <a:cs typeface="Calibri Light" pitchFamily="34" charset="0"/>
              </a:rPr>
              <a:t>cells,</a:t>
            </a:r>
            <a:r>
              <a:rPr lang="en-US" sz="2600" b="0" i="0" u="none" strike="noStrike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b="0" i="0" u="none" strike="noStrike" baseline="0" dirty="0" err="1" smtClean="0">
                <a:latin typeface="Calibri Light" pitchFamily="34" charset="0"/>
                <a:cs typeface="Calibri Light" pitchFamily="34" charset="0"/>
              </a:rPr>
              <a:t>myelocytes</a:t>
            </a:r>
            <a:r>
              <a:rPr lang="en-US" sz="2600" b="0" i="0" u="none" strike="noStrike" baseline="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2600" b="0" i="0" u="none" strike="noStrike" baseline="0" dirty="0" err="1" smtClean="0">
                <a:latin typeface="Calibri Light" pitchFamily="34" charset="0"/>
                <a:cs typeface="Calibri Light" pitchFamily="34" charset="0"/>
              </a:rPr>
              <a:t>promyelocyte</a:t>
            </a:r>
            <a:r>
              <a:rPr lang="en-US" sz="2600" b="0" i="0" u="none" strike="noStrike" baseline="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–EM hematopoiesis</a:t>
            </a:r>
          </a:p>
          <a:p>
            <a:pPr algn="l"/>
            <a:r>
              <a:rPr lang="en-US" sz="2600" dirty="0">
                <a:latin typeface="Calibri Light" pitchFamily="34" charset="0"/>
                <a:cs typeface="Calibri Light" pitchFamily="34" charset="0"/>
              </a:rPr>
              <a:t>L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eukocytosis, thrombocytosis with large and bizarre platelets</a:t>
            </a:r>
            <a:r>
              <a:rPr lang="en-US" sz="2600" b="0" i="0" u="none" strike="noStrike" baseline="0" dirty="0" smtClean="0">
                <a:latin typeface="Calibri Light" pitchFamily="34" charset="0"/>
                <a:cs typeface="Calibri Light" pitchFamily="34" charset="0"/>
              </a:rPr>
              <a:t>, circulating 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myelocytes-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suggest 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MPN</a:t>
            </a:r>
          </a:p>
          <a:p>
            <a:r>
              <a:rPr lang="en-IN" sz="2600" b="0" i="0" u="none" strike="noStrike" baseline="0" dirty="0">
                <a:latin typeface="Calibri Light" pitchFamily="34" charset="0"/>
                <a:cs typeface="Calibri Light" pitchFamily="34" charset="0"/>
              </a:rPr>
              <a:t>Splenomegaly(may 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sufficiently massive)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  <a:sym typeface="Wingdings" panose="05000000000000000000" pitchFamily="2" charset="2"/>
              </a:rPr>
              <a:t></a:t>
            </a:r>
            <a:r>
              <a:rPr lang="en-IN" sz="2600" b="0" i="0" u="none" strike="noStrike" baseline="0" dirty="0">
                <a:latin typeface="Calibri Light" pitchFamily="34" charset="0"/>
                <a:cs typeface="Calibri Light" pitchFamily="34" charset="0"/>
              </a:rPr>
              <a:t> portal hypertension, variceal formation</a:t>
            </a:r>
            <a:endParaRPr lang="en-IN" sz="2600" dirty="0">
              <a:latin typeface="Calibri Light" pitchFamily="34" charset="0"/>
              <a:cs typeface="Calibri Light" pitchFamily="34" charset="0"/>
            </a:endParaRPr>
          </a:p>
          <a:p>
            <a:pPr algn="l"/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Marrow- </a:t>
            </a:r>
            <a:r>
              <a:rPr lang="en-US" sz="2600" b="0" i="0" u="none" strike="noStrike" baseline="0" dirty="0" err="1">
                <a:latin typeface="Calibri Light" pitchFamily="34" charset="0"/>
                <a:cs typeface="Calibri Light" pitchFamily="34" charset="0"/>
              </a:rPr>
              <a:t>inaspirable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 due to increased marrow reticulin</a:t>
            </a:r>
          </a:p>
          <a:p>
            <a:pPr algn="l"/>
            <a:r>
              <a:rPr lang="en-US" sz="2600" dirty="0">
                <a:latin typeface="Calibri Light" pitchFamily="34" charset="0"/>
                <a:cs typeface="Calibri Light" pitchFamily="34" charset="0"/>
              </a:rPr>
              <a:t>M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arrow biopsy- a hypercellular marrow with trilineage hyperplasia, esp. increased numbers of megakaryocytes in clusters and with large, dysplastic nuclei</a:t>
            </a:r>
          </a:p>
        </p:txBody>
      </p:sp>
    </p:spTree>
    <p:extLst>
      <p:ext uri="{BB962C8B-B14F-4D97-AF65-F5344CB8AC3E}">
        <p14:creationId xmlns:p14="http://schemas.microsoft.com/office/powerpoint/2010/main" val="3662035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04067B-071B-4882-A519-1C2F2FA3B8D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309716"/>
            <a:ext cx="8981768" cy="6400800"/>
          </a:xfrm>
        </p:spPr>
        <p:txBody>
          <a:bodyPr>
            <a:normAutofit/>
          </a:bodyPr>
          <a:lstStyle/>
          <a:p>
            <a:endParaRPr lang="en-US" sz="2600" dirty="0">
              <a:latin typeface="+mj-lt"/>
            </a:endParaRPr>
          </a:p>
          <a:p>
            <a:endParaRPr lang="en-US" sz="2600" dirty="0">
              <a:latin typeface="+mj-lt"/>
            </a:endParaRPr>
          </a:p>
          <a:p>
            <a:endParaRPr lang="en-US" sz="2600" dirty="0">
              <a:latin typeface="+mj-lt"/>
            </a:endParaRP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N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o characteristic bone marrow morphologic abnormalities-distinguish PMF &amp;other chronic MPNs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A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utoimmune abnormalities - immune complexes, antinuclear antibodies, rheumatoid factor, or a positive </a:t>
            </a:r>
            <a:r>
              <a:rPr lang="en-US" sz="2600" b="0" i="0" u="none" strike="noStrike" baseline="0" dirty="0" err="1">
                <a:latin typeface="Calibri Light" pitchFamily="34" charset="0"/>
                <a:cs typeface="Calibri Light" pitchFamily="34" charset="0"/>
              </a:rPr>
              <a:t>Coombs’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 test</a:t>
            </a:r>
          </a:p>
          <a:p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Cytogenetic analysis of blood - to exclude </a:t>
            </a:r>
            <a:r>
              <a:rPr lang="en-US" sz="2600" b="0" i="0" u="none" strike="noStrike" baseline="0" dirty="0" err="1">
                <a:latin typeface="Calibri Light" pitchFamily="34" charset="0"/>
                <a:cs typeface="Calibri Light" pitchFamily="34" charset="0"/>
              </a:rPr>
              <a:t>CML,for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 prognostic purposes (complex karyotype abnormality- poor prognosis)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C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irculating CD34+ cells is markedly increased in PMF (&gt;15,000/</a:t>
            </a:r>
            <a:r>
              <a:rPr lang="en-US" sz="2600" b="0" i="0" u="none" strike="noStrike" baseline="0" dirty="0" err="1">
                <a:latin typeface="Calibri Light" pitchFamily="34" charset="0"/>
                <a:cs typeface="Calibri Light" pitchFamily="34" charset="0"/>
              </a:rPr>
              <a:t>μL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)</a:t>
            </a:r>
            <a:endParaRPr lang="en-IN" sz="2600" b="0" i="0" u="none" strike="noStrike" baseline="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136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D9A6DC-1BF9-45A2-90EF-A1CF53941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CB6E8F-02C8-495D-A86A-074E4D8D9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268" y="1825625"/>
            <a:ext cx="8295968" cy="4351338"/>
          </a:xfrm>
        </p:spPr>
        <p:txBody>
          <a:bodyPr/>
          <a:lstStyle/>
          <a:p>
            <a:r>
              <a:rPr lang="en-US" sz="2800" b="0" i="0" u="none" strike="noStrike" baseline="0" dirty="0">
                <a:latin typeface="Calibri Light" pitchFamily="34" charset="0"/>
                <a:cs typeface="Calibri Light" pitchFamily="34" charset="0"/>
              </a:rPr>
              <a:t>50% of PMF patients- </a:t>
            </a:r>
            <a:r>
              <a:rPr lang="en-US" sz="2800" b="0" u="none" strike="noStrike" baseline="0" dirty="0">
                <a:latin typeface="Calibri Light" pitchFamily="34" charset="0"/>
                <a:cs typeface="Calibri Light" pitchFamily="34" charset="0"/>
              </a:rPr>
              <a:t>JAK2 V617F </a:t>
            </a:r>
            <a:r>
              <a:rPr lang="en-US" sz="2800" b="0" i="0" u="none" strike="noStrike" baseline="0" dirty="0">
                <a:latin typeface="Calibri Light" pitchFamily="34" charset="0"/>
                <a:cs typeface="Calibri Light" pitchFamily="34" charset="0"/>
              </a:rPr>
              <a:t>mutation (often homozygous) </a:t>
            </a:r>
            <a:r>
              <a:rPr lang="en-US" sz="2800" b="0" i="0" u="none" strike="noStrike" baseline="0" dirty="0">
                <a:latin typeface="Calibri Light" pitchFamily="34" charset="0"/>
                <a:cs typeface="Calibri Light" pitchFamily="34" charset="0"/>
                <a:sym typeface="Wingdings" panose="05000000000000000000" pitchFamily="2" charset="2"/>
              </a:rPr>
              <a:t></a:t>
            </a:r>
            <a:r>
              <a:rPr lang="en-US" sz="2800" b="0" i="0" u="none" strike="noStrike" baseline="0" dirty="0">
                <a:latin typeface="Calibri Light" pitchFamily="34" charset="0"/>
                <a:cs typeface="Calibri Light" pitchFamily="34" charset="0"/>
              </a:rPr>
              <a:t>usually older, higher hematocrits</a:t>
            </a:r>
          </a:p>
          <a:p>
            <a:r>
              <a:rPr lang="en-US" sz="2800" b="0" i="0" u="none" strike="noStrike" baseline="0" dirty="0">
                <a:latin typeface="Calibri Light" pitchFamily="34" charset="0"/>
                <a:cs typeface="Calibri Light" pitchFamily="34" charset="0"/>
              </a:rPr>
              <a:t>Patients with </a:t>
            </a:r>
            <a:r>
              <a:rPr lang="en-US" sz="2800" b="0" u="none" strike="noStrike" baseline="0" dirty="0">
                <a:latin typeface="Calibri Light" pitchFamily="34" charset="0"/>
                <a:cs typeface="Calibri Light" pitchFamily="34" charset="0"/>
              </a:rPr>
              <a:t>MPL</a:t>
            </a:r>
            <a:r>
              <a:rPr lang="en-US" sz="2800" b="0" i="1" u="none" strike="noStrike" baseline="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800" b="0" i="0" u="none" strike="noStrike" baseline="0" dirty="0" err="1">
                <a:latin typeface="Calibri Light" pitchFamily="34" charset="0"/>
                <a:cs typeface="Calibri Light" pitchFamily="34" charset="0"/>
              </a:rPr>
              <a:t>mutation</a:t>
            </a:r>
            <a:r>
              <a:rPr lang="en-US" sz="2800" b="0" i="0" u="none" strike="noStrike" baseline="0" dirty="0" err="1">
                <a:latin typeface="Calibri Light" pitchFamily="34" charset="0"/>
                <a:cs typeface="Calibri Light" pitchFamily="34" charset="0"/>
                <a:sym typeface="Wingdings" panose="05000000000000000000" pitchFamily="2" charset="2"/>
              </a:rPr>
              <a:t></a:t>
            </a:r>
            <a:r>
              <a:rPr lang="en-US" sz="2800" b="0" i="0" u="none" strike="noStrike" baseline="0" dirty="0" err="1">
                <a:latin typeface="Calibri Light" pitchFamily="34" charset="0"/>
                <a:cs typeface="Calibri Light" pitchFamily="34" charset="0"/>
              </a:rPr>
              <a:t>more</a:t>
            </a:r>
            <a:r>
              <a:rPr lang="en-US" sz="2800" b="0" i="0" u="none" strike="noStrike" baseline="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800" b="0" i="0" u="none" strike="noStrike" baseline="0" dirty="0" err="1">
                <a:latin typeface="Calibri Light" pitchFamily="34" charset="0"/>
                <a:cs typeface="Calibri Light" pitchFamily="34" charset="0"/>
              </a:rPr>
              <a:t>anemic,lower</a:t>
            </a:r>
            <a:r>
              <a:rPr lang="en-US" sz="2800" b="0" i="0" u="none" strike="noStrike" baseline="0" dirty="0">
                <a:latin typeface="Calibri Light" pitchFamily="34" charset="0"/>
                <a:cs typeface="Calibri Light" pitchFamily="34" charset="0"/>
              </a:rPr>
              <a:t> TC</a:t>
            </a:r>
          </a:p>
          <a:p>
            <a:r>
              <a:rPr lang="en-US" sz="2800" b="0" i="0" u="none" strike="noStrike" baseline="0" dirty="0">
                <a:latin typeface="Calibri Light" pitchFamily="34" charset="0"/>
                <a:cs typeface="Calibri Light" pitchFamily="34" charset="0"/>
              </a:rPr>
              <a:t>Somatic mutations in exon 9 of the calreticulin gene (</a:t>
            </a:r>
            <a:r>
              <a:rPr lang="en-US" sz="2800" b="0" i="1" u="none" strike="noStrike" baseline="0" dirty="0">
                <a:latin typeface="Calibri Light" pitchFamily="34" charset="0"/>
                <a:cs typeface="Calibri Light" pitchFamily="34" charset="0"/>
              </a:rPr>
              <a:t>CALR</a:t>
            </a:r>
            <a:r>
              <a:rPr lang="en-US" sz="2800" b="0" i="0" u="none" strike="noStrike" baseline="0" dirty="0">
                <a:latin typeface="Calibri Light" pitchFamily="34" charset="0"/>
                <a:cs typeface="Calibri Light" pitchFamily="34" charset="0"/>
              </a:rPr>
              <a:t>)- majority of patients with PMF and ET(lack above mutations)clinical course is more indolent </a:t>
            </a:r>
            <a:endParaRPr lang="en-IN" sz="2800" dirty="0">
              <a:latin typeface="Calibri Light" pitchFamily="34" charset="0"/>
              <a:cs typeface="Calibri Light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5015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23BD96-3006-4E33-A502-D3F846E4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00B050"/>
                </a:solidFill>
              </a:rPr>
              <a:t>COMPLICATIONS</a:t>
            </a:r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FE357-8FF8-4086-A4CE-6A13F8DD9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778" y="1690688"/>
            <a:ext cx="8583562" cy="4486275"/>
          </a:xfrm>
        </p:spPr>
        <p:txBody>
          <a:bodyPr>
            <a:normAutofit/>
          </a:bodyPr>
          <a:lstStyle/>
          <a:p>
            <a:pPr algn="l"/>
            <a:r>
              <a:rPr lang="en-IN" sz="2600" b="0" i="0" u="none" strike="noStrike" baseline="0" dirty="0">
                <a:latin typeface="Calibri Light" pitchFamily="34" charset="0"/>
                <a:cs typeface="Calibri Light" pitchFamily="34" charset="0"/>
              </a:rPr>
              <a:t>Marrow 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failure, transfusion-dependent anemia</a:t>
            </a:r>
          </a:p>
          <a:p>
            <a:pPr algn="l"/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Organomegaly (extramedullary hematopoiesis)</a:t>
            </a:r>
          </a:p>
          <a:p>
            <a:pPr algn="l"/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PMF- evolve from a chronic phase to an accelerated phase (constitutional symptoms, increasing marrow failure)</a:t>
            </a:r>
          </a:p>
          <a:p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10% of patients spontaneously transform to an aggressive form of acute leukemia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2600" b="0" i="0" u="none" strike="noStrike" baseline="0" dirty="0">
                <a:latin typeface="Calibri Light" pitchFamily="34" charset="0"/>
                <a:cs typeface="Calibri Light" pitchFamily="34" charset="0"/>
              </a:rPr>
              <a:t>therapy is usually ineffective</a:t>
            </a:r>
            <a:r>
              <a:rPr lang="en-US" sz="2600" b="0" i="0" u="none" strike="noStrike" baseline="0" dirty="0" smtClean="0">
                <a:latin typeface="Calibri Light" pitchFamily="34" charset="0"/>
                <a:cs typeface="Calibri Light" pitchFamily="34" charset="0"/>
              </a:rPr>
              <a:t>)</a:t>
            </a:r>
            <a:endParaRPr lang="en-US" sz="2600" b="0" i="0" u="none" strike="noStrike" baseline="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76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Prognostic factors for disease acceleration- complex cytogenetic abnormalities, thrombocytopenia, transfusion-dependent anemia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Mutations in ASXL1, EZH2, SRSF2, and IDH1/2 genes- risk factors for early death or transformation to AL</a:t>
            </a:r>
            <a:endParaRPr lang="en-IN" sz="2600" dirty="0">
              <a:latin typeface="Calibri Light" pitchFamily="34" charset="0"/>
              <a:cs typeface="Calibri Light" pitchFamily="34" charset="0"/>
            </a:endParaRPr>
          </a:p>
          <a:p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815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Treatment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5256584"/>
          </a:xfrm>
        </p:spPr>
        <p:txBody>
          <a:bodyPr>
            <a:noAutofit/>
          </a:bodyPr>
          <a:lstStyle/>
          <a:p>
            <a:endParaRPr lang="en-US" sz="2400" dirty="0"/>
          </a:p>
          <a:p>
            <a:r>
              <a:rPr lang="en-US" sz="2400" dirty="0">
                <a:latin typeface="Calibri Light" pitchFamily="34" charset="0"/>
                <a:cs typeface="Calibri Light" pitchFamily="34" charset="0"/>
              </a:rPr>
              <a:t>No specific </a:t>
            </a: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therapy</a:t>
            </a:r>
          </a:p>
          <a:p>
            <a:r>
              <a:rPr lang="en-US" sz="2400" u="sng" dirty="0" smtClean="0">
                <a:latin typeface="Calibri Light" pitchFamily="34" charset="0"/>
                <a:cs typeface="Calibri Light" pitchFamily="34" charset="0"/>
              </a:rPr>
              <a:t>Causes of anemia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err="1" smtClean="0">
                <a:latin typeface="Calibri Light" pitchFamily="34" charset="0"/>
                <a:cs typeface="Calibri Light" pitchFamily="34" charset="0"/>
              </a:rPr>
              <a:t>inffective</a:t>
            </a: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400" dirty="0">
                <a:latin typeface="Calibri Light" pitchFamily="34" charset="0"/>
                <a:cs typeface="Calibri Light" pitchFamily="34" charset="0"/>
              </a:rPr>
              <a:t>erythropoiesis uncompensated by splenic </a:t>
            </a:r>
            <a:r>
              <a:rPr lang="en-US" sz="2400" dirty="0" err="1">
                <a:latin typeface="Calibri Light" pitchFamily="34" charset="0"/>
                <a:cs typeface="Calibri Light" pitchFamily="34" charset="0"/>
              </a:rPr>
              <a:t>extramedullary</a:t>
            </a:r>
            <a:r>
              <a:rPr lang="en-US" sz="24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hematopoiesis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err="1" smtClean="0">
                <a:latin typeface="Calibri Light" pitchFamily="34" charset="0"/>
                <a:cs typeface="Calibri Light" pitchFamily="34" charset="0"/>
              </a:rPr>
              <a:t>hemodilution</a:t>
            </a: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400" dirty="0">
                <a:latin typeface="Calibri Light" pitchFamily="34" charset="0"/>
                <a:cs typeface="Calibri Light" pitchFamily="34" charset="0"/>
              </a:rPr>
              <a:t>due to </a:t>
            </a: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splenomegaly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splenic sequestration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blood </a:t>
            </a:r>
            <a:r>
              <a:rPr lang="en-US" sz="2400" dirty="0">
                <a:latin typeface="Calibri Light" pitchFamily="34" charset="0"/>
                <a:cs typeface="Calibri Light" pitchFamily="34" charset="0"/>
              </a:rPr>
              <a:t>loss secondary to thrombocytopenia or portal </a:t>
            </a: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hypertension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folic </a:t>
            </a:r>
            <a:r>
              <a:rPr lang="en-US" sz="2400" dirty="0">
                <a:latin typeface="Calibri Light" pitchFamily="34" charset="0"/>
                <a:cs typeface="Calibri Light" pitchFamily="34" charset="0"/>
              </a:rPr>
              <a:t>acid </a:t>
            </a: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deficiency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systemic inflammation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Calibri Light" pitchFamily="34" charset="0"/>
                <a:cs typeface="Calibri Light" pitchFamily="34" charset="0"/>
              </a:rPr>
              <a:t>autoimmune hemolysis</a:t>
            </a:r>
          </a:p>
        </p:txBody>
      </p:sp>
    </p:spTree>
    <p:extLst>
      <p:ext uri="{BB962C8B-B14F-4D97-AF65-F5344CB8AC3E}">
        <p14:creationId xmlns:p14="http://schemas.microsoft.com/office/powerpoint/2010/main" val="1539544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/>
          <a:lstStyle/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EPO - worsen splenomegaly, ineffective if the serum EPO level &gt;125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mU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/L</a:t>
            </a:r>
          </a:p>
          <a:p>
            <a:r>
              <a:rPr lang="en-US" sz="2600" dirty="0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Glucocorticoids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 ameliorate anemia, constitutional symptoms (fever, chills, night sweats, anorexia, weight loss)</a:t>
            </a:r>
          </a:p>
          <a:p>
            <a:r>
              <a:rPr lang="en-US" sz="2600" dirty="0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Glucocorticoids + low-dose </a:t>
            </a:r>
            <a:r>
              <a:rPr lang="en-US" sz="2600" dirty="0" err="1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thalidomide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effective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Thrombocytopenia (impaired marrow function, splenic sequestration, or autoimmune destruction) -respond to low-dose thalidomide and prednisone </a:t>
            </a:r>
          </a:p>
          <a:p>
            <a:endParaRPr lang="en-US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73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692696"/>
            <a:ext cx="8964488" cy="514543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Splenomegaly -abdominal pain, portal hypertension, easy satiety, and cachexia</a:t>
            </a:r>
          </a:p>
          <a:p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err="1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Splenectomy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–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a/w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postop complications 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mesenteric venous thrombosis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Hemorrhage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rebound leukocytosis and thrombocytosis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hepatic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extramedullary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hematopoiesis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no amelioration of anemia or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thrombocytopen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Also increases the risk of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blastic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transformation</a:t>
            </a:r>
            <a:r>
              <a:rPr lang="en-US" sz="3400" dirty="0" smtClean="0">
                <a:latin typeface="Calibri Light" pitchFamily="34" charset="0"/>
                <a:cs typeface="Calibri Light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9041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Splenic irradiation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(best)- temporarily palliative 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significant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risk of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neutropenia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Infection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subsequent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operative hemorrhage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(if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splenectomy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attempted)</a:t>
            </a:r>
          </a:p>
          <a:p>
            <a:r>
              <a:rPr lang="en-US" sz="280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Allopurinol</a:t>
            </a:r>
            <a:r>
              <a:rPr lang="en-US" sz="2800" dirty="0">
                <a:latin typeface="Calibri Light" pitchFamily="34" charset="0"/>
                <a:cs typeface="Calibri Light" pitchFamily="34" charset="0"/>
              </a:rPr>
              <a:t>- control significant </a:t>
            </a:r>
            <a:r>
              <a:rPr lang="en-US" sz="2800" dirty="0" err="1">
                <a:latin typeface="Calibri Light" pitchFamily="34" charset="0"/>
                <a:cs typeface="Calibri Light" pitchFamily="34" charset="0"/>
              </a:rPr>
              <a:t>hyperuricemia</a:t>
            </a:r>
            <a:endParaRPr lang="en-US" sz="2800" dirty="0">
              <a:latin typeface="Calibri Light" pitchFamily="34" charset="0"/>
              <a:cs typeface="Calibri Light" pitchFamily="34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Local irradiation</a:t>
            </a:r>
            <a:r>
              <a:rPr lang="en-US" sz="2800" dirty="0">
                <a:latin typeface="Calibri Light" pitchFamily="34" charset="0"/>
                <a:cs typeface="Calibri Light" pitchFamily="34" charset="0"/>
              </a:rPr>
              <a:t>- bone pain</a:t>
            </a:r>
          </a:p>
          <a:p>
            <a:pPr>
              <a:buFont typeface="Wingdings" pitchFamily="2" charset="2"/>
              <a:buChar char="ü"/>
            </a:pP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endParaRPr lang="en-US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577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600" dirty="0" err="1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Pegylated</a:t>
            </a:r>
            <a:r>
              <a:rPr lang="en-US" sz="2600" dirty="0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 IFN-α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ameliorate fibrosis in early PMF (in advanced d/s, exacerbate bone marrow failure)</a:t>
            </a:r>
          </a:p>
          <a:p>
            <a:r>
              <a:rPr lang="en-US" sz="2600" dirty="0" err="1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Ruxolitinib</a:t>
            </a:r>
            <a:r>
              <a:rPr lang="en-US" sz="2600" dirty="0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(JAK2 inhibitor)- effective in reducing splenomegaly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alleviating constitutional symptoms 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prolonging survival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Major side effect-anemia and thrombocytopenia (dose-dependent, with time, anemia stabilizes, thrombocytopenia may improve 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3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60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Allogeneic bone marrow transplantation 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only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curative treatment for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PMF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considered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in younger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patients, older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patients with high risk disease </a:t>
            </a:r>
          </a:p>
        </p:txBody>
      </p:sp>
    </p:spTree>
    <p:extLst>
      <p:ext uri="{BB962C8B-B14F-4D97-AF65-F5344CB8AC3E}">
        <p14:creationId xmlns:p14="http://schemas.microsoft.com/office/powerpoint/2010/main" val="2661460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ESSENTIAL THROMBOCYTOSIS</a:t>
            </a:r>
            <a:endParaRPr lang="en-US" dirty="0">
              <a:solidFill>
                <a:srgbClr val="C0000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Essential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thrombocythemia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, idiopathic thrombocytosis, primary thrombocytosis, and hemorrhagic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thrombocythemia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i="1" dirty="0" smtClean="0">
                <a:latin typeface="Calibri Light" pitchFamily="34" charset="0"/>
                <a:cs typeface="Calibri Light" pitchFamily="34" charset="0"/>
              </a:rPr>
              <a:t>C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lonal hematopoietic stem cell disorder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a/w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mutations in </a:t>
            </a:r>
            <a:r>
              <a:rPr lang="en-US" sz="2600" i="1" dirty="0" smtClean="0">
                <a:latin typeface="Calibri Light" pitchFamily="34" charset="0"/>
                <a:cs typeface="Calibri Light" pitchFamily="34" charset="0"/>
              </a:rPr>
              <a:t>JAK2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(V617F), </a:t>
            </a:r>
            <a:r>
              <a:rPr lang="en-US" sz="2600" i="1" dirty="0" smtClean="0">
                <a:latin typeface="Calibri Light" pitchFamily="34" charset="0"/>
                <a:cs typeface="Calibri Light" pitchFamily="34" charset="0"/>
              </a:rPr>
              <a:t>MPL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, and </a:t>
            </a:r>
            <a:r>
              <a:rPr lang="en-US" sz="2600" i="1" dirty="0" smtClean="0">
                <a:latin typeface="Calibri Light" pitchFamily="34" charset="0"/>
                <a:cs typeface="Calibri Light" pitchFamily="34" charset="0"/>
              </a:rPr>
              <a:t>CALR</a:t>
            </a:r>
          </a:p>
          <a:p>
            <a:r>
              <a:rPr lang="en-US" sz="2600" i="1" dirty="0" smtClean="0">
                <a:latin typeface="Calibri Light" pitchFamily="34" charset="0"/>
                <a:cs typeface="Calibri Light" pitchFamily="34" charset="0"/>
              </a:rPr>
              <a:t>O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verproduction of platelets without a definable cause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Incidence of 1–2/100,000 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Female predominance (association with mutations)</a:t>
            </a:r>
          </a:p>
        </p:txBody>
      </p:sp>
    </p:spTree>
    <p:extLst>
      <p:ext uri="{BB962C8B-B14F-4D97-AF65-F5344CB8AC3E}">
        <p14:creationId xmlns:p14="http://schemas.microsoft.com/office/powerpoint/2010/main" val="1738402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Occur at any age in adults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Often without symptoms or disturbances of hemostasis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MPN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driver mutations distinguish 90% of ET patients from the more common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non clonal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reactive forms of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thrombocytosis</a:t>
            </a:r>
            <a:endParaRPr lang="en-US" sz="2600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Mutation-negative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ET patients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-have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an hereditary form of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thrombocytosis</a:t>
            </a:r>
          </a:p>
        </p:txBody>
      </p:sp>
    </p:spTree>
    <p:extLst>
      <p:ext uri="{BB962C8B-B14F-4D97-AF65-F5344CB8AC3E}">
        <p14:creationId xmlns:p14="http://schemas.microsoft.com/office/powerpoint/2010/main" val="336797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6"/>
            <a:ext cx="8208912" cy="5400600"/>
          </a:xfrm>
        </p:spPr>
      </p:pic>
    </p:spTree>
    <p:extLst>
      <p:ext uri="{BB962C8B-B14F-4D97-AF65-F5344CB8AC3E}">
        <p14:creationId xmlns:p14="http://schemas.microsoft.com/office/powerpoint/2010/main" val="39087884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ETIOLOGY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Megakaryocytopoiesis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&amp;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platelet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production depend on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thrombopoietin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and its receptor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MPL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Early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megakaryocytic progenitors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-require IL-3 &amp;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stem cell factor for optimal proliferation 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Their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subsequent terminal development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-enhanced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by the chemokine stromal cell-derived factor 1 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SDF-1)</a:t>
            </a:r>
          </a:p>
          <a:p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T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hrombopoietin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-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primarily in the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liver, lesser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extent in other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organs (most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importantly the bone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marrow) </a:t>
            </a:r>
          </a:p>
        </p:txBody>
      </p:sp>
    </p:spTree>
    <p:extLst>
      <p:ext uri="{BB962C8B-B14F-4D97-AF65-F5344CB8AC3E}">
        <p14:creationId xmlns:p14="http://schemas.microsoft.com/office/powerpoint/2010/main" val="1745392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Inverse correlation- between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platelet count and plasma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thrombopoietin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P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lasma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thrombopoietin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level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-controlled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by the size of the megakaryocyte progenitor cell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pool</a:t>
            </a:r>
          </a:p>
          <a:p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Thrombopoietin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also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enhances the reactivity of their end-stage product, the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platelet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14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Calibri Light" pitchFamily="34" charset="0"/>
                <a:cs typeface="Calibri Light" pitchFamily="34" charset="0"/>
              </a:rPr>
              <a:t>CLINICAL FEATURES</a:t>
            </a:r>
            <a:endParaRPr lang="en-US" dirty="0">
              <a:solidFill>
                <a:srgbClr val="00B05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Incidentally by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abn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. platelet count on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routine medical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evaluation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Hemorrhagic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tendancies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(easy bruising)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Thrombotic tendencies (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microvascular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occlusive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events-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erythromelalgia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ocular migraine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, TIA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M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ild splenomegaly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Significant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splenomegaly-s/o another MPN (PV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PMF, 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CML)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922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Anemia is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unusual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M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ild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neutrophilic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leukocytosis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Blood smear         number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of platelets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(may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be very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large)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May cause hyperkalemia- release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of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platelet K+ upon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blood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clotting (test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tube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artifact, not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a/w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ECG abnormalities) 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A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rterial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oxygen measurements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–inaccurate unless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thrombocythemic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blood is collected on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ice</a:t>
            </a:r>
          </a:p>
        </p:txBody>
      </p:sp>
      <p:sp>
        <p:nvSpPr>
          <p:cNvPr id="4" name="Up Arrow 3"/>
          <p:cNvSpPr/>
          <p:nvPr/>
        </p:nvSpPr>
        <p:spPr>
          <a:xfrm>
            <a:off x="2627994" y="2492896"/>
            <a:ext cx="360040" cy="4617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61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1520" y="188640"/>
            <a:ext cx="7978080" cy="5937523"/>
          </a:xfrm>
        </p:spPr>
        <p:txBody>
          <a:bodyPr>
            <a:normAutofit/>
          </a:bodyPr>
          <a:lstStyle/>
          <a:p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PT, APTT- normal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Prolonged BT and impaired platelet aggregation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platelet count-hinder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marrow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aspiration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Marrow biopsy-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megakaryocyte hypertrophy &amp;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hyperplasia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increase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in marrow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cellularity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If marrow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reticulin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is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increased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another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diagnosis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575556" y="2780928"/>
            <a:ext cx="72008" cy="2160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765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Absence of stainable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iron needs explanation 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I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ron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deficiency alone can cause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thrombocytosis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Absent marrow iron in presence of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hypercellular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marrow-feature of PV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Nonrandom cytogenetic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abnormalities occur in ET, uncommon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3279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DIAGNOSIS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5112568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Thrombocytosis -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broad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variety of clinical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disorders (many have    inflammatory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cytokine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production)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JAK2 V617F mutation – 55% ET</a:t>
            </a:r>
          </a:p>
          <a:p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JAK2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V617F is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absent- cytogenetic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evaluation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mandatory to find thrombocytosis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due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to CML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Ph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chromosome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)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myelodysplastic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disorder 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5q−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syndrome) </a:t>
            </a:r>
          </a:p>
        </p:txBody>
      </p:sp>
      <p:sp>
        <p:nvSpPr>
          <p:cNvPr id="4" name="Up Arrow 3"/>
          <p:cNvSpPr/>
          <p:nvPr/>
        </p:nvSpPr>
        <p:spPr>
          <a:xfrm>
            <a:off x="8849427" y="1582875"/>
            <a:ext cx="144016" cy="2160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514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If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Ph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chromosome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cytogenic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study –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ve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FISH analysis for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bcr-abl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is preferred assay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Bcr-abl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translocation can be present in the absence of the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Ph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chromosome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bcr-abl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reverse transcriptase PCR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a/w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false-positive results</a:t>
            </a:r>
          </a:p>
        </p:txBody>
      </p:sp>
    </p:spTree>
    <p:extLst>
      <p:ext uri="{BB962C8B-B14F-4D97-AF65-F5344CB8AC3E}">
        <p14:creationId xmlns:p14="http://schemas.microsoft.com/office/powerpoint/2010/main" val="34343857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 JAK2 mutation –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ve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p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ts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CALR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(type 1 or type 2)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: 36%</a:t>
            </a:r>
          </a:p>
          <a:p>
            <a:pPr marL="0" indent="0">
              <a:buNone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                                                   MPL mutations : 4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% 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Significant splenomegaly-suggest another MPN, hence red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cell mass determination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needed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can evolve into PV (usually in women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with JAK2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V617F) or PMF (usually in men with type 1 CALR mutations)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Over years due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to clonal evolution or succession</a:t>
            </a:r>
          </a:p>
        </p:txBody>
      </p:sp>
    </p:spTree>
    <p:extLst>
      <p:ext uri="{BB962C8B-B14F-4D97-AF65-F5344CB8AC3E}">
        <p14:creationId xmlns:p14="http://schemas.microsoft.com/office/powerpoint/2010/main" val="40895054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Sufficient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overlap of the JAK2 V617F neutrophil allele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burden b/w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ET and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PV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Only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a red cell mass and plasma volume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determination- 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distinguish PV from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ET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911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COMPLICATIONS</a:t>
            </a:r>
            <a:endParaRPr lang="en-US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712968" cy="4525963"/>
              </a:xfrm>
            </p:spPr>
            <p:txBody>
              <a:bodyPr>
                <a:normAutofit/>
              </a:bodyPr>
              <a:lstStyle/>
              <a:p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No need to intervene unless the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platelet count is &gt;1 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 smtClean="0">
                            <a:latin typeface="Cambria Math"/>
                            <a:cs typeface="Calibri Light" pitchFamily="34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/>
                            <a:cs typeface="Calibri Light" pitchFamily="34" charset="0"/>
                          </a:rPr>
                          <m:t>10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  <a:cs typeface="Calibri Light" pitchFamily="34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/μL</a:t>
                </a:r>
              </a:p>
              <a:p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Very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high platelet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counts- </a:t>
                </a:r>
                <a:r>
                  <a:rPr lang="en-US" sz="2600" dirty="0" err="1" smtClean="0">
                    <a:latin typeface="Calibri Light" pitchFamily="34" charset="0"/>
                    <a:cs typeface="Calibri Light" pitchFamily="34" charset="0"/>
                  </a:rPr>
                  <a:t>a/w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 hemorrhage d/t acquired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von </a:t>
                </a:r>
                <a:r>
                  <a:rPr lang="en-US" sz="2600" dirty="0" err="1">
                    <a:latin typeface="Calibri Light" pitchFamily="34" charset="0"/>
                    <a:cs typeface="Calibri Light" pitchFamily="34" charset="0"/>
                  </a:rPr>
                  <a:t>Willebrand’s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disease</a:t>
                </a:r>
              </a:p>
              <a:p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Neurologic problems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in ET 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migraine-related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  <a:sym typeface="Wingdings" pitchFamily="2" charset="2"/>
                  </a:rPr>
                  <a:t>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respond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only to lowering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of platelet count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en-US" sz="2600" dirty="0" err="1" smtClean="0">
                    <a:latin typeface="Calibri Light" pitchFamily="34" charset="0"/>
                    <a:cs typeface="Calibri Light" pitchFamily="34" charset="0"/>
                  </a:rPr>
                  <a:t>Erythromelalgia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  <a:sym typeface="Wingdings" pitchFamily="2" charset="2"/>
                  </a:rPr>
                  <a:t>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respond to PLT COX-1 inhibitors (aspirin, ibuprofen)</a:t>
                </a:r>
                <a:endParaRPr lang="en-US" sz="2600" dirty="0">
                  <a:latin typeface="Calibri Light" pitchFamily="34" charset="0"/>
                  <a:cs typeface="Calibri Light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712968" cy="4525963"/>
              </a:xfrm>
              <a:blipFill rotWithShape="1">
                <a:blip r:embed="rId2"/>
                <a:stretch>
                  <a:fillRect l="-1049" t="-1078" r="-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64053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TREATMENT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levated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platelet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count, asymptomatic patient,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without cardiovascular risk factors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or tobacco use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no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therapy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When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platelet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count rises above 1 ×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10^6/</a:t>
            </a:r>
            <a:r>
              <a:rPr lang="el-GR" sz="2600" dirty="0" smtClean="0">
                <a:latin typeface="Calibri Light" pitchFamily="34" charset="0"/>
                <a:cs typeface="Calibri Light" pitchFamily="34" charset="0"/>
              </a:rPr>
              <a:t>Μ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l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substantial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quantity of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high molecular-weight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von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Willebrand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multimers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are removed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from the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circulation and destroyed by the enlarged platelet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mass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acquired von </a:t>
            </a:r>
            <a:r>
              <a:rPr lang="en-US" sz="2600" dirty="0" err="1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Willebrand’s</a:t>
            </a:r>
            <a:r>
              <a:rPr lang="en-US" sz="260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disease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Identified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by a reduction in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ristocetin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cofactor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activity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Aspirin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could promote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hemorrhage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Bleeding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-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rarely spontaneous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Usually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responds to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ε-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aminocaproic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acid (given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prophylactically before and after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elective surgery)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Plateletpheresis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- temporary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and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inefficient remedy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9547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640960" cy="4925144"/>
              </a:xfrm>
            </p:spPr>
            <p:txBody>
              <a:bodyPr>
                <a:normAutofit/>
              </a:bodyPr>
              <a:lstStyle/>
              <a:p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ET patients treated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/>
                            <a:cs typeface="Calibri Light" pitchFamily="34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  <a:cs typeface="Calibri Light" pitchFamily="34" charset="0"/>
                          </a:rPr>
                          <m:t>32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  <a:cs typeface="Calibri Light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or alkylating agents -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risk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of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developing AL</a:t>
                </a:r>
              </a:p>
              <a:p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Combining these with </a:t>
                </a:r>
                <a:r>
                  <a:rPr lang="en-US" sz="2600" dirty="0" err="1" smtClean="0">
                    <a:latin typeface="Calibri Light" pitchFamily="34" charset="0"/>
                    <a:cs typeface="Calibri Light" pitchFamily="34" charset="0"/>
                  </a:rPr>
                  <a:t>hydroxyurea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increases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the risk</a:t>
                </a:r>
              </a:p>
              <a:p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If symptoms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refractory to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salicylates</a:t>
                </a:r>
                <a:endParaRPr lang="en-US" sz="2600" dirty="0">
                  <a:latin typeface="Calibri Light" pitchFamily="34" charset="0"/>
                  <a:cs typeface="Calibri Light" pitchFamily="34" charset="0"/>
                </a:endParaRPr>
              </a:p>
              <a:p>
                <a:pPr>
                  <a:buFont typeface="Wingdings" pitchFamily="2" charset="2"/>
                  <a:buChar char="ü"/>
                </a:pPr>
                <a:r>
                  <a:rPr lang="en-US" sz="2600" dirty="0" err="1" smtClean="0">
                    <a:latin typeface="Calibri Light" pitchFamily="34" charset="0"/>
                    <a:cs typeface="Calibri Light" pitchFamily="34" charset="0"/>
                  </a:rPr>
                  <a:t>pegylated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 IFN-α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en-US" sz="2600" dirty="0" err="1" smtClean="0">
                    <a:latin typeface="Calibri Light" pitchFamily="34" charset="0"/>
                    <a:cs typeface="Calibri Light" pitchFamily="34" charset="0"/>
                  </a:rPr>
                  <a:t>quinazoline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 derivative         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used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to reduce the platelet count</a:t>
                </a:r>
                <a:endParaRPr lang="en-US" sz="2600" dirty="0" smtClean="0">
                  <a:latin typeface="Calibri Light" pitchFamily="34" charset="0"/>
                  <a:cs typeface="Calibri Light" pitchFamily="34" charset="0"/>
                </a:endParaRPr>
              </a:p>
              <a:p>
                <a:pPr>
                  <a:buFont typeface="Wingdings" pitchFamily="2" charset="2"/>
                  <a:buChar char="ü"/>
                </a:pPr>
                <a:r>
                  <a:rPr lang="en-US" sz="2600" dirty="0" err="1" smtClean="0">
                    <a:latin typeface="Calibri Light" pitchFamily="34" charset="0"/>
                    <a:cs typeface="Calibri Light" pitchFamily="34" charset="0"/>
                  </a:rPr>
                  <a:t>Anagrelide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                             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significant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side effects</a:t>
                </a:r>
                <a:endParaRPr lang="en-US" sz="2600" dirty="0" smtClean="0">
                  <a:latin typeface="Calibri Light" pitchFamily="34" charset="0"/>
                  <a:cs typeface="Calibri Light" pitchFamily="34" charset="0"/>
                </a:endParaRPr>
              </a:p>
              <a:p>
                <a:pPr>
                  <a:buFont typeface="Wingdings" pitchFamily="2" charset="2"/>
                  <a:buChar char="ü"/>
                </a:pPr>
                <a:r>
                  <a:rPr lang="en-US" sz="2600" dirty="0" err="1" smtClean="0">
                    <a:latin typeface="Calibri Light" pitchFamily="34" charset="0"/>
                    <a:cs typeface="Calibri Light" pitchFamily="34" charset="0"/>
                  </a:rPr>
                  <a:t>hydroxyurea</a:t>
                </a:r>
                <a:endParaRPr lang="en-US" sz="2600" dirty="0">
                  <a:latin typeface="Calibri Light" pitchFamily="34" charset="0"/>
                  <a:cs typeface="Calibri Light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640960" cy="4925144"/>
              </a:xfrm>
              <a:blipFill rotWithShape="1">
                <a:blip r:embed="rId2"/>
                <a:stretch>
                  <a:fillRect l="-1058" t="-991" r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/>
          <p:cNvSpPr/>
          <p:nvPr/>
        </p:nvSpPr>
        <p:spPr>
          <a:xfrm>
            <a:off x="3724268" y="3573016"/>
            <a:ext cx="288032" cy="17641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832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Hydroxyurea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+ aspirin : effective than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anagrelide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+ aspirin, for prevention of TIA 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as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hydroxyurea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is an NO donor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risk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of GI bleeding higher with aspirin +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anagrelide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Normalizing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the platelet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count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not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prevent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either arterial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or venous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thrombosis</a:t>
            </a:r>
          </a:p>
          <a:p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Pegylated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interferon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can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produce a complete molecular remission in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some ET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patients</a:t>
            </a:r>
          </a:p>
        </p:txBody>
      </p:sp>
    </p:spTree>
    <p:extLst>
      <p:ext uri="{BB962C8B-B14F-4D97-AF65-F5344CB8AC3E}">
        <p14:creationId xmlns:p14="http://schemas.microsoft.com/office/powerpoint/2010/main" val="25839219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CHRONIC NEUTROPHILIC 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LEUKEMIA (CNL)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Clonal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proliferation of mature neutrophils with few 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no circulating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immature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granulocytes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2013, CNL was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a/w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activating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mutations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of gene- CSF3R encoding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for the receptor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for G-CSF (a/k/a CSF3)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Rare ,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with &lt;200 reported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cases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Median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age at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diagnosis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∼67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years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Equally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prevalent in both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genders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Median survival is ∼2 years</a:t>
            </a:r>
          </a:p>
          <a:p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2652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764704"/>
            <a:ext cx="8964488" cy="5361459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Patients may be asymptomatic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Constitutional symptoms, splenomegaly, anemia, thrombocytopenia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Causes of death- leukemic transformation, severe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cytopenias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marked treatment-refractory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leukocytosis</a:t>
            </a:r>
          </a:p>
          <a:p>
            <a:pPr marL="0" indent="0">
              <a:buNone/>
            </a:pPr>
            <a:r>
              <a:rPr lang="en-US" sz="2600" u="sng" dirty="0">
                <a:solidFill>
                  <a:srgbClr val="00B050"/>
                </a:solidFill>
                <a:latin typeface="Calibri Light" pitchFamily="34" charset="0"/>
                <a:cs typeface="Calibri Light" pitchFamily="34" charset="0"/>
              </a:rPr>
              <a:t>Pathogenesis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CSF3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-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main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growth factor for granulocyte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proliferation and differentiation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R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ecombinant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CSF3 is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used for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the treatment of severe neutropenia, including severe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congenital neutropenia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SCN)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Some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patients with SCN acquire CSF3R mutations</a:t>
            </a:r>
          </a:p>
          <a:p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5405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16632"/>
            <a:ext cx="8229600" cy="6009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u="sng" dirty="0" smtClean="0">
                <a:solidFill>
                  <a:srgbClr val="00B050"/>
                </a:solidFill>
                <a:latin typeface="Calibri Light" pitchFamily="34" charset="0"/>
                <a:cs typeface="Calibri Light" pitchFamily="34" charset="0"/>
              </a:rPr>
              <a:t>Diagnosis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Exclusion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of the more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common causes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of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neutrophilia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(infections, inflammatory processes)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12776"/>
            <a:ext cx="6696744" cy="510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437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u="sng" dirty="0">
                <a:solidFill>
                  <a:srgbClr val="00B050"/>
                </a:solidFill>
                <a:latin typeface="Calibri Light" pitchFamily="34" charset="0"/>
                <a:cs typeface="Calibri Light" pitchFamily="34" charset="0"/>
              </a:rPr>
              <a:t>Treatment </a:t>
            </a:r>
            <a:endParaRPr lang="en-US" sz="2600" u="sng" dirty="0" smtClean="0">
              <a:solidFill>
                <a:srgbClr val="00B050"/>
              </a:solidFill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palliative and suboptimal in efficacy</a:t>
            </a:r>
          </a:p>
          <a:p>
            <a:r>
              <a:rPr lang="en-US" sz="2600" dirty="0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ASCT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 reasonable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to consider in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presence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of symptomatic disease,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esp. in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younger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patients</a:t>
            </a:r>
          </a:p>
          <a:p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Cytoreductive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therapy with </a:t>
            </a:r>
            <a:r>
              <a:rPr lang="en-US" sz="2600" dirty="0" err="1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hydroxyurea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– good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R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esponse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to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hydroxyurea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therapy is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often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transient</a:t>
            </a:r>
          </a:p>
          <a:p>
            <a:r>
              <a:rPr lang="en-US" sz="2600" dirty="0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Interferon </a:t>
            </a:r>
            <a:r>
              <a:rPr lang="el-GR" sz="2600" dirty="0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α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 alternative drug</a:t>
            </a:r>
          </a:p>
          <a:p>
            <a:r>
              <a:rPr lang="en-US" sz="2600" dirty="0" err="1" smtClean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Ruxolitinib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(a JAK1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and JAK2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inhibitor) 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R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esponse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is often incomplete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and temporary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1770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Chronic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Eosinophilic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Leukemia, Not Otherwise Specified</a:t>
            </a:r>
            <a:br>
              <a:rPr lang="en-US" sz="2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(CEL-NOS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Subset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of clonal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eosinophilia</a:t>
                </a:r>
                <a:endParaRPr lang="en-US" sz="2600" dirty="0">
                  <a:latin typeface="Calibri Light" pitchFamily="34" charset="0"/>
                  <a:cs typeface="Calibri Light" pitchFamily="34" charset="0"/>
                </a:endParaRPr>
              </a:p>
              <a:p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neither molecularly defined nor classified as an alternative </a:t>
                </a:r>
                <a:r>
                  <a:rPr lang="en-US" sz="2600" dirty="0" err="1" smtClean="0">
                    <a:latin typeface="Calibri Light" pitchFamily="34" charset="0"/>
                    <a:cs typeface="Calibri Light" pitchFamily="34" charset="0"/>
                  </a:rPr>
                  <a:t>clinicopathologically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 assigned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myeloid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malignancy</a:t>
                </a:r>
              </a:p>
              <a:p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Used strictly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in patients with an “HES” phenotype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who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display either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a clonal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cytogenetic/molecular abnormality or excess blasts in the BM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or PB</a:t>
                </a:r>
              </a:p>
              <a:p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WHO definition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  <a:sym typeface="Wingdings" pitchFamily="2" charset="2"/>
                  </a:rPr>
                  <a:t>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presence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of ≥1.5 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 smtClean="0">
                            <a:latin typeface="Cambria Math"/>
                            <a:cs typeface="Calibri Light" pitchFamily="34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/>
                            <a:cs typeface="Calibri Light" pitchFamily="34" charset="0"/>
                          </a:rPr>
                          <m:t>10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  <a:cs typeface="Calibri Light" pitchFamily="34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/L AEC + either</a:t>
                </a:r>
                <a:endParaRPr lang="en-US" sz="2600" dirty="0">
                  <a:latin typeface="Calibri Light" pitchFamily="34" charset="0"/>
                  <a:cs typeface="Calibri Light" pitchFamily="34" charset="0"/>
                </a:endParaRPr>
              </a:p>
              <a:p>
                <a:pPr>
                  <a:buFont typeface="Wingdings" pitchFamily="2" charset="2"/>
                  <a:buChar char="ü"/>
                </a:pP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presence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of </a:t>
                </a:r>
                <a:r>
                  <a:rPr lang="en-US" sz="2600" dirty="0" err="1">
                    <a:latin typeface="Calibri Light" pitchFamily="34" charset="0"/>
                    <a:cs typeface="Calibri Light" pitchFamily="34" charset="0"/>
                  </a:rPr>
                  <a:t>myeloblast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 excess (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either &gt;2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%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in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PB or 5–19% </a:t>
                </a: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in BM)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en-US" sz="2600" dirty="0" smtClean="0">
                    <a:latin typeface="Calibri Light" pitchFamily="34" charset="0"/>
                    <a:cs typeface="Calibri Light" pitchFamily="34" charset="0"/>
                  </a:rPr>
                  <a:t>evidence </a:t>
                </a:r>
                <a:r>
                  <a:rPr lang="en-US" sz="2600" dirty="0">
                    <a:latin typeface="Calibri Light" pitchFamily="34" charset="0"/>
                    <a:cs typeface="Calibri Light" pitchFamily="34" charset="0"/>
                  </a:rPr>
                  <a:t>of myeloid </a:t>
                </a:r>
                <a:r>
                  <a:rPr lang="en-US" sz="2600" dirty="0" err="1" smtClean="0">
                    <a:latin typeface="Calibri Light" pitchFamily="34" charset="0"/>
                    <a:cs typeface="Calibri Light" pitchFamily="34" charset="0"/>
                  </a:rPr>
                  <a:t>clonality</a:t>
                </a:r>
                <a:endParaRPr lang="en-US" sz="2600" dirty="0">
                  <a:latin typeface="Calibri Light" pitchFamily="34" charset="0"/>
                  <a:cs typeface="Calibri Light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2022" r="-1778" b="-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82669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Cytogenetic abnormalities in CEL, other than those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a/w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molecularly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defined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eosinophilic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disorders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trisomy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8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(most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frequent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)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t(10;11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)(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p14;q21)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t(7;12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)(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q11;p11)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CEL-NOS -no response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to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imatinib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Treatment not different from similar MPNs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ASCT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for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transplant-eligible patients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with poor risk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factors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0104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MASTOCYTOSIS</a:t>
            </a:r>
            <a:br>
              <a:rPr lang="en-US" sz="3600" dirty="0">
                <a:solidFill>
                  <a:schemeClr val="accent2">
                    <a:lumMod val="50000"/>
                  </a:schemeClr>
                </a:solidFill>
              </a:rPr>
            </a:b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Mast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cell disease (MCD)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tissue infiltration by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morphologically as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well as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immunophenotypically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abnormal mast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cells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T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wo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broad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categories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Cutaneous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mastocytosis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Systemic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mastocytosis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(SM)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MCD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in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adults-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usually systemic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,clinical course can be indolent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or aggressive, depending on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absence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or presence of impaired organ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function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9591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95536" y="620688"/>
            <a:ext cx="8352928" cy="53285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u="sng" dirty="0">
                <a:solidFill>
                  <a:srgbClr val="00B050"/>
                </a:solidFill>
                <a:latin typeface="Calibri Light" pitchFamily="34" charset="0"/>
                <a:cs typeface="Calibri Light" pitchFamily="34" charset="0"/>
              </a:rPr>
              <a:t>Symptoms and </a:t>
            </a:r>
            <a:r>
              <a:rPr lang="en-US" sz="2600" u="sng" dirty="0" smtClean="0">
                <a:solidFill>
                  <a:srgbClr val="00B050"/>
                </a:solidFill>
                <a:latin typeface="Calibri Light" pitchFamily="34" charset="0"/>
                <a:cs typeface="Calibri Light" pitchFamily="34" charset="0"/>
              </a:rPr>
              <a:t>signs</a:t>
            </a:r>
          </a:p>
          <a:p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urticaria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pigmentosa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mast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cell mediator release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symptoms(headache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flushing,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nausea, lightheadedness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syncope,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anaphylaxis, pruritus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urticaria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diarrhea,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angioedema,abdominal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cramps)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organ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damage (lytic bone lesions,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osteoporosis,HSM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cytopenia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)</a:t>
            </a:r>
          </a:p>
          <a:p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Aggressive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SM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can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be 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a/w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another myeloid malignancy (MPN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MDS, MDS/MPN overlap (e.g.,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CMML)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present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as overt mast cell leukemia 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MCL)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L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ife expectancy is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near normal in indolent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SM,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significantly shortened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 aggressive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6723944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u="sng" dirty="0">
                <a:solidFill>
                  <a:srgbClr val="00B050"/>
                </a:solidFill>
                <a:latin typeface="Calibri Light" pitchFamily="34" charset="0"/>
                <a:cs typeface="Calibri Light" pitchFamily="34" charset="0"/>
              </a:rPr>
              <a:t>Diagnosis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endParaRPr lang="en-US" sz="2600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BM examination : clusters of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morphologically abnormal, spindle-shaped mast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cells (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immunohistochemical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stains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specific to mast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cells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tryptase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CD117) 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Mast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cell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immunophenotyping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reveals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aberrant CD25 expression by neoplastic mast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cells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Increased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levels of serum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tryptase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histamine,urine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histamine metabolites and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prostaglandins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Mutation screening-  KIT mutations (usually KITD816V) seen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inmajority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of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pts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9057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2016 WHO classification</a:t>
            </a:r>
          </a:p>
          <a:p>
            <a:pPr marL="0" indent="0">
              <a:buNone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(1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) cutaneous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mastocytosis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(CM),</a:t>
            </a:r>
          </a:p>
          <a:p>
            <a:pPr marL="0" indent="0">
              <a:buNone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(2)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SM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(3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) mast cell sarcoma (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MCS)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Another classification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Calibri Light" pitchFamily="34" charset="0"/>
                <a:cs typeface="Calibri Light" pitchFamily="34" charset="0"/>
              </a:rPr>
              <a:t>(a) indolent SM (ISM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)</a:t>
            </a:r>
          </a:p>
          <a:p>
            <a:pPr marL="0" indent="0">
              <a:buNone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b) smoldering SM (SSM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)</a:t>
            </a:r>
          </a:p>
          <a:p>
            <a:pPr marL="0" indent="0">
              <a:buNone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c) SM with an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associated hematological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neoplasm (SM-AHN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)</a:t>
            </a:r>
          </a:p>
          <a:p>
            <a:pPr marL="0" indent="0">
              <a:buNone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d) aggressive SM (ASM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)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e) MCL</a:t>
            </a:r>
          </a:p>
        </p:txBody>
      </p:sp>
    </p:spTree>
    <p:extLst>
      <p:ext uri="{BB962C8B-B14F-4D97-AF65-F5344CB8AC3E}">
        <p14:creationId xmlns:p14="http://schemas.microsoft.com/office/powerpoint/2010/main" val="38006474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u="sng" dirty="0" smtClean="0">
                <a:solidFill>
                  <a:srgbClr val="00B050"/>
                </a:solidFill>
                <a:latin typeface="Calibri Light" pitchFamily="34" charset="0"/>
                <a:cs typeface="Calibri Light" pitchFamily="34" charset="0"/>
              </a:rPr>
              <a:t>Treatment 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mast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cell mediator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release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symptoms- H-1,H-2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histamine receptor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blockers,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cromolyn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sodium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patients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with propensity to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vasodilatory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shock- wear a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medical alert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bracelet,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carry an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Epi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-Pen self-injector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for self-administration of s/c epinephrine</a:t>
            </a:r>
          </a:p>
          <a:p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Urticaria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pigmentosa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- variable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response to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topical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and systemic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corticosteroid therapy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1085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u="sng" dirty="0" smtClean="0">
                <a:latin typeface="Calibri Light" pitchFamily="34" charset="0"/>
                <a:cs typeface="Calibri Light" pitchFamily="34" charset="0"/>
              </a:rPr>
              <a:t>Aggressive SM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I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nterferon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α or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cladribine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: first-line therapy</a:t>
            </a:r>
          </a:p>
          <a:p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Imatinib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-ineffective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in the treatment of PDGFR-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unmutated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SM</a:t>
            </a:r>
          </a:p>
          <a:p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Midostaurin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multikinase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inhibitor)- study shown effective in 45%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n-US" sz="2600" u="sng" dirty="0" smtClean="0">
                <a:latin typeface="Calibri Light" pitchFamily="34" charset="0"/>
                <a:cs typeface="Calibri Light" pitchFamily="34" charset="0"/>
              </a:rPr>
              <a:t>ISM </a:t>
            </a:r>
            <a:r>
              <a:rPr lang="en-US" sz="2600" u="sng" dirty="0">
                <a:latin typeface="Calibri Light" pitchFamily="34" charset="0"/>
                <a:cs typeface="Calibri Light" pitchFamily="34" charset="0"/>
              </a:rPr>
              <a:t>or </a:t>
            </a:r>
            <a:r>
              <a:rPr lang="en-US" sz="2600" u="sng" dirty="0" smtClean="0">
                <a:latin typeface="Calibri Light" pitchFamily="34" charset="0"/>
                <a:cs typeface="Calibri Light" pitchFamily="34" charset="0"/>
              </a:rPr>
              <a:t>SSM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Study reported marginal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value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for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masitinib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(oral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tyrosine kinase inhibitor that inhibits KIT and LYN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)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5298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665" y="35841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MYELOPROLIFERATIVE NEOPLASM,</a:t>
            </a:r>
            <a:br>
              <a:rPr lang="en-US" sz="3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UNCLASSIFIABLE (MPN-U)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I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ncludes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MPN-like neoplasms that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cannot be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clearly classified as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one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of the other seven subcategories of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MPN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May present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with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unusual thrombosis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or unexplained </a:t>
            </a:r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organomegaly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normal blood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counts, but carry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MPN-characteristic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mutations (JAK2 , CALR)or BM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morphology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consistent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with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MPN</a:t>
            </a:r>
          </a:p>
          <a:p>
            <a:r>
              <a:rPr lang="en-US" sz="2600" dirty="0">
                <a:latin typeface="Calibri Light" pitchFamily="34" charset="0"/>
                <a:cs typeface="Calibri Light" pitchFamily="34" charset="0"/>
              </a:rPr>
              <a:t>S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ome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cases of MPN-U represent earlier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stages in PV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or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ET (but fail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to meet the threshold hemoglobin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levels or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platelet counts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that is required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per WHO diagnostic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criteria)</a:t>
            </a:r>
          </a:p>
          <a:p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Specific treatment interventions not necessary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in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asymptomatic</a:t>
            </a:r>
          </a:p>
          <a:p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Pts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with arterial thrombotic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complications may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require </a:t>
            </a:r>
            <a:r>
              <a:rPr lang="en-US" sz="2600" dirty="0" err="1">
                <a:latin typeface="Calibri Light" pitchFamily="34" charset="0"/>
                <a:cs typeface="Calibri Light" pitchFamily="34" charset="0"/>
              </a:rPr>
              <a:t>cytoreductive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 and aspirin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therapy</a:t>
            </a:r>
          </a:p>
          <a:p>
            <a:r>
              <a:rPr lang="en-US" sz="2600" dirty="0" err="1" smtClean="0">
                <a:latin typeface="Calibri Light" pitchFamily="34" charset="0"/>
                <a:cs typeface="Calibri Light" pitchFamily="34" charset="0"/>
              </a:rPr>
              <a:t>Pts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 with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venous thrombosis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may require </a:t>
            </a:r>
            <a:r>
              <a:rPr lang="en-US" sz="2600" dirty="0">
                <a:latin typeface="Calibri Light" pitchFamily="34" charset="0"/>
                <a:cs typeface="Calibri Light" pitchFamily="34" charset="0"/>
              </a:rPr>
              <a:t>systemic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anticoagulation</a:t>
            </a:r>
            <a:endParaRPr lang="en-US" sz="2600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6007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2204864"/>
            <a:ext cx="7772400" cy="356411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THANK YOU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61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2588</Words>
  <Application>Microsoft Office PowerPoint</Application>
  <PresentationFormat>On-screen Show (4:3)</PresentationFormat>
  <Paragraphs>331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MYELOPROLIFERATIVE NEOPLASMS</vt:lpstr>
      <vt:lpstr>WHO classification of the chronic myeloproliferative neoplasms (MPNs)</vt:lpstr>
      <vt:lpstr>PowerPoint Presentation</vt:lpstr>
      <vt:lpstr>PowerPoint Presentation</vt:lpstr>
      <vt:lpstr>PowerPoint Presentation</vt:lpstr>
      <vt:lpstr>PRIMARY MYELOFIBROSIS</vt:lpstr>
      <vt:lpstr>PowerPoint Presentation</vt:lpstr>
      <vt:lpstr>PowerPoint Presentation</vt:lpstr>
      <vt:lpstr>ETIOLOGY </vt:lpstr>
      <vt:lpstr>PowerPoint Presentation</vt:lpstr>
      <vt:lpstr>CLINICAL FEATURES </vt:lpstr>
      <vt:lpstr>PowerPoint Presentation</vt:lpstr>
      <vt:lpstr>PowerPoint Presentation</vt:lpstr>
      <vt:lpstr>PowerPoint Presentation</vt:lpstr>
      <vt:lpstr>PowerPoint Presentation</vt:lpstr>
      <vt:lpstr>DIAGNOSIS </vt:lpstr>
      <vt:lpstr>PowerPoint Presentation</vt:lpstr>
      <vt:lpstr>PowerPoint Presentation</vt:lpstr>
      <vt:lpstr>PowerPoint Presentation</vt:lpstr>
      <vt:lpstr>COMPLICATIONS</vt:lpstr>
      <vt:lpstr>PowerPoint Presentation</vt:lpstr>
      <vt:lpstr>Treatment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ESSENTIAL THROMBOCYTOSIS</vt:lpstr>
      <vt:lpstr>PowerPoint Presentation</vt:lpstr>
      <vt:lpstr>PowerPoint Presentation</vt:lpstr>
      <vt:lpstr>ETIOLOGY</vt:lpstr>
      <vt:lpstr>PowerPoint Presentation</vt:lpstr>
      <vt:lpstr>CLINICAL FEATURES</vt:lpstr>
      <vt:lpstr>PowerPoint Presentation</vt:lpstr>
      <vt:lpstr>PowerPoint Presentation</vt:lpstr>
      <vt:lpstr>PowerPoint Presentation</vt:lpstr>
      <vt:lpstr>DIAGNOSIS</vt:lpstr>
      <vt:lpstr>PowerPoint Presentation</vt:lpstr>
      <vt:lpstr>PowerPoint Presentation</vt:lpstr>
      <vt:lpstr>PowerPoint Presentation</vt:lpstr>
      <vt:lpstr>COMPLICATIONS</vt:lpstr>
      <vt:lpstr>TREATMENT</vt:lpstr>
      <vt:lpstr>PowerPoint Presentation</vt:lpstr>
      <vt:lpstr>PowerPoint Presentation</vt:lpstr>
      <vt:lpstr>CHRONIC NEUTROPHILIC LEUKEMIA (CNL)</vt:lpstr>
      <vt:lpstr>PowerPoint Presentation</vt:lpstr>
      <vt:lpstr>PowerPoint Presentation</vt:lpstr>
      <vt:lpstr>PowerPoint Presentation</vt:lpstr>
      <vt:lpstr>Chronic Eosinophilic Leukemia, Not Otherwise Specified (CEL-NOS)</vt:lpstr>
      <vt:lpstr>PowerPoint Presentation</vt:lpstr>
      <vt:lpstr>MASTOCYTOSIS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MYELOPROLIFERATIVE NEOPLASM, UNCLASSIFIABLE (MPN-U) 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54</cp:revision>
  <dcterms:created xsi:type="dcterms:W3CDTF">2022-06-21T08:46:27Z</dcterms:created>
  <dcterms:modified xsi:type="dcterms:W3CDTF">2022-06-22T10:33:24Z</dcterms:modified>
</cp:coreProperties>
</file>