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90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39249CB-CF58-4929-96CD-E90BEDC0A1D9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9E0E443-35AD-4C73-B600-A2BC88F946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nithya</a:t>
            </a:r>
            <a:r>
              <a:rPr lang="en-US" dirty="0" smtClean="0"/>
              <a:t> </a:t>
            </a:r>
            <a:r>
              <a:rPr lang="en-US" dirty="0" err="1" smtClean="0"/>
              <a:t>ramanujan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APPROACH TO HEADACHE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36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Headache is pain in any part of the head, including the scalp, face, interior of the head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Headache is one of the most common reasons patients seek medical attention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Headache is due to activation of pain sensitive structures 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-in or around the brain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-Skull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-face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-Sinuses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-teeth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188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ETIOLOGY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May occur as a primary disorder 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 secondary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another disorder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Primary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◦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Migraine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◦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Cluster headache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◦ Trigeminal autonomic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cephalalgias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 primary headache disorders</a:t>
            </a:r>
          </a:p>
        </p:txBody>
      </p:sp>
    </p:spTree>
    <p:extLst>
      <p:ext uri="{BB962C8B-B14F-4D97-AF65-F5344CB8AC3E}">
        <p14:creationId xmlns="" xmlns:p14="http://schemas.microsoft.com/office/powerpoint/2010/main" val="41174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Secondary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Extracranial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Ocular, Dental, PNS, Vascular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◦ Intracranial- Bleeds, Tumors, CSF leak, IIH,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Infections, Vascular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◦ Systemic- Hypertension, Fever, Giant cell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arteritis, Hypoxia,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Hypercapnea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◦ Drugs and Toxins- Nitrates, Analgesic overuse,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Caffeine withdrawal, CO</a:t>
            </a:r>
          </a:p>
        </p:txBody>
      </p:sp>
    </p:spTree>
    <p:extLst>
      <p:ext uri="{BB962C8B-B14F-4D97-AF65-F5344CB8AC3E}">
        <p14:creationId xmlns="" xmlns:p14="http://schemas.microsoft.com/office/powerpoint/2010/main" val="395141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History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Location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Duration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Severity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Onset (sudden/ gradual)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Quality (throbbing/ constant/ intermittent)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Exacerbating and remitting factors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Whether recurrent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00200"/>
            <a:ext cx="464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715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381000"/>
            <a:ext cx="8504238" cy="579437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Vomiting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Migraine or increased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intracranial pressure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Fever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Infection (encephalitis, meningitis, sinusitis)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Red eye and/or visual symptoms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(halos, blurring)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Visual field deficits, diplopia, or blurring vision: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Ocular migraine, mass lesion, or IIH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Lacrimation and facial flushing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Cluster headache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Rhinorrhea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Sinusitis</a:t>
            </a:r>
          </a:p>
        </p:txBody>
      </p:sp>
    </p:spTree>
    <p:extLst>
      <p:ext uri="{BB962C8B-B14F-4D97-AF65-F5344CB8AC3E}">
        <p14:creationId xmlns="" xmlns:p14="http://schemas.microsoft.com/office/powerpoint/2010/main" val="65474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54025" y="914400"/>
            <a:ext cx="8689975" cy="5184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Pulsatile tinnitus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IIH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Preceding aura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Migraine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Focal neurologic deficit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Encephalitis, meningitis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bleeds, tumor, or other mass lesion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Seizures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Encephalitis, tumor, or other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mass lesion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Syncope at headache onset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SAH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Myalgias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and/or vision changes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(in people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&gt;55yr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): Giant cell arteritis</a:t>
            </a:r>
          </a:p>
        </p:txBody>
      </p:sp>
    </p:spTree>
    <p:extLst>
      <p:ext uri="{BB962C8B-B14F-4D97-AF65-F5344CB8AC3E}">
        <p14:creationId xmlns="" xmlns:p14="http://schemas.microsoft.com/office/powerpoint/2010/main" val="54203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52400" y="228600"/>
            <a:ext cx="8504238" cy="587057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 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Past medical history</a:t>
            </a:r>
          </a:p>
          <a:p>
            <a:pPr marL="0" indent="0">
              <a:buNone/>
            </a:pP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◦ Exposure to drugs, substances (like caffeine)</a:t>
            </a:r>
          </a:p>
          <a:p>
            <a:pPr marL="0" indent="0">
              <a:buNone/>
            </a:pP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◦ Recent lumbar puncture</a:t>
            </a:r>
          </a:p>
          <a:p>
            <a:pPr marL="0" indent="0">
              <a:buNone/>
            </a:pP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◦ Immunosuppressive disorders or IV drug use</a:t>
            </a:r>
          </a:p>
          <a:p>
            <a:pPr marL="0" indent="0">
              <a:buNone/>
            </a:pP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◦ Hypertension</a:t>
            </a:r>
          </a:p>
          <a:p>
            <a:pPr marL="0" indent="0">
              <a:buNone/>
            </a:pP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◦ Cancer</a:t>
            </a:r>
          </a:p>
          <a:p>
            <a:pPr marL="0" indent="0">
              <a:buNone/>
            </a:pP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◦ Dementia, trauma, coagulopathy, or use of</a:t>
            </a:r>
          </a:p>
          <a:p>
            <a:pPr marL="0" indent="0">
              <a:buNone/>
            </a:pP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anticoagulants or ethanol</a:t>
            </a:r>
          </a:p>
          <a:p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history- migraine, familial hemiplegic migraine</a:t>
            </a:r>
            <a:endParaRPr lang="en-US" sz="3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094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PHYSICAL EXAMINATION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appearance (whether restless or calm in</a:t>
            </a:r>
          </a:p>
          <a:p>
            <a:pPr marL="0" indent="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dark room)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Vital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signs, including temperature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examination with a focus on the head</a:t>
            </a:r>
          </a:p>
          <a:p>
            <a:pPr marL="0" indent="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neck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eurological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examination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Scalp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Ipsilateral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temporal artery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TM joints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Eyes and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periorbital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area including fundus</a:t>
            </a:r>
          </a:p>
        </p:txBody>
      </p:sp>
    </p:spTree>
    <p:extLst>
      <p:ext uri="{BB962C8B-B14F-4D97-AF65-F5344CB8AC3E}">
        <p14:creationId xmlns="" xmlns:p14="http://schemas.microsoft.com/office/powerpoint/2010/main" val="20111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Nares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Oropharynx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Neck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and cervical spine</a:t>
            </a:r>
          </a:p>
        </p:txBody>
      </p:sp>
    </p:spTree>
    <p:extLst>
      <p:ext uri="{BB962C8B-B14F-4D97-AF65-F5344CB8AC3E}">
        <p14:creationId xmlns="" xmlns:p14="http://schemas.microsoft.com/office/powerpoint/2010/main" val="122952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 FLAG SIGNS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503920" cy="4572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Neurologic symptoms or signs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Immunosuppression or cancer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Meningismus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Onset of headache after age 50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Thunderclap headache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Worsening with positional change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Systemic symptoms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fever, weight loss)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Progressively worsening headache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Red eye and halos around lights</a:t>
            </a:r>
          </a:p>
        </p:txBody>
      </p:sp>
    </p:spTree>
    <p:extLst>
      <p:ext uri="{BB962C8B-B14F-4D97-AF65-F5344CB8AC3E}">
        <p14:creationId xmlns="" xmlns:p14="http://schemas.microsoft.com/office/powerpoint/2010/main" val="194146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381000"/>
            <a:ext cx="8504238" cy="57181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Neurologic symptoms or signs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altered mental status,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confusion, neurogenic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weakness, diplopia, papilledema, focal neurologic deficits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 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Encephalitis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subdural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hematoma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subarachnoid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hemorrhage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intracerebral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hemorrhage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tumor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,other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intracranial mass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increased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intracranial pressure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Immunosuppression or cancer--- CNS infection, metastases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Meningismus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---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Meningitis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subarachnoid hemorrhage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subdural empyema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Onset of headache after age 50--- Increased risk of a serious cause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tumor, giant cell arteritis)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98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454025"/>
            <a:ext cx="8915400" cy="5718175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Thunderclap </a:t>
            </a:r>
            <a:r>
              <a:rPr lang="en-US" dirty="0">
                <a:solidFill>
                  <a:srgbClr val="FF0000"/>
                </a:solidFill>
              </a:rPr>
              <a:t>headache </a:t>
            </a:r>
            <a:r>
              <a:rPr lang="en-US" dirty="0"/>
              <a:t>(severe headache that peaks within a </a:t>
            </a:r>
            <a:r>
              <a:rPr lang="en-US" dirty="0" smtClean="0"/>
              <a:t>few seconds</a:t>
            </a:r>
            <a:r>
              <a:rPr lang="en-US" dirty="0"/>
              <a:t>)--- </a:t>
            </a:r>
            <a:r>
              <a:rPr lang="en-US" dirty="0">
                <a:solidFill>
                  <a:srgbClr val="FF0000"/>
                </a:solidFill>
              </a:rPr>
              <a:t>Subarachnoid </a:t>
            </a:r>
            <a:r>
              <a:rPr lang="en-US" dirty="0" smtClean="0">
                <a:solidFill>
                  <a:srgbClr val="FF0000"/>
                </a:solidFill>
              </a:rPr>
              <a:t>hemorrhage, </a:t>
            </a:r>
            <a:r>
              <a:rPr lang="en-US" dirty="0" smtClean="0">
                <a:solidFill>
                  <a:srgbClr val="00B050"/>
                </a:solidFill>
              </a:rPr>
              <a:t>pituitary apoplexy</a:t>
            </a:r>
            <a:r>
              <a:rPr lang="en-US" dirty="0" smtClean="0">
                <a:solidFill>
                  <a:srgbClr val="FF0000"/>
                </a:solidFill>
              </a:rPr>
              <a:t>, cervical artery </a:t>
            </a:r>
            <a:r>
              <a:rPr lang="en-US" dirty="0" err="1" smtClean="0">
                <a:solidFill>
                  <a:srgbClr val="FF0000"/>
                </a:solidFill>
              </a:rPr>
              <a:t>disection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00B050"/>
                </a:solidFill>
              </a:rPr>
              <a:t>RCVS(reversible cerebral </a:t>
            </a:r>
            <a:r>
              <a:rPr lang="en-US" dirty="0" err="1" smtClean="0">
                <a:solidFill>
                  <a:srgbClr val="00B050"/>
                </a:solidFill>
              </a:rPr>
              <a:t>vasoconstiction</a:t>
            </a:r>
            <a:r>
              <a:rPr lang="en-US" dirty="0" smtClean="0">
                <a:solidFill>
                  <a:srgbClr val="00B050"/>
                </a:solidFill>
              </a:rPr>
              <a:t> syndrome), </a:t>
            </a:r>
            <a:r>
              <a:rPr lang="en-US" dirty="0" smtClean="0">
                <a:solidFill>
                  <a:srgbClr val="FF0000"/>
                </a:solidFill>
              </a:rPr>
              <a:t>cerebral sinus venous thrombosis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r>
              <a:rPr lang="en-US" dirty="0"/>
              <a:t>Combination of fever, weight loss, </a:t>
            </a:r>
            <a:r>
              <a:rPr lang="en-US" dirty="0" smtClean="0"/>
              <a:t>visual disturbances</a:t>
            </a:r>
            <a:r>
              <a:rPr lang="en-US" dirty="0"/>
              <a:t>, jaw </a:t>
            </a:r>
            <a:r>
              <a:rPr lang="en-US" dirty="0" smtClean="0"/>
              <a:t>claudication, temporal </a:t>
            </a:r>
            <a:r>
              <a:rPr lang="en-US" dirty="0"/>
              <a:t>artery tenderness, and proximal </a:t>
            </a:r>
            <a:r>
              <a:rPr lang="en-US" dirty="0" err="1"/>
              <a:t>myalgias</a:t>
            </a:r>
            <a:r>
              <a:rPr lang="en-US" dirty="0"/>
              <a:t>--- </a:t>
            </a:r>
            <a:r>
              <a:rPr lang="en-US" dirty="0">
                <a:solidFill>
                  <a:srgbClr val="FF0000"/>
                </a:solidFill>
              </a:rPr>
              <a:t>Giant </a:t>
            </a:r>
            <a:r>
              <a:rPr lang="en-US" dirty="0" smtClean="0">
                <a:solidFill>
                  <a:srgbClr val="FF0000"/>
                </a:solidFill>
              </a:rPr>
              <a:t>cell arteritis</a:t>
            </a:r>
          </a:p>
          <a:p>
            <a:r>
              <a:rPr lang="en-US" dirty="0"/>
              <a:t>Systemic symptoms (</a:t>
            </a:r>
            <a:r>
              <a:rPr lang="en-US" dirty="0" err="1"/>
              <a:t>eg</a:t>
            </a:r>
            <a:r>
              <a:rPr lang="en-US" dirty="0"/>
              <a:t>, fever, weight loss)--- </a:t>
            </a:r>
            <a:r>
              <a:rPr lang="en-US" dirty="0">
                <a:solidFill>
                  <a:srgbClr val="FF0000"/>
                </a:solidFill>
              </a:rPr>
              <a:t>Sepsis, </a:t>
            </a:r>
            <a:r>
              <a:rPr lang="en-US" dirty="0" smtClean="0">
                <a:solidFill>
                  <a:srgbClr val="FF0000"/>
                </a:solidFill>
              </a:rPr>
              <a:t>hyperthyroidism, cancer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r>
              <a:rPr lang="en-US" dirty="0"/>
              <a:t>Progressively worsening headache--- Secondary headache</a:t>
            </a:r>
          </a:p>
          <a:p>
            <a:r>
              <a:rPr lang="en-US" dirty="0" smtClean="0"/>
              <a:t> </a:t>
            </a:r>
            <a:r>
              <a:rPr lang="en-US" dirty="0"/>
              <a:t>Red eye and halos around lights--- </a:t>
            </a:r>
            <a:r>
              <a:rPr lang="en-US" dirty="0">
                <a:solidFill>
                  <a:srgbClr val="FF0000"/>
                </a:solidFill>
              </a:rPr>
              <a:t>Acute </a:t>
            </a:r>
            <a:r>
              <a:rPr lang="en-US" dirty="0" smtClean="0">
                <a:solidFill>
                  <a:srgbClr val="FF0000"/>
                </a:solidFill>
              </a:rPr>
              <a:t>angle closure </a:t>
            </a:r>
            <a:r>
              <a:rPr lang="en-US" dirty="0">
                <a:solidFill>
                  <a:srgbClr val="FF0000"/>
                </a:solidFill>
              </a:rPr>
              <a:t>glaucoma</a:t>
            </a:r>
          </a:p>
        </p:txBody>
      </p:sp>
    </p:spTree>
    <p:extLst>
      <p:ext uri="{BB962C8B-B14F-4D97-AF65-F5344CB8AC3E}">
        <p14:creationId xmlns="" xmlns:p14="http://schemas.microsoft.com/office/powerpoint/2010/main" val="327117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Chronic daily headache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Headache for 15 days or more per </a:t>
            </a:r>
            <a:r>
              <a:rPr lang="en-US" dirty="0" smtClean="0"/>
              <a:t>month.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Primary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Chronic migraine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Chronic tension type headache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Chronic cluster headache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Chronic paroxysmal </a:t>
            </a:r>
            <a:r>
              <a:rPr lang="en-US" dirty="0" err="1">
                <a:solidFill>
                  <a:srgbClr val="002060"/>
                </a:solidFill>
              </a:rPr>
              <a:t>hemicrania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287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Secondary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Post traumatic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Post infectious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</a:t>
            </a:r>
            <a:r>
              <a:rPr lang="en-US" dirty="0" smtClean="0">
                <a:solidFill>
                  <a:srgbClr val="002060"/>
                </a:solidFill>
              </a:rPr>
              <a:t>Iatrogenic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Inflammatory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Giant cell arteritis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Sarcoidosis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Behcet’s</a:t>
            </a:r>
            <a:r>
              <a:rPr lang="en-US" dirty="0">
                <a:solidFill>
                  <a:srgbClr val="002060"/>
                </a:solidFill>
              </a:rPr>
              <a:t> syndrome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Chronic CNS infection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◦ Medication overuse</a:t>
            </a:r>
          </a:p>
        </p:txBody>
      </p:sp>
    </p:spTree>
    <p:extLst>
      <p:ext uri="{BB962C8B-B14F-4D97-AF65-F5344CB8AC3E}">
        <p14:creationId xmlns="" xmlns:p14="http://schemas.microsoft.com/office/powerpoint/2010/main" val="35658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daily persistent headache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219200"/>
            <a:ext cx="8842248" cy="5410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Headache on most/all days.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clearly recall the moment of onset.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Clinically distinct syndrome.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Primary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◦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Migranous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type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◦ Featureless (tension-type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◦ Subarachnoid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haemorrhage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◦ Low CSF volume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◦ Raised CSF pressure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◦ Post-traumatic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◦ Chronic meningitis</a:t>
            </a: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759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INVESTIGATIONS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A</a:t>
            </a:r>
            <a:r>
              <a:rPr lang="en-US" dirty="0" smtClean="0"/>
              <a:t>ll routines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 MRI Brain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Lumbar puncture and CSF analysis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Tonometry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ESR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CT PNS</a:t>
            </a:r>
          </a:p>
        </p:txBody>
      </p:sp>
    </p:spTree>
    <p:extLst>
      <p:ext uri="{BB962C8B-B14F-4D97-AF65-F5344CB8AC3E}">
        <p14:creationId xmlns="" xmlns:p14="http://schemas.microsoft.com/office/powerpoint/2010/main" val="340967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TREATMENT 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Directed at the cause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Medically Intractable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◦ Occipital nerve stimulations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◦ Single pulse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transcranial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magnetic stimulation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38210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Migraine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 year old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presented with headache 1 day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duration,over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right side of head,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throbbing type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aggravated by movement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associated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nausea and vomiting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Physical examination normal. She gives history of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repeated attacks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similar episode in past. No obvious cause identified from history and examination. Diagnosis???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546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Simplified diagnostic criteria for migraine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89848" cy="4572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Repeated attacks, 4-72hours,normal examination, no obvious cause 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marL="0" indent="0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Atleast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2-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unilateral pain, throbbing pain, aggravation by movement, moderate or severe intensity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Atleast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1- nausea/vomiting, photophobia&amp;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phonophobia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946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Pathogenesis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02352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Due to the dysfunction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monoaminergic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sensory control systems in brainstem and hypothalamus.</a:t>
            </a:r>
          </a:p>
          <a:p>
            <a:pPr marL="0" indent="0">
              <a:buNone/>
            </a:pPr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Cortical spreading depression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Triggers(sleep deprivation, hunger, stress, menses)</a:t>
            </a:r>
          </a:p>
          <a:p>
            <a:pPr marL="0" indent="0" algn="ctr">
              <a:buNone/>
            </a:pP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Activate cells in trigeminal nucleus</a:t>
            </a: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Vth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nerve sensory endings- release of vasoactive peptides(CGRP)</a:t>
            </a:r>
          </a:p>
        </p:txBody>
      </p:sp>
      <p:sp>
        <p:nvSpPr>
          <p:cNvPr id="5" name="Down Arrow 4"/>
          <p:cNvSpPr/>
          <p:nvPr/>
        </p:nvSpPr>
        <p:spPr>
          <a:xfrm>
            <a:off x="3505200" y="34290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3505200" y="4419600"/>
            <a:ext cx="484632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3507232" y="5638800"/>
            <a:ext cx="533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572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89848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Vasodilatation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Release of inflammatory            occipital </a:t>
            </a:r>
          </a:p>
          <a:p>
            <a:pPr marL="0" indent="0">
              <a:buNone/>
            </a:pPr>
            <a:r>
              <a:rPr lang="en-US" dirty="0" smtClean="0"/>
              <a:t>mediators                                      temporal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parietal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Meningeal irritation                    frontal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</a:t>
            </a:r>
            <a:r>
              <a:rPr lang="en-US" dirty="0" smtClean="0">
                <a:solidFill>
                  <a:srgbClr val="00B050"/>
                </a:solidFill>
              </a:rPr>
              <a:t>flashes of light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 smtClean="0"/>
              <a:t>                Pain                              vasoconstriction-</a:t>
            </a:r>
            <a:r>
              <a:rPr lang="en-US" dirty="0" err="1" smtClean="0">
                <a:solidFill>
                  <a:srgbClr val="00B050"/>
                </a:solidFill>
              </a:rPr>
              <a:t>scotoma</a:t>
            </a:r>
            <a:endParaRPr lang="en-US" dirty="0" smtClean="0">
              <a:solidFill>
                <a:srgbClr val="00B05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3276600" y="2057400"/>
            <a:ext cx="99060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49800" y="2057400"/>
            <a:ext cx="88900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>
            <a:off x="1905000" y="41148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1879600" y="51054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470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8763000" cy="6236806"/>
          </a:xfrm>
        </p:spPr>
      </p:pic>
      <p:cxnSp>
        <p:nvCxnSpPr>
          <p:cNvPr id="4" name="Straight Connector 3"/>
          <p:cNvCxnSpPr/>
          <p:nvPr/>
        </p:nvCxnSpPr>
        <p:spPr>
          <a:xfrm>
            <a:off x="4343400" y="4114800"/>
            <a:ext cx="304800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467600" y="5715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order neuron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705600" y="3962400"/>
            <a:ext cx="10668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24800" y="4648200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order neuron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5410200" y="762000"/>
            <a:ext cx="12192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81800" y="6096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order neuron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382000" y="1447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H="1" flipV="1">
            <a:off x="609600" y="2438400"/>
            <a:ext cx="1371600" cy="2819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85800" y="2667000"/>
            <a:ext cx="2133600" cy="2819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28600" y="1828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Meningeal</a:t>
            </a:r>
            <a:r>
              <a:rPr lang="en-US" dirty="0" smtClean="0"/>
              <a:t> vessels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621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Treatment of acute migraine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89848" cy="517855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Simple analgesics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acetaminophen, aspirin, caffeine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NSAIDS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naproxen, ibuprofen,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tolfenamic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acid,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diclofenac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5-HT 1B/1D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agonists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(MOA- 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vasoconstiction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ergotamine,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naratriptan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rizatriptan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sumatriptan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frovatriptan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almotriptan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eletriptan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zoimitriptan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(oral)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Nasal-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dihydroergotamine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sumatriptan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zolmitriptan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Parenteral-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dihydroergotamine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sumatriptan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Dopamine R-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antagonists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(adjuvant, improves gastric absorption of 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triptans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and NSAIDS)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metoclopromide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prochlorperazine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(oral)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Parenteral- chlorpromazine,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metoclopromide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         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prochlorperazine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midrin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(acetaminophen+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dichloralphenazone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isometheptene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Parenteral- opioids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Neuromodulation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non invasive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vagus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nerve stimulation(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nVNS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   single pulse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transcranial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magnetic stimulation(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sTMS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243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Newer drugs for </a:t>
            </a:r>
            <a:r>
              <a:rPr lang="en-US" dirty="0" err="1" smtClean="0"/>
              <a:t>migaine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CGRP ANTAGONISTS</a:t>
            </a:r>
          </a:p>
          <a:p>
            <a:pPr>
              <a:buNone/>
            </a:pPr>
            <a:r>
              <a:rPr lang="en-US" sz="2800" dirty="0" smtClean="0"/>
              <a:t> </a:t>
            </a:r>
            <a:r>
              <a:rPr lang="en-US" sz="2800" dirty="0" err="1" smtClean="0"/>
              <a:t>Telcagepant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</a:t>
            </a:r>
            <a:r>
              <a:rPr lang="en-US" sz="2800" dirty="0" err="1" smtClean="0"/>
              <a:t>Olcegepant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Monoclonal antibody targeting CGRP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</a:t>
            </a:r>
            <a:r>
              <a:rPr lang="en-US" sz="2800" dirty="0" err="1" smtClean="0"/>
              <a:t>Erenumab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</a:t>
            </a:r>
            <a:r>
              <a:rPr lang="en-US" sz="2800" dirty="0" err="1" smtClean="0"/>
              <a:t>Fremanezumab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Prophylaxis of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migaine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Beta blockers-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propranolol, </a:t>
            </a:r>
            <a:r>
              <a:rPr lang="en-US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metoprolol</a:t>
            </a: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Antidepressants- </a:t>
            </a:r>
            <a:r>
              <a:rPr lang="en-US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amitriptyline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(s/e- wt gain), </a:t>
            </a:r>
            <a:r>
              <a:rPr lang="en-US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dosulepin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nortriptyline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venlafaxine</a:t>
            </a: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Anticonvulsant-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topiramate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valproate</a:t>
            </a: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Serotonergic drugs- </a:t>
            </a:r>
            <a:r>
              <a:rPr lang="en-US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pizotifen</a:t>
            </a: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Other- </a:t>
            </a:r>
            <a:r>
              <a:rPr lang="en-US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flunarizine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candesartan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Neuromodulation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sTMS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(single pulse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transcranial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magnetic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stimulation)</a:t>
            </a:r>
          </a:p>
          <a:p>
            <a:r>
              <a:rPr lang="en-US" sz="32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Ona</a:t>
            </a:r>
            <a:r>
              <a:rPr lang="en-US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botulinum</a:t>
            </a:r>
            <a:r>
              <a:rPr lang="en-US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toxin type A-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c/c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migaine</a:t>
            </a:r>
            <a:endParaRPr lang="en-US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81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Tension type headache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37448" cy="487375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25 year old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with h/o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depressive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episode in past present with headache 2weeks duration.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mild to start with &amp;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fluctuating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 nature(mild to severe). She describes it as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tight band like discomfort around head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O/e forehead 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musles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are tensed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No associated symptoms. Diagnosis??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Most common primary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Associated with depression, not tension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Muscle contraction(tensed)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Episodic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simple analgesics( aspirin,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pcm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NSAIDS)</a:t>
            </a:r>
            <a:endParaRPr lang="en-US" sz="2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Chronic(15 days or more)-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amitriptyline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28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685800"/>
          </a:xfrm>
        </p:spPr>
        <p:txBody>
          <a:bodyPr/>
          <a:lstStyle/>
          <a:p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Trigeminal autonomic </a:t>
            </a:r>
            <a:r>
              <a:rPr lang="en-US" b="1" u="sng" dirty="0" err="1" smtClean="0">
                <a:latin typeface="Times New Roman" pitchFamily="18" charset="0"/>
                <a:cs typeface="Times New Roman" pitchFamily="18" charset="0"/>
              </a:rPr>
              <a:t>cephalalgia</a:t>
            </a:r>
            <a:endParaRPr lang="en-US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066800"/>
            <a:ext cx="8504238" cy="54864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Cluster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headache( Episodic &amp;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hronic)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Paroxysmal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hemicrania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Episodic &amp;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Chronic)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Short-lasting unilateral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neuralgiform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headache attacks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Short-lasting unilateral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neuralgiform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headache attacks with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conjunctival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injection and tearing (SUNCT)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-Episodic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SUNCT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-Chronic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SUNCT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Short-lasting unilateral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neuralgiform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headache attacks with cranial autonomic symptoms (SUNA)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-Episodic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SUNA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-Chronic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SUNA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Hemicrania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continua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Probable trigeminal autonomic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cephalalgia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974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Cluster head ache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30 year old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presented with headache at night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casuality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deep excruciating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explosive pain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behind his right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eye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retroorbital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lasting about 30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He woke up from sleep due pain and he was rubbing his head with hands and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vigourosly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shaking his head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There was associated 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conjunctival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injection, 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lacrimation,aural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fullness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right eye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photophobia (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unilaeral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says everyday similar attacks occur sharp at 2am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12pm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(periodicity)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the past 8 weeks. Diagnosis??? </a:t>
            </a:r>
          </a:p>
        </p:txBody>
      </p:sp>
    </p:spTree>
    <p:extLst>
      <p:ext uri="{BB962C8B-B14F-4D97-AF65-F5344CB8AC3E}">
        <p14:creationId xmlns="" xmlns:p14="http://schemas.microsoft.com/office/powerpoint/2010/main" val="132462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381000"/>
            <a:ext cx="9144000" cy="5718175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Typical cluster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haeadache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daily bouts of 1 or 2 attacks, shorter duration, unilateral pain. 8- 10 weeks year. Pain free interval 1year.(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episodic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Pain free interval &lt;3 months-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chronic</a:t>
            </a:r>
          </a:p>
          <a:p>
            <a:pPr marL="0" indent="0">
              <a:buNone/>
            </a:pPr>
            <a:r>
              <a:rPr lang="en-US" sz="28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Acute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o2 inhalation(TOC),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sumatriptans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(s/c)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suma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zolmi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nasal spray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nVNS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Short term prevention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(episodic)- prednisolone, verapamil, greater occipital nerve injection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Long term prevention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(episodic and prolonged chronic)</a:t>
            </a:r>
          </a:p>
          <a:p>
            <a:pPr marL="0" indent="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-verapamil,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topiramate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nVNS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lithium, melatonin,  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gabapentin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48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Paroxysmal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hemicrania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Young medical  student come to OPD with history of headache episodes lasting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3-4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mins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associated with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severe lacrimation and nasal congestion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He says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&gt;5 episodes of very severe pain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which may be right or left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sided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unilteral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occur everyday. He is having rapid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relief on intake of indomethacin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Diagnosis??</a:t>
            </a:r>
          </a:p>
          <a:p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Male=female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remission(+) 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episodic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Non remitting form,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chronic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Treatment –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indomethacin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topiramate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pixoxicam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nVNS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660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 come to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casuality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with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unilateral temporal pain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descibed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as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stabbing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lasting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few seconds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associated with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ipsilateral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lacrimation and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conjunctival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injection (absent in SUNA)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give history of groups of stab like pain. He had more than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 episodes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till now. He also said that he took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indomethacin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asking his medical friend. But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no relief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obtained. Diagnosis???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SHORT LASTING UNITERAL NEURALGIFORM HEADACHE ATTACKS WITH CONJUNCTIVAL INJECTION &amp; TEARING- SUNCT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SHORT LASTING UNITERAL NEURALGIFORM HEADACHE ATTACKS WITH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CRANIAL AUTONOMIC SYMPTOMS- SUNA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808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 patterns,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single stabs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group of stabs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 long attack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 many minutes) with multiple stab, no resolution of pain in between stabs.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Cutaneous or other triggers, lack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respnse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 indomethacin- SUNCT</a:t>
            </a:r>
          </a:p>
          <a:p>
            <a:r>
              <a:rPr lang="en-US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Treatment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Abortive therapy-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lidocaine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Preventive therapy-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lamotrigine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topiramate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gabapentin, carbamazepine</a:t>
            </a: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794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 primary head ache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2615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Primary cough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headache- common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in elderly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exercise headache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headache associated with sexual activity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thunderclap headache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Cold-stimulus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headache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Headache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attributed to external application of a cold stimulus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Headache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attributed to ingestion or inhalation of a cold stimulus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xternal-pressure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headache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External-compression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headache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External-traction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headache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stabbing headache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Nummular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headache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Hypnic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headache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daily persistent headache (NDPH)</a:t>
            </a:r>
          </a:p>
        </p:txBody>
      </p:sp>
    </p:spTree>
    <p:extLst>
      <p:ext uri="{BB962C8B-B14F-4D97-AF65-F5344CB8AC3E}">
        <p14:creationId xmlns="" xmlns:p14="http://schemas.microsoft.com/office/powerpoint/2010/main" val="56460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THANK YOU</a:t>
            </a:r>
            <a:endParaRPr lang="en-US" sz="44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345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744</TotalTime>
  <Words>1733</Words>
  <Application>Microsoft Office PowerPoint</Application>
  <PresentationFormat>On-screen Show (4:3)</PresentationFormat>
  <Paragraphs>250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Civic</vt:lpstr>
      <vt:lpstr>APPROACH TO HEADACHE</vt:lpstr>
      <vt:lpstr>INTRODUCTION</vt:lpstr>
      <vt:lpstr>ETIOLOGY</vt:lpstr>
      <vt:lpstr>Slide 4</vt:lpstr>
      <vt:lpstr>EVALUATION</vt:lpstr>
      <vt:lpstr>Slide 6</vt:lpstr>
      <vt:lpstr>Slide 7</vt:lpstr>
      <vt:lpstr>Slide 8</vt:lpstr>
      <vt:lpstr>PHYSICAL EXAMINATION</vt:lpstr>
      <vt:lpstr>Slide 10</vt:lpstr>
      <vt:lpstr>RED FLAG SIGNS</vt:lpstr>
      <vt:lpstr>Slide 12</vt:lpstr>
      <vt:lpstr>Slide 13</vt:lpstr>
      <vt:lpstr>Chronic daily headache</vt:lpstr>
      <vt:lpstr>Slide 15</vt:lpstr>
      <vt:lpstr>New daily persistent headache</vt:lpstr>
      <vt:lpstr>INVESTIGATIONS</vt:lpstr>
      <vt:lpstr>TREATMENT </vt:lpstr>
      <vt:lpstr>Migraine </vt:lpstr>
      <vt:lpstr>Simplified diagnostic criteria for migraine</vt:lpstr>
      <vt:lpstr>Pathogenesis </vt:lpstr>
      <vt:lpstr>Slide 22</vt:lpstr>
      <vt:lpstr>Slide 23</vt:lpstr>
      <vt:lpstr>Treatment of acute migraine</vt:lpstr>
      <vt:lpstr>Newer drugs for migaine</vt:lpstr>
      <vt:lpstr>Prophylaxis of migaine</vt:lpstr>
      <vt:lpstr>Tension type headache</vt:lpstr>
      <vt:lpstr>Trigeminal autonomic cephalalgia</vt:lpstr>
      <vt:lpstr>Cluster head ache</vt:lpstr>
      <vt:lpstr>Slide 30</vt:lpstr>
      <vt:lpstr>Paroxysmal hemicrania</vt:lpstr>
      <vt:lpstr>Slide 32</vt:lpstr>
      <vt:lpstr>Slide 33</vt:lpstr>
      <vt:lpstr>Other primary head ache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HEADACHE</dc:title>
  <dc:creator>Windows User</dc:creator>
  <cp:lastModifiedBy>Windows User</cp:lastModifiedBy>
  <cp:revision>91</cp:revision>
  <dcterms:created xsi:type="dcterms:W3CDTF">2021-03-23T10:39:35Z</dcterms:created>
  <dcterms:modified xsi:type="dcterms:W3CDTF">2021-03-26T07:35:59Z</dcterms:modified>
</cp:coreProperties>
</file>