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78" r:id="rId6"/>
    <p:sldId id="276" r:id="rId7"/>
    <p:sldId id="277"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9" r:id="rId25"/>
    <p:sldId id="280" r:id="rId26"/>
    <p:sldId id="281" r:id="rId27"/>
    <p:sldId id="282"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5" d="100"/>
          <a:sy n="75" d="100"/>
        </p:scale>
        <p:origin x="54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9257A2F-CF19-40FB-A5D2-D2989972FE44}" type="datetimeFigureOut">
              <a:rPr lang="en-IN" smtClean="0"/>
              <a:t>16-04-2023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1415426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257A2F-CF19-40FB-A5D2-D2989972FE44}" type="datetimeFigureOut">
              <a:rPr lang="en-IN" smtClean="0"/>
              <a:t>16-04-2023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71172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257A2F-CF19-40FB-A5D2-D2989972FE44}" type="datetimeFigureOut">
              <a:rPr lang="en-IN" smtClean="0"/>
              <a:t>16-04-2023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1100637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9257A2F-CF19-40FB-A5D2-D2989972FE44}" type="datetimeFigureOut">
              <a:rPr lang="en-IN" smtClean="0"/>
              <a:t>16-04-2023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331000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257A2F-CF19-40FB-A5D2-D2989972FE44}" type="datetimeFigureOut">
              <a:rPr lang="en-IN" smtClean="0"/>
              <a:t>16-04-2023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1648827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257A2F-CF19-40FB-A5D2-D2989972FE44}" type="datetimeFigureOut">
              <a:rPr lang="en-IN" smtClean="0"/>
              <a:t>16-04-2023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2895143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257A2F-CF19-40FB-A5D2-D2989972FE44}" type="datetimeFigureOut">
              <a:rPr lang="en-IN" smtClean="0"/>
              <a:t>16-04-2023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3924178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257A2F-CF19-40FB-A5D2-D2989972FE44}" type="datetimeFigureOut">
              <a:rPr lang="en-IN" smtClean="0"/>
              <a:t>16-04-2023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4030456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257A2F-CF19-40FB-A5D2-D2989972FE44}" type="datetimeFigureOut">
              <a:rPr lang="en-IN" smtClean="0"/>
              <a:t>16-04-2023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599986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257A2F-CF19-40FB-A5D2-D2989972FE44}" type="datetimeFigureOut">
              <a:rPr lang="en-IN" smtClean="0"/>
              <a:t>16-04-2023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411262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257A2F-CF19-40FB-A5D2-D2989972FE44}" type="datetimeFigureOut">
              <a:rPr lang="en-IN" smtClean="0"/>
              <a:t>16-04-2023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8AF925-1992-4E61-96EC-59FA5CBBB978}"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29357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257A2F-CF19-40FB-A5D2-D2989972FE44}" type="datetimeFigureOut">
              <a:rPr lang="en-IN" smtClean="0"/>
              <a:t>16-04-2023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677956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257A2F-CF19-40FB-A5D2-D2989972FE44}" type="datetimeFigureOut">
              <a:rPr lang="en-IN" smtClean="0"/>
              <a:t>16-04-2023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8AF925-1992-4E61-96EC-59FA5CBBB978}"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38968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257A2F-CF19-40FB-A5D2-D2989972FE44}" type="datetimeFigureOut">
              <a:rPr lang="en-IN" smtClean="0"/>
              <a:t>16-04-2023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3627218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257A2F-CF19-40FB-A5D2-D2989972FE44}" type="datetimeFigureOut">
              <a:rPr lang="en-IN" smtClean="0"/>
              <a:t>16-04-2023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1495358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257A2F-CF19-40FB-A5D2-D2989972FE44}" type="datetimeFigureOut">
              <a:rPr lang="en-IN" smtClean="0"/>
              <a:t>16-04-2023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8AF925-1992-4E61-96EC-59FA5CBBB978}" type="slidenum">
              <a:rPr lang="en-IN" smtClean="0"/>
              <a:t>‹#›</a:t>
            </a:fld>
            <a:endParaRPr lang="en-IN"/>
          </a:p>
        </p:txBody>
      </p:sp>
    </p:spTree>
    <p:extLst>
      <p:ext uri="{BB962C8B-B14F-4D97-AF65-F5344CB8AC3E}">
        <p14:creationId xmlns:p14="http://schemas.microsoft.com/office/powerpoint/2010/main" val="3483098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9257A2F-CF19-40FB-A5D2-D2989972FE44}" type="datetimeFigureOut">
              <a:rPr lang="en-IN" smtClean="0"/>
              <a:t>16-04-2023</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978AF925-1992-4E61-96EC-59FA5CBBB978}" type="slidenum">
              <a:rPr lang="en-IN" smtClean="0"/>
              <a:t>‹#›</a:t>
            </a:fld>
            <a:endParaRPr lang="en-IN"/>
          </a:p>
        </p:txBody>
      </p:sp>
    </p:spTree>
    <p:extLst>
      <p:ext uri="{BB962C8B-B14F-4D97-AF65-F5344CB8AC3E}">
        <p14:creationId xmlns:p14="http://schemas.microsoft.com/office/powerpoint/2010/main" val="270063688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DF72-8752-42C5-B211-034D5814B809}"/>
              </a:ext>
            </a:extLst>
          </p:cNvPr>
          <p:cNvSpPr>
            <a:spLocks noGrp="1"/>
          </p:cNvSpPr>
          <p:nvPr>
            <p:ph type="ctrTitle"/>
          </p:nvPr>
        </p:nvSpPr>
        <p:spPr/>
        <p:txBody>
          <a:bodyPr/>
          <a:lstStyle/>
          <a:p>
            <a:r>
              <a:rPr lang="en-US" dirty="0"/>
              <a:t>METABOLIC AKLALOSIS</a:t>
            </a:r>
            <a:endParaRPr lang="en-IN" dirty="0"/>
          </a:p>
        </p:txBody>
      </p:sp>
      <p:sp>
        <p:nvSpPr>
          <p:cNvPr id="3" name="Subtitle 2">
            <a:extLst>
              <a:ext uri="{FF2B5EF4-FFF2-40B4-BE49-F238E27FC236}">
                <a16:creationId xmlns:a16="http://schemas.microsoft.com/office/drawing/2014/main" id="{79C5DA31-E7CC-4C9C-B975-B987E8CD7B81}"/>
              </a:ext>
            </a:extLst>
          </p:cNvPr>
          <p:cNvSpPr>
            <a:spLocks noGrp="1"/>
          </p:cNvSpPr>
          <p:nvPr>
            <p:ph type="subTitle" idx="1"/>
          </p:nvPr>
        </p:nvSpPr>
        <p:spPr/>
        <p:txBody>
          <a:bodyPr/>
          <a:lstStyle/>
          <a:p>
            <a:r>
              <a:rPr lang="en-US" dirty="0"/>
              <a:t>DR AMRITA KURIAN</a:t>
            </a:r>
            <a:endParaRPr lang="en-IN" dirty="0"/>
          </a:p>
        </p:txBody>
      </p:sp>
    </p:spTree>
    <p:extLst>
      <p:ext uri="{BB962C8B-B14F-4D97-AF65-F5344CB8AC3E}">
        <p14:creationId xmlns:p14="http://schemas.microsoft.com/office/powerpoint/2010/main" val="679685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9FB19-6426-4B09-B98B-72CB6D684C3C}"/>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A818A8DC-96C3-4B43-82EE-D3B802337074}"/>
              </a:ext>
            </a:extLst>
          </p:cNvPr>
          <p:cNvSpPr>
            <a:spLocks noGrp="1"/>
          </p:cNvSpPr>
          <p:nvPr>
            <p:ph idx="1"/>
          </p:nvPr>
        </p:nvSpPr>
        <p:spPr/>
        <p:txBody>
          <a:bodyPr/>
          <a:lstStyle/>
          <a:p>
            <a:r>
              <a:rPr lang="en-US" dirty="0"/>
              <a:t>Elevated arterial pH</a:t>
            </a:r>
          </a:p>
          <a:p>
            <a:r>
              <a:rPr lang="en-US" dirty="0"/>
              <a:t>Increase in the serum bicarbonate</a:t>
            </a:r>
          </a:p>
          <a:p>
            <a:r>
              <a:rPr lang="en-US" dirty="0"/>
              <a:t>Increase in PaCO2 as a result of compensatory alveolar hypoventilation.</a:t>
            </a:r>
          </a:p>
          <a:p>
            <a:r>
              <a:rPr lang="en-US" dirty="0"/>
              <a:t>Often accompanied by hypochloremia and hypokalemia.</a:t>
            </a:r>
            <a:endParaRPr lang="en-IN" dirty="0"/>
          </a:p>
        </p:txBody>
      </p:sp>
    </p:spTree>
    <p:extLst>
      <p:ext uri="{BB962C8B-B14F-4D97-AF65-F5344CB8AC3E}">
        <p14:creationId xmlns:p14="http://schemas.microsoft.com/office/powerpoint/2010/main" val="302388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FC213-863F-4069-A48C-0DE5BAE1E5C3}"/>
              </a:ext>
            </a:extLst>
          </p:cNvPr>
          <p:cNvSpPr>
            <a:spLocks noGrp="1"/>
          </p:cNvSpPr>
          <p:nvPr>
            <p:ph type="title"/>
          </p:nvPr>
        </p:nvSpPr>
        <p:spPr/>
        <p:txBody>
          <a:bodyPr/>
          <a:lstStyle/>
          <a:p>
            <a:r>
              <a:rPr lang="en-US" dirty="0"/>
              <a:t>PATHOGENESIS</a:t>
            </a:r>
            <a:endParaRPr lang="en-IN" dirty="0"/>
          </a:p>
        </p:txBody>
      </p:sp>
      <p:sp>
        <p:nvSpPr>
          <p:cNvPr id="3" name="Content Placeholder 2">
            <a:extLst>
              <a:ext uri="{FF2B5EF4-FFF2-40B4-BE49-F238E27FC236}">
                <a16:creationId xmlns:a16="http://schemas.microsoft.com/office/drawing/2014/main" id="{BE865B50-AA2D-43D6-8FE1-C61478C68007}"/>
              </a:ext>
            </a:extLst>
          </p:cNvPr>
          <p:cNvSpPr>
            <a:spLocks noGrp="1"/>
          </p:cNvSpPr>
          <p:nvPr>
            <p:ph idx="1"/>
          </p:nvPr>
        </p:nvSpPr>
        <p:spPr>
          <a:xfrm>
            <a:off x="677334" y="1662545"/>
            <a:ext cx="9173248" cy="4378817"/>
          </a:xfrm>
        </p:spPr>
        <p:txBody>
          <a:bodyPr>
            <a:normAutofit/>
          </a:bodyPr>
          <a:lstStyle/>
          <a:p>
            <a:r>
              <a:rPr lang="en-US" dirty="0"/>
              <a:t>Results from net gain of bicarbonate or loss of nonvolatile acid (usually HCl by vomiting) from the extracellular fluid.</a:t>
            </a:r>
          </a:p>
          <a:p>
            <a:r>
              <a:rPr lang="en-US" dirty="0"/>
              <a:t>Generation stage : Loss of acid typically causes alkalosis</a:t>
            </a:r>
          </a:p>
          <a:p>
            <a:r>
              <a:rPr lang="en-US" dirty="0"/>
              <a:t>When vomiting/NG suction causes loss of HCl from stomach, bicarbonate secretion can’t be initiated in the small bowel      bicarbonate is added to the ECF.</a:t>
            </a:r>
          </a:p>
          <a:p>
            <a:r>
              <a:rPr lang="en-US" dirty="0"/>
              <a:t>Maintenance stage: secondary factors prevent the kidneys from compensating by excreting HCO3</a:t>
            </a:r>
          </a:p>
          <a:p>
            <a:r>
              <a:rPr lang="en-US" dirty="0"/>
              <a:t>Maintenance of metabolic alkalosis, therefore, represents a failure of the kidneys to eliminate excess HCO3 from the extracellular compartment.</a:t>
            </a:r>
            <a:endParaRPr lang="en-IN" dirty="0"/>
          </a:p>
        </p:txBody>
      </p:sp>
      <p:cxnSp>
        <p:nvCxnSpPr>
          <p:cNvPr id="7" name="Straight Arrow Connector 6">
            <a:extLst>
              <a:ext uri="{FF2B5EF4-FFF2-40B4-BE49-F238E27FC236}">
                <a16:creationId xmlns:a16="http://schemas.microsoft.com/office/drawing/2014/main" id="{C2631865-BB19-4C50-99DF-D82D339FE513}"/>
              </a:ext>
            </a:extLst>
          </p:cNvPr>
          <p:cNvCxnSpPr/>
          <p:nvPr/>
        </p:nvCxnSpPr>
        <p:spPr>
          <a:xfrm>
            <a:off x="4959927" y="3214255"/>
            <a:ext cx="1939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2714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03E6-3BEF-4D75-9F5B-8DA047CC663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970B422-CDBF-4362-A8B9-91BE23BF440E}"/>
              </a:ext>
            </a:extLst>
          </p:cNvPr>
          <p:cNvSpPr>
            <a:spLocks noGrp="1"/>
          </p:cNvSpPr>
          <p:nvPr>
            <p:ph idx="1"/>
          </p:nvPr>
        </p:nvSpPr>
        <p:spPr/>
        <p:txBody>
          <a:bodyPr/>
          <a:lstStyle/>
          <a:p>
            <a:r>
              <a:rPr lang="en-US" dirty="0"/>
              <a:t>Alkalosis will be maintained  if</a:t>
            </a:r>
          </a:p>
          <a:p>
            <a:r>
              <a:rPr lang="en-US" dirty="0"/>
              <a:t>(1)  volume deficiency, chloride deficiency, and K+ deficiency exist in combination with a reduced GFR; or </a:t>
            </a:r>
          </a:p>
          <a:p>
            <a:r>
              <a:rPr lang="en-US" dirty="0"/>
              <a:t>(2) hypokalemia exists because of autonomous hyperaldosteronism.</a:t>
            </a:r>
            <a:endParaRPr lang="en-IN" dirty="0"/>
          </a:p>
        </p:txBody>
      </p:sp>
    </p:spTree>
    <p:extLst>
      <p:ext uri="{BB962C8B-B14F-4D97-AF65-F5344CB8AC3E}">
        <p14:creationId xmlns:p14="http://schemas.microsoft.com/office/powerpoint/2010/main" val="2280917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481E7-D553-4783-871F-B33DCCCBBC37}"/>
              </a:ext>
            </a:extLst>
          </p:cNvPr>
          <p:cNvSpPr>
            <a:spLocks noGrp="1"/>
          </p:cNvSpPr>
          <p:nvPr>
            <p:ph type="title"/>
          </p:nvPr>
        </p:nvSpPr>
        <p:spPr/>
        <p:txBody>
          <a:bodyPr>
            <a:normAutofit/>
          </a:bodyPr>
          <a:lstStyle/>
          <a:p>
            <a:r>
              <a:rPr lang="en-US" sz="2400" dirty="0"/>
              <a:t>THE KEY EPITHELIAL TRANSPORTERS AND CHANNELS THAT PARTICIPATE IN HCO3− REABSORPTION AND SECRETION.</a:t>
            </a:r>
            <a:endParaRPr lang="en-IN" sz="2400" dirty="0"/>
          </a:p>
        </p:txBody>
      </p:sp>
      <p:pic>
        <p:nvPicPr>
          <p:cNvPr id="4" name="Content Placeholder 3">
            <a:extLst>
              <a:ext uri="{FF2B5EF4-FFF2-40B4-BE49-F238E27FC236}">
                <a16:creationId xmlns:a16="http://schemas.microsoft.com/office/drawing/2014/main" id="{5F290AE2-3AF0-4743-B0C9-B4DEA4139F4C}"/>
              </a:ext>
            </a:extLst>
          </p:cNvPr>
          <p:cNvPicPr>
            <a:picLocks noGrp="1" noChangeAspect="1"/>
          </p:cNvPicPr>
          <p:nvPr>
            <p:ph idx="1"/>
          </p:nvPr>
        </p:nvPicPr>
        <p:blipFill>
          <a:blip r:embed="rId2"/>
          <a:stretch>
            <a:fillRect/>
          </a:stretch>
        </p:blipFill>
        <p:spPr>
          <a:xfrm>
            <a:off x="2054087" y="1399836"/>
            <a:ext cx="5754599" cy="5488071"/>
          </a:xfrm>
          <a:prstGeom prst="rect">
            <a:avLst/>
          </a:prstGeom>
        </p:spPr>
      </p:pic>
    </p:spTree>
    <p:extLst>
      <p:ext uri="{BB962C8B-B14F-4D97-AF65-F5344CB8AC3E}">
        <p14:creationId xmlns:p14="http://schemas.microsoft.com/office/powerpoint/2010/main" val="4130953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34AC1-774F-475B-B1F0-684D15B19395}"/>
              </a:ext>
            </a:extLst>
          </p:cNvPr>
          <p:cNvSpPr>
            <a:spLocks noGrp="1"/>
          </p:cNvSpPr>
          <p:nvPr>
            <p:ph type="title"/>
          </p:nvPr>
        </p:nvSpPr>
        <p:spPr/>
        <p:txBody>
          <a:bodyPr/>
          <a:lstStyle/>
          <a:p>
            <a:r>
              <a:rPr lang="en-US" dirty="0"/>
              <a:t>MECHANISMS</a:t>
            </a:r>
            <a:endParaRPr lang="en-IN" dirty="0"/>
          </a:p>
        </p:txBody>
      </p:sp>
      <p:sp>
        <p:nvSpPr>
          <p:cNvPr id="3" name="Content Placeholder 2">
            <a:extLst>
              <a:ext uri="{FF2B5EF4-FFF2-40B4-BE49-F238E27FC236}">
                <a16:creationId xmlns:a16="http://schemas.microsoft.com/office/drawing/2014/main" id="{AA2AA1BC-E41E-4D26-9912-26EFE620724F}"/>
              </a:ext>
            </a:extLst>
          </p:cNvPr>
          <p:cNvSpPr>
            <a:spLocks noGrp="1"/>
          </p:cNvSpPr>
          <p:nvPr>
            <p:ph idx="1"/>
          </p:nvPr>
        </p:nvSpPr>
        <p:spPr/>
        <p:txBody>
          <a:bodyPr/>
          <a:lstStyle/>
          <a:p>
            <a:r>
              <a:rPr lang="en-US" dirty="0"/>
              <a:t>ECF VOLUME CONTRACTION: results in hypotension and secondary hyperaldosteronism.</a:t>
            </a:r>
          </a:p>
          <a:p>
            <a:r>
              <a:rPr lang="en-US" dirty="0"/>
              <a:t>PRIMARY HYPERALDOSTERONISM: ECF volume expansion + hypertension </a:t>
            </a:r>
            <a:endParaRPr lang="en-IN" dirty="0"/>
          </a:p>
        </p:txBody>
      </p:sp>
    </p:spTree>
    <p:extLst>
      <p:ext uri="{BB962C8B-B14F-4D97-AF65-F5344CB8AC3E}">
        <p14:creationId xmlns:p14="http://schemas.microsoft.com/office/powerpoint/2010/main" val="3157458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44341-2806-4DD5-9F5A-F1880133DAD9}"/>
              </a:ext>
            </a:extLst>
          </p:cNvPr>
          <p:cNvSpPr>
            <a:spLocks noGrp="1"/>
          </p:cNvSpPr>
          <p:nvPr>
            <p:ph type="title"/>
          </p:nvPr>
        </p:nvSpPr>
        <p:spPr/>
        <p:txBody>
          <a:bodyPr/>
          <a:lstStyle/>
          <a:p>
            <a:r>
              <a:rPr lang="en-US" dirty="0"/>
              <a:t>3 GOLDEN RULES</a:t>
            </a:r>
            <a:endParaRPr lang="en-IN" dirty="0"/>
          </a:p>
        </p:txBody>
      </p:sp>
      <p:sp>
        <p:nvSpPr>
          <p:cNvPr id="3" name="Content Placeholder 2">
            <a:extLst>
              <a:ext uri="{FF2B5EF4-FFF2-40B4-BE49-F238E27FC236}">
                <a16:creationId xmlns:a16="http://schemas.microsoft.com/office/drawing/2014/main" id="{9705A914-2D5A-49BF-8314-810B1E80CF52}"/>
              </a:ext>
            </a:extLst>
          </p:cNvPr>
          <p:cNvSpPr>
            <a:spLocks noGrp="1"/>
          </p:cNvSpPr>
          <p:nvPr>
            <p:ph idx="1"/>
          </p:nvPr>
        </p:nvSpPr>
        <p:spPr>
          <a:xfrm>
            <a:off x="677334" y="2160589"/>
            <a:ext cx="9076266" cy="3880773"/>
          </a:xfrm>
        </p:spPr>
        <p:txBody>
          <a:bodyPr/>
          <a:lstStyle/>
          <a:p>
            <a:r>
              <a:rPr lang="en-US" dirty="0"/>
              <a:t>Metabolic alkalosis predominantly due to volume contraction as in vomiting, RTA, diuretics : SALINE RESPONSIVE, URINARY CHLORIDE &lt;20mEq</a:t>
            </a:r>
          </a:p>
          <a:p>
            <a:r>
              <a:rPr lang="en-US" dirty="0"/>
              <a:t>Metabolic Alkalosis with coexisting hypertension as in primary hyperaldosteronism, Cushing’s Syndrome and Renin secreting tumors:</a:t>
            </a:r>
            <a:r>
              <a:rPr lang="en-IN" dirty="0"/>
              <a:t> SALINE UNRESPONSIVE, URINARY CHLORIDE &gt; 20mEq</a:t>
            </a:r>
          </a:p>
          <a:p>
            <a:r>
              <a:rPr lang="en-IN" dirty="0"/>
              <a:t>Metabolic alkalosis persisting due to irreversible genetic defect of renal tubules as in Bartter’s , </a:t>
            </a:r>
            <a:r>
              <a:rPr lang="en-IN" dirty="0" err="1"/>
              <a:t>Gitelman’s</a:t>
            </a:r>
            <a:r>
              <a:rPr lang="en-IN" dirty="0"/>
              <a:t> or Liddle’s syndromes: SALINE UNRESPONSIVE</a:t>
            </a:r>
            <a:endParaRPr lang="en-US" dirty="0"/>
          </a:p>
        </p:txBody>
      </p:sp>
    </p:spTree>
    <p:extLst>
      <p:ext uri="{BB962C8B-B14F-4D97-AF65-F5344CB8AC3E}">
        <p14:creationId xmlns:p14="http://schemas.microsoft.com/office/powerpoint/2010/main" val="305407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80E710-F42C-47D7-96FC-6BDA4AF7C840}"/>
              </a:ext>
            </a:extLst>
          </p:cNvPr>
          <p:cNvSpPr>
            <a:spLocks noGrp="1"/>
          </p:cNvSpPr>
          <p:nvPr>
            <p:ph idx="1"/>
          </p:nvPr>
        </p:nvSpPr>
        <p:spPr>
          <a:xfrm>
            <a:off x="677334" y="1869583"/>
            <a:ext cx="9478048" cy="4378817"/>
          </a:xfrm>
        </p:spPr>
        <p:txBody>
          <a:bodyPr/>
          <a:lstStyle/>
          <a:p>
            <a:r>
              <a:rPr lang="en-US" dirty="0"/>
              <a:t>Thus, to establish the cause of metabolic alkalosis we need to assess the status of the extracellular fluid volume (ECFV), the serum [K+], and in some circumstances, an assessment of the renin-aldosterone system.</a:t>
            </a:r>
          </a:p>
          <a:p>
            <a:r>
              <a:rPr lang="en-US" dirty="0" err="1"/>
              <a:t>Eg</a:t>
            </a:r>
            <a:r>
              <a:rPr lang="en-US" dirty="0"/>
              <a:t> (1) The presence of chronic hypertension and chronic hypokalemia in an alkalotic patient      mineralocorticoid excess or that the hypertensive patient is receiving diuretics.</a:t>
            </a:r>
          </a:p>
          <a:p>
            <a:r>
              <a:rPr lang="en-IN" dirty="0" err="1"/>
              <a:t>Eg</a:t>
            </a:r>
            <a:r>
              <a:rPr lang="en-IN" dirty="0"/>
              <a:t> (2) </a:t>
            </a:r>
            <a:r>
              <a:rPr lang="en-US" dirty="0"/>
              <a:t>Low plasma renin activity and normal values for both the urine [Na+] and [Cl−], in a patient who is not taking diuretics, suggests primary mineralocorticoid excess.</a:t>
            </a:r>
            <a:endParaRPr lang="en-IN" dirty="0"/>
          </a:p>
        </p:txBody>
      </p:sp>
      <p:cxnSp>
        <p:nvCxnSpPr>
          <p:cNvPr id="5" name="Straight Arrow Connector 4">
            <a:extLst>
              <a:ext uri="{FF2B5EF4-FFF2-40B4-BE49-F238E27FC236}">
                <a16:creationId xmlns:a16="http://schemas.microsoft.com/office/drawing/2014/main" id="{4FED9A0F-FD51-4715-A229-B92728A5F1BB}"/>
              </a:ext>
            </a:extLst>
          </p:cNvPr>
          <p:cNvCxnSpPr>
            <a:cxnSpLocks/>
          </p:cNvCxnSpPr>
          <p:nvPr/>
        </p:nvCxnSpPr>
        <p:spPr>
          <a:xfrm>
            <a:off x="1911928" y="3283527"/>
            <a:ext cx="277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1555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8ADB3-6BEA-4568-AA49-ABE4DE87EF9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2A8FB1A-AE8B-489F-BE89-C800AE32434D}"/>
              </a:ext>
            </a:extLst>
          </p:cNvPr>
          <p:cNvSpPr>
            <a:spLocks noGrp="1"/>
          </p:cNvSpPr>
          <p:nvPr>
            <p:ph idx="1"/>
          </p:nvPr>
        </p:nvSpPr>
        <p:spPr/>
        <p:txBody>
          <a:bodyPr/>
          <a:lstStyle/>
          <a:p>
            <a:r>
              <a:rPr lang="en-IN" dirty="0" err="1"/>
              <a:t>Eg</a:t>
            </a:r>
            <a:r>
              <a:rPr lang="en-IN" dirty="0"/>
              <a:t> (3) The combination of </a:t>
            </a:r>
            <a:r>
              <a:rPr lang="en-IN" dirty="0" err="1"/>
              <a:t>hypokalemia</a:t>
            </a:r>
            <a:r>
              <a:rPr lang="en-IN" dirty="0"/>
              <a:t> and alkalosis in a normotensive, </a:t>
            </a:r>
            <a:r>
              <a:rPr lang="en-IN" dirty="0" err="1"/>
              <a:t>nonedematous</a:t>
            </a:r>
            <a:r>
              <a:rPr lang="en-IN" dirty="0"/>
              <a:t> patient can be due to Bartter’s or </a:t>
            </a:r>
            <a:r>
              <a:rPr lang="en-IN" dirty="0" err="1"/>
              <a:t>Gitelman’s</a:t>
            </a:r>
            <a:r>
              <a:rPr lang="en-IN" dirty="0"/>
              <a:t> syndrome, magnesium deficiency, vomiting, exogenous alkali, or diuretic ingestion.</a:t>
            </a:r>
          </a:p>
          <a:p>
            <a:endParaRPr lang="en-IN" dirty="0"/>
          </a:p>
        </p:txBody>
      </p:sp>
    </p:spTree>
    <p:extLst>
      <p:ext uri="{BB962C8B-B14F-4D97-AF65-F5344CB8AC3E}">
        <p14:creationId xmlns:p14="http://schemas.microsoft.com/office/powerpoint/2010/main" val="3560919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9FBBB-0889-42A5-83E7-81FBA1F7D87E}"/>
              </a:ext>
            </a:extLst>
          </p:cNvPr>
          <p:cNvSpPr>
            <a:spLocks noGrp="1"/>
          </p:cNvSpPr>
          <p:nvPr>
            <p:ph type="title"/>
          </p:nvPr>
        </p:nvSpPr>
        <p:spPr>
          <a:xfrm>
            <a:off x="-2675466" y="2441613"/>
            <a:ext cx="8596668" cy="1320800"/>
          </a:xfrm>
        </p:spPr>
        <p:txBody>
          <a:bodyPr/>
          <a:lstStyle/>
          <a:p>
            <a:pPr algn="ctr"/>
            <a:r>
              <a:rPr lang="en-US" dirty="0"/>
              <a:t>CAUSES</a:t>
            </a:r>
            <a:endParaRPr lang="en-IN" dirty="0"/>
          </a:p>
        </p:txBody>
      </p:sp>
      <p:pic>
        <p:nvPicPr>
          <p:cNvPr id="5" name="Content Placeholder 4">
            <a:extLst>
              <a:ext uri="{FF2B5EF4-FFF2-40B4-BE49-F238E27FC236}">
                <a16:creationId xmlns:a16="http://schemas.microsoft.com/office/drawing/2014/main" id="{D2887417-9DDF-477A-A9E2-3457996492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19060" y="10881"/>
            <a:ext cx="4373218" cy="6853545"/>
          </a:xfrm>
        </p:spPr>
      </p:pic>
    </p:spTree>
    <p:extLst>
      <p:ext uri="{BB962C8B-B14F-4D97-AF65-F5344CB8AC3E}">
        <p14:creationId xmlns:p14="http://schemas.microsoft.com/office/powerpoint/2010/main" val="2677204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3835D-6553-4E27-8B8B-1E27661710A4}"/>
              </a:ext>
            </a:extLst>
          </p:cNvPr>
          <p:cNvSpPr>
            <a:spLocks noGrp="1"/>
          </p:cNvSpPr>
          <p:nvPr>
            <p:ph type="title"/>
          </p:nvPr>
        </p:nvSpPr>
        <p:spPr/>
        <p:txBody>
          <a:bodyPr>
            <a:normAutofit/>
          </a:bodyPr>
          <a:lstStyle/>
          <a:p>
            <a:r>
              <a:rPr lang="en-IN" sz="3200" dirty="0"/>
              <a:t>ALKALI ADMINISTRATION</a:t>
            </a:r>
          </a:p>
        </p:txBody>
      </p:sp>
      <p:sp>
        <p:nvSpPr>
          <p:cNvPr id="3" name="Content Placeholder 2">
            <a:extLst>
              <a:ext uri="{FF2B5EF4-FFF2-40B4-BE49-F238E27FC236}">
                <a16:creationId xmlns:a16="http://schemas.microsoft.com/office/drawing/2014/main" id="{D08781B1-7F42-4BFC-BE2D-8DD8F09C53F6}"/>
              </a:ext>
            </a:extLst>
          </p:cNvPr>
          <p:cNvSpPr>
            <a:spLocks noGrp="1"/>
          </p:cNvSpPr>
          <p:nvPr>
            <p:ph idx="1"/>
          </p:nvPr>
        </p:nvSpPr>
        <p:spPr>
          <a:xfrm>
            <a:off x="677333" y="1815549"/>
            <a:ext cx="9169031" cy="4225814"/>
          </a:xfrm>
        </p:spPr>
        <p:txBody>
          <a:bodyPr>
            <a:normAutofit/>
          </a:bodyPr>
          <a:lstStyle/>
          <a:p>
            <a:r>
              <a:rPr lang="en-US" dirty="0"/>
              <a:t>Chronic administration of alkali to those with normal renal function rarely causes alkalosis.</a:t>
            </a:r>
          </a:p>
          <a:p>
            <a:r>
              <a:rPr lang="en-US" dirty="0"/>
              <a:t>In patients with coexistent hemodynamic disturbances associated with effective ECF volume depletion, alkalosis can develop because the normal capacity to excrete HCO3 is diminished or there may be enhanced reabsorption of HCO3.</a:t>
            </a:r>
          </a:p>
          <a:p>
            <a:r>
              <a:rPr lang="en-US" dirty="0"/>
              <a:t>These include those who receive NaHCO3 (PO or IV), citrate loads (transfusions of whole blood or therapeutic apheresis), or antacids plus cation-exchange resins (aluminum hydroxide and sodium polystyrene sulfonate).</a:t>
            </a:r>
            <a:endParaRPr lang="en-IN" dirty="0"/>
          </a:p>
        </p:txBody>
      </p:sp>
    </p:spTree>
    <p:extLst>
      <p:ext uri="{BB962C8B-B14F-4D97-AF65-F5344CB8AC3E}">
        <p14:creationId xmlns:p14="http://schemas.microsoft.com/office/powerpoint/2010/main" val="79064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104D5-3B17-4F3E-8ACE-2F0DEFAB79B0}"/>
              </a:ext>
            </a:extLst>
          </p:cNvPr>
          <p:cNvSpPr>
            <a:spLocks noGrp="1"/>
          </p:cNvSpPr>
          <p:nvPr>
            <p:ph type="title"/>
          </p:nvPr>
        </p:nvSpPr>
        <p:spPr>
          <a:xfrm>
            <a:off x="677334" y="609600"/>
            <a:ext cx="8596668" cy="2107096"/>
          </a:xfrm>
        </p:spPr>
        <p:txBody>
          <a:bodyPr>
            <a:normAutofit/>
          </a:bodyPr>
          <a:lstStyle/>
          <a:p>
            <a:r>
              <a:rPr lang="en-IN" sz="2800" dirty="0"/>
              <a:t>METABOLIC ALKALOSIS ASSOCIATED WITH ECFV</a:t>
            </a:r>
            <a:br>
              <a:rPr lang="en-IN" sz="2800" dirty="0"/>
            </a:br>
            <a:r>
              <a:rPr lang="en-IN" sz="2800" dirty="0"/>
              <a:t>CONTRACTION, K+ DEPLETION, AND SECONDARY</a:t>
            </a:r>
            <a:br>
              <a:rPr lang="en-IN" sz="2800" dirty="0"/>
            </a:br>
            <a:r>
              <a:rPr lang="en-IN" sz="2800" dirty="0"/>
              <a:t>HYPERRENINEMIC HYPERALDOSTERONISM</a:t>
            </a:r>
          </a:p>
        </p:txBody>
      </p:sp>
      <p:sp>
        <p:nvSpPr>
          <p:cNvPr id="3" name="Content Placeholder 2">
            <a:extLst>
              <a:ext uri="{FF2B5EF4-FFF2-40B4-BE49-F238E27FC236}">
                <a16:creationId xmlns:a16="http://schemas.microsoft.com/office/drawing/2014/main" id="{7B1C351A-11D2-4BC2-A86C-DC422BDEAAF6}"/>
              </a:ext>
            </a:extLst>
          </p:cNvPr>
          <p:cNvSpPr>
            <a:spLocks noGrp="1"/>
          </p:cNvSpPr>
          <p:nvPr>
            <p:ph idx="1"/>
          </p:nvPr>
        </p:nvSpPr>
        <p:spPr/>
        <p:txBody>
          <a:bodyPr>
            <a:normAutofit/>
          </a:bodyPr>
          <a:lstStyle/>
          <a:p>
            <a:r>
              <a:rPr lang="en-US" sz="2400" dirty="0">
                <a:solidFill>
                  <a:schemeClr val="accent1">
                    <a:lumMod val="50000"/>
                  </a:schemeClr>
                </a:solidFill>
              </a:rPr>
              <a:t>GASTROINTESTINAL ORIGIN</a:t>
            </a:r>
          </a:p>
          <a:p>
            <a:r>
              <a:rPr lang="en-US" dirty="0"/>
              <a:t>Gastrointestinal loss of H+ from vomiting or gastric aspiration causes simultaneous addition of HCO3  into the extracellular fluid. </a:t>
            </a:r>
          </a:p>
          <a:p>
            <a:r>
              <a:rPr lang="en-US" dirty="0"/>
              <a:t>During active vomiting, the filtered load of bicarbonate reaching the kidneys is acutely increased and exceeds the </a:t>
            </a:r>
            <a:r>
              <a:rPr lang="en-US" dirty="0" err="1"/>
              <a:t>reabsorptive</a:t>
            </a:r>
            <a:r>
              <a:rPr lang="en-US" dirty="0"/>
              <a:t> capacity of the proximal tubule for HCO3 absorption.</a:t>
            </a:r>
          </a:p>
          <a:p>
            <a:r>
              <a:rPr lang="en-US" dirty="0"/>
              <a:t> Subsequently, enhanced delivery of HCO3 to the distal nephron      excretion of alkaline urine. </a:t>
            </a:r>
          </a:p>
          <a:p>
            <a:endParaRPr lang="en-IN" dirty="0"/>
          </a:p>
        </p:txBody>
      </p:sp>
      <p:cxnSp>
        <p:nvCxnSpPr>
          <p:cNvPr id="5" name="Straight Arrow Connector 4">
            <a:extLst>
              <a:ext uri="{FF2B5EF4-FFF2-40B4-BE49-F238E27FC236}">
                <a16:creationId xmlns:a16="http://schemas.microsoft.com/office/drawing/2014/main" id="{DA8E6909-14E4-482B-8A5A-11A7CCF2B86A}"/>
              </a:ext>
            </a:extLst>
          </p:cNvPr>
          <p:cNvCxnSpPr/>
          <p:nvPr/>
        </p:nvCxnSpPr>
        <p:spPr>
          <a:xfrm>
            <a:off x="7726017" y="4426226"/>
            <a:ext cx="2915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9619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332DB-C43B-4364-9E98-C165B238FE7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377537A-E4A9-4D50-B9F0-A036DF3A9612}"/>
              </a:ext>
            </a:extLst>
          </p:cNvPr>
          <p:cNvSpPr>
            <a:spLocks noGrp="1"/>
          </p:cNvSpPr>
          <p:nvPr>
            <p:ph idx="1"/>
          </p:nvPr>
        </p:nvSpPr>
        <p:spPr/>
        <p:txBody>
          <a:bodyPr/>
          <a:lstStyle/>
          <a:p>
            <a:r>
              <a:rPr lang="en-US" dirty="0"/>
              <a:t>When vomiting ceases, the persistence of volume, potassium, and chloride depletion triggers maintenance of the alkalosis because these conditions promote HCO3 reabsorption (Maintenance stage)</a:t>
            </a:r>
          </a:p>
          <a:p>
            <a:r>
              <a:rPr lang="en-US" dirty="0"/>
              <a:t>Correction of the contracted ECFV with NaCl and repair of K+ deficits with </a:t>
            </a:r>
            <a:r>
              <a:rPr lang="en-US" dirty="0" err="1"/>
              <a:t>KCl</a:t>
            </a:r>
            <a:r>
              <a:rPr lang="en-US" dirty="0"/>
              <a:t> corrects the acid-base disorder by restoring the ability of the kidney to excrete the excess bicarbonate.</a:t>
            </a:r>
            <a:endParaRPr lang="en-IN" dirty="0"/>
          </a:p>
        </p:txBody>
      </p:sp>
    </p:spTree>
    <p:extLst>
      <p:ext uri="{BB962C8B-B14F-4D97-AF65-F5344CB8AC3E}">
        <p14:creationId xmlns:p14="http://schemas.microsoft.com/office/powerpoint/2010/main" val="2089459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A80E3-C467-4542-A197-9AFEAB71870E}"/>
              </a:ext>
            </a:extLst>
          </p:cNvPr>
          <p:cNvSpPr>
            <a:spLocks noGrp="1"/>
          </p:cNvSpPr>
          <p:nvPr>
            <p:ph type="title"/>
          </p:nvPr>
        </p:nvSpPr>
        <p:spPr>
          <a:xfrm>
            <a:off x="677334" y="715617"/>
            <a:ext cx="8596668" cy="636105"/>
          </a:xfrm>
        </p:spPr>
        <p:txBody>
          <a:bodyPr>
            <a:normAutofit/>
          </a:bodyPr>
          <a:lstStyle/>
          <a:p>
            <a:r>
              <a:rPr lang="en-US" sz="2800" dirty="0">
                <a:solidFill>
                  <a:schemeClr val="accent1">
                    <a:lumMod val="50000"/>
                  </a:schemeClr>
                </a:solidFill>
              </a:rPr>
              <a:t>RENAL ORIGIN</a:t>
            </a:r>
            <a:endParaRPr lang="en-IN" sz="2800" dirty="0">
              <a:solidFill>
                <a:schemeClr val="accent1">
                  <a:lumMod val="50000"/>
                </a:schemeClr>
              </a:solidFill>
            </a:endParaRPr>
          </a:p>
        </p:txBody>
      </p:sp>
      <p:sp>
        <p:nvSpPr>
          <p:cNvPr id="3" name="Content Placeholder 2">
            <a:extLst>
              <a:ext uri="{FF2B5EF4-FFF2-40B4-BE49-F238E27FC236}">
                <a16:creationId xmlns:a16="http://schemas.microsoft.com/office/drawing/2014/main" id="{897D675D-F606-4C17-875F-A0B7F95D0DFF}"/>
              </a:ext>
            </a:extLst>
          </p:cNvPr>
          <p:cNvSpPr>
            <a:spLocks noGrp="1"/>
          </p:cNvSpPr>
          <p:nvPr>
            <p:ph idx="1"/>
          </p:nvPr>
        </p:nvSpPr>
        <p:spPr>
          <a:xfrm>
            <a:off x="677334" y="1351723"/>
            <a:ext cx="8596668" cy="4689640"/>
          </a:xfrm>
        </p:spPr>
        <p:txBody>
          <a:bodyPr>
            <a:normAutofit/>
          </a:bodyPr>
          <a:lstStyle/>
          <a:p>
            <a:r>
              <a:rPr lang="en-US" sz="2000" dirty="0">
                <a:solidFill>
                  <a:schemeClr val="accent1">
                    <a:lumMod val="75000"/>
                  </a:schemeClr>
                </a:solidFill>
              </a:rPr>
              <a:t>DIURETICS</a:t>
            </a:r>
          </a:p>
          <a:p>
            <a:r>
              <a:rPr lang="en-US" dirty="0">
                <a:solidFill>
                  <a:schemeClr val="tx2"/>
                </a:solidFill>
              </a:rPr>
              <a:t>Diuretics such as thiazides and loop diuretics increase excretion of salt and acutely diminish the ECFV without altering the total body bicarbonate content.</a:t>
            </a:r>
          </a:p>
          <a:p>
            <a:r>
              <a:rPr lang="en-US" dirty="0">
                <a:solidFill>
                  <a:schemeClr val="tx2"/>
                </a:solidFill>
              </a:rPr>
              <a:t>The serum [HCO3−] increases because the reduced ECFV “contracts” around the [HCO3−] in the plasma (</a:t>
            </a:r>
            <a:r>
              <a:rPr lang="en-US" dirty="0">
                <a:solidFill>
                  <a:schemeClr val="accent1">
                    <a:lumMod val="50000"/>
                  </a:schemeClr>
                </a:solidFill>
              </a:rPr>
              <a:t>contraction alkalosis</a:t>
            </a:r>
            <a:r>
              <a:rPr lang="en-US" dirty="0">
                <a:solidFill>
                  <a:schemeClr val="tx2"/>
                </a:solidFill>
              </a:rPr>
              <a:t>). </a:t>
            </a:r>
          </a:p>
          <a:p>
            <a:r>
              <a:rPr lang="en-US" dirty="0">
                <a:solidFill>
                  <a:schemeClr val="tx2"/>
                </a:solidFill>
              </a:rPr>
              <a:t>The chronic administration of diuretics increase distal salt delivery, so that both K+ and H+ secretion are stimulated. </a:t>
            </a:r>
          </a:p>
          <a:p>
            <a:endParaRPr lang="en-US" dirty="0">
              <a:solidFill>
                <a:schemeClr val="tx1"/>
              </a:solidFill>
            </a:endParaRPr>
          </a:p>
          <a:p>
            <a:endParaRPr lang="en-US" dirty="0">
              <a:solidFill>
                <a:schemeClr val="tx1"/>
              </a:solidFill>
            </a:endParaRPr>
          </a:p>
          <a:p>
            <a:endParaRPr lang="en-US" sz="2000" dirty="0">
              <a:solidFill>
                <a:schemeClr val="accent1">
                  <a:lumMod val="75000"/>
                </a:schemeClr>
              </a:solidFill>
            </a:endParaRPr>
          </a:p>
          <a:p>
            <a:endParaRPr lang="en-US" sz="2000" dirty="0">
              <a:solidFill>
                <a:schemeClr val="accent1">
                  <a:lumMod val="75000"/>
                </a:schemeClr>
              </a:solidFill>
            </a:endParaRPr>
          </a:p>
          <a:p>
            <a:endParaRPr lang="en-US" sz="2000" dirty="0">
              <a:solidFill>
                <a:schemeClr val="accent1">
                  <a:lumMod val="75000"/>
                </a:schemeClr>
              </a:solidFill>
            </a:endParaRPr>
          </a:p>
          <a:p>
            <a:endParaRPr lang="en-IN" sz="2000" dirty="0">
              <a:solidFill>
                <a:schemeClr val="accent1">
                  <a:lumMod val="75000"/>
                </a:schemeClr>
              </a:solidFill>
            </a:endParaRPr>
          </a:p>
        </p:txBody>
      </p:sp>
    </p:spTree>
    <p:extLst>
      <p:ext uri="{BB962C8B-B14F-4D97-AF65-F5344CB8AC3E}">
        <p14:creationId xmlns:p14="http://schemas.microsoft.com/office/powerpoint/2010/main" val="2272071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2A6C9-3D24-4128-91FE-D18741E646D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CA8270B-55DE-4B35-B740-34D896582E45}"/>
              </a:ext>
            </a:extLst>
          </p:cNvPr>
          <p:cNvSpPr>
            <a:spLocks noGrp="1"/>
          </p:cNvSpPr>
          <p:nvPr>
            <p:ph idx="1"/>
          </p:nvPr>
        </p:nvSpPr>
        <p:spPr/>
        <p:txBody>
          <a:bodyPr/>
          <a:lstStyle/>
          <a:p>
            <a:r>
              <a:rPr lang="en-US" dirty="0"/>
              <a:t>The alkalosis is maintained by persistence of the contraction of the ECFV, secondary hyperaldosteronism, K+ deficiency, and the direct effect of the diuretic (as long as diuretic administration continues).</a:t>
            </a:r>
          </a:p>
          <a:p>
            <a:r>
              <a:rPr lang="en-US" dirty="0"/>
              <a:t> Discontinuing the diuretic and providing isotonic saline to correct the ECFV deficit will repair the alkalosis.</a:t>
            </a:r>
          </a:p>
          <a:p>
            <a:endParaRPr lang="en-IN" dirty="0"/>
          </a:p>
        </p:txBody>
      </p:sp>
    </p:spTree>
    <p:extLst>
      <p:ext uri="{BB962C8B-B14F-4D97-AF65-F5344CB8AC3E}">
        <p14:creationId xmlns:p14="http://schemas.microsoft.com/office/powerpoint/2010/main" val="4200351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7712A-5B99-4A28-B6D1-14DAA67EC317}"/>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31D2ABA9-A250-4F2A-B1FF-48205FF5C58A}"/>
              </a:ext>
            </a:extLst>
          </p:cNvPr>
          <p:cNvSpPr>
            <a:spLocks noGrp="1"/>
          </p:cNvSpPr>
          <p:nvPr>
            <p:ph idx="1"/>
          </p:nvPr>
        </p:nvSpPr>
        <p:spPr>
          <a:xfrm>
            <a:off x="677334" y="1728789"/>
            <a:ext cx="9558866" cy="4430711"/>
          </a:xfrm>
        </p:spPr>
        <p:txBody>
          <a:bodyPr>
            <a:normAutofit/>
          </a:bodyPr>
          <a:lstStyle/>
          <a:p>
            <a:r>
              <a:rPr lang="en-US" sz="2000" dirty="0">
                <a:solidFill>
                  <a:schemeClr val="accent1">
                    <a:lumMod val="75000"/>
                  </a:schemeClr>
                </a:solidFill>
              </a:rPr>
              <a:t>SOLUTE LOSING DISORDERS :</a:t>
            </a:r>
          </a:p>
          <a:p>
            <a:r>
              <a:rPr lang="en-US" sz="2000" dirty="0">
                <a:solidFill>
                  <a:schemeClr val="accent1">
                    <a:lumMod val="75000"/>
                  </a:schemeClr>
                </a:solidFill>
              </a:rPr>
              <a:t>BARTTER’S SYNDROME.</a:t>
            </a:r>
          </a:p>
          <a:p>
            <a:r>
              <a:rPr lang="en-US" sz="2000" dirty="0"/>
              <a:t>Autosomal Recessive</a:t>
            </a:r>
          </a:p>
          <a:p>
            <a:r>
              <a:rPr lang="en-IN" sz="2000" dirty="0"/>
              <a:t>Mutations impeding Cl− associated Na+ reabsorption in the TAL  (through Na+/K+/2Cl− cotransporter)</a:t>
            </a:r>
          </a:p>
          <a:p>
            <a:r>
              <a:rPr lang="en-IN" sz="2000" dirty="0"/>
              <a:t>Results in ECF volume contraction and stimulation of RAAS : loss of H+ and K+</a:t>
            </a:r>
          </a:p>
          <a:p>
            <a:r>
              <a:rPr lang="en-IN" sz="2000" dirty="0"/>
              <a:t>Ill early in life with metabolic alkalosis &amp; volume depletion(as in abusing loop diuretic agents).</a:t>
            </a:r>
          </a:p>
          <a:p>
            <a:r>
              <a:rPr lang="en-IN" sz="2000" dirty="0"/>
              <a:t>Hypercalciuria and mild hypomagnesemia</a:t>
            </a:r>
          </a:p>
        </p:txBody>
      </p:sp>
    </p:spTree>
    <p:extLst>
      <p:ext uri="{BB962C8B-B14F-4D97-AF65-F5344CB8AC3E}">
        <p14:creationId xmlns:p14="http://schemas.microsoft.com/office/powerpoint/2010/main" val="874692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86282-77F2-421C-A2B6-9886FC6FA947}"/>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5152E8F4-5B8D-42F7-942A-F1EDEC41072D}"/>
              </a:ext>
            </a:extLst>
          </p:cNvPr>
          <p:cNvSpPr>
            <a:spLocks noGrp="1"/>
          </p:cNvSpPr>
          <p:nvPr>
            <p:ph idx="1"/>
          </p:nvPr>
        </p:nvSpPr>
        <p:spPr/>
        <p:txBody>
          <a:bodyPr>
            <a:normAutofit/>
          </a:bodyPr>
          <a:lstStyle/>
          <a:p>
            <a:r>
              <a:rPr lang="en-US" sz="2000" dirty="0">
                <a:solidFill>
                  <a:schemeClr val="accent1">
                    <a:lumMod val="75000"/>
                  </a:schemeClr>
                </a:solidFill>
              </a:rPr>
              <a:t>GITELMAN’S SYNDROME</a:t>
            </a:r>
          </a:p>
          <a:p>
            <a:r>
              <a:rPr lang="en-IN" sz="2000" dirty="0"/>
              <a:t>Genetic mutations inactivate thiazide sensitive Na+/Cl− cotransporter in the early DCT </a:t>
            </a:r>
          </a:p>
          <a:p>
            <a:r>
              <a:rPr lang="en-IN" sz="2000" dirty="0" err="1"/>
              <a:t>Hypokalemia</a:t>
            </a:r>
            <a:r>
              <a:rPr lang="en-IN" sz="2000" dirty="0"/>
              <a:t> and metabolic alkalosis</a:t>
            </a:r>
          </a:p>
          <a:p>
            <a:r>
              <a:rPr lang="en-IN" sz="2000" dirty="0"/>
              <a:t>Clinically apparent later in life </a:t>
            </a:r>
          </a:p>
          <a:p>
            <a:r>
              <a:rPr lang="en-IN" sz="2000" dirty="0"/>
              <a:t>Hypomagnesemia &amp; </a:t>
            </a:r>
            <a:r>
              <a:rPr lang="en-IN" sz="2000" dirty="0" err="1"/>
              <a:t>hypocalciuria</a:t>
            </a:r>
            <a:r>
              <a:rPr lang="en-IN" sz="2000" dirty="0"/>
              <a:t> </a:t>
            </a:r>
          </a:p>
          <a:p>
            <a:endParaRPr lang="en-IN" sz="2000" dirty="0"/>
          </a:p>
        </p:txBody>
      </p:sp>
    </p:spTree>
    <p:extLst>
      <p:ext uri="{BB962C8B-B14F-4D97-AF65-F5344CB8AC3E}">
        <p14:creationId xmlns:p14="http://schemas.microsoft.com/office/powerpoint/2010/main" val="2311586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80D62-D511-4B73-B03E-EC094B2CC93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716793E-E255-4087-B512-93CBDFBDE023}"/>
              </a:ext>
            </a:extLst>
          </p:cNvPr>
          <p:cNvSpPr>
            <a:spLocks noGrp="1"/>
          </p:cNvSpPr>
          <p:nvPr>
            <p:ph idx="1"/>
          </p:nvPr>
        </p:nvSpPr>
        <p:spPr/>
        <p:txBody>
          <a:bodyPr>
            <a:normAutofit/>
          </a:bodyPr>
          <a:lstStyle/>
          <a:p>
            <a:r>
              <a:rPr lang="en-US" dirty="0">
                <a:solidFill>
                  <a:schemeClr val="accent1">
                    <a:lumMod val="75000"/>
                  </a:schemeClr>
                </a:solidFill>
              </a:rPr>
              <a:t>NONREABSORBABLE ANIONS AND MAGNESIUM DEFICIENCY</a:t>
            </a:r>
          </a:p>
          <a:p>
            <a:r>
              <a:rPr lang="en-US" dirty="0"/>
              <a:t>Administration of large quantities of the penicillin derivatives (carbenicillin or ticarcillin) cause their </a:t>
            </a:r>
            <a:r>
              <a:rPr lang="en-US" dirty="0" err="1"/>
              <a:t>nonreabsorbable</a:t>
            </a:r>
            <a:r>
              <a:rPr lang="en-US" dirty="0"/>
              <a:t> anions to appear in the urine. </a:t>
            </a:r>
          </a:p>
          <a:p>
            <a:r>
              <a:rPr lang="en-US" dirty="0"/>
              <a:t>Increases the transepithelial potential difference in the collecting tubule - enhances H+ and K+ secretion.</a:t>
            </a:r>
          </a:p>
          <a:p>
            <a:r>
              <a:rPr lang="en-IN" dirty="0"/>
              <a:t>Mg2+ deficiency may occur with chronic administration of thiazides, </a:t>
            </a:r>
            <a:r>
              <a:rPr lang="en-IN" dirty="0" err="1"/>
              <a:t>alcoholism,malnutrition</a:t>
            </a:r>
            <a:r>
              <a:rPr lang="en-IN" dirty="0"/>
              <a:t> and in </a:t>
            </a:r>
            <a:r>
              <a:rPr lang="en-IN" dirty="0" err="1"/>
              <a:t>Gitelman’s</a:t>
            </a:r>
            <a:r>
              <a:rPr lang="en-IN" dirty="0"/>
              <a:t> syndrome.</a:t>
            </a:r>
          </a:p>
          <a:p>
            <a:r>
              <a:rPr lang="en-IN" dirty="0"/>
              <a:t>Potentiates the development of </a:t>
            </a:r>
            <a:r>
              <a:rPr lang="en-IN" dirty="0" err="1"/>
              <a:t>hypokalemic</a:t>
            </a:r>
            <a:r>
              <a:rPr lang="en-IN" dirty="0"/>
              <a:t> alkalosis by enhancing distal acidification through stimulation of renin and hence aldosterone secretion.</a:t>
            </a:r>
          </a:p>
        </p:txBody>
      </p:sp>
    </p:spTree>
    <p:extLst>
      <p:ext uri="{BB962C8B-B14F-4D97-AF65-F5344CB8AC3E}">
        <p14:creationId xmlns:p14="http://schemas.microsoft.com/office/powerpoint/2010/main" val="1464605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E4CB7-8437-48CB-B53A-A060CF66155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1EA6634-45C4-40F5-A778-D16590ED6AC1}"/>
              </a:ext>
            </a:extLst>
          </p:cNvPr>
          <p:cNvSpPr>
            <a:spLocks noGrp="1"/>
          </p:cNvSpPr>
          <p:nvPr>
            <p:ph idx="1"/>
          </p:nvPr>
        </p:nvSpPr>
        <p:spPr/>
        <p:txBody>
          <a:bodyPr>
            <a:normAutofit/>
          </a:bodyPr>
          <a:lstStyle/>
          <a:p>
            <a:r>
              <a:rPr lang="en-US" sz="2000" dirty="0">
                <a:solidFill>
                  <a:schemeClr val="accent1">
                    <a:lumMod val="75000"/>
                  </a:schemeClr>
                </a:solidFill>
              </a:rPr>
              <a:t>POTASSIUM DEPLETION:</a:t>
            </a:r>
          </a:p>
          <a:p>
            <a:r>
              <a:rPr lang="en-US" sz="2000" dirty="0"/>
              <a:t>Chronic K+ depletion may cause metabolic alkalosis by increasing urinary acid (H+) excretion. </a:t>
            </a:r>
          </a:p>
          <a:p>
            <a:r>
              <a:rPr lang="en-US" sz="2000" dirty="0"/>
              <a:t>The renal generation of NH4+ (</a:t>
            </a:r>
            <a:r>
              <a:rPr lang="en-US" sz="2000" dirty="0" err="1"/>
              <a:t>ammoniagenesis</a:t>
            </a:r>
            <a:r>
              <a:rPr lang="en-US" sz="2000" dirty="0"/>
              <a:t>) is upregulated directly by hypokalemia.</a:t>
            </a:r>
          </a:p>
          <a:p>
            <a:r>
              <a:rPr lang="en-US" sz="2000" dirty="0"/>
              <a:t>Chronic K+ deficiency also upregulates the renal H+/K+ ATPase to increase K+ absorption at the expense of enhanced H+ secretion. </a:t>
            </a:r>
          </a:p>
          <a:p>
            <a:r>
              <a:rPr lang="en-US" sz="2000" dirty="0"/>
              <a:t>Alkalosis associated with severe K+ depletion is resistant to salt administration, but repair of the K+ deficiency corrects the alkalosis. </a:t>
            </a:r>
            <a:endParaRPr lang="en-IN" sz="2000" dirty="0"/>
          </a:p>
        </p:txBody>
      </p:sp>
    </p:spTree>
    <p:extLst>
      <p:ext uri="{BB962C8B-B14F-4D97-AF65-F5344CB8AC3E}">
        <p14:creationId xmlns:p14="http://schemas.microsoft.com/office/powerpoint/2010/main" val="283329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32C50-6779-4EC5-A5EB-112660555AC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4D7F0DB-CD75-427D-BABE-6C1E240B8FCA}"/>
              </a:ext>
            </a:extLst>
          </p:cNvPr>
          <p:cNvSpPr>
            <a:spLocks noGrp="1"/>
          </p:cNvSpPr>
          <p:nvPr>
            <p:ph idx="1"/>
          </p:nvPr>
        </p:nvSpPr>
        <p:spPr/>
        <p:txBody>
          <a:bodyPr/>
          <a:lstStyle/>
          <a:p>
            <a:r>
              <a:rPr lang="en-US" dirty="0">
                <a:solidFill>
                  <a:schemeClr val="accent1">
                    <a:lumMod val="75000"/>
                  </a:schemeClr>
                </a:solidFill>
              </a:rPr>
              <a:t>AFTER TREATMENT OF LACTIC ACIDOSIS OR KETOACIDOSIS</a:t>
            </a:r>
          </a:p>
          <a:p>
            <a:r>
              <a:rPr lang="en-US" dirty="0"/>
              <a:t>When an underlying stimulus for the generation of lactic acid or ketoacid is corrected by treatment of the underlying disorder, such as correction of shock or severe volume depletion by volume restoration, or with insulin therapy, respectively, </a:t>
            </a:r>
            <a:r>
              <a:rPr lang="en-US" dirty="0">
                <a:solidFill>
                  <a:schemeClr val="accent1">
                    <a:lumMod val="75000"/>
                  </a:schemeClr>
                </a:solidFill>
              </a:rPr>
              <a:t>the lactate or ketones are metabolized to yield an equivalent amount of HCO3 −</a:t>
            </a:r>
          </a:p>
          <a:p>
            <a:r>
              <a:rPr lang="en-US" dirty="0">
                <a:solidFill>
                  <a:schemeClr val="tx2"/>
                </a:solidFill>
              </a:rPr>
              <a:t>Acidosis-induced contraction of the ECFV and K+ deficiency act in concert to sustain the alkalosis.</a:t>
            </a:r>
            <a:endParaRPr lang="en-IN" dirty="0">
              <a:solidFill>
                <a:schemeClr val="tx2"/>
              </a:solidFill>
            </a:endParaRPr>
          </a:p>
        </p:txBody>
      </p:sp>
    </p:spTree>
    <p:extLst>
      <p:ext uri="{BB962C8B-B14F-4D97-AF65-F5344CB8AC3E}">
        <p14:creationId xmlns:p14="http://schemas.microsoft.com/office/powerpoint/2010/main" val="2123422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66FFD-0F26-4744-94D8-DA9C3D7AD26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E68730F-E256-472F-8DD7-AD05C1CA90C4}"/>
              </a:ext>
            </a:extLst>
          </p:cNvPr>
          <p:cNvSpPr>
            <a:spLocks noGrp="1"/>
          </p:cNvSpPr>
          <p:nvPr>
            <p:ph idx="1"/>
          </p:nvPr>
        </p:nvSpPr>
        <p:spPr/>
        <p:txBody>
          <a:bodyPr>
            <a:normAutofit/>
          </a:bodyPr>
          <a:lstStyle/>
          <a:p>
            <a:r>
              <a:rPr lang="en-US" sz="2000" dirty="0">
                <a:solidFill>
                  <a:schemeClr val="accent1">
                    <a:lumMod val="75000"/>
                  </a:schemeClr>
                </a:solidFill>
              </a:rPr>
              <a:t>POSTHYPERCAPNIA</a:t>
            </a:r>
          </a:p>
          <a:p>
            <a:r>
              <a:rPr lang="en-US" sz="2000" dirty="0"/>
              <a:t>Prolonged CO2 retention with chronic respiratory acidosis enhances renal HCO3− absorption and the generation of new HCO3− (increased net acid excretion).</a:t>
            </a:r>
          </a:p>
          <a:p>
            <a:r>
              <a:rPr lang="en-US" sz="2000" dirty="0"/>
              <a:t>Metabolic alkalosis results from the effect of the persistently elevated [HCO3−] when the elevated PaCO2 is abruptly returned toward normal.</a:t>
            </a:r>
            <a:endParaRPr lang="en-IN" sz="2000" dirty="0"/>
          </a:p>
        </p:txBody>
      </p:sp>
    </p:spTree>
    <p:extLst>
      <p:ext uri="{BB962C8B-B14F-4D97-AF65-F5344CB8AC3E}">
        <p14:creationId xmlns:p14="http://schemas.microsoft.com/office/powerpoint/2010/main" val="2939060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1CF82-25E4-4AF7-8AD0-04178E4B76B3}"/>
              </a:ext>
            </a:extLst>
          </p:cNvPr>
          <p:cNvSpPr>
            <a:spLocks noGrp="1"/>
          </p:cNvSpPr>
          <p:nvPr>
            <p:ph type="title"/>
          </p:nvPr>
        </p:nvSpPr>
        <p:spPr/>
        <p:txBody>
          <a:bodyPr>
            <a:noAutofit/>
          </a:bodyPr>
          <a:lstStyle/>
          <a:p>
            <a:r>
              <a:rPr lang="en-US" sz="2800" dirty="0"/>
              <a:t>METABOLIC ALKALOSIS ASSOCIATED WITH</a:t>
            </a:r>
            <a:br>
              <a:rPr lang="en-US" sz="2800" dirty="0"/>
            </a:br>
            <a:r>
              <a:rPr lang="en-US" sz="2800" dirty="0"/>
              <a:t>ECFV EXPANSION, HYPERTENSION, AND</a:t>
            </a:r>
            <a:br>
              <a:rPr lang="en-US" sz="2800" dirty="0"/>
            </a:br>
            <a:r>
              <a:rPr lang="en-US" sz="2800" dirty="0"/>
              <a:t>HYPERALDOSTERONISM</a:t>
            </a:r>
            <a:endParaRPr lang="en-IN" sz="2800" dirty="0"/>
          </a:p>
        </p:txBody>
      </p:sp>
      <p:sp>
        <p:nvSpPr>
          <p:cNvPr id="3" name="Content Placeholder 2">
            <a:extLst>
              <a:ext uri="{FF2B5EF4-FFF2-40B4-BE49-F238E27FC236}">
                <a16:creationId xmlns:a16="http://schemas.microsoft.com/office/drawing/2014/main" id="{1F82F9A9-F36F-4330-8DD9-FEE29D0294EF}"/>
              </a:ext>
            </a:extLst>
          </p:cNvPr>
          <p:cNvSpPr>
            <a:spLocks noGrp="1"/>
          </p:cNvSpPr>
          <p:nvPr>
            <p:ph idx="1"/>
          </p:nvPr>
        </p:nvSpPr>
        <p:spPr/>
        <p:txBody>
          <a:bodyPr/>
          <a:lstStyle/>
          <a:p>
            <a:r>
              <a:rPr lang="en-US" dirty="0"/>
              <a:t>Increased aldosterone levels may be the result of  (1) autonomous primary adrenal overproduction or (2) secondary aldosterone release due to renal overproduction of renin.</a:t>
            </a:r>
          </a:p>
          <a:p>
            <a:r>
              <a:rPr lang="en-US" dirty="0"/>
              <a:t>Mineralocorticoid excess increases net acid excretion resulting in metabolic alkalosis, which is typically exacerbated by associated K+ deficiency.</a:t>
            </a:r>
          </a:p>
          <a:p>
            <a:r>
              <a:rPr lang="en-US" dirty="0"/>
              <a:t>Salt retention is due to upregulation of the epithelial Na+ channels in the collecting tubule to aldosterone</a:t>
            </a:r>
          </a:p>
          <a:p>
            <a:r>
              <a:rPr lang="en-US" dirty="0"/>
              <a:t>As a result of the associated ECFV expansion : hypertension</a:t>
            </a:r>
            <a:endParaRPr lang="en-IN" dirty="0"/>
          </a:p>
        </p:txBody>
      </p:sp>
    </p:spTree>
    <p:extLst>
      <p:ext uri="{BB962C8B-B14F-4D97-AF65-F5344CB8AC3E}">
        <p14:creationId xmlns:p14="http://schemas.microsoft.com/office/powerpoint/2010/main" val="3991939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6A36E-DDE3-4A6F-928A-F5E37ABC9196}"/>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D161C12A-C8F3-40E0-B516-98E59D5A7578}"/>
              </a:ext>
            </a:extLst>
          </p:cNvPr>
          <p:cNvSpPr>
            <a:spLocks noGrp="1"/>
          </p:cNvSpPr>
          <p:nvPr>
            <p:ph idx="1"/>
          </p:nvPr>
        </p:nvSpPr>
        <p:spPr/>
        <p:txBody>
          <a:bodyPr>
            <a:normAutofit/>
          </a:bodyPr>
          <a:lstStyle/>
          <a:p>
            <a:r>
              <a:rPr lang="en-IN" dirty="0"/>
              <a:t>The </a:t>
            </a:r>
            <a:r>
              <a:rPr lang="en-IN" dirty="0" err="1"/>
              <a:t>kaliuresis</a:t>
            </a:r>
            <a:r>
              <a:rPr lang="en-IN" dirty="0"/>
              <a:t> persists because of</a:t>
            </a:r>
            <a:r>
              <a:rPr lang="en-IN" sz="1800" dirty="0"/>
              <a:t> mineralocorticoid excess and distal Na+ absorption causing </a:t>
            </a:r>
          </a:p>
          <a:p>
            <a:pPr lvl="1"/>
            <a:r>
              <a:rPr lang="en-IN" sz="1800" dirty="0"/>
              <a:t>enhanced K+ excretion </a:t>
            </a:r>
          </a:p>
          <a:p>
            <a:pPr lvl="1"/>
            <a:r>
              <a:rPr lang="en-IN" sz="1800" dirty="0"/>
              <a:t>continued K+ depletion with polydipsia,</a:t>
            </a:r>
          </a:p>
          <a:p>
            <a:pPr lvl="1"/>
            <a:r>
              <a:rPr lang="en-IN" sz="1800" dirty="0"/>
              <a:t> inability to concentrate the urine, and </a:t>
            </a:r>
          </a:p>
          <a:p>
            <a:pPr lvl="1"/>
            <a:r>
              <a:rPr lang="en-IN" sz="1800" dirty="0"/>
              <a:t>polyuria.</a:t>
            </a:r>
          </a:p>
        </p:txBody>
      </p:sp>
    </p:spTree>
    <p:extLst>
      <p:ext uri="{BB962C8B-B14F-4D97-AF65-F5344CB8AC3E}">
        <p14:creationId xmlns:p14="http://schemas.microsoft.com/office/powerpoint/2010/main" val="2874202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4A18F-481E-4F02-94D8-4ABC76F3DF0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94DE779-1205-40B4-B147-23284BB5B1A8}"/>
              </a:ext>
            </a:extLst>
          </p:cNvPr>
          <p:cNvSpPr>
            <a:spLocks noGrp="1"/>
          </p:cNvSpPr>
          <p:nvPr>
            <p:ph idx="1"/>
          </p:nvPr>
        </p:nvSpPr>
        <p:spPr/>
        <p:txBody>
          <a:bodyPr/>
          <a:lstStyle/>
          <a:p>
            <a:r>
              <a:rPr lang="en-IN" sz="2400" dirty="0">
                <a:solidFill>
                  <a:schemeClr val="accent1">
                    <a:lumMod val="75000"/>
                  </a:schemeClr>
                </a:solidFill>
              </a:rPr>
              <a:t>Liddle’s syndrome </a:t>
            </a:r>
          </a:p>
          <a:p>
            <a:r>
              <a:rPr lang="en-IN" dirty="0"/>
              <a:t>Autosomal Dominant.</a:t>
            </a:r>
          </a:p>
          <a:p>
            <a:r>
              <a:rPr lang="en-IN" dirty="0"/>
              <a:t>Inherited gain of function mutation of genes that regulate the collecting duct Na+ channel (ENaC).</a:t>
            </a:r>
          </a:p>
          <a:p>
            <a:r>
              <a:rPr lang="en-IN" dirty="0"/>
              <a:t>Liddle’s is a rare monogenic form of hypertension due to volume expansion manifested as </a:t>
            </a:r>
            <a:r>
              <a:rPr lang="en-IN" dirty="0" err="1"/>
              <a:t>hypokalemic</a:t>
            </a:r>
            <a:r>
              <a:rPr lang="en-IN" dirty="0"/>
              <a:t> alkalosis with normal aldosterone levels.</a:t>
            </a:r>
          </a:p>
          <a:p>
            <a:endParaRPr lang="en-IN" dirty="0"/>
          </a:p>
        </p:txBody>
      </p:sp>
    </p:spTree>
    <p:extLst>
      <p:ext uri="{BB962C8B-B14F-4D97-AF65-F5344CB8AC3E}">
        <p14:creationId xmlns:p14="http://schemas.microsoft.com/office/powerpoint/2010/main" val="2366563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73018-4426-47B0-B90C-33F2A4545AD2}"/>
              </a:ext>
            </a:extLst>
          </p:cNvPr>
          <p:cNvSpPr>
            <a:spLocks noGrp="1"/>
          </p:cNvSpPr>
          <p:nvPr>
            <p:ph type="title"/>
          </p:nvPr>
        </p:nvSpPr>
        <p:spPr/>
        <p:txBody>
          <a:bodyPr/>
          <a:lstStyle/>
          <a:p>
            <a:r>
              <a:rPr lang="en-US" dirty="0"/>
              <a:t>TREATMENT</a:t>
            </a:r>
            <a:endParaRPr lang="en-IN" dirty="0"/>
          </a:p>
        </p:txBody>
      </p:sp>
      <p:sp>
        <p:nvSpPr>
          <p:cNvPr id="3" name="Content Placeholder 2">
            <a:extLst>
              <a:ext uri="{FF2B5EF4-FFF2-40B4-BE49-F238E27FC236}">
                <a16:creationId xmlns:a16="http://schemas.microsoft.com/office/drawing/2014/main" id="{7232E78E-A0D8-451C-99F1-3B514164415C}"/>
              </a:ext>
            </a:extLst>
          </p:cNvPr>
          <p:cNvSpPr>
            <a:spLocks noGrp="1"/>
          </p:cNvSpPr>
          <p:nvPr>
            <p:ph idx="1"/>
          </p:nvPr>
        </p:nvSpPr>
        <p:spPr>
          <a:xfrm>
            <a:off x="677334" y="2044701"/>
            <a:ext cx="8885766" cy="3996662"/>
          </a:xfrm>
        </p:spPr>
        <p:txBody>
          <a:bodyPr/>
          <a:lstStyle/>
          <a:p>
            <a:r>
              <a:rPr lang="en-US" dirty="0"/>
              <a:t>Primarily directed at correcting the underlying stimulus for HCO3− generation.</a:t>
            </a:r>
          </a:p>
          <a:p>
            <a:r>
              <a:rPr lang="en-US" dirty="0"/>
              <a:t>If primary aldosteronism or Cushing’s syndrome is present, correction of the underlying cause, when successful, will reverse the hypokalemia and alkalosis. </a:t>
            </a:r>
          </a:p>
          <a:p>
            <a:r>
              <a:rPr lang="en-US" dirty="0"/>
              <a:t>[H+] loss by the stomach or kidneys can be mitigated by the use of proton pump inhibitors or the discontinuation of diuretics.</a:t>
            </a:r>
          </a:p>
          <a:p>
            <a:r>
              <a:rPr lang="en-US" dirty="0"/>
              <a:t>The second aspect of treatment is to remove the factors that sustain the inappropriate increase in HCO3− reabsorption, such as ECFV contraction or K+ deficiency.</a:t>
            </a:r>
            <a:endParaRPr lang="en-IN" dirty="0"/>
          </a:p>
        </p:txBody>
      </p:sp>
    </p:spTree>
    <p:extLst>
      <p:ext uri="{BB962C8B-B14F-4D97-AF65-F5344CB8AC3E}">
        <p14:creationId xmlns:p14="http://schemas.microsoft.com/office/powerpoint/2010/main" val="4068247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628C3-0486-42B2-8242-3C7ED6AD012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D9B0152-2115-4145-B489-2B45C209197B}"/>
              </a:ext>
            </a:extLst>
          </p:cNvPr>
          <p:cNvSpPr>
            <a:spLocks noGrp="1"/>
          </p:cNvSpPr>
          <p:nvPr>
            <p:ph idx="1"/>
          </p:nvPr>
        </p:nvSpPr>
        <p:spPr/>
        <p:txBody>
          <a:bodyPr/>
          <a:lstStyle/>
          <a:p>
            <a:r>
              <a:rPr lang="en-US" dirty="0"/>
              <a:t>Isotonic saline is recommended to reverse the alkalosis when ECFV contraction is present. </a:t>
            </a:r>
          </a:p>
          <a:p>
            <a:r>
              <a:rPr lang="en-US" dirty="0"/>
              <a:t>If associated conditions preclude infusion of saline, renal HCO3− loss can be accelerated by administration of acetazolamide, a carbonic anhydrase inhibitor (125–250 mg IV), which is usually effective in patients with adequate renal function but can worsen K+ losses.</a:t>
            </a:r>
            <a:endParaRPr lang="en-IN" dirty="0"/>
          </a:p>
        </p:txBody>
      </p:sp>
    </p:spTree>
    <p:extLst>
      <p:ext uri="{BB962C8B-B14F-4D97-AF65-F5344CB8AC3E}">
        <p14:creationId xmlns:p14="http://schemas.microsoft.com/office/powerpoint/2010/main" val="2734076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3E5CA-8E3E-4544-BA75-225C64963CF5}"/>
              </a:ext>
            </a:extLst>
          </p:cNvPr>
          <p:cNvSpPr>
            <a:spLocks noGrp="1"/>
          </p:cNvSpPr>
          <p:nvPr>
            <p:ph type="title"/>
          </p:nvPr>
        </p:nvSpPr>
        <p:spPr>
          <a:xfrm>
            <a:off x="2917998" y="2565400"/>
            <a:ext cx="8596668" cy="1320800"/>
          </a:xfrm>
        </p:spPr>
        <p:txBody>
          <a:bodyPr/>
          <a:lstStyle/>
          <a:p>
            <a:r>
              <a:rPr lang="en-US" dirty="0"/>
              <a:t>THANK YOU</a:t>
            </a:r>
            <a:endParaRPr lang="en-IN" dirty="0"/>
          </a:p>
        </p:txBody>
      </p:sp>
      <p:sp>
        <p:nvSpPr>
          <p:cNvPr id="3" name="Content Placeholder 2">
            <a:extLst>
              <a:ext uri="{FF2B5EF4-FFF2-40B4-BE49-F238E27FC236}">
                <a16:creationId xmlns:a16="http://schemas.microsoft.com/office/drawing/2014/main" id="{B1F2B1D8-C8E8-4F04-A2ED-C9698F8A8545}"/>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33997082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0D2E9-E34E-4DFD-B562-A561BBDBA52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C7B9558-EDE2-4360-8D8F-024892946D86}"/>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3764059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152</TotalTime>
  <Words>1488</Words>
  <Application>Microsoft Office PowerPoint</Application>
  <PresentationFormat>Widescreen</PresentationFormat>
  <Paragraphs>100</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Facet</vt:lpstr>
      <vt:lpstr>METABOLIC AKLALOSIS</vt:lpstr>
      <vt:lpstr>PowerPoint Presentation</vt:lpstr>
      <vt:lpstr>PATHOGENESIS</vt:lpstr>
      <vt:lpstr>PowerPoint Presentation</vt:lpstr>
      <vt:lpstr>THE KEY EPITHELIAL TRANSPORTERS AND CHANNELS THAT PARTICIPATE IN HCO3− REABSORPTION AND SECRETION.</vt:lpstr>
      <vt:lpstr>MECHANISMS</vt:lpstr>
      <vt:lpstr>3 GOLDEN RULES</vt:lpstr>
      <vt:lpstr>PowerPoint Presentation</vt:lpstr>
      <vt:lpstr>PowerPoint Presentation</vt:lpstr>
      <vt:lpstr>CAUSES</vt:lpstr>
      <vt:lpstr>ALKALI ADMINISTRATION</vt:lpstr>
      <vt:lpstr>METABOLIC ALKALOSIS ASSOCIATED WITH ECFV CONTRACTION, K+ DEPLETION, AND SECONDARY HYPERRENINEMIC HYPERALDOSTERONISM</vt:lpstr>
      <vt:lpstr>PowerPoint Presentation</vt:lpstr>
      <vt:lpstr>RENAL ORIGIN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METABOLIC ALKALOSIS ASSOCIATED WITH ECFV EXPANSION, HYPERTENSION, AND HYPERALDOSTERONISM</vt:lpstr>
      <vt:lpstr>PowerPoint Presentation</vt:lpstr>
      <vt:lpstr>PowerPoint Presentation</vt:lpstr>
      <vt:lpstr>TREATMENT</vt:lpstr>
      <vt:lpstr>PowerPoint Presentation</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METABOLIC AKLALOSIS</dc:title>
  <dc:creator>Amrita Kurian</dc:creator>
  <cp:lastModifiedBy>Amrita Kurian</cp:lastModifiedBy>
  <cp:revision>5</cp:revision>
  <dcterms:created xsi:type="dcterms:W3CDTF">2021-11-23T00:24:09Z</dcterms:created>
  <dcterms:modified xsi:type="dcterms:W3CDTF">2023-04-16T10:06:10Z</dcterms:modified>
</cp:coreProperties>
</file>