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302" r:id="rId8"/>
    <p:sldId id="263" r:id="rId9"/>
    <p:sldId id="268" r:id="rId10"/>
    <p:sldId id="303" r:id="rId11"/>
    <p:sldId id="304" r:id="rId12"/>
    <p:sldId id="264" r:id="rId13"/>
    <p:sldId id="269" r:id="rId14"/>
    <p:sldId id="299" r:id="rId15"/>
    <p:sldId id="300" r:id="rId16"/>
    <p:sldId id="298" r:id="rId17"/>
    <p:sldId id="301" r:id="rId18"/>
    <p:sldId id="297" r:id="rId19"/>
    <p:sldId id="271" r:id="rId20"/>
    <p:sldId id="262" r:id="rId21"/>
    <p:sldId id="265" r:id="rId22"/>
    <p:sldId id="266" r:id="rId23"/>
    <p:sldId id="267" r:id="rId24"/>
    <p:sldId id="274" r:id="rId25"/>
    <p:sldId id="270" r:id="rId26"/>
    <p:sldId id="273" r:id="rId27"/>
    <p:sldId id="275" r:id="rId28"/>
    <p:sldId id="276" r:id="rId29"/>
    <p:sldId id="278" r:id="rId30"/>
    <p:sldId id="305" r:id="rId31"/>
    <p:sldId id="277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90" r:id="rId42"/>
    <p:sldId id="291" r:id="rId43"/>
    <p:sldId id="292" r:id="rId44"/>
    <p:sldId id="289" r:id="rId45"/>
    <p:sldId id="293" r:id="rId46"/>
    <p:sldId id="288" r:id="rId47"/>
    <p:sldId id="294" r:id="rId48"/>
    <p:sldId id="296" r:id="rId49"/>
    <p:sldId id="295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" userId="0c0a80d26f049ed8" providerId="LiveId" clId="{32D5A077-4328-4A14-AC48-12FCD177C0E8}"/>
    <pc:docChg chg="undo custSel addSld delSld modSld sldOrd">
      <pc:chgData name="kevin" userId="0c0a80d26f049ed8" providerId="LiveId" clId="{32D5A077-4328-4A14-AC48-12FCD177C0E8}" dt="2023-03-16T02:41:31.488" v="4422" actId="20577"/>
      <pc:docMkLst>
        <pc:docMk/>
      </pc:docMkLst>
      <pc:sldChg chg="modSp mod">
        <pc:chgData name="kevin" userId="0c0a80d26f049ed8" providerId="LiveId" clId="{32D5A077-4328-4A14-AC48-12FCD177C0E8}" dt="2023-03-16T02:06:25.103" v="4131" actId="27636"/>
        <pc:sldMkLst>
          <pc:docMk/>
          <pc:sldMk cId="3337836196" sldId="256"/>
        </pc:sldMkLst>
        <pc:spChg chg="mod">
          <ac:chgData name="kevin" userId="0c0a80d26f049ed8" providerId="LiveId" clId="{32D5A077-4328-4A14-AC48-12FCD177C0E8}" dt="2023-03-16T02:06:25.103" v="4131" actId="27636"/>
          <ac:spMkLst>
            <pc:docMk/>
            <pc:sldMk cId="3337836196" sldId="256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3337836196" sldId="256"/>
            <ac:spMk id="3" creationId="{00000000-0000-0000-0000-000000000000}"/>
          </ac:spMkLst>
        </pc:sp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771473657" sldId="257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771473657" sldId="257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771473657" sldId="257"/>
            <ac:spMk id="3" creationId="{00000000-0000-0000-0000-000000000000}"/>
          </ac:spMkLst>
        </pc:sp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1007589651" sldId="258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007589651" sldId="258"/>
            <ac:spMk id="2" creationId="{00000000-0000-0000-0000-000000000000}"/>
          </ac:spMkLst>
        </pc:spChg>
        <pc:picChg chg="mod">
          <ac:chgData name="kevin" userId="0c0a80d26f049ed8" providerId="LiveId" clId="{32D5A077-4328-4A14-AC48-12FCD177C0E8}" dt="2023-03-16T02:06:24.995" v="4130"/>
          <ac:picMkLst>
            <pc:docMk/>
            <pc:sldMk cId="1007589651" sldId="258"/>
            <ac:picMk id="1027" creationId="{00000000-0000-0000-0000-000000000000}"/>
          </ac:picMkLst>
        </pc:picChg>
      </pc:sldChg>
      <pc:sldChg chg="modSp mod">
        <pc:chgData name="kevin" userId="0c0a80d26f049ed8" providerId="LiveId" clId="{32D5A077-4328-4A14-AC48-12FCD177C0E8}" dt="2023-03-16T02:06:25.109" v="4132" actId="27636"/>
        <pc:sldMkLst>
          <pc:docMk/>
          <pc:sldMk cId="4201775943" sldId="259"/>
        </pc:sldMkLst>
        <pc:spChg chg="mod">
          <ac:chgData name="kevin" userId="0c0a80d26f049ed8" providerId="LiveId" clId="{32D5A077-4328-4A14-AC48-12FCD177C0E8}" dt="2023-03-16T02:06:25.109" v="4132" actId="27636"/>
          <ac:spMkLst>
            <pc:docMk/>
            <pc:sldMk cId="4201775943" sldId="259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4201775943" sldId="259"/>
            <ac:spMk id="3" creationId="{00000000-0000-0000-0000-000000000000}"/>
          </ac:spMkLst>
        </pc:sp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3879426045" sldId="260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879426045" sldId="260"/>
            <ac:spMk id="2" creationId="{00000000-0000-0000-0000-000000000000}"/>
          </ac:spMkLst>
        </pc:spChg>
        <pc:picChg chg="mod">
          <ac:chgData name="kevin" userId="0c0a80d26f049ed8" providerId="LiveId" clId="{32D5A077-4328-4A14-AC48-12FCD177C0E8}" dt="2023-03-16T02:06:24.995" v="4130"/>
          <ac:picMkLst>
            <pc:docMk/>
            <pc:sldMk cId="3879426045" sldId="260"/>
            <ac:picMk id="2050" creationId="{00000000-0000-0000-0000-000000000000}"/>
          </ac:picMkLst>
        </pc:pic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1679709043" sldId="261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679709043" sldId="261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1679709043" sldId="261"/>
            <ac:spMk id="3" creationId="{00000000-0000-0000-0000-000000000000}"/>
          </ac:spMkLst>
        </pc:sp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2566910941" sldId="262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566910941" sldId="262"/>
            <ac:spMk id="4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566910941" sldId="262"/>
            <ac:spMk id="5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566910941" sldId="262"/>
            <ac:spMk id="6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566910941" sldId="262"/>
            <ac:spMk id="7" creationId="{00000000-0000-0000-0000-000000000000}"/>
          </ac:spMkLst>
        </pc:sp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139399964" sldId="263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39399964" sldId="263"/>
            <ac:spMk id="2" creationId="{00000000-0000-0000-0000-000000000000}"/>
          </ac:spMkLst>
        </pc:spChg>
        <pc:picChg chg="mod">
          <ac:chgData name="kevin" userId="0c0a80d26f049ed8" providerId="LiveId" clId="{32D5A077-4328-4A14-AC48-12FCD177C0E8}" dt="2023-03-16T02:06:24.995" v="4130"/>
          <ac:picMkLst>
            <pc:docMk/>
            <pc:sldMk cId="139399964" sldId="263"/>
            <ac:picMk id="4" creationId="{00000000-0000-0000-0000-000000000000}"/>
          </ac:picMkLst>
        </pc:pic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659120925" sldId="264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659120925" sldId="264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659120925" sldId="264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151" v="4134" actId="27636"/>
        <pc:sldMkLst>
          <pc:docMk/>
          <pc:sldMk cId="3950792842" sldId="265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950792842" sldId="265"/>
            <ac:spMk id="7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151" v="4134" actId="27636"/>
          <ac:spMkLst>
            <pc:docMk/>
            <pc:sldMk cId="3950792842" sldId="265"/>
            <ac:spMk id="8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151" v="4135" actId="27636"/>
        <pc:sldMkLst>
          <pc:docMk/>
          <pc:sldMk cId="1300671349" sldId="266"/>
        </pc:sldMkLst>
        <pc:spChg chg="mod">
          <ac:chgData name="kevin" userId="0c0a80d26f049ed8" providerId="LiveId" clId="{32D5A077-4328-4A14-AC48-12FCD177C0E8}" dt="2023-03-16T02:06:25.151" v="4135" actId="27636"/>
          <ac:spMkLst>
            <pc:docMk/>
            <pc:sldMk cId="1300671349" sldId="266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1300671349" sldId="266"/>
            <ac:spMk id="3" creationId="{00000000-0000-0000-0000-000000000000}"/>
          </ac:spMkLst>
        </pc:spChg>
      </pc:sldChg>
      <pc:sldChg chg="addSp modSp mod">
        <pc:chgData name="kevin" userId="0c0a80d26f049ed8" providerId="LiveId" clId="{32D5A077-4328-4A14-AC48-12FCD177C0E8}" dt="2023-03-16T02:25:48.263" v="4316" actId="20577"/>
        <pc:sldMkLst>
          <pc:docMk/>
          <pc:sldMk cId="2760946619" sldId="267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760946619" sldId="267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25:48.263" v="4316" actId="20577"/>
          <ac:spMkLst>
            <pc:docMk/>
            <pc:sldMk cId="2760946619" sldId="267"/>
            <ac:spMk id="3" creationId="{00000000-0000-0000-0000-000000000000}"/>
          </ac:spMkLst>
        </pc:spChg>
        <pc:picChg chg="add mod">
          <ac:chgData name="kevin" userId="0c0a80d26f049ed8" providerId="LiveId" clId="{32D5A077-4328-4A14-AC48-12FCD177C0E8}" dt="2023-03-16T02:25:43.045" v="4311" actId="1076"/>
          <ac:picMkLst>
            <pc:docMk/>
            <pc:sldMk cId="2760946619" sldId="267"/>
            <ac:picMk id="4" creationId="{A945D9B0-943E-40C3-0F81-E89DCCC3DA8D}"/>
          </ac:picMkLst>
        </pc:picChg>
      </pc:sldChg>
      <pc:sldChg chg="modSp">
        <pc:chgData name="kevin" userId="0c0a80d26f049ed8" providerId="LiveId" clId="{32D5A077-4328-4A14-AC48-12FCD177C0E8}" dt="2023-03-16T02:06:24.995" v="4130"/>
        <pc:sldMkLst>
          <pc:docMk/>
          <pc:sldMk cId="2302645919" sldId="268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302645919" sldId="268"/>
            <ac:spMk id="2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2547564119" sldId="269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547564119" sldId="269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547564119" sldId="269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17:54.896" v="4240" actId="20577"/>
        <pc:sldMkLst>
          <pc:docMk/>
          <pc:sldMk cId="386141396" sldId="270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86141396" sldId="270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17:54.896" v="4240" actId="20577"/>
          <ac:spMkLst>
            <pc:docMk/>
            <pc:sldMk cId="386141396" sldId="270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146" v="4133" actId="27636"/>
        <pc:sldMkLst>
          <pc:docMk/>
          <pc:sldMk cId="1489639444" sldId="271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489639444" sldId="271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146" v="4133" actId="27636"/>
          <ac:spMkLst>
            <pc:docMk/>
            <pc:sldMk cId="1489639444" sldId="271"/>
            <ac:spMk id="3" creationId="{00000000-0000-0000-0000-000000000000}"/>
          </ac:spMkLst>
        </pc:spChg>
      </pc:sldChg>
      <pc:sldChg chg="del">
        <pc:chgData name="kevin" userId="0c0a80d26f049ed8" providerId="LiveId" clId="{32D5A077-4328-4A14-AC48-12FCD177C0E8}" dt="2023-03-15T19:47:43.195" v="2125" actId="47"/>
        <pc:sldMkLst>
          <pc:docMk/>
          <pc:sldMk cId="1331318225" sldId="272"/>
        </pc:sldMkLst>
      </pc:sldChg>
      <pc:sldChg chg="addSp delSp modSp mod">
        <pc:chgData name="kevin" userId="0c0a80d26f049ed8" providerId="LiveId" clId="{32D5A077-4328-4A14-AC48-12FCD177C0E8}" dt="2023-03-16T02:27:54.336" v="4335" actId="21"/>
        <pc:sldMkLst>
          <pc:docMk/>
          <pc:sldMk cId="1947487147" sldId="273"/>
        </pc:sldMkLst>
        <pc:spChg chg="mod">
          <ac:chgData name="kevin" userId="0c0a80d26f049ed8" providerId="LiveId" clId="{32D5A077-4328-4A14-AC48-12FCD177C0E8}" dt="2023-03-16T02:18:12.943" v="4250" actId="20577"/>
          <ac:spMkLst>
            <pc:docMk/>
            <pc:sldMk cId="1947487147" sldId="273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27:54.336" v="4335" actId="21"/>
          <ac:spMkLst>
            <pc:docMk/>
            <pc:sldMk cId="1947487147" sldId="273"/>
            <ac:spMk id="3" creationId="{00000000-0000-0000-0000-000000000000}"/>
          </ac:spMkLst>
        </pc:spChg>
        <pc:graphicFrameChg chg="add del modGraphic">
          <ac:chgData name="kevin" userId="0c0a80d26f049ed8" providerId="LiveId" clId="{32D5A077-4328-4A14-AC48-12FCD177C0E8}" dt="2023-03-16T02:18:29.314" v="4252" actId="27309"/>
          <ac:graphicFrameMkLst>
            <pc:docMk/>
            <pc:sldMk cId="1947487147" sldId="273"/>
            <ac:graphicFrameMk id="5" creationId="{30D5215B-2944-15A6-1DBD-05AA63242387}"/>
          </ac:graphicFrameMkLst>
        </pc:graphicFrameChg>
      </pc:sldChg>
      <pc:sldChg chg="modSp mod">
        <pc:chgData name="kevin" userId="0c0a80d26f049ed8" providerId="LiveId" clId="{32D5A077-4328-4A14-AC48-12FCD177C0E8}" dt="2023-03-16T02:26:55.056" v="4332" actId="20577"/>
        <pc:sldMkLst>
          <pc:docMk/>
          <pc:sldMk cId="3429931541" sldId="274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429931541" sldId="274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26:55.056" v="4332" actId="20577"/>
          <ac:spMkLst>
            <pc:docMk/>
            <pc:sldMk cId="3429931541" sldId="274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19:50.657" v="4256" actId="20577"/>
        <pc:sldMkLst>
          <pc:docMk/>
          <pc:sldMk cId="4153106008" sldId="275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4153106008" sldId="275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19:50.657" v="4256" actId="20577"/>
          <ac:spMkLst>
            <pc:docMk/>
            <pc:sldMk cId="4153106008" sldId="275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198" v="4137" actId="27636"/>
        <pc:sldMkLst>
          <pc:docMk/>
          <pc:sldMk cId="3106122931" sldId="276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106122931" sldId="276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198" v="4137" actId="27636"/>
          <ac:spMkLst>
            <pc:docMk/>
            <pc:sldMk cId="3106122931" sldId="276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1424982668" sldId="277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424982668" sldId="277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1424982668" sldId="277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28:32.278" v="4345" actId="27636"/>
        <pc:sldMkLst>
          <pc:docMk/>
          <pc:sldMk cId="171808096" sldId="278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71808096" sldId="278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28:32.278" v="4345" actId="27636"/>
          <ac:spMkLst>
            <pc:docMk/>
            <pc:sldMk cId="171808096" sldId="278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198" v="4138" actId="27636"/>
        <pc:sldMkLst>
          <pc:docMk/>
          <pc:sldMk cId="1477082105" sldId="279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477082105" sldId="279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198" v="4138" actId="27636"/>
          <ac:spMkLst>
            <pc:docMk/>
            <pc:sldMk cId="1477082105" sldId="279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3893165990" sldId="280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893165990" sldId="280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3893165990" sldId="280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987739506" sldId="281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987739506" sldId="281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987739506" sldId="281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2484616974" sldId="282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484616974" sldId="282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484616974" sldId="282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3850710643" sldId="283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850710643" sldId="283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3850710643" sldId="283"/>
            <ac:spMk id="3" creationId="{00000000-0000-0000-0000-000000000000}"/>
          </ac:spMkLst>
        </pc:spChg>
      </pc:sldChg>
      <pc:sldChg chg="addSp modSp mod">
        <pc:chgData name="kevin" userId="0c0a80d26f049ed8" providerId="LiveId" clId="{32D5A077-4328-4A14-AC48-12FCD177C0E8}" dt="2023-03-16T02:39:40.492" v="4419" actId="403"/>
        <pc:sldMkLst>
          <pc:docMk/>
          <pc:sldMk cId="765020748" sldId="284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765020748" sldId="284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39:40.492" v="4419" actId="403"/>
          <ac:spMkLst>
            <pc:docMk/>
            <pc:sldMk cId="765020748" sldId="284"/>
            <ac:spMk id="3" creationId="{00000000-0000-0000-0000-000000000000}"/>
          </ac:spMkLst>
        </pc:spChg>
        <pc:spChg chg="add mod">
          <ac:chgData name="kevin" userId="0c0a80d26f049ed8" providerId="LiveId" clId="{32D5A077-4328-4A14-AC48-12FCD177C0E8}" dt="2023-03-15T19:46:39.057" v="2115" actId="27636"/>
          <ac:spMkLst>
            <pc:docMk/>
            <pc:sldMk cId="765020748" sldId="284"/>
            <ac:spMk id="4" creationId="{5264E904-6EC9-33B1-A9FE-01F619B6E986}"/>
          </ac:spMkLst>
        </pc:spChg>
      </pc:sldChg>
      <pc:sldChg chg="modSp mod">
        <pc:chgData name="kevin" userId="0c0a80d26f049ed8" providerId="LiveId" clId="{32D5A077-4328-4A14-AC48-12FCD177C0E8}" dt="2023-03-16T02:38:38.744" v="4410" actId="21"/>
        <pc:sldMkLst>
          <pc:docMk/>
          <pc:sldMk cId="2458300773" sldId="285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458300773" sldId="285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38:38.744" v="4410" actId="21"/>
          <ac:spMkLst>
            <pc:docMk/>
            <pc:sldMk cId="2458300773" sldId="285"/>
            <ac:spMk id="3" creationId="{00000000-0000-0000-0000-000000000000}"/>
          </ac:spMkLst>
        </pc:spChg>
      </pc:sldChg>
      <pc:sldChg chg="modSp mod ord">
        <pc:chgData name="kevin" userId="0c0a80d26f049ed8" providerId="LiveId" clId="{32D5A077-4328-4A14-AC48-12FCD177C0E8}" dt="2023-03-16T02:39:22.172" v="4418"/>
        <pc:sldMkLst>
          <pc:docMk/>
          <pc:sldMk cId="1618463457" sldId="286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618463457" sldId="286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39:19.475" v="4416" actId="403"/>
          <ac:spMkLst>
            <pc:docMk/>
            <pc:sldMk cId="1618463457" sldId="286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232" v="4139" actId="27636"/>
        <pc:sldMkLst>
          <pc:docMk/>
          <pc:sldMk cId="3190736655" sldId="287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190736655" sldId="287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232" v="4139" actId="27636"/>
          <ac:spMkLst>
            <pc:docMk/>
            <pc:sldMk cId="3190736655" sldId="287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275" v="4142" actId="27636"/>
        <pc:sldMkLst>
          <pc:docMk/>
          <pc:sldMk cId="3863297777" sldId="288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863297777" sldId="288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275" v="4142" actId="27636"/>
          <ac:spMkLst>
            <pc:docMk/>
            <pc:sldMk cId="3863297777" sldId="288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527655718" sldId="289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527655718" sldId="289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527655718" sldId="289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5.246" v="4140" actId="27636"/>
        <pc:sldMkLst>
          <pc:docMk/>
          <pc:sldMk cId="2069076118" sldId="290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069076118" sldId="290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5.246" v="4140" actId="27636"/>
          <ac:spMkLst>
            <pc:docMk/>
            <pc:sldMk cId="2069076118" sldId="290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3365030090" sldId="291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3365030090" sldId="291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3365030090" sldId="291"/>
            <ac:spMk id="3" creationId="{00000000-0000-0000-0000-000000000000}"/>
          </ac:spMkLst>
        </pc:spChg>
      </pc:sldChg>
      <pc:sldChg chg="modSp mod">
        <pc:chgData name="kevin" userId="0c0a80d26f049ed8" providerId="LiveId" clId="{32D5A077-4328-4A14-AC48-12FCD177C0E8}" dt="2023-03-16T02:06:24.995" v="4130"/>
        <pc:sldMkLst>
          <pc:docMk/>
          <pc:sldMk cId="925674703" sldId="292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925674703" sldId="292"/>
            <ac:spMk id="2" creationId="{00000000-0000-0000-0000-000000000000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925674703" sldId="292"/>
            <ac:spMk id="3" creationId="{00000000-0000-0000-0000-000000000000}"/>
          </ac:spMkLst>
        </pc:spChg>
      </pc:sldChg>
      <pc:sldChg chg="modSp new mod">
        <pc:chgData name="kevin" userId="0c0a80d26f049ed8" providerId="LiveId" clId="{32D5A077-4328-4A14-AC48-12FCD177C0E8}" dt="2023-03-16T02:06:25.263" v="4141" actId="27636"/>
        <pc:sldMkLst>
          <pc:docMk/>
          <pc:sldMk cId="1141635687" sldId="293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141635687" sldId="293"/>
            <ac:spMk id="2" creationId="{14297D83-CD88-F491-E1E3-327AD9349AD7}"/>
          </ac:spMkLst>
        </pc:spChg>
        <pc:spChg chg="mod">
          <ac:chgData name="kevin" userId="0c0a80d26f049ed8" providerId="LiveId" clId="{32D5A077-4328-4A14-AC48-12FCD177C0E8}" dt="2023-03-16T02:06:25.263" v="4141" actId="27636"/>
          <ac:spMkLst>
            <pc:docMk/>
            <pc:sldMk cId="1141635687" sldId="293"/>
            <ac:spMk id="3" creationId="{E705C617-A040-1A5E-610C-FA540D51DBB5}"/>
          </ac:spMkLst>
        </pc:spChg>
      </pc:sldChg>
      <pc:sldChg chg="modSp new mod">
        <pc:chgData name="kevin" userId="0c0a80d26f049ed8" providerId="LiveId" clId="{32D5A077-4328-4A14-AC48-12FCD177C0E8}" dt="2023-03-16T02:06:25.293" v="4143" actId="27636"/>
        <pc:sldMkLst>
          <pc:docMk/>
          <pc:sldMk cId="1824368988" sldId="294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824368988" sldId="294"/>
            <ac:spMk id="2" creationId="{9835AF04-26B4-8E84-EAA4-5EE1A7EB059D}"/>
          </ac:spMkLst>
        </pc:spChg>
        <pc:spChg chg="mod">
          <ac:chgData name="kevin" userId="0c0a80d26f049ed8" providerId="LiveId" clId="{32D5A077-4328-4A14-AC48-12FCD177C0E8}" dt="2023-03-16T02:06:25.293" v="4143" actId="27636"/>
          <ac:spMkLst>
            <pc:docMk/>
            <pc:sldMk cId="1824368988" sldId="294"/>
            <ac:spMk id="3" creationId="{6C0C5176-D885-0398-5E48-344B119DC8FA}"/>
          </ac:spMkLst>
        </pc:spChg>
      </pc:sldChg>
      <pc:sldChg chg="modSp new mod">
        <pc:chgData name="kevin" userId="0c0a80d26f049ed8" providerId="LiveId" clId="{32D5A077-4328-4A14-AC48-12FCD177C0E8}" dt="2023-03-16T02:41:31.488" v="4422" actId="20577"/>
        <pc:sldMkLst>
          <pc:docMk/>
          <pc:sldMk cId="942042905" sldId="295"/>
        </pc:sldMkLst>
        <pc:spChg chg="mod">
          <ac:chgData name="kevin" userId="0c0a80d26f049ed8" providerId="LiveId" clId="{32D5A077-4328-4A14-AC48-12FCD177C0E8}" dt="2023-03-16T02:41:31.488" v="4422" actId="20577"/>
          <ac:spMkLst>
            <pc:docMk/>
            <pc:sldMk cId="942042905" sldId="295"/>
            <ac:spMk id="2" creationId="{4F10751A-7D5A-2271-9595-3065DE6E5120}"/>
          </ac:spMkLst>
        </pc:spChg>
        <pc:spChg chg="mod">
          <ac:chgData name="kevin" userId="0c0a80d26f049ed8" providerId="LiveId" clId="{32D5A077-4328-4A14-AC48-12FCD177C0E8}" dt="2023-03-16T02:41:26.825" v="4420" actId="21"/>
          <ac:spMkLst>
            <pc:docMk/>
            <pc:sldMk cId="942042905" sldId="295"/>
            <ac:spMk id="3" creationId="{9A81C949-73C8-7E64-8F37-CCBC87799050}"/>
          </ac:spMkLst>
        </pc:spChg>
      </pc:sldChg>
      <pc:sldChg chg="addSp delSp modSp new mod modClrScheme chgLayout">
        <pc:chgData name="kevin" userId="0c0a80d26f049ed8" providerId="LiveId" clId="{32D5A077-4328-4A14-AC48-12FCD177C0E8}" dt="2023-03-16T02:06:24.995" v="4130"/>
        <pc:sldMkLst>
          <pc:docMk/>
          <pc:sldMk cId="2187966682" sldId="296"/>
        </pc:sldMkLst>
        <pc:spChg chg="del mod ord">
          <ac:chgData name="kevin" userId="0c0a80d26f049ed8" providerId="LiveId" clId="{32D5A077-4328-4A14-AC48-12FCD177C0E8}" dt="2023-03-15T19:56:59.579" v="2211" actId="700"/>
          <ac:spMkLst>
            <pc:docMk/>
            <pc:sldMk cId="2187966682" sldId="296"/>
            <ac:spMk id="2" creationId="{7DA764B7-62AC-281F-EC1E-2DEAB866D667}"/>
          </ac:spMkLst>
        </pc:spChg>
        <pc:spChg chg="del mod ord">
          <ac:chgData name="kevin" userId="0c0a80d26f049ed8" providerId="LiveId" clId="{32D5A077-4328-4A14-AC48-12FCD177C0E8}" dt="2023-03-15T19:56:59.579" v="2211" actId="700"/>
          <ac:spMkLst>
            <pc:docMk/>
            <pc:sldMk cId="2187966682" sldId="296"/>
            <ac:spMk id="3" creationId="{14AEE31A-72AE-E6EF-D6A5-43D02E66D673}"/>
          </ac:spMkLst>
        </pc:spChg>
        <pc:spChg chg="add del mod ord">
          <ac:chgData name="kevin" userId="0c0a80d26f049ed8" providerId="LiveId" clId="{32D5A077-4328-4A14-AC48-12FCD177C0E8}" dt="2023-03-15T19:57:09.256" v="2212" actId="700"/>
          <ac:spMkLst>
            <pc:docMk/>
            <pc:sldMk cId="2187966682" sldId="296"/>
            <ac:spMk id="4" creationId="{8093F5E6-E51C-A33E-88BC-554635875E91}"/>
          </ac:spMkLst>
        </pc:spChg>
        <pc:spChg chg="add del mod ord">
          <ac:chgData name="kevin" userId="0c0a80d26f049ed8" providerId="LiveId" clId="{32D5A077-4328-4A14-AC48-12FCD177C0E8}" dt="2023-03-15T19:57:09.256" v="2212" actId="700"/>
          <ac:spMkLst>
            <pc:docMk/>
            <pc:sldMk cId="2187966682" sldId="296"/>
            <ac:spMk id="5" creationId="{DC83628A-942A-CE33-BD8C-F5F288767112}"/>
          </ac:spMkLst>
        </pc:spChg>
        <pc:spChg chg="add del mod ord">
          <ac:chgData name="kevin" userId="0c0a80d26f049ed8" providerId="LiveId" clId="{32D5A077-4328-4A14-AC48-12FCD177C0E8}" dt="2023-03-15T19:57:09.256" v="2212" actId="700"/>
          <ac:spMkLst>
            <pc:docMk/>
            <pc:sldMk cId="2187966682" sldId="296"/>
            <ac:spMk id="6" creationId="{CD851A5D-3A8A-4D32-51EE-3DB36237BCE6}"/>
          </ac:spMkLst>
        </pc:spChg>
        <pc:spChg chg="add mod ord">
          <ac:chgData name="kevin" userId="0c0a80d26f049ed8" providerId="LiveId" clId="{32D5A077-4328-4A14-AC48-12FCD177C0E8}" dt="2023-03-16T02:06:24.995" v="4130"/>
          <ac:spMkLst>
            <pc:docMk/>
            <pc:sldMk cId="2187966682" sldId="296"/>
            <ac:spMk id="7" creationId="{5001EF6E-8950-794D-0A9C-54E72ADD1E7B}"/>
          </ac:spMkLst>
        </pc:spChg>
        <pc:spChg chg="add mod ord">
          <ac:chgData name="kevin" userId="0c0a80d26f049ed8" providerId="LiveId" clId="{32D5A077-4328-4A14-AC48-12FCD177C0E8}" dt="2023-03-16T02:06:24.995" v="4130"/>
          <ac:spMkLst>
            <pc:docMk/>
            <pc:sldMk cId="2187966682" sldId="296"/>
            <ac:spMk id="8" creationId="{5082F0F7-BB5A-4248-7DA3-1A487D42C036}"/>
          </ac:spMkLst>
        </pc:spChg>
        <pc:spChg chg="add mod ord">
          <ac:chgData name="kevin" userId="0c0a80d26f049ed8" providerId="LiveId" clId="{32D5A077-4328-4A14-AC48-12FCD177C0E8}" dt="2023-03-16T02:06:24.995" v="4130"/>
          <ac:spMkLst>
            <pc:docMk/>
            <pc:sldMk cId="2187966682" sldId="296"/>
            <ac:spMk id="9" creationId="{419A3275-5987-BA5E-0B1E-57F2BBE95970}"/>
          </ac:spMkLst>
        </pc:spChg>
        <pc:spChg chg="add mod ord">
          <ac:chgData name="kevin" userId="0c0a80d26f049ed8" providerId="LiveId" clId="{32D5A077-4328-4A14-AC48-12FCD177C0E8}" dt="2023-03-16T02:06:24.995" v="4130"/>
          <ac:spMkLst>
            <pc:docMk/>
            <pc:sldMk cId="2187966682" sldId="296"/>
            <ac:spMk id="10" creationId="{0D2819D7-19A7-51DB-55F3-3B40F1ED5118}"/>
          </ac:spMkLst>
        </pc:spChg>
        <pc:spChg chg="add mod ord">
          <ac:chgData name="kevin" userId="0c0a80d26f049ed8" providerId="LiveId" clId="{32D5A077-4328-4A14-AC48-12FCD177C0E8}" dt="2023-03-16T02:06:24.995" v="4130"/>
          <ac:spMkLst>
            <pc:docMk/>
            <pc:sldMk cId="2187966682" sldId="296"/>
            <ac:spMk id="11" creationId="{7296B800-89A8-C4D7-1B51-22739EA7DF6C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712216993" sldId="297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712216993" sldId="297"/>
            <ac:spMk id="2" creationId="{20926EAA-EBA9-C227-2B16-47EFC100F5E5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712216993" sldId="297"/>
            <ac:spMk id="3" creationId="{A547B8C6-2534-1944-2472-35EDDD913618}"/>
          </ac:spMkLst>
        </pc:spChg>
      </pc:sldChg>
      <pc:sldChg chg="new del">
        <pc:chgData name="kevin" userId="0c0a80d26f049ed8" providerId="LiveId" clId="{32D5A077-4328-4A14-AC48-12FCD177C0E8}" dt="2023-03-15T19:56:39.683" v="2210" actId="2696"/>
        <pc:sldMkLst>
          <pc:docMk/>
          <pc:sldMk cId="980184243" sldId="297"/>
        </pc:sldMkLst>
      </pc:sldChg>
      <pc:sldChg chg="new del">
        <pc:chgData name="kevin" userId="0c0a80d26f049ed8" providerId="LiveId" clId="{32D5A077-4328-4A14-AC48-12FCD177C0E8}" dt="2023-03-15T19:56:00.630" v="2208" actId="680"/>
        <pc:sldMkLst>
          <pc:docMk/>
          <pc:sldMk cId="3701212965" sldId="297"/>
        </pc:sldMkLst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1884682956" sldId="298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1884682956" sldId="298"/>
            <ac:spMk id="2" creationId="{D58CC9C4-2528-5A99-2925-67F567156C6A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1884682956" sldId="298"/>
            <ac:spMk id="3" creationId="{3A624F4E-0F5F-C10F-B321-288656CCE5E1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4030700702" sldId="299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4030700702" sldId="299"/>
            <ac:spMk id="2" creationId="{F5DC9FCF-908D-1DEA-3D57-0160D5043FBB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4030700702" sldId="299"/>
            <ac:spMk id="3" creationId="{35013067-BEE5-503F-2A6B-5A599D697568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2172226651" sldId="300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172226651" sldId="300"/>
            <ac:spMk id="2" creationId="{1ADEE0B4-516C-3B1F-4E19-0AA878B347EA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172226651" sldId="300"/>
            <ac:spMk id="3" creationId="{1B1B4F85-B3C6-A925-97AD-26160FD471E9}"/>
          </ac:spMkLst>
        </pc:spChg>
      </pc:sldChg>
      <pc:sldChg chg="modSp new mod">
        <pc:chgData name="kevin" userId="0c0a80d26f049ed8" providerId="LiveId" clId="{32D5A077-4328-4A14-AC48-12FCD177C0E8}" dt="2023-03-16T02:15:03.855" v="4238" actId="20577"/>
        <pc:sldMkLst>
          <pc:docMk/>
          <pc:sldMk cId="557260044" sldId="301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557260044" sldId="301"/>
            <ac:spMk id="2" creationId="{535CC150-3D59-8AED-FFDA-B868A280AFCF}"/>
          </ac:spMkLst>
        </pc:spChg>
        <pc:spChg chg="mod">
          <ac:chgData name="kevin" userId="0c0a80d26f049ed8" providerId="LiveId" clId="{32D5A077-4328-4A14-AC48-12FCD177C0E8}" dt="2023-03-16T02:15:03.855" v="4238" actId="20577"/>
          <ac:spMkLst>
            <pc:docMk/>
            <pc:sldMk cId="557260044" sldId="301"/>
            <ac:spMk id="3" creationId="{2B85FAF2-A95D-001B-F0BB-A1E9C924D96E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2049279419" sldId="302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2049279419" sldId="302"/>
            <ac:spMk id="2" creationId="{9D7BF618-602D-3051-49AE-D10820982456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2049279419" sldId="302"/>
            <ac:spMk id="3" creationId="{3CCC3639-8114-5076-A6BE-FFEB795FAE41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793055875" sldId="303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793055875" sldId="303"/>
            <ac:spMk id="2" creationId="{115E1737-0C24-D75C-4E64-274668873D4A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793055875" sldId="303"/>
            <ac:spMk id="3" creationId="{E360517F-AB2A-484D-8D05-B219CA2F0E53}"/>
          </ac:spMkLst>
        </pc:spChg>
      </pc:sldChg>
      <pc:sldChg chg="modSp new mod">
        <pc:chgData name="kevin" userId="0c0a80d26f049ed8" providerId="LiveId" clId="{32D5A077-4328-4A14-AC48-12FCD177C0E8}" dt="2023-03-16T02:06:24.995" v="4130"/>
        <pc:sldMkLst>
          <pc:docMk/>
          <pc:sldMk cId="638781249" sldId="304"/>
        </pc:sldMkLst>
        <pc:spChg chg="mod">
          <ac:chgData name="kevin" userId="0c0a80d26f049ed8" providerId="LiveId" clId="{32D5A077-4328-4A14-AC48-12FCD177C0E8}" dt="2023-03-16T02:06:24.995" v="4130"/>
          <ac:spMkLst>
            <pc:docMk/>
            <pc:sldMk cId="638781249" sldId="304"/>
            <ac:spMk id="2" creationId="{2F8B1DA9-64A4-C66B-8C6A-7260D72261F3}"/>
          </ac:spMkLst>
        </pc:spChg>
        <pc:spChg chg="mod">
          <ac:chgData name="kevin" userId="0c0a80d26f049ed8" providerId="LiveId" clId="{32D5A077-4328-4A14-AC48-12FCD177C0E8}" dt="2023-03-16T02:06:24.995" v="4130"/>
          <ac:spMkLst>
            <pc:docMk/>
            <pc:sldMk cId="638781249" sldId="304"/>
            <ac:spMk id="3" creationId="{4A2C5629-79DE-EF5D-32FD-0A6FD5CD9C30}"/>
          </ac:spMkLst>
        </pc:spChg>
      </pc:sldChg>
      <pc:sldChg chg="modSp new mod">
        <pc:chgData name="kevin" userId="0c0a80d26f049ed8" providerId="LiveId" clId="{32D5A077-4328-4A14-AC48-12FCD177C0E8}" dt="2023-03-16T02:31:37.182" v="4404" actId="20577"/>
        <pc:sldMkLst>
          <pc:docMk/>
          <pc:sldMk cId="2294546878" sldId="305"/>
        </pc:sldMkLst>
        <pc:spChg chg="mod">
          <ac:chgData name="kevin" userId="0c0a80d26f049ed8" providerId="LiveId" clId="{32D5A077-4328-4A14-AC48-12FCD177C0E8}" dt="2023-03-16T02:31:37.182" v="4404" actId="20577"/>
          <ac:spMkLst>
            <pc:docMk/>
            <pc:sldMk cId="2294546878" sldId="305"/>
            <ac:spMk id="3" creationId="{058726C2-410C-D1F5-521D-C882507E7D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163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787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58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94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44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77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499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66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5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17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F4219F-0516-40CB-90CD-4AF7106783ED}" type="datetimeFigureOut">
              <a:rPr lang="en-IN" smtClean="0"/>
              <a:t>16-03-2023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387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ahnschrift SemiLight SemiConde" pitchFamily="34" charset="0"/>
              </a:rPr>
              <a:t>CLINICAL DIAGNOSIS OF FIBROCAVITARY DISEASE</a:t>
            </a:r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DR IBRAHIM ALI SALEEM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JR3 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GENERAL MEDICINE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GOVT. TDMCH</a:t>
            </a:r>
            <a:endParaRPr lang="en-IN" sz="2000" dirty="0">
              <a:solidFill>
                <a:schemeClr val="accent5">
                  <a:lumMod val="50000"/>
                </a:schemeClr>
              </a:solidFill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83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1.WHAT IS A FIBRO-CAVITARY LESION?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  <a:latin typeface="Bahnschrift SemiLight SemiConde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2.WHAT ARE THE CONDITIONS ASSOCIATED WITH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FIBROCAVITARY LESIONS?</a:t>
            </a: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Bahnschrift SemiLight SemiConde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3.HOW DO YOU CLINICALLY DIAGNOSE A FIBROCAVITARY LESION?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Light SemiCondensed" pitchFamily="34" charset="0"/>
              </a:rPr>
              <a:t>BEHOLD!</a:t>
            </a:r>
            <a:endParaRPr lang="en-IN" dirty="0">
              <a:latin typeface="Bahnschrift Light SemiCondensed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7554" y="1846263"/>
            <a:ext cx="5753342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Radiographic presentation of the tuberculosis-like fibrocavitary form of NTMPD. Fibrocavitary disease is characterized by areas of increased opacity and cavitation (arrow), usually in the upper lobes. HRCT image kindly provided by Dr L-O. Larsson.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58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7202" y="1846263"/>
            <a:ext cx="7314045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42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itchFamily="34" charset="0"/>
              </a:rPr>
              <a:t>1. WHAT IS A FIBROCAVITARY LESION?</a:t>
            </a:r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itchFamily="34" charset="0"/>
              </a:rPr>
              <a:t>Areas of lung fibrosis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itchFamily="34" charset="0"/>
              </a:rPr>
              <a:t>	      Plus</a:t>
            </a:r>
          </a:p>
          <a:p>
            <a:r>
              <a:rPr lang="en-US" dirty="0">
                <a:latin typeface="Bahnschrift SemiLight SemiConde" pitchFamily="34" charset="0"/>
              </a:rPr>
              <a:t>Areas of </a:t>
            </a:r>
            <a:r>
              <a:rPr lang="en-US" dirty="0" err="1">
                <a:latin typeface="Bahnschrift SemiLight SemiConde" pitchFamily="34" charset="0"/>
              </a:rPr>
              <a:t>cavitations</a:t>
            </a:r>
            <a:r>
              <a:rPr lang="en-US" dirty="0">
                <a:latin typeface="Bahnschrift SemiLight SemiConde" pitchFamily="34" charset="0"/>
              </a:rPr>
              <a:t> within them</a:t>
            </a:r>
            <a:endParaRPr lang="en-IN" dirty="0">
              <a:latin typeface="Bahnschrift SemiLight SemiCon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75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Bahnschrift Semi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LUNG FIBROSIS: simply put.</a:t>
            </a:r>
            <a:endParaRPr lang="en-IN" i="1" dirty="0">
              <a:latin typeface="Bahnschrift SemiLight SemiConde" panose="020B0502040204020203" pitchFamily="34" charset="0"/>
            </a:endParaRPr>
          </a:p>
          <a:p>
            <a:r>
              <a:rPr lang="en-IN" i="1" dirty="0">
                <a:latin typeface="Bahnschrift SemiLight SemiConde" panose="020B0502040204020203" pitchFamily="34" charset="0"/>
              </a:rPr>
              <a:t>‘scarring in the lungs’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“Replacement of lung parenchyma by </a:t>
            </a:r>
            <a:r>
              <a:rPr lang="en-US" dirty="0" err="1">
                <a:latin typeface="Bahnschrift SemiLight SemiConde" panose="020B0502040204020203" pitchFamily="34" charset="0"/>
              </a:rPr>
              <a:t>fibrobast</a:t>
            </a:r>
            <a:r>
              <a:rPr lang="en-US" dirty="0">
                <a:latin typeface="Bahnschrift SemiLight SemiConde" panose="020B0502040204020203" pitchFamily="34" charset="0"/>
              </a:rPr>
              <a:t> cells producing scar tissue”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impacting how you breathe and get oxygen into the blood.</a:t>
            </a:r>
          </a:p>
          <a:p>
            <a:endParaRPr lang="en-IN" i="1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0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F618-602D-3051-49AE-D10820982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FIBROSIS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3639-8114-5076-A6BE-FFEB795FA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Replacement fibrosis</a:t>
            </a:r>
          </a:p>
          <a:p>
            <a:pPr lvl="1"/>
            <a:r>
              <a:rPr lang="en-US" dirty="0"/>
              <a:t>TB</a:t>
            </a:r>
          </a:p>
          <a:p>
            <a:pPr lvl="1"/>
            <a:r>
              <a:rPr lang="en-US" dirty="0"/>
              <a:t>Klebsiella</a:t>
            </a:r>
          </a:p>
          <a:p>
            <a:pPr lvl="1"/>
            <a:r>
              <a:rPr lang="en-US" dirty="0"/>
              <a:t>Aspergillosis</a:t>
            </a:r>
          </a:p>
          <a:p>
            <a:pPr lvl="1"/>
            <a:r>
              <a:rPr lang="en-US" dirty="0"/>
              <a:t>Parasitic infections</a:t>
            </a:r>
          </a:p>
          <a:p>
            <a:r>
              <a:rPr lang="en-US" dirty="0"/>
              <a:t>2. Interstitial fibrosis – progressive, bilateral</a:t>
            </a:r>
          </a:p>
          <a:p>
            <a:pPr lvl="1"/>
            <a:r>
              <a:rPr lang="en-US" dirty="0"/>
              <a:t>ILD</a:t>
            </a:r>
          </a:p>
          <a:p>
            <a:r>
              <a:rPr lang="en-US" dirty="0"/>
              <a:t>3. Focal/Local - Silicosis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927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Pulmonary fibrosis - Symptoms and causes - Mayo Clin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4325" y="2152650"/>
            <a:ext cx="60198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99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4740"/>
            <a:ext cx="9144000" cy="470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645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1737-0C24-D75C-4E64-27466887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0517F-AB2A-484D-8D05-B219CA2F0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UL fibrosis – most common causes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Old PTB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Klebsiella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Fungal infection</a:t>
            </a:r>
          </a:p>
          <a:p>
            <a:pPr marL="457200" lvl="1" indent="0">
              <a:buNone/>
            </a:pP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55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B1DA9-64A4-C66B-8C6A-7260D722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Complications of fibrosis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C5629-79DE-EF5D-32FD-0A6FD5CD9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1. Recurrent infections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2. Cavity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3. Bullae 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4. Hemoptysis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5.Traction bronchiectasis</a:t>
            </a: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78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LUNG CAVITY: pathologically</a:t>
            </a:r>
          </a:p>
          <a:p>
            <a:r>
              <a:rPr lang="en-US" i="1" dirty="0">
                <a:latin typeface="Bahnschrift SemiLight SemiConde" panose="020B0502040204020203" pitchFamily="34" charset="0"/>
              </a:rPr>
              <a:t> ”a gas-filled area of the lung in the center of a nodule or area of consolidation or mass</a:t>
            </a:r>
          </a:p>
          <a:p>
            <a:r>
              <a:rPr lang="en-US" i="1" dirty="0">
                <a:latin typeface="Bahnschrift SemiLight SemiConde" panose="020B0502040204020203" pitchFamily="34" charset="0"/>
              </a:rPr>
              <a:t>produced by the expulsion of a necrotic part of the lesion via the bronchial tree”</a:t>
            </a:r>
          </a:p>
          <a:p>
            <a:r>
              <a:rPr lang="en-IN" i="1" dirty="0">
                <a:latin typeface="Bahnschrift SemiLight SemiConde" panose="020B0502040204020203" pitchFamily="34" charset="0"/>
              </a:rPr>
              <a:t>Wall thickness &gt; 1mm</a:t>
            </a:r>
          </a:p>
          <a:p>
            <a:r>
              <a:rPr lang="en-IN" i="1" dirty="0">
                <a:latin typeface="Bahnschrift SemiLight SemiConde" panose="020B0502040204020203" pitchFamily="34" charset="0"/>
              </a:rPr>
              <a:t>Diameter &gt; 2cm</a:t>
            </a:r>
          </a:p>
        </p:txBody>
      </p:sp>
    </p:spTree>
    <p:extLst>
      <p:ext uri="{BB962C8B-B14F-4D97-AF65-F5344CB8AC3E}">
        <p14:creationId xmlns:p14="http://schemas.microsoft.com/office/powerpoint/2010/main" val="65912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LUNG CAVITY: </a:t>
            </a:r>
            <a:r>
              <a:rPr lang="en-US" dirty="0" err="1">
                <a:latin typeface="Bahnschrift SemiLight SemiConde" panose="020B0502040204020203" pitchFamily="34" charset="0"/>
              </a:rPr>
              <a:t>radiographically</a:t>
            </a:r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A </a:t>
            </a:r>
            <a:r>
              <a:rPr lang="en-US" dirty="0" err="1">
                <a:latin typeface="Bahnschrift SemiLight SemiConde" panose="020B0502040204020203" pitchFamily="34" charset="0"/>
              </a:rPr>
              <a:t>lucency</a:t>
            </a:r>
            <a:r>
              <a:rPr lang="en-US" dirty="0">
                <a:latin typeface="Bahnschrift SemiLight SemiConde" panose="020B0502040204020203" pitchFamily="34" charset="0"/>
              </a:rPr>
              <a:t> within a zone of pulmonary consolidation, nodule or mass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A lucent area within the lung that may or may not contain a fluid level and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And surrounded by a wall, usually of varied thickness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64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9FCF-908D-1DEA-3D57-0160D5043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How a cavity is formed?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13067-BEE5-503F-2A6B-5A599D697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An inflammatory process adjacent to a patent bronchus – rupture into the bronchus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Expulsion of the necrotic debris</a:t>
            </a:r>
            <a:r>
              <a:rPr lang="en-IN" dirty="0">
                <a:latin typeface="Bahnschrift SemiLight SemiConde" panose="020B0502040204020203" pitchFamily="34" charset="0"/>
              </a:rPr>
              <a:t> by coughing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Bronchial epithelial cells start lining the cavity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- OPEN CAVITY formed 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If the </a:t>
            </a:r>
            <a:r>
              <a:rPr lang="en-US" dirty="0" err="1">
                <a:latin typeface="Bahnschrift SemiLight SemiConde" panose="020B0502040204020203" pitchFamily="34" charset="0"/>
              </a:rPr>
              <a:t>bronchocavitary</a:t>
            </a:r>
            <a:r>
              <a:rPr lang="en-US" dirty="0">
                <a:latin typeface="Bahnschrift SemiLight SemiConde" panose="020B0502040204020203" pitchFamily="34" charset="0"/>
              </a:rPr>
              <a:t> junction gets obliterated – CLOSED CAVITY formed</a:t>
            </a:r>
          </a:p>
        </p:txBody>
      </p:sp>
    </p:spTree>
    <p:extLst>
      <p:ext uri="{BB962C8B-B14F-4D97-AF65-F5344CB8AC3E}">
        <p14:creationId xmlns:p14="http://schemas.microsoft.com/office/powerpoint/2010/main" val="4030700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EE0B4-516C-3B1F-4E19-0AA878B3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B4F85-B3C6-A925-97AD-26160FD47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Sometimes,</a:t>
            </a:r>
            <a:r>
              <a:rPr lang="en-IN" dirty="0">
                <a:latin typeface="Bahnschrift SemiLight SemiConde" panose="020B0502040204020203" pitchFamily="34" charset="0"/>
              </a:rPr>
              <a:t> a narrow neck connects the cavity with a patent bronchus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Dormant bacilli can thrive within this cavity</a:t>
            </a:r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226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C9C4-2528-5A99-2925-67F56715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cavity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24F4E-0F5F-C10F-B321-288656CCE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Malignancy – Squamous cell</a:t>
            </a:r>
            <a:r>
              <a:rPr lang="en-IN" dirty="0">
                <a:latin typeface="Bahnschrift SemiLight SemiConde" panose="020B0502040204020203" pitchFamily="34" charset="0"/>
              </a:rPr>
              <a:t> cancer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Vasculitis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AI disorders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Infections – Fungus,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 TB</a:t>
            </a:r>
            <a:r>
              <a:rPr lang="en-IN" dirty="0">
                <a:latin typeface="Bahnschrift SemiLight SemiConde" panose="020B0502040204020203" pitchFamily="34" charset="0"/>
              </a:rPr>
              <a:t>, Pyogenic 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Trauma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Congenital</a:t>
            </a:r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8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C150-3D59-8AED-FFDA-B868A280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COMPLICATIONS OF CAVITY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5FAF2-A95D-001B-F0BB-A1E9C924D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1.Fungal growth</a:t>
            </a:r>
            <a:r>
              <a:rPr lang="en-IN" dirty="0">
                <a:latin typeface="Bahnschrift SemiLight SemiConde" panose="020B0502040204020203" pitchFamily="34" charset="0"/>
              </a:rPr>
              <a:t> – Aspergilloma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2.Massive </a:t>
            </a:r>
            <a:r>
              <a:rPr lang="en-IN" dirty="0" err="1">
                <a:latin typeface="Bahnschrift SemiLight SemiConde" panose="020B0502040204020203" pitchFamily="34" charset="0"/>
              </a:rPr>
              <a:t>hemoptysis</a:t>
            </a:r>
            <a:r>
              <a:rPr lang="en-IN" dirty="0">
                <a:latin typeface="Bahnschrift SemiLight SemiConde" panose="020B0502040204020203" pitchFamily="34" charset="0"/>
              </a:rPr>
              <a:t> – structurally weak new blood vessels (</a:t>
            </a:r>
            <a:r>
              <a:rPr lang="en-IN" dirty="0" err="1">
                <a:latin typeface="Bahnschrift SemiLight SemiConde" panose="020B0502040204020203" pitchFamily="34" charset="0"/>
              </a:rPr>
              <a:t>brochial</a:t>
            </a:r>
            <a:r>
              <a:rPr lang="en-IN" dirty="0">
                <a:latin typeface="Bahnschrift SemiLight SemiConde" panose="020B0502040204020203" pitchFamily="34" charset="0"/>
              </a:rPr>
              <a:t> artery system) supply the cavity – form aneurysm = Rasmussen’s aneurysm 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Due to severe cough/ infections - rupture and bleed - </a:t>
            </a:r>
            <a:r>
              <a:rPr lang="en-IN" dirty="0" err="1">
                <a:latin typeface="Bahnschrift SemiLight SemiConde" panose="020B0502040204020203" pitchFamily="34" charset="0"/>
              </a:rPr>
              <a:t>hemoptysis</a:t>
            </a:r>
            <a:endParaRPr lang="en-IN" dirty="0">
              <a:latin typeface="Bahnschrift SemiLight SemiConde" panose="020B0502040204020203" pitchFamily="34" charset="0"/>
            </a:endParaRPr>
          </a:p>
          <a:p>
            <a:r>
              <a:rPr lang="en-IN" dirty="0">
                <a:latin typeface="Bahnschrift SemiLight SemiConde" panose="020B0502040204020203" pitchFamily="34" charset="0"/>
              </a:rPr>
              <a:t>3.Recurrent respiratory infections</a:t>
            </a:r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260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6EAA-EBA9-C227-2B16-47EFC100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7B8C6-2534-1944-2472-35EDDD913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Bullae – 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hyperlucency</a:t>
            </a:r>
            <a:r>
              <a:rPr lang="en-US" dirty="0">
                <a:latin typeface="Bahnschrift SemiLight SemiConde" panose="020B0502040204020203" pitchFamily="34" charset="0"/>
              </a:rPr>
              <a:t> of any size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wall thickness &lt;1mm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16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A general rule of lung cavity: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Organisms that cause </a:t>
            </a:r>
            <a:r>
              <a:rPr lang="en-US" dirty="0" err="1">
                <a:latin typeface="Bahnschrift SemiLight SemiConde" panose="020B0502040204020203" pitchFamily="34" charset="0"/>
              </a:rPr>
              <a:t>subacute</a:t>
            </a:r>
            <a:r>
              <a:rPr lang="en-US" dirty="0">
                <a:latin typeface="Bahnschrift SemiLight SemiConde" panose="020B0502040204020203" pitchFamily="34" charset="0"/>
              </a:rPr>
              <a:t> or chronic pulmonary infections – more frequently associated with cavity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Mycobacteria, fungi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Exceptions: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Necrotising</a:t>
            </a:r>
            <a:r>
              <a:rPr lang="en-US" dirty="0">
                <a:latin typeface="Bahnschrift SemiLight SemiConde" panose="020B0502040204020203" pitchFamily="34" charset="0"/>
              </a:rPr>
              <a:t> pneumonias </a:t>
            </a:r>
            <a:r>
              <a:rPr lang="en-US" dirty="0" err="1">
                <a:latin typeface="Bahnschrift SemiLight SemiConde" panose="020B0502040204020203" pitchFamily="34" charset="0"/>
              </a:rPr>
              <a:t>a/w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	</a:t>
            </a:r>
            <a:r>
              <a:rPr lang="en-US" dirty="0" err="1">
                <a:latin typeface="Bahnschrift SemiLight SemiConde" panose="020B0502040204020203" pitchFamily="34" charset="0"/>
              </a:rPr>
              <a:t>Klebsiella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pneumoniae</a:t>
            </a:r>
            <a:r>
              <a:rPr lang="en-US" dirty="0">
                <a:latin typeface="Bahnschrift SemiLight SemiConde" panose="020B0502040204020203" pitchFamily="34" charset="0"/>
              </a:rPr>
              <a:t>, Staph </a:t>
            </a:r>
            <a:r>
              <a:rPr lang="en-US" dirty="0" err="1">
                <a:latin typeface="Bahnschrift SemiLight SemiConde" panose="020B0502040204020203" pitchFamily="34" charset="0"/>
              </a:rPr>
              <a:t>aureus</a:t>
            </a:r>
            <a:endParaRPr lang="en-IN" dirty="0">
              <a:latin typeface="Bahnschrift SemiLight SemiConde" panose="020B0502040204020203" pitchFamily="34" charset="0"/>
            </a:endParaRPr>
          </a:p>
          <a:p>
            <a:pPr marL="57150" indent="0">
              <a:buNone/>
            </a:pPr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A cavity almost always rules out viral etiology</a:t>
            </a:r>
          </a:p>
        </p:txBody>
      </p:sp>
    </p:spTree>
    <p:extLst>
      <p:ext uri="{BB962C8B-B14F-4D97-AF65-F5344CB8AC3E}">
        <p14:creationId xmlns:p14="http://schemas.microsoft.com/office/powerpoint/2010/main" val="1489639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2204863"/>
            <a:ext cx="2515859" cy="3861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00" name="Picture 4" descr="Cavi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6424"/>
          <a:stretch/>
        </p:blipFill>
        <p:spPr bwMode="auto">
          <a:xfrm>
            <a:off x="4967242" y="2204864"/>
            <a:ext cx="3106632" cy="400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910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THE CONDITIONS ASSOCIATED WITH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FIBROCAVITARY LESIONS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1. TUBERCULOSIS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2. SARCOIDOSIS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3. BRONCHIECTASIS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4. POST-RADIATION FIBROSIS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5. EMPHYSEMA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6. FIBROSING ALVEOLITIS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7. POST-INFECTIVE SCARRING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8. ANKYLOSING SPONDYLITIS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9. MARFAN’S SYNDROME</a:t>
            </a:r>
          </a:p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10.MEDICATIONS</a:t>
            </a:r>
          </a:p>
        </p:txBody>
      </p:sp>
    </p:spTree>
    <p:extLst>
      <p:ext uri="{BB962C8B-B14F-4D97-AF65-F5344CB8AC3E}">
        <p14:creationId xmlns:p14="http://schemas.microsoft.com/office/powerpoint/2010/main" val="3950792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CLINICAL DIAGNOSIS OF A FIBROCAVITARY LESION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HISTORY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PHYSICAL EXAMINATION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71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Age : 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20-40 : </a:t>
            </a:r>
            <a:r>
              <a:rPr lang="en-US" dirty="0" err="1">
                <a:latin typeface="Bahnschrift SemiLight SemiConde" panose="020B0502040204020203" pitchFamily="34" charset="0"/>
              </a:rPr>
              <a:t>Sarcoidosis</a:t>
            </a:r>
            <a:r>
              <a:rPr lang="en-US" dirty="0">
                <a:latin typeface="Bahnschrift SemiLight SemiConde" panose="020B0502040204020203" pitchFamily="34" charset="0"/>
              </a:rPr>
              <a:t>, CTD, Pulmonary LCH, Inherited ILD ( Familial IPF, </a:t>
            </a:r>
            <a:r>
              <a:rPr lang="en-US" dirty="0" err="1">
                <a:latin typeface="Bahnschrift SemiLight SemiConde" panose="020B0502040204020203" pitchFamily="34" charset="0"/>
              </a:rPr>
              <a:t>Gaucher’s</a:t>
            </a:r>
            <a:r>
              <a:rPr lang="en-US" dirty="0">
                <a:latin typeface="Bahnschrift SemiLight SemiConde" panose="020B0502040204020203" pitchFamily="34" charset="0"/>
              </a:rPr>
              <a:t> disease, </a:t>
            </a:r>
            <a:r>
              <a:rPr lang="en-US" dirty="0" err="1">
                <a:latin typeface="Bahnschrift SemiLight SemiConde" panose="020B0502040204020203" pitchFamily="34" charset="0"/>
              </a:rPr>
              <a:t>Hermansky-Pudlak</a:t>
            </a:r>
            <a:r>
              <a:rPr lang="en-US" dirty="0">
                <a:latin typeface="Bahnschrift SemiLight SemiConde" panose="020B0502040204020203" pitchFamily="34" charset="0"/>
              </a:rPr>
              <a:t> syndrome)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&gt; 50years : IPF, Post TB Fibrosis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A child with </a:t>
            </a:r>
            <a:r>
              <a:rPr lang="en-US" dirty="0" err="1">
                <a:latin typeface="Bahnschrift SemiLight SemiConde" panose="020B0502040204020203" pitchFamily="34" charset="0"/>
              </a:rPr>
              <a:t>Hermansky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Pudlak</a:t>
            </a:r>
            <a:r>
              <a:rPr lang="en-US" dirty="0">
                <a:latin typeface="Bahnschrift SemiLight SemiConde" panose="020B0502040204020203" pitchFamily="34" charset="0"/>
              </a:rPr>
              <a:t> syndrome:</a:t>
            </a:r>
          </a:p>
          <a:p>
            <a:pPr marL="0" indent="0">
              <a:buNone/>
            </a:pPr>
            <a:endParaRPr lang="en-IN" dirty="0">
              <a:latin typeface="Bahnschrift SemiLight SemiConde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45D9B0-943E-40C3-0F81-E89DCCC3D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3429000"/>
            <a:ext cx="2871788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46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Sex: 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Females: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Premenopausal women (exclusive) – </a:t>
            </a:r>
            <a:r>
              <a:rPr lang="en-US" dirty="0" err="1">
                <a:latin typeface="Bahnschrift SemiLight SemiConde" panose="020B0502040204020203" pitchFamily="34" charset="0"/>
              </a:rPr>
              <a:t>Lymphangioleiomyomatosis</a:t>
            </a:r>
            <a:r>
              <a:rPr lang="en-US" dirty="0">
                <a:latin typeface="Bahnschrift SemiLight SemiConde" panose="020B0502040204020203" pitchFamily="34" charset="0"/>
              </a:rPr>
              <a:t>, pulmonary involvement in Tuberous sclerosis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ILD in </a:t>
            </a:r>
            <a:r>
              <a:rPr lang="en-US" dirty="0" err="1">
                <a:latin typeface="Bahnschrift SemiLight SemiConde" panose="020B0502040204020203" pitchFamily="34" charset="0"/>
              </a:rPr>
              <a:t>Hermansky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Pudlak</a:t>
            </a:r>
            <a:r>
              <a:rPr lang="en-US" dirty="0">
                <a:latin typeface="Bahnschrift SemiLight SemiConde" panose="020B0502040204020203" pitchFamily="34" charset="0"/>
              </a:rPr>
              <a:t> Syndrome, CTD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Males: 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Pneumoconioses</a:t>
            </a:r>
            <a:r>
              <a:rPr lang="en-US" dirty="0">
                <a:latin typeface="Bahnschrift SemiLight SemiConde" panose="020B0502040204020203" pitchFamily="34" charset="0"/>
              </a:rPr>
              <a:t>, RA - ILD</a:t>
            </a: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31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Occupation: 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Pneumoconiosis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Exposure to silica, coal, asbestos, </a:t>
            </a:r>
            <a:r>
              <a:rPr lang="en-US" dirty="0" err="1">
                <a:latin typeface="Bahnschrift SemiLight SemiConde" panose="020B0502040204020203" pitchFamily="34" charset="0"/>
              </a:rPr>
              <a:t>vapours</a:t>
            </a:r>
            <a:r>
              <a:rPr lang="en-US" dirty="0">
                <a:latin typeface="Bahnschrift SemiLight SemiConde" panose="020B0502040204020203" pitchFamily="34" charset="0"/>
              </a:rPr>
              <a:t>, fumes, mold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Symptoms: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Usually part of a chronic disease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Hence chronic symptoms +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1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Chronic dry cough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Expectoration of large amounts of sputum (Bronchiectasis)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Gradual onset dyspnea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Fatigue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Fever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87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hnschrift SemiLight SemiConde" panose="020B0502040204020203" pitchFamily="34" charset="0"/>
              </a:rPr>
              <a:t>  Myalgia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Loss of weight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Loss of appetite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Night sweats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f/o CTD: arthralgia, dry mouth, dry eyes, muscle weakness, numbness, Raynaud’s phenomenon, Chronic back ache</a:t>
            </a:r>
          </a:p>
        </p:txBody>
      </p:sp>
    </p:spTree>
    <p:extLst>
      <p:ext uri="{BB962C8B-B14F-4D97-AF65-F5344CB8AC3E}">
        <p14:creationId xmlns:p14="http://schemas.microsoft.com/office/powerpoint/2010/main" val="4153106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Current and recent medications:</a:t>
            </a:r>
          </a:p>
          <a:p>
            <a:r>
              <a:rPr lang="en-US" dirty="0" err="1">
                <a:latin typeface="Bahnschrift SemiLight SemiConde" panose="020B0502040204020203" pitchFamily="34" charset="0"/>
              </a:rPr>
              <a:t>Bleomycin</a:t>
            </a:r>
            <a:r>
              <a:rPr lang="en-US" dirty="0">
                <a:latin typeface="Bahnschrift SemiLight SemiConde" panose="020B0502040204020203" pitchFamily="34" charset="0"/>
              </a:rPr>
              <a:t>, </a:t>
            </a:r>
            <a:r>
              <a:rPr lang="en-US" dirty="0" err="1">
                <a:latin typeface="Bahnschrift SemiLight SemiConde" panose="020B0502040204020203" pitchFamily="34" charset="0"/>
              </a:rPr>
              <a:t>Amiodarone</a:t>
            </a:r>
            <a:r>
              <a:rPr lang="en-US" dirty="0">
                <a:latin typeface="Bahnschrift SemiLight SemiConde" panose="020B0502040204020203" pitchFamily="34" charset="0"/>
              </a:rPr>
              <a:t> - fibrosis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Therapeutic Irradiation</a:t>
            </a:r>
            <a:endParaRPr lang="en-IN" dirty="0">
              <a:latin typeface="Bahnschrift SemiLight SemiConde" panose="020B0502040204020203" pitchFamily="34" charset="0"/>
            </a:endParaRP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Past history of TB, HIV, DM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H/o contact with TB patients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Malignancy, CTD, Other lung infections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Staph </a:t>
            </a:r>
            <a:r>
              <a:rPr lang="en-US" dirty="0" err="1">
                <a:latin typeface="Bahnschrift SemiLight SemiConde" panose="020B0502040204020203" pitchFamily="34" charset="0"/>
              </a:rPr>
              <a:t>aureus</a:t>
            </a:r>
            <a:r>
              <a:rPr lang="en-US" dirty="0">
                <a:latin typeface="Bahnschrift SemiLight SemiConde" panose="020B0502040204020203" pitchFamily="34" charset="0"/>
              </a:rPr>
              <a:t>, </a:t>
            </a:r>
            <a:r>
              <a:rPr lang="en-US" dirty="0" err="1">
                <a:latin typeface="Bahnschrift SemiLight SemiConde" panose="020B0502040204020203" pitchFamily="34" charset="0"/>
              </a:rPr>
              <a:t>Klebsiella</a:t>
            </a:r>
            <a:r>
              <a:rPr lang="en-US" dirty="0">
                <a:latin typeface="Bahnschrift SemiLight SemiConde" panose="020B0502040204020203" pitchFamily="34" charset="0"/>
              </a:rPr>
              <a:t> ( Acute causes of </a:t>
            </a:r>
            <a:r>
              <a:rPr lang="en-US" dirty="0" err="1">
                <a:latin typeface="Bahnschrift SemiLight SemiConde" panose="020B0502040204020203" pitchFamily="34" charset="0"/>
              </a:rPr>
              <a:t>cavitations</a:t>
            </a:r>
            <a:r>
              <a:rPr lang="en-US" dirty="0">
                <a:latin typeface="Bahnschrift SemiLight SemiConde" panose="020B0502040204020203" pitchFamily="34" charset="0"/>
              </a:rPr>
              <a:t>)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Covid</a:t>
            </a:r>
            <a:r>
              <a:rPr lang="en-US" dirty="0">
                <a:latin typeface="Bahnschrift SemiLight SemiConde" panose="020B0502040204020203" pitchFamily="34" charset="0"/>
              </a:rPr>
              <a:t> 19 – Long </a:t>
            </a:r>
            <a:r>
              <a:rPr lang="en-US" dirty="0" err="1">
                <a:latin typeface="Bahnschrift SemiLight SemiConde" panose="020B0502040204020203" pitchFamily="34" charset="0"/>
              </a:rPr>
              <a:t>Covid</a:t>
            </a:r>
            <a:r>
              <a:rPr lang="en-US" dirty="0">
                <a:latin typeface="Bahnschrift SemiLight SemiConde" panose="020B0502040204020203" pitchFamily="34" charset="0"/>
              </a:rPr>
              <a:t> Syndrome </a:t>
            </a: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22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h/o recurrent lung infections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Subacute and chronic presentation  – TB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Acute presentation – staph aureus, </a:t>
            </a:r>
            <a:r>
              <a:rPr lang="en-US" dirty="0" err="1">
                <a:latin typeface="Bahnschrift SemiLight SemiConde" panose="020B0502040204020203" pitchFamily="34" charset="0"/>
              </a:rPr>
              <a:t>klebisella</a:t>
            </a:r>
            <a:r>
              <a:rPr lang="en-US" dirty="0">
                <a:latin typeface="Bahnschrift SemiLight SemiConde" panose="020B0502040204020203" pitchFamily="34" charset="0"/>
              </a:rPr>
              <a:t>, lung abscess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Bedridden patient 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recurrent aspiration, lung abscess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Family h/o lung disease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TB, ILD.</a:t>
            </a:r>
          </a:p>
          <a:p>
            <a:endParaRPr lang="en-US" dirty="0">
              <a:latin typeface="Bahnschrift SemiLight SemiConde" panose="020B0502040204020203" pitchFamily="34" charset="0"/>
            </a:endParaRP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08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70A3-645D-02B2-7AAA-45B244F9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726C2-410C-D1F5-521D-C882507E7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Chronic Smoker 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Emphysema, ILD, pulmonary LCH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Emphysema – associated with Mycobacterium avium complex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Heavy alcoholic – Klebsiella</a:t>
            </a:r>
            <a:endParaRPr lang="en-IN" dirty="0">
              <a:latin typeface="Bahnschrift SemiLight SemiConde" panose="020B0502040204020203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4546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PHYSICAL EXAMINATION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GENERAL EXAMINATION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Poor nourishment, low BMI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TB, Malignancy</a:t>
            </a:r>
          </a:p>
          <a:p>
            <a:pPr marL="514350" indent="-457200"/>
            <a:r>
              <a:rPr lang="en-US" dirty="0" err="1">
                <a:latin typeface="Bahnschrift SemiLight SemiConde" panose="020B0502040204020203" pitchFamily="34" charset="0"/>
              </a:rPr>
              <a:t>Marfanoid</a:t>
            </a:r>
            <a:r>
              <a:rPr lang="en-US" dirty="0">
                <a:latin typeface="Bahnschrift SemiLight SemiConde" panose="020B0502040204020203" pitchFamily="34" charset="0"/>
              </a:rPr>
              <a:t> habitus</a:t>
            </a:r>
          </a:p>
          <a:p>
            <a:pPr marL="514350" indent="-457200"/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982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External markers of TB: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Anemia, Clubbing, Matted lymph nodes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Erythema </a:t>
            </a:r>
            <a:r>
              <a:rPr lang="en-US" dirty="0" err="1">
                <a:latin typeface="Bahnschrift SemiLight SemiConde" panose="020B0502040204020203" pitchFamily="34" charset="0"/>
              </a:rPr>
              <a:t>nodosum</a:t>
            </a:r>
            <a:endParaRPr lang="en-US" dirty="0">
              <a:latin typeface="Bahnschrift SemiLight SemiConde" panose="020B0502040204020203" pitchFamily="34" charset="0"/>
            </a:endParaRP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Phlyctenular</a:t>
            </a:r>
            <a:r>
              <a:rPr lang="en-US" dirty="0">
                <a:latin typeface="Bahnschrift SemiLight SemiConde" panose="020B0502040204020203" pitchFamily="34" charset="0"/>
              </a:rPr>
              <a:t> conjunctivitis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Discharging sinuses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Scrofuloderma</a:t>
            </a:r>
            <a:endParaRPr lang="en-US" dirty="0">
              <a:latin typeface="Bahnschrift SemiLight SemiConde" panose="020B0502040204020203" pitchFamily="34" charset="0"/>
            </a:endParaRP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Lupus Vulgaris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Generalised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Tinea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versicolor</a:t>
            </a:r>
            <a:endParaRPr lang="en-US" dirty="0">
              <a:latin typeface="Bahnschrift SemiLight SemiConde" panose="020B0502040204020203" pitchFamily="34" charset="0"/>
            </a:endParaRP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Uveitis</a:t>
            </a:r>
            <a:endParaRPr lang="en-IN" dirty="0">
              <a:latin typeface="Bahnschrift SemiLight SemiConde" panose="020B0502040204020203" pitchFamily="34" charset="0"/>
            </a:endParaRP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82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External markers of malignancy: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Cachexia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Anemia, Clubbing</a:t>
            </a:r>
            <a:r>
              <a:rPr lang="en-IN" dirty="0">
                <a:latin typeface="Bahnschrift SemiLight SemiConde" panose="020B0502040204020203" pitchFamily="34" charset="0"/>
              </a:rPr>
              <a:t>, Hard lymph node</a:t>
            </a:r>
            <a:r>
              <a:rPr lang="en-US" dirty="0">
                <a:latin typeface="Bahnschrift SemiLight SemiConde" panose="020B0502040204020203" pitchFamily="34" charset="0"/>
              </a:rPr>
              <a:t>s</a:t>
            </a:r>
          </a:p>
          <a:p>
            <a:r>
              <a:rPr lang="en-US" dirty="0" err="1">
                <a:latin typeface="Bahnschrift SemiLight SemiConde" panose="020B0502040204020203" pitchFamily="34" charset="0"/>
              </a:rPr>
              <a:t>Acanthosis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nigricans</a:t>
            </a:r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Horner’s Syndrome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SVC obstruction features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165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Pallor – TB, malignancy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Hyperemia/congested conjunctiva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 Emphysema, SVC obstruction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Icterus 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Hepatitis ( ATT-induced)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Liver metastasis</a:t>
            </a:r>
          </a:p>
          <a:p>
            <a:pPr lvl="1"/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39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Edema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Cor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Pulmonale</a:t>
            </a:r>
            <a:r>
              <a:rPr lang="en-US" dirty="0">
                <a:latin typeface="Bahnschrift SemiLight SemiConde" panose="020B0502040204020203" pitchFamily="34" charset="0"/>
              </a:rPr>
              <a:t> – Emphysema, Bronchiectasis</a:t>
            </a:r>
          </a:p>
          <a:p>
            <a:pPr marL="514350" indent="-457200"/>
            <a:r>
              <a:rPr lang="en-US" dirty="0">
                <a:latin typeface="Bahnschrift SemiLight SemiConde" panose="020B0502040204020203" pitchFamily="34" charset="0"/>
              </a:rPr>
              <a:t>Cyanosis</a:t>
            </a:r>
          </a:p>
          <a:p>
            <a:pPr marL="914400" lvl="1" indent="-457200"/>
            <a:r>
              <a:rPr lang="en-US" dirty="0">
                <a:latin typeface="Bahnschrift SemiLight SemiConde" panose="020B0502040204020203" pitchFamily="34" charset="0"/>
              </a:rPr>
              <a:t>COPD, </a:t>
            </a:r>
            <a:r>
              <a:rPr lang="en-US" dirty="0" err="1">
                <a:latin typeface="Bahnschrift SemiLight SemiConde" panose="020B0502040204020203" pitchFamily="34" charset="0"/>
              </a:rPr>
              <a:t>Cor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Pulmonale</a:t>
            </a:r>
            <a:endParaRPr lang="en-US" dirty="0">
              <a:latin typeface="Bahnschrift SemiLight SemiConde" panose="020B0502040204020203" pitchFamily="34" charset="0"/>
            </a:endParaRPr>
          </a:p>
          <a:p>
            <a:pPr marL="514350" indent="-457200"/>
            <a:r>
              <a:rPr lang="en-US" dirty="0">
                <a:latin typeface="Bahnschrift SemiLight SemiConde" panose="020B0502040204020203" pitchFamily="34" charset="0"/>
              </a:rPr>
              <a:t>Clubbing (especially Early clubbing -  fibrosis)</a:t>
            </a:r>
          </a:p>
          <a:p>
            <a:pPr marL="914400" lvl="1" indent="-457200"/>
            <a:r>
              <a:rPr lang="en-US" dirty="0">
                <a:latin typeface="Bahnschrift SemiLight SemiConde" panose="020B0502040204020203" pitchFamily="34" charset="0"/>
              </a:rPr>
              <a:t>Bronchogenic carcinoma</a:t>
            </a:r>
          </a:p>
          <a:p>
            <a:pPr marL="914400" lvl="1" indent="-457200"/>
            <a:r>
              <a:rPr lang="en-US" dirty="0">
                <a:latin typeface="Bahnschrift SemiLight SemiConde" panose="020B0502040204020203" pitchFamily="34" charset="0"/>
              </a:rPr>
              <a:t>Bronchiectasis, lung abscess</a:t>
            </a:r>
          </a:p>
          <a:p>
            <a:pPr marL="914400" lvl="1" indent="-457200"/>
            <a:r>
              <a:rPr lang="en-US" dirty="0">
                <a:latin typeface="Bahnschrift SemiLight SemiConde" panose="020B0502040204020203" pitchFamily="34" charset="0"/>
              </a:rPr>
              <a:t>Post- TB, </a:t>
            </a:r>
            <a:r>
              <a:rPr lang="en-US" dirty="0" err="1">
                <a:latin typeface="Bahnschrift SemiLight SemiConde" panose="020B0502040204020203" pitchFamily="34" charset="0"/>
              </a:rPr>
              <a:t>Sarcoidosis</a:t>
            </a:r>
            <a:endParaRPr lang="en-US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616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Lymphadenopathy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Generalised</a:t>
            </a:r>
            <a:r>
              <a:rPr lang="en-US" dirty="0">
                <a:latin typeface="Bahnschrift SemiLight SemiConde" panose="020B0502040204020203" pitchFamily="34" charset="0"/>
              </a:rPr>
              <a:t> – Lymphoma, Disseminated TB, HIV, </a:t>
            </a:r>
            <a:r>
              <a:rPr lang="en-US" dirty="0" err="1">
                <a:latin typeface="Bahnschrift SemiLight SemiConde" panose="020B0502040204020203" pitchFamily="34" charset="0"/>
              </a:rPr>
              <a:t>Histoplasmosis</a:t>
            </a:r>
            <a:r>
              <a:rPr lang="en-US" dirty="0">
                <a:latin typeface="Bahnschrift SemiLight SemiConde" panose="020B0502040204020203" pitchFamily="34" charset="0"/>
              </a:rPr>
              <a:t>, </a:t>
            </a:r>
            <a:r>
              <a:rPr lang="en-US" dirty="0" err="1">
                <a:latin typeface="Bahnschrift SemiLight SemiConde" panose="020B0502040204020203" pitchFamily="34" charset="0"/>
              </a:rPr>
              <a:t>coccidiodomycosis</a:t>
            </a:r>
            <a:r>
              <a:rPr lang="en-US" dirty="0">
                <a:latin typeface="Bahnschrift SemiLight SemiConde" panose="020B0502040204020203" pitchFamily="34" charset="0"/>
              </a:rPr>
              <a:t>, </a:t>
            </a:r>
            <a:r>
              <a:rPr lang="en-US" dirty="0" err="1">
                <a:latin typeface="Bahnschrift SemiLight SemiConde" panose="020B0502040204020203" pitchFamily="34" charset="0"/>
              </a:rPr>
              <a:t>paracoccidioidomycosis</a:t>
            </a:r>
            <a:r>
              <a:rPr lang="en-US" dirty="0">
                <a:latin typeface="Bahnschrift SemiLight SemiConde" panose="020B0502040204020203" pitchFamily="34" charset="0"/>
              </a:rPr>
              <a:t>, </a:t>
            </a:r>
            <a:r>
              <a:rPr lang="en-US" dirty="0" err="1">
                <a:latin typeface="Bahnschrift SemiLight SemiConde" panose="020B0502040204020203" pitchFamily="34" charset="0"/>
              </a:rPr>
              <a:t>sarcoidosis</a:t>
            </a:r>
            <a:r>
              <a:rPr lang="en-US" dirty="0">
                <a:latin typeface="Bahnschrift SemiLight SemiConde" panose="020B0502040204020203" pitchFamily="34" charset="0"/>
              </a:rPr>
              <a:t>, amyloidosis, </a:t>
            </a:r>
            <a:r>
              <a:rPr lang="en-US" dirty="0" err="1">
                <a:latin typeface="Bahnschrift SemiLight SemiConde" panose="020B0502040204020203" pitchFamily="34" charset="0"/>
              </a:rPr>
              <a:t>histiocytosis</a:t>
            </a:r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Oral cavity examination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Halitosis – lung abscess, bronchiectasis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Tobacco staining of teeth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Erythroplakia</a:t>
            </a:r>
            <a:r>
              <a:rPr lang="en-US" dirty="0">
                <a:latin typeface="Bahnschrift SemiLight SemiConde" panose="020B0502040204020203" pitchFamily="34" charset="0"/>
              </a:rPr>
              <a:t>, leukoplakia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710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Bahnschrift SemiLight SemiConde" panose="020B0502040204020203" pitchFamily="34" charset="0"/>
              </a:rPr>
              <a:t>URT:</a:t>
            </a:r>
          </a:p>
          <a:p>
            <a:pPr lvl="1"/>
            <a:r>
              <a:rPr lang="en-US" sz="2400" dirty="0">
                <a:latin typeface="Bahnschrift SemiLight SemiConde" panose="020B0502040204020203" pitchFamily="34" charset="0"/>
              </a:rPr>
              <a:t>Sinusitis </a:t>
            </a:r>
          </a:p>
          <a:p>
            <a:pPr lvl="2"/>
            <a:r>
              <a:rPr lang="en-US" sz="2000" dirty="0">
                <a:latin typeface="Bahnschrift SemiLight SemiConde" panose="020B0502040204020203" pitchFamily="34" charset="0"/>
              </a:rPr>
              <a:t>Wegener’s </a:t>
            </a:r>
            <a:r>
              <a:rPr lang="en-US" sz="2000" dirty="0" err="1">
                <a:latin typeface="Bahnschrift SemiLight SemiConde" panose="020B0502040204020203" pitchFamily="34" charset="0"/>
              </a:rPr>
              <a:t>granulomatosis</a:t>
            </a:r>
            <a:endParaRPr lang="en-US" sz="2000" dirty="0">
              <a:latin typeface="Bahnschrift SemiLight SemiConde" panose="020B0502040204020203" pitchFamily="34" charset="0"/>
            </a:endParaRPr>
          </a:p>
          <a:p>
            <a:pPr lvl="2"/>
            <a:r>
              <a:rPr lang="en-US" sz="2000" dirty="0" err="1">
                <a:latin typeface="Bahnschrift SemiLight SemiConde" panose="020B0502040204020203" pitchFamily="34" charset="0"/>
              </a:rPr>
              <a:t>Kartagener’s</a:t>
            </a:r>
            <a:r>
              <a:rPr lang="en-US" sz="2000" dirty="0">
                <a:latin typeface="Bahnschrift SemiLight SemiConde" panose="020B0502040204020203" pitchFamily="34" charset="0"/>
              </a:rPr>
              <a:t> syndrome – BXIS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64E904-6EC9-33B1-A9FE-01F619B6E986}"/>
              </a:ext>
            </a:extLst>
          </p:cNvPr>
          <p:cNvSpPr txBox="1">
            <a:spLocks/>
          </p:cNvSpPr>
          <p:nvPr/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Bahnschrift SemiLight SemiConde" panose="020B0502040204020203" pitchFamily="34" charset="0"/>
              </a:rPr>
              <a:t>RESPIRATORY SYSTEM EXAMINATION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20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Bahnschrift SemiLight SemiConde" panose="020B0502040204020203" pitchFamily="34" charset="0"/>
              </a:rPr>
              <a:t>CHEST: </a:t>
            </a:r>
          </a:p>
          <a:p>
            <a:pPr lvl="1"/>
            <a:r>
              <a:rPr lang="en-US" sz="2000" dirty="0">
                <a:latin typeface="Bahnschrift SemiLight SemiConde" panose="020B0502040204020203" pitchFamily="34" charset="0"/>
              </a:rPr>
              <a:t>Pectus carinatum / excavatum – Marfan’s syndrome</a:t>
            </a:r>
          </a:p>
          <a:p>
            <a:pPr lvl="1"/>
            <a:r>
              <a:rPr lang="en-US" sz="2000" dirty="0">
                <a:latin typeface="Bahnschrift SemiLight SemiConde" panose="020B0502040204020203" pitchFamily="34" charset="0"/>
              </a:rPr>
              <a:t>Barrel shaped chest – COPD</a:t>
            </a:r>
          </a:p>
          <a:p>
            <a:pPr lvl="1"/>
            <a:r>
              <a:rPr lang="en-IN" sz="2000" dirty="0">
                <a:latin typeface="Bahnschrift SemiLight SemiConde" panose="020B0502040204020203" pitchFamily="34" charset="0"/>
              </a:rPr>
              <a:t>shoulder droop – volume loss in fibrosis/ collapse</a:t>
            </a:r>
          </a:p>
          <a:p>
            <a:pPr lvl="2"/>
            <a:r>
              <a:rPr lang="en-IN" sz="1600" dirty="0">
                <a:latin typeface="Bahnschrift SemiLight SemiConde" panose="020B0502040204020203" pitchFamily="34" charset="0"/>
              </a:rPr>
              <a:t>Prominent medial border of scapula</a:t>
            </a:r>
          </a:p>
          <a:p>
            <a:pPr lvl="2"/>
            <a:r>
              <a:rPr lang="en-IN" sz="1600" dirty="0" err="1">
                <a:latin typeface="Bahnschrift SemiLight SemiConde" panose="020B0502040204020203" pitchFamily="34" charset="0"/>
              </a:rPr>
              <a:t>Spinoscapular</a:t>
            </a:r>
            <a:r>
              <a:rPr lang="en-IN" sz="1600" dirty="0">
                <a:latin typeface="Bahnschrift SemiLight SemiConde" panose="020B0502040204020203" pitchFamily="34" charset="0"/>
              </a:rPr>
              <a:t> distance - reduced</a:t>
            </a:r>
          </a:p>
          <a:p>
            <a:pPr lvl="2"/>
            <a:r>
              <a:rPr lang="en-IN" sz="1600" dirty="0">
                <a:latin typeface="Bahnschrift SemiLight SemiConde" panose="020B0502040204020203" pitchFamily="34" charset="0"/>
              </a:rPr>
              <a:t>Inferior angle of scapula at lower level </a:t>
            </a:r>
          </a:p>
        </p:txBody>
      </p:sp>
    </p:spTree>
    <p:extLst>
      <p:ext uri="{BB962C8B-B14F-4D97-AF65-F5344CB8AC3E}">
        <p14:creationId xmlns:p14="http://schemas.microsoft.com/office/powerpoint/2010/main" val="2458300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 indent="-285750"/>
            <a:r>
              <a:rPr lang="en-IN" sz="2000" dirty="0">
                <a:latin typeface="Bahnschrift SemiLight SemiConde" panose="020B0502040204020203" pitchFamily="34" charset="0"/>
              </a:rPr>
              <a:t>Unilateral bulge – Malignancy/ pleural effusion/ compensatory hypertrophy/ pneumothorax</a:t>
            </a:r>
          </a:p>
          <a:p>
            <a:pPr marL="0" lvl="1" indent="0">
              <a:buNone/>
            </a:pPr>
            <a:endParaRPr lang="en-IN" sz="2000" dirty="0">
              <a:latin typeface="Bahnschrift SemiLight SemiConde" panose="020B0502040204020203" pitchFamily="34" charset="0"/>
            </a:endParaRPr>
          </a:p>
          <a:p>
            <a:pPr marL="285750" lvl="1" indent="-285750"/>
            <a:r>
              <a:rPr lang="en-IN" sz="2000" dirty="0">
                <a:latin typeface="Bahnschrift SemiLight SemiConde" panose="020B0502040204020203" pitchFamily="34" charset="0"/>
              </a:rPr>
              <a:t>Unilateral flattening – fibrosis, collapse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Local bulging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 supraclavicular fullness</a:t>
            </a:r>
          </a:p>
          <a:p>
            <a:pPr lvl="2"/>
            <a:r>
              <a:rPr lang="en-IN" dirty="0" err="1">
                <a:latin typeface="Bahnschrift SemiLight SemiConde" panose="020B0502040204020203" pitchFamily="34" charset="0"/>
              </a:rPr>
              <a:t>Pancoast</a:t>
            </a:r>
            <a:r>
              <a:rPr lang="en-IN" dirty="0">
                <a:latin typeface="Bahnschrift SemiLight SemiConde" panose="020B0502040204020203" pitchFamily="34" charset="0"/>
              </a:rPr>
              <a:t> </a:t>
            </a:r>
            <a:r>
              <a:rPr lang="en-IN" dirty="0" err="1">
                <a:latin typeface="Bahnschrift SemiLight SemiConde" panose="020B0502040204020203" pitchFamily="34" charset="0"/>
              </a:rPr>
              <a:t>tumor</a:t>
            </a:r>
            <a:r>
              <a:rPr lang="en-IN" dirty="0">
                <a:latin typeface="Bahnschrift SemiLight SemiConde" panose="020B0502040204020203" pitchFamily="34" charset="0"/>
              </a:rPr>
              <a:t>, lymphadenopathy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Local retraction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Apical TB (</a:t>
            </a:r>
            <a:r>
              <a:rPr lang="en-IN" dirty="0" err="1">
                <a:latin typeface="Bahnschrift SemiLight SemiConde" panose="020B0502040204020203" pitchFamily="34" charset="0"/>
              </a:rPr>
              <a:t>infraclavicular</a:t>
            </a:r>
            <a:r>
              <a:rPr lang="en-IN" dirty="0">
                <a:latin typeface="Bahnschrift SemiLight SemiConde" panose="020B0502040204020203" pitchFamily="34" charset="0"/>
              </a:rPr>
              <a:t> fossa)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Lung fibrosis</a:t>
            </a:r>
          </a:p>
        </p:txBody>
      </p:sp>
    </p:spTree>
    <p:extLst>
      <p:ext uri="{BB962C8B-B14F-4D97-AF65-F5344CB8AC3E}">
        <p14:creationId xmlns:p14="http://schemas.microsoft.com/office/powerpoint/2010/main" val="1618463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Bahnschrift SemiLight SemiConde" panose="020B0502040204020203" pitchFamily="34" charset="0"/>
              </a:rPr>
              <a:t>Tracheal shift – upper </a:t>
            </a:r>
            <a:r>
              <a:rPr lang="en-IN" dirty="0" err="1">
                <a:latin typeface="Bahnschrift SemiLight SemiConde" panose="020B0502040204020203" pitchFamily="34" charset="0"/>
              </a:rPr>
              <a:t>mediastinal</a:t>
            </a:r>
            <a:r>
              <a:rPr lang="en-IN" dirty="0">
                <a:latin typeface="Bahnschrift SemiLight SemiConde" panose="020B0502040204020203" pitchFamily="34" charset="0"/>
              </a:rPr>
              <a:t> shift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To same side – upper lobe fibrosis/collapse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To opposite side – malignancy, massive pleural effusion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Trail sign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Apical impulse – lower </a:t>
            </a:r>
            <a:r>
              <a:rPr lang="en-IN" dirty="0" err="1">
                <a:latin typeface="Bahnschrift SemiLight SemiConde" panose="020B0502040204020203" pitchFamily="34" charset="0"/>
              </a:rPr>
              <a:t>mediastinal</a:t>
            </a:r>
            <a:r>
              <a:rPr lang="en-IN" dirty="0">
                <a:latin typeface="Bahnschrift SemiLight SemiConde" panose="020B0502040204020203" pitchFamily="34" charset="0"/>
              </a:rPr>
              <a:t> shift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Not felt/seen : 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Emphysema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Left pleural effusion, Left pneumothorax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No </a:t>
            </a:r>
            <a:r>
              <a:rPr lang="en-IN" dirty="0" err="1">
                <a:latin typeface="Bahnschrift SemiLight SemiConde" panose="020B0502040204020203" pitchFamily="34" charset="0"/>
              </a:rPr>
              <a:t>mediastinal</a:t>
            </a:r>
            <a:r>
              <a:rPr lang="en-IN" dirty="0">
                <a:latin typeface="Bahnschrift SemiLight SemiConde" panose="020B0502040204020203" pitchFamily="34" charset="0"/>
              </a:rPr>
              <a:t> shift – Bronchiectasis, ILD</a:t>
            </a:r>
          </a:p>
          <a:p>
            <a:pPr marL="57150" indent="0">
              <a:buNone/>
            </a:pPr>
            <a:r>
              <a:rPr lang="en-IN" dirty="0">
                <a:latin typeface="Bahnschrift SemiLight SemiConde" panose="020B0502040204020203" pitchFamily="34" charset="0"/>
              </a:rPr>
              <a:t>	</a:t>
            </a:r>
          </a:p>
          <a:p>
            <a:pPr marL="457200" lvl="1" indent="0">
              <a:buNone/>
            </a:pP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36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Bahnschrift SemiLight SemiConde" panose="020B0502040204020203" pitchFamily="34" charset="0"/>
              </a:rPr>
              <a:t>Spine – </a:t>
            </a:r>
            <a:r>
              <a:rPr lang="en-IN" dirty="0" err="1">
                <a:latin typeface="Bahnschrift SemiLight SemiConde" panose="020B0502040204020203" pitchFamily="34" charset="0"/>
              </a:rPr>
              <a:t>Gibbus</a:t>
            </a:r>
            <a:r>
              <a:rPr lang="en-IN" dirty="0">
                <a:latin typeface="Bahnschrift SemiLight SemiConde" panose="020B0502040204020203" pitchFamily="34" charset="0"/>
              </a:rPr>
              <a:t>, exaggerated thoracic kyphosis in emphysema, scoliosis in severe fibrosis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Acquired scoliosis disappears on bending forwards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Respiratory movements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 Unilateral reduced movement – fibrosis/collapse/pleural effusion/empyema/pneumothorax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Bilateral reduced movement – COPD, ILD, </a:t>
            </a:r>
            <a:r>
              <a:rPr lang="en-IN" dirty="0" err="1">
                <a:latin typeface="Bahnschrift SemiLight SemiConde" panose="020B0502040204020203" pitchFamily="34" charset="0"/>
              </a:rPr>
              <a:t>Ankylosing</a:t>
            </a:r>
            <a:r>
              <a:rPr lang="en-IN" dirty="0">
                <a:latin typeface="Bahnschrift SemiLight SemiConde" panose="020B0502040204020203" pitchFamily="34" charset="0"/>
              </a:rPr>
              <a:t> spondylitis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Unilateral intercostal retraction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Collapse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Fibrosis</a:t>
            </a:r>
          </a:p>
          <a:p>
            <a:pPr lvl="2"/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0761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Bahnschrift SemiLight SemiConde" panose="020B0502040204020203" pitchFamily="34" charset="0"/>
              </a:rPr>
              <a:t>Engorged veins in anterior chest wall 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SVC obstruction 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Bronchogenic carcinoma, </a:t>
            </a:r>
            <a:r>
              <a:rPr lang="en-IN" dirty="0" err="1">
                <a:latin typeface="Bahnschrift SemiLight SemiConde" panose="020B0502040204020203" pitchFamily="34" charset="0"/>
              </a:rPr>
              <a:t>mediastinal</a:t>
            </a:r>
            <a:r>
              <a:rPr lang="en-IN" dirty="0">
                <a:latin typeface="Bahnschrift SemiLight SemiConde" panose="020B0502040204020203" pitchFamily="34" charset="0"/>
              </a:rPr>
              <a:t> LN/mass</a:t>
            </a:r>
          </a:p>
          <a:p>
            <a:r>
              <a:rPr lang="en-IN" dirty="0" err="1">
                <a:latin typeface="Bahnschrift SemiLight SemiConde" panose="020B0502040204020203" pitchFamily="34" charset="0"/>
              </a:rPr>
              <a:t>Hemithorax</a:t>
            </a:r>
            <a:r>
              <a:rPr lang="en-IN" dirty="0">
                <a:latin typeface="Bahnschrift SemiLight SemiConde" panose="020B0502040204020203" pitchFamily="34" charset="0"/>
              </a:rPr>
              <a:t> measurement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Increased </a:t>
            </a:r>
            <a:r>
              <a:rPr lang="en-IN" dirty="0" err="1">
                <a:latin typeface="Bahnschrift SemiLight SemiConde" panose="020B0502040204020203" pitchFamily="34" charset="0"/>
              </a:rPr>
              <a:t>hemithorax</a:t>
            </a:r>
            <a:r>
              <a:rPr lang="en-IN" dirty="0">
                <a:latin typeface="Bahnschrift SemiLight SemiConde" panose="020B0502040204020203" pitchFamily="34" charset="0"/>
              </a:rPr>
              <a:t> size, decreased movement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Pleural effusion, pneumothorax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Decreased </a:t>
            </a:r>
            <a:r>
              <a:rPr lang="en-IN" dirty="0" err="1">
                <a:latin typeface="Bahnschrift SemiLight SemiConde" panose="020B0502040204020203" pitchFamily="34" charset="0"/>
              </a:rPr>
              <a:t>hemithorax</a:t>
            </a:r>
            <a:r>
              <a:rPr lang="en-IN" dirty="0">
                <a:latin typeface="Bahnschrift SemiLight SemiConde" panose="020B0502040204020203" pitchFamily="34" charset="0"/>
              </a:rPr>
              <a:t> size, decreased movement</a:t>
            </a:r>
          </a:p>
          <a:p>
            <a:pPr lvl="2"/>
            <a:r>
              <a:rPr lang="en-IN" dirty="0">
                <a:latin typeface="Bahnschrift SemiLight SemiConde" panose="020B0502040204020203" pitchFamily="34" charset="0"/>
              </a:rPr>
              <a:t>Fibrosis, collapse</a:t>
            </a:r>
          </a:p>
        </p:txBody>
      </p:sp>
    </p:spTree>
    <p:extLst>
      <p:ext uri="{BB962C8B-B14F-4D97-AF65-F5344CB8AC3E}">
        <p14:creationId xmlns:p14="http://schemas.microsoft.com/office/powerpoint/2010/main" val="33650300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Bahnschrift SemiLight SemiConde" panose="020B0502040204020203" pitchFamily="34" charset="0"/>
              </a:rPr>
              <a:t>Vocal fremitus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Increased – large cavity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Decreased – fibrosis, collapse, emphysema</a:t>
            </a:r>
          </a:p>
          <a:p>
            <a:r>
              <a:rPr lang="en-IN" dirty="0">
                <a:latin typeface="Bahnschrift SemiLight SemiConde" panose="020B0502040204020203" pitchFamily="34" charset="0"/>
              </a:rPr>
              <a:t>Rib crowding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Unilateral - Fibrosis, collapse</a:t>
            </a:r>
          </a:p>
          <a:p>
            <a:pPr lvl="1"/>
            <a:r>
              <a:rPr lang="en-IN" dirty="0">
                <a:latin typeface="Bahnschrift SemiLight SemiConde" panose="020B0502040204020203" pitchFamily="34" charset="0"/>
              </a:rPr>
              <a:t>Bilateral – Fibrosis</a:t>
            </a:r>
          </a:p>
          <a:p>
            <a:pPr marL="457200" lvl="1" indent="0">
              <a:buNone/>
            </a:pPr>
            <a:endParaRPr lang="en-IN" dirty="0">
              <a:latin typeface="Bahnschrift SemiLight SemiConde" panose="020B0502040204020203" pitchFamily="34" charset="0"/>
            </a:endParaRPr>
          </a:p>
          <a:p>
            <a:pPr lvl="1"/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6747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Percussion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Impaired note – apical fibrosis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Dull note – mass lesion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Cracked pot resonance – lung cavity with communicating bronchus</a:t>
            </a:r>
          </a:p>
          <a:p>
            <a:pPr lvl="1"/>
            <a:r>
              <a:rPr lang="en-US" dirty="0" err="1">
                <a:latin typeface="Bahnschrift SemiLight SemiConde" panose="020B0502040204020203" pitchFamily="34" charset="0"/>
              </a:rPr>
              <a:t>Amphoric</a:t>
            </a:r>
            <a:r>
              <a:rPr lang="en-US" dirty="0">
                <a:latin typeface="Bahnschrift SemiLight SemiConde" panose="020B0502040204020203" pitchFamily="34" charset="0"/>
              </a:rPr>
              <a:t> – low pitched hollow note –</a:t>
            </a:r>
          </a:p>
          <a:p>
            <a:pPr lvl="2"/>
            <a:r>
              <a:rPr lang="en-US" dirty="0">
                <a:latin typeface="Bahnschrift SemiLight SemiConde" panose="020B0502040204020203" pitchFamily="34" charset="0"/>
              </a:rPr>
              <a:t> large cavity, pneumothorax 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55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97D83-CD88-F491-E1E3-327AD9349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5C617-A040-1A5E-610C-FA540D51D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err="1">
                <a:latin typeface="Bahnschrift SemiLight SemiConde" panose="020B0502040204020203" pitchFamily="34" charset="0"/>
              </a:rPr>
              <a:t>Wintrich’s</a:t>
            </a:r>
            <a:r>
              <a:rPr lang="en-US" sz="2400" dirty="0">
                <a:latin typeface="Bahnschrift SemiLight SemiConde" panose="020B0502040204020203" pitchFamily="34" charset="0"/>
              </a:rPr>
              <a:t> sign</a:t>
            </a:r>
          </a:p>
          <a:p>
            <a:r>
              <a:rPr lang="en-US" sz="2400" dirty="0">
                <a:latin typeface="Bahnschrift SemiLight SemiConde" panose="020B0502040204020203" pitchFamily="34" charset="0"/>
              </a:rPr>
              <a:t>Percussion of an area during inspiration appears clearer and higher pitched when mouth is open than when it is closed</a:t>
            </a:r>
          </a:p>
          <a:p>
            <a:pPr lvl="1"/>
            <a:r>
              <a:rPr lang="en-IN" sz="2000" dirty="0">
                <a:latin typeface="Bahnschrift SemiLight SemiConde" panose="020B0502040204020203" pitchFamily="34" charset="0"/>
              </a:rPr>
              <a:t> lung cavity communicating with a bronchus</a:t>
            </a:r>
          </a:p>
          <a:p>
            <a:r>
              <a:rPr lang="en-IN" sz="2400" dirty="0" err="1">
                <a:latin typeface="Bahnschrift SemiLight SemiConde" panose="020B0502040204020203" pitchFamily="34" charset="0"/>
              </a:rPr>
              <a:t>Gerhardts’s</a:t>
            </a:r>
            <a:r>
              <a:rPr lang="en-IN" sz="2400" dirty="0">
                <a:latin typeface="Bahnschrift SemiLight SemiConde" panose="020B0502040204020203" pitchFamily="34" charset="0"/>
              </a:rPr>
              <a:t> sign</a:t>
            </a:r>
          </a:p>
          <a:p>
            <a:r>
              <a:rPr lang="en-IN" sz="2400" dirty="0">
                <a:latin typeface="Bahnschrift SemiLight SemiConde" panose="020B0502040204020203" pitchFamily="34" charset="0"/>
              </a:rPr>
              <a:t>Percussion note over an area appears lower pitched with patient recumbent than when he is sitting/standing </a:t>
            </a:r>
          </a:p>
          <a:p>
            <a:pPr lvl="1"/>
            <a:r>
              <a:rPr lang="en-IN" sz="2000" dirty="0">
                <a:latin typeface="Bahnschrift SemiLight SemiConde" panose="020B0502040204020203" pitchFamily="34" charset="0"/>
              </a:rPr>
              <a:t>Lung cavity with both fluid and air</a:t>
            </a:r>
          </a:p>
          <a:p>
            <a:r>
              <a:rPr lang="en-IN" sz="2400" dirty="0">
                <a:latin typeface="Bahnschrift SemiLight SemiConde" panose="020B0502040204020203" pitchFamily="34" charset="0"/>
              </a:rPr>
              <a:t>Friedreich’s sign</a:t>
            </a:r>
          </a:p>
          <a:p>
            <a:pPr marL="457200" lvl="1" indent="0">
              <a:buNone/>
            </a:pPr>
            <a:r>
              <a:rPr lang="en-IN" sz="2000" dirty="0">
                <a:latin typeface="Bahnschrift SemiLight SemiConde" panose="020B0502040204020203" pitchFamily="34" charset="0"/>
              </a:rPr>
              <a:t>Percussion note over an area becomes higher pitched during forced inspiration than expiration</a:t>
            </a:r>
          </a:p>
          <a:p>
            <a:pPr marL="457200" lvl="1" indent="0">
              <a:buNone/>
            </a:pPr>
            <a:r>
              <a:rPr lang="en-IN" sz="2000" dirty="0">
                <a:latin typeface="Bahnschrift SemiLight SemiConde" panose="020B0502040204020203" pitchFamily="34" charset="0"/>
              </a:rPr>
              <a:t>- Lung cavity</a:t>
            </a:r>
          </a:p>
        </p:txBody>
      </p:sp>
    </p:spTree>
    <p:extLst>
      <p:ext uri="{BB962C8B-B14F-4D97-AF65-F5344CB8AC3E}">
        <p14:creationId xmlns:p14="http://schemas.microsoft.com/office/powerpoint/2010/main" val="11416356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hnschrift SemiLight SemiConde" panose="020B0502040204020203" pitchFamily="34" charset="0"/>
              </a:rPr>
              <a:t>AUSCULTATION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Bronchial breathing –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Cavernous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Low pitched sound with a peculiar hollow quality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Lung cavity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Amphoric</a:t>
            </a:r>
            <a:endParaRPr lang="en-US" dirty="0">
              <a:latin typeface="Bahnschrift SemiLight SemiConde" panose="020B0502040204020203" pitchFamily="34" charset="0"/>
            </a:endParaRPr>
          </a:p>
          <a:p>
            <a:r>
              <a:rPr lang="en-US" dirty="0">
                <a:latin typeface="Bahnschrift SemiLight SemiConde" panose="020B0502040204020203" pitchFamily="34" charset="0"/>
              </a:rPr>
              <a:t>Low pitched bronchial breathing with high pitched overtones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Lung cavity communicating with a bronchus</a:t>
            </a:r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97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5AF04-26B4-8E84-EAA4-5EE1A7EB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Bahnschrift SemiLight SemiConde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C5176-D885-0398-5E48-344B119DC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ahnschrift SemiLight SemiConde" panose="020B0502040204020203" pitchFamily="34" charset="0"/>
              </a:rPr>
              <a:t>Vocal resonance – increased in large cavity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Whispering pectoriloquy – Cavity with communication to bronchus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Post-tussive suction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Sign of superficial collapsible cavity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To confirm the presence of cavity communicating with a bronchus</a:t>
            </a:r>
          </a:p>
          <a:p>
            <a:pPr lvl="1"/>
            <a:r>
              <a:rPr lang="en-US" dirty="0">
                <a:latin typeface="Bahnschrift SemiLight SemiConde" panose="020B0502040204020203" pitchFamily="34" charset="0"/>
              </a:rPr>
              <a:t>Auscultate over the area of bronchial breathing, ask pt to cough – if cavity + hissing sound heard due to filling of cavity during the next inspiration due to filling of cavity with air </a:t>
            </a:r>
          </a:p>
          <a:p>
            <a:r>
              <a:rPr lang="en-US" dirty="0">
                <a:latin typeface="Bahnschrift SemiLight SemiConde" panose="020B0502040204020203" pitchFamily="34" charset="0"/>
              </a:rPr>
              <a:t>Crackles may be heard in fibrosis</a:t>
            </a:r>
          </a:p>
          <a:p>
            <a:endParaRPr lang="en-IN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368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001EF6E-8950-794D-0A9C-54E72ADD1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82F0F7-BB5A-4248-7DA3-1A487D42C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COLLAPSE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9A3275-5987-BA5E-0B1E-57F2BBE959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No breath sounds	</a:t>
            </a:r>
          </a:p>
          <a:p>
            <a:r>
              <a:rPr lang="en-US" dirty="0"/>
              <a:t>No adventitious lung sounds</a:t>
            </a:r>
          </a:p>
          <a:p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2819D7-19A7-51DB-55F3-3B40F1ED51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FIBROSIS</a:t>
            </a:r>
            <a:endParaRPr lang="en-IN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96B800-89A8-C4D7-1B51-22739EA7DF6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Breath sounds +</a:t>
            </a:r>
          </a:p>
          <a:p>
            <a:r>
              <a:rPr lang="en-US" dirty="0"/>
              <a:t>Crepitations 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79666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0751A-7D5A-2271-9595-3065DE6E5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  <a:br>
              <a:rPr lang="en-IN"/>
            </a:b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1C949-73C8-7E64-8F37-CCBC87799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20429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2023</TotalTime>
  <Words>1380</Words>
  <Application>Microsoft Office PowerPoint</Application>
  <PresentationFormat>On-screen Show (4:3)</PresentationFormat>
  <Paragraphs>276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Bahnschrift Light SemiCondensed</vt:lpstr>
      <vt:lpstr>Bahnschrift SemiCondensed</vt:lpstr>
      <vt:lpstr>Bahnschrift SemiLight SemiConde</vt:lpstr>
      <vt:lpstr>Calibri</vt:lpstr>
      <vt:lpstr>Calibri Light</vt:lpstr>
      <vt:lpstr>Retrospect</vt:lpstr>
      <vt:lpstr>CLINICAL DIAGNOSIS OF FIBROCAVITARY DISEASE</vt:lpstr>
      <vt:lpstr>PowerPoint Presentation</vt:lpstr>
      <vt:lpstr>BEHOLD!</vt:lpstr>
      <vt:lpstr>PowerPoint Presentation</vt:lpstr>
      <vt:lpstr>1. WHAT IS A FIBROCAVITARY LESION?</vt:lpstr>
      <vt:lpstr>PowerPoint Presentation</vt:lpstr>
      <vt:lpstr>TYPES OF FIBROSIS</vt:lpstr>
      <vt:lpstr>PowerPoint Presentation</vt:lpstr>
      <vt:lpstr>PowerPoint Presentation</vt:lpstr>
      <vt:lpstr>PowerPoint Presentation</vt:lpstr>
      <vt:lpstr>Complications of fibrosis</vt:lpstr>
      <vt:lpstr>PowerPoint Presentation</vt:lpstr>
      <vt:lpstr>PowerPoint Presentation</vt:lpstr>
      <vt:lpstr>How a cavity is formed?</vt:lpstr>
      <vt:lpstr>PowerPoint Presentation</vt:lpstr>
      <vt:lpstr>Causes of cavity</vt:lpstr>
      <vt:lpstr>COMPLICATIONS OF CAVITY</vt:lpstr>
      <vt:lpstr>PowerPoint Presentation</vt:lpstr>
      <vt:lpstr>A general rule of lung cavity:</vt:lpstr>
      <vt:lpstr>PowerPoint Presentation</vt:lpstr>
      <vt:lpstr>THE CONDITIONS ASSOCIATED WITH FIBROCAVITARY LESIONS</vt:lpstr>
      <vt:lpstr>CLINICAL DIAGNOSIS OF A FIBROCAVITARY LESION</vt:lpstr>
      <vt:lpstr>HISTORY</vt:lpstr>
      <vt:lpstr>PowerPoint Presentation</vt:lpstr>
      <vt:lpstr>PowerPoint Presentation</vt:lpstr>
      <vt:lpstr>Symptoms</vt:lpstr>
      <vt:lpstr>PowerPoint Presentation</vt:lpstr>
      <vt:lpstr>PowerPoint Presentation</vt:lpstr>
      <vt:lpstr>PowerPoint Presentation</vt:lpstr>
      <vt:lpstr>PowerPoint Presentation</vt:lpstr>
      <vt:lpstr>PHYSICAL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AUSCULTATION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FIBROCAVITARY DISEASE</dc:title>
  <dc:creator>AKHIL</dc:creator>
  <cp:lastModifiedBy>kevin</cp:lastModifiedBy>
  <cp:revision>45</cp:revision>
  <dcterms:created xsi:type="dcterms:W3CDTF">2023-03-14T16:52:04Z</dcterms:created>
  <dcterms:modified xsi:type="dcterms:W3CDTF">2023-03-16T02:41:33Z</dcterms:modified>
</cp:coreProperties>
</file>