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2" r:id="rId5"/>
    <p:sldId id="259"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60" r:id="rId19"/>
    <p:sldId id="274" r:id="rId20"/>
    <p:sldId id="275" r:id="rId21"/>
    <p:sldId id="276" r:id="rId22"/>
    <p:sldId id="277" r:id="rId23"/>
    <p:sldId id="282" r:id="rId24"/>
    <p:sldId id="278" r:id="rId25"/>
    <p:sldId id="279" r:id="rId26"/>
    <p:sldId id="280" r:id="rId27"/>
    <p:sldId id="281" r:id="rId28"/>
    <p:sldId id="283" r:id="rId29"/>
    <p:sldId id="284" r:id="rId30"/>
    <p:sldId id="285" r:id="rId31"/>
    <p:sldId id="286" r:id="rId32"/>
    <p:sldId id="287" r:id="rId33"/>
    <p:sldId id="28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8/16/2021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8/16/2021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5A208-DEC7-40C3-833E-3E2A16D94A3F}"/>
              </a:ext>
            </a:extLst>
          </p:cNvPr>
          <p:cNvSpPr>
            <a:spLocks noGrp="1"/>
          </p:cNvSpPr>
          <p:nvPr>
            <p:ph type="ctrTitle"/>
          </p:nvPr>
        </p:nvSpPr>
        <p:spPr/>
        <p:txBody>
          <a:bodyPr/>
          <a:lstStyle/>
          <a:p>
            <a:r>
              <a:rPr lang="en-US" dirty="0"/>
              <a:t>APPROACH TO SPLENOMEGALY</a:t>
            </a:r>
            <a:endParaRPr lang="en-IN" dirty="0"/>
          </a:p>
        </p:txBody>
      </p:sp>
      <p:sp>
        <p:nvSpPr>
          <p:cNvPr id="3" name="Subtitle 2">
            <a:extLst>
              <a:ext uri="{FF2B5EF4-FFF2-40B4-BE49-F238E27FC236}">
                <a16:creationId xmlns:a16="http://schemas.microsoft.com/office/drawing/2014/main" id="{96BBC04C-DC6F-435A-AF66-30A6AD9049AE}"/>
              </a:ext>
            </a:extLst>
          </p:cNvPr>
          <p:cNvSpPr>
            <a:spLocks noGrp="1"/>
          </p:cNvSpPr>
          <p:nvPr>
            <p:ph type="subTitle" idx="1"/>
          </p:nvPr>
        </p:nvSpPr>
        <p:spPr/>
        <p:txBody>
          <a:bodyPr/>
          <a:lstStyle/>
          <a:p>
            <a:r>
              <a:rPr lang="en-US" dirty="0"/>
              <a:t>By Dr. maria George</a:t>
            </a:r>
          </a:p>
          <a:p>
            <a:r>
              <a:rPr lang="en-US" dirty="0"/>
              <a:t>Jr1 general medicine</a:t>
            </a:r>
            <a:endParaRPr lang="en-IN" dirty="0"/>
          </a:p>
        </p:txBody>
      </p:sp>
    </p:spTree>
    <p:extLst>
      <p:ext uri="{BB962C8B-B14F-4D97-AF65-F5344CB8AC3E}">
        <p14:creationId xmlns:p14="http://schemas.microsoft.com/office/powerpoint/2010/main" val="2117218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501CF-2DB7-4E2A-AD6D-B7A4DAAFBDE7}"/>
              </a:ext>
            </a:extLst>
          </p:cNvPr>
          <p:cNvSpPr>
            <a:spLocks noGrp="1"/>
          </p:cNvSpPr>
          <p:nvPr>
            <p:ph type="title"/>
          </p:nvPr>
        </p:nvSpPr>
        <p:spPr/>
        <p:txBody>
          <a:bodyPr/>
          <a:lstStyle/>
          <a:p>
            <a:r>
              <a:rPr lang="en-US" dirty="0"/>
              <a:t>introduction</a:t>
            </a:r>
            <a:endParaRPr lang="en-IN" dirty="0"/>
          </a:p>
        </p:txBody>
      </p:sp>
      <p:sp>
        <p:nvSpPr>
          <p:cNvPr id="3" name="Content Placeholder 2">
            <a:extLst>
              <a:ext uri="{FF2B5EF4-FFF2-40B4-BE49-F238E27FC236}">
                <a16:creationId xmlns:a16="http://schemas.microsoft.com/office/drawing/2014/main" id="{C1A026C8-E2C8-4D77-A13C-D7DD7F92BE9D}"/>
              </a:ext>
            </a:extLst>
          </p:cNvPr>
          <p:cNvSpPr>
            <a:spLocks noGrp="1"/>
          </p:cNvSpPr>
          <p:nvPr>
            <p:ph sz="quarter" idx="13"/>
          </p:nvPr>
        </p:nvSpPr>
        <p:spPr/>
        <p:txBody>
          <a:bodyPr/>
          <a:lstStyle/>
          <a:p>
            <a:r>
              <a:rPr lang="en-US" dirty="0"/>
              <a:t>spleen is a </a:t>
            </a:r>
            <a:r>
              <a:rPr lang="en-US" b="1" dirty="0"/>
              <a:t>reticuloendothelial organ </a:t>
            </a:r>
            <a:r>
              <a:rPr lang="en-US" dirty="0"/>
              <a:t>located in the left upper quadrant attached to the stomach via the gastrolienal ligament and kidney via the lienorenal ligament.</a:t>
            </a:r>
          </a:p>
          <a:p>
            <a:r>
              <a:rPr lang="en-US" dirty="0"/>
              <a:t>Arises as a series of hillocks in the dorsal </a:t>
            </a:r>
            <a:r>
              <a:rPr lang="en-US" dirty="0" err="1"/>
              <a:t>mesogastrium</a:t>
            </a:r>
            <a:r>
              <a:rPr lang="en-US" dirty="0"/>
              <a:t> at 5 weeks gestation and migrates to normal adult location.</a:t>
            </a:r>
          </a:p>
          <a:p>
            <a:r>
              <a:rPr lang="en-US" dirty="0"/>
              <a:t>Failure of fusion of hillocks                  accessory spleens.</a:t>
            </a:r>
          </a:p>
        </p:txBody>
      </p:sp>
      <p:sp>
        <p:nvSpPr>
          <p:cNvPr id="4" name="Arrow: Right 3">
            <a:extLst>
              <a:ext uri="{FF2B5EF4-FFF2-40B4-BE49-F238E27FC236}">
                <a16:creationId xmlns:a16="http://schemas.microsoft.com/office/drawing/2014/main" id="{25A50DD8-985E-4A72-881A-266427AA0D16}"/>
              </a:ext>
            </a:extLst>
          </p:cNvPr>
          <p:cNvSpPr/>
          <p:nvPr/>
        </p:nvSpPr>
        <p:spPr>
          <a:xfrm>
            <a:off x="5133975" y="4648201"/>
            <a:ext cx="619125" cy="57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65544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804B6-DE3F-41E0-ADC6-7044F48FAD5B}"/>
              </a:ext>
            </a:extLst>
          </p:cNvPr>
          <p:cNvSpPr>
            <a:spLocks noGrp="1"/>
          </p:cNvSpPr>
          <p:nvPr>
            <p:ph type="title"/>
          </p:nvPr>
        </p:nvSpPr>
        <p:spPr/>
        <p:txBody>
          <a:bodyPr/>
          <a:lstStyle/>
          <a:p>
            <a:pPr algn="l"/>
            <a:r>
              <a:rPr lang="en-US" dirty="0"/>
              <a:t>Normal spleen </a:t>
            </a:r>
            <a:endParaRPr lang="en-IN" dirty="0"/>
          </a:p>
        </p:txBody>
      </p:sp>
      <p:sp>
        <p:nvSpPr>
          <p:cNvPr id="3" name="Content Placeholder 2">
            <a:extLst>
              <a:ext uri="{FF2B5EF4-FFF2-40B4-BE49-F238E27FC236}">
                <a16:creationId xmlns:a16="http://schemas.microsoft.com/office/drawing/2014/main" id="{5E3B44F8-5E68-405C-A17E-81D213BC20BB}"/>
              </a:ext>
            </a:extLst>
          </p:cNvPr>
          <p:cNvSpPr>
            <a:spLocks noGrp="1"/>
          </p:cNvSpPr>
          <p:nvPr>
            <p:ph sz="quarter" idx="13"/>
          </p:nvPr>
        </p:nvSpPr>
        <p:spPr/>
        <p:txBody>
          <a:bodyPr/>
          <a:lstStyle/>
          <a:p>
            <a:r>
              <a:rPr lang="en-US" dirty="0"/>
              <a:t>Normal size – 12cm length, 7 cm width (radionuclide scan)</a:t>
            </a:r>
          </a:p>
          <a:p>
            <a:pPr marL="0" indent="0">
              <a:buNone/>
            </a:pPr>
            <a:r>
              <a:rPr lang="en-US" dirty="0"/>
              <a:t>                          - 13cm craniocaudal diameter ( </a:t>
            </a:r>
            <a:r>
              <a:rPr lang="en-US" dirty="0" err="1"/>
              <a:t>usg</a:t>
            </a:r>
            <a:r>
              <a:rPr lang="en-US" dirty="0"/>
              <a:t> )</a:t>
            </a:r>
          </a:p>
          <a:p>
            <a:r>
              <a:rPr lang="en-US" dirty="0"/>
              <a:t>Weight &lt; 250g</a:t>
            </a:r>
          </a:p>
          <a:p>
            <a:r>
              <a:rPr lang="en-US" dirty="0"/>
              <a:t>Located along the 9,10,11 ribs mid axillary line</a:t>
            </a:r>
            <a:endParaRPr lang="en-US" baseline="30000" dirty="0"/>
          </a:p>
          <a:p>
            <a:r>
              <a:rPr lang="en-US" cap="none" dirty="0"/>
              <a:t>SPLEEN SHOULD BE ATLEAST TWICE THE SIZE TO BE PALPABLE.</a:t>
            </a:r>
          </a:p>
          <a:p>
            <a:r>
              <a:rPr lang="en-US" cap="none" dirty="0"/>
              <a:t>PALPABLE SPLEENS ARE NOT ALWAYS ABNORMAL</a:t>
            </a:r>
          </a:p>
          <a:p>
            <a:r>
              <a:rPr lang="en-US" cap="none" dirty="0"/>
              <a:t>NORMAL BLOOD FLOW TO SPLEEN 150ML/HR</a:t>
            </a:r>
          </a:p>
        </p:txBody>
      </p:sp>
    </p:spTree>
    <p:extLst>
      <p:ext uri="{BB962C8B-B14F-4D97-AF65-F5344CB8AC3E}">
        <p14:creationId xmlns:p14="http://schemas.microsoft.com/office/powerpoint/2010/main" val="4264870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A8E38-70C0-441D-91A5-5C936CEBE245}"/>
              </a:ext>
            </a:extLst>
          </p:cNvPr>
          <p:cNvSpPr>
            <a:spLocks noGrp="1"/>
          </p:cNvSpPr>
          <p:nvPr>
            <p:ph type="title"/>
          </p:nvPr>
        </p:nvSpPr>
        <p:spPr/>
        <p:txBody>
          <a:bodyPr/>
          <a:lstStyle/>
          <a:p>
            <a:pPr algn="l"/>
            <a:r>
              <a:rPr lang="en-US" dirty="0"/>
              <a:t>Massive splenomegaly</a:t>
            </a:r>
            <a:endParaRPr lang="en-IN" dirty="0"/>
          </a:p>
        </p:txBody>
      </p:sp>
      <p:sp>
        <p:nvSpPr>
          <p:cNvPr id="3" name="Content Placeholder 2">
            <a:extLst>
              <a:ext uri="{FF2B5EF4-FFF2-40B4-BE49-F238E27FC236}">
                <a16:creationId xmlns:a16="http://schemas.microsoft.com/office/drawing/2014/main" id="{7820700D-E99C-42D2-9192-0BCC945021EE}"/>
              </a:ext>
            </a:extLst>
          </p:cNvPr>
          <p:cNvSpPr>
            <a:spLocks noGrp="1"/>
          </p:cNvSpPr>
          <p:nvPr>
            <p:ph sz="quarter" idx="13"/>
          </p:nvPr>
        </p:nvSpPr>
        <p:spPr/>
        <p:txBody>
          <a:bodyPr/>
          <a:lstStyle/>
          <a:p>
            <a:r>
              <a:rPr lang="en-US" dirty="0"/>
              <a:t>Palpable &gt; 8cm below left costal margin</a:t>
            </a:r>
          </a:p>
          <a:p>
            <a:pPr marL="0" indent="0">
              <a:buNone/>
            </a:pPr>
            <a:r>
              <a:rPr lang="en-US" dirty="0"/>
              <a:t>                       Or</a:t>
            </a:r>
          </a:p>
          <a:p>
            <a:r>
              <a:rPr lang="en-US" dirty="0"/>
              <a:t>Drained weight &gt;1000g</a:t>
            </a:r>
            <a:endParaRPr lang="en-IN" dirty="0"/>
          </a:p>
        </p:txBody>
      </p:sp>
    </p:spTree>
    <p:extLst>
      <p:ext uri="{BB962C8B-B14F-4D97-AF65-F5344CB8AC3E}">
        <p14:creationId xmlns:p14="http://schemas.microsoft.com/office/powerpoint/2010/main" val="2492012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ECDBA-C9E9-4469-AB17-A142E388E578}"/>
              </a:ext>
            </a:extLst>
          </p:cNvPr>
          <p:cNvSpPr>
            <a:spLocks noGrp="1"/>
          </p:cNvSpPr>
          <p:nvPr>
            <p:ph type="title"/>
          </p:nvPr>
        </p:nvSpPr>
        <p:spPr/>
        <p:txBody>
          <a:bodyPr/>
          <a:lstStyle/>
          <a:p>
            <a:pPr algn="l"/>
            <a:r>
              <a:rPr lang="en-US" dirty="0"/>
              <a:t>Functions of spleen</a:t>
            </a:r>
            <a:endParaRPr lang="en-IN" dirty="0"/>
          </a:p>
        </p:txBody>
      </p:sp>
      <p:sp>
        <p:nvSpPr>
          <p:cNvPr id="3" name="Content Placeholder 2">
            <a:extLst>
              <a:ext uri="{FF2B5EF4-FFF2-40B4-BE49-F238E27FC236}">
                <a16:creationId xmlns:a16="http://schemas.microsoft.com/office/drawing/2014/main" id="{A4BAD640-1CDE-4DBD-A2D8-CB84EA7BFB51}"/>
              </a:ext>
            </a:extLst>
          </p:cNvPr>
          <p:cNvSpPr>
            <a:spLocks noGrp="1"/>
          </p:cNvSpPr>
          <p:nvPr>
            <p:ph sz="quarter" idx="13"/>
          </p:nvPr>
        </p:nvSpPr>
        <p:spPr/>
        <p:txBody>
          <a:bodyPr/>
          <a:lstStyle/>
          <a:p>
            <a:pPr marL="457200" indent="-457200">
              <a:buFont typeface="+mj-lt"/>
              <a:buAutoNum type="arabicPeriod"/>
            </a:pPr>
            <a:r>
              <a:rPr lang="en-US" dirty="0"/>
              <a:t>Quality control over RBC – removal of senescent and defective </a:t>
            </a:r>
            <a:r>
              <a:rPr lang="en-US" dirty="0" err="1"/>
              <a:t>rbc</a:t>
            </a:r>
            <a:endParaRPr lang="en-US" dirty="0"/>
          </a:p>
          <a:p>
            <a:pPr marL="457200" indent="-457200">
              <a:buFont typeface="+mj-lt"/>
              <a:buAutoNum type="arabicPeriod"/>
            </a:pPr>
            <a:r>
              <a:rPr lang="en-US" dirty="0"/>
              <a:t>Synthesis of antibodies</a:t>
            </a:r>
          </a:p>
          <a:p>
            <a:pPr marL="457200" indent="-457200">
              <a:buFont typeface="+mj-lt"/>
              <a:buAutoNum type="arabicPeriod"/>
            </a:pPr>
            <a:r>
              <a:rPr lang="en-US" dirty="0"/>
              <a:t>Removal of antibody coated bacteria and </a:t>
            </a:r>
            <a:r>
              <a:rPr lang="en-US" dirty="0" err="1"/>
              <a:t>rbc</a:t>
            </a:r>
            <a:endParaRPr lang="en-IN" dirty="0"/>
          </a:p>
        </p:txBody>
      </p:sp>
    </p:spTree>
    <p:extLst>
      <p:ext uri="{BB962C8B-B14F-4D97-AF65-F5344CB8AC3E}">
        <p14:creationId xmlns:p14="http://schemas.microsoft.com/office/powerpoint/2010/main" val="831020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E9F7C-D81E-4E4E-AB9A-20776D22C546}"/>
              </a:ext>
            </a:extLst>
          </p:cNvPr>
          <p:cNvSpPr>
            <a:spLocks noGrp="1"/>
          </p:cNvSpPr>
          <p:nvPr>
            <p:ph type="title"/>
          </p:nvPr>
        </p:nvSpPr>
        <p:spPr/>
        <p:txBody>
          <a:bodyPr/>
          <a:lstStyle/>
          <a:p>
            <a:r>
              <a:rPr lang="en-US" dirty="0"/>
              <a:t>Differential diagnosis of splenomegaly</a:t>
            </a:r>
            <a:endParaRPr lang="en-IN" dirty="0"/>
          </a:p>
        </p:txBody>
      </p:sp>
      <p:sp>
        <p:nvSpPr>
          <p:cNvPr id="3" name="Content Placeholder 2">
            <a:extLst>
              <a:ext uri="{FF2B5EF4-FFF2-40B4-BE49-F238E27FC236}">
                <a16:creationId xmlns:a16="http://schemas.microsoft.com/office/drawing/2014/main" id="{E1A3040A-373E-4B4D-9893-E88D02140654}"/>
              </a:ext>
            </a:extLst>
          </p:cNvPr>
          <p:cNvSpPr>
            <a:spLocks noGrp="1"/>
          </p:cNvSpPr>
          <p:nvPr>
            <p:ph sz="quarter" idx="13"/>
          </p:nvPr>
        </p:nvSpPr>
        <p:spPr>
          <a:xfrm>
            <a:off x="913775" y="2367092"/>
            <a:ext cx="10363826" cy="4219238"/>
          </a:xfrm>
        </p:spPr>
        <p:txBody>
          <a:bodyPr>
            <a:normAutofit fontScale="92500" lnSpcReduction="10000"/>
          </a:bodyPr>
          <a:lstStyle/>
          <a:p>
            <a:r>
              <a:rPr lang="en-US" dirty="0"/>
              <a:t>1. ENLARGEMENT DUE TO INCREASED DEMAND FOR SPLENIC FUNCTION</a:t>
            </a:r>
          </a:p>
          <a:p>
            <a:r>
              <a:rPr lang="en-US" dirty="0"/>
              <a:t>RETICULOENDOTHELIAL SYSTEM HYPERPLASIA ( FOR REMOVAL OF DEFECTIVE </a:t>
            </a:r>
            <a:r>
              <a:rPr lang="en-US" dirty="0" err="1"/>
              <a:t>Rbc</a:t>
            </a:r>
            <a:r>
              <a:rPr lang="en-US" dirty="0"/>
              <a:t> )</a:t>
            </a:r>
          </a:p>
          <a:p>
            <a:pPr marL="457200" indent="-457200">
              <a:buFont typeface="+mj-lt"/>
              <a:buAutoNum type="alphaLcParenR"/>
            </a:pPr>
            <a:r>
              <a:rPr lang="en-US" dirty="0"/>
              <a:t>SPHEROCYTOSIS</a:t>
            </a:r>
          </a:p>
          <a:p>
            <a:pPr marL="457200" indent="-457200">
              <a:buFont typeface="+mj-lt"/>
              <a:buAutoNum type="alphaLcParenR"/>
            </a:pPr>
            <a:r>
              <a:rPr lang="en-US" dirty="0"/>
              <a:t>EARLY SICKLE CELL ANEMIA</a:t>
            </a:r>
          </a:p>
          <a:p>
            <a:pPr marL="457200" indent="-457200">
              <a:buFont typeface="+mj-lt"/>
              <a:buAutoNum type="alphaLcParenR"/>
            </a:pPr>
            <a:r>
              <a:rPr lang="en-US" dirty="0"/>
              <a:t>OVALOCYTOSIS</a:t>
            </a:r>
          </a:p>
          <a:p>
            <a:pPr marL="457200" indent="-457200">
              <a:buFont typeface="+mj-lt"/>
              <a:buAutoNum type="alphaLcParenR"/>
            </a:pPr>
            <a:r>
              <a:rPr lang="en-US" dirty="0"/>
              <a:t>THALASSEMIA MAJOR</a:t>
            </a:r>
          </a:p>
          <a:p>
            <a:pPr marL="457200" indent="-457200">
              <a:buFont typeface="+mj-lt"/>
              <a:buAutoNum type="alphaLcParenR"/>
            </a:pPr>
            <a:r>
              <a:rPr lang="en-US" dirty="0"/>
              <a:t>HEMOGLOBINOPATHIES</a:t>
            </a:r>
          </a:p>
          <a:p>
            <a:pPr marL="457200" indent="-457200">
              <a:buFont typeface="+mj-lt"/>
              <a:buAutoNum type="alphaLcParenR"/>
            </a:pPr>
            <a:r>
              <a:rPr lang="en-US" dirty="0"/>
              <a:t>PNH</a:t>
            </a:r>
          </a:p>
          <a:p>
            <a:pPr marL="457200" indent="-457200">
              <a:buFont typeface="+mj-lt"/>
              <a:buAutoNum type="alphaLcParenR"/>
            </a:pPr>
            <a:r>
              <a:rPr lang="en-US" dirty="0" err="1"/>
              <a:t>PERNiCIOUS</a:t>
            </a:r>
            <a:r>
              <a:rPr lang="en-US" dirty="0"/>
              <a:t> ANEMIA</a:t>
            </a:r>
          </a:p>
          <a:p>
            <a:pPr marL="0" indent="0">
              <a:buNone/>
            </a:pPr>
            <a:endParaRPr lang="en-IN" dirty="0"/>
          </a:p>
        </p:txBody>
      </p:sp>
    </p:spTree>
    <p:extLst>
      <p:ext uri="{BB962C8B-B14F-4D97-AF65-F5344CB8AC3E}">
        <p14:creationId xmlns:p14="http://schemas.microsoft.com/office/powerpoint/2010/main" val="889243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8EA89B-539C-47DE-9073-BCC23E51FBBD}"/>
              </a:ext>
            </a:extLst>
          </p:cNvPr>
          <p:cNvSpPr>
            <a:spLocks noGrp="1"/>
          </p:cNvSpPr>
          <p:nvPr>
            <p:ph sz="quarter" idx="13"/>
          </p:nvPr>
        </p:nvSpPr>
        <p:spPr>
          <a:xfrm>
            <a:off x="821635" y="1152939"/>
            <a:ext cx="10548730" cy="5261113"/>
          </a:xfrm>
        </p:spPr>
        <p:txBody>
          <a:bodyPr/>
          <a:lstStyle/>
          <a:p>
            <a:r>
              <a:rPr lang="en-US" dirty="0"/>
              <a:t>2. IMMUNE HYPERPLASIA</a:t>
            </a:r>
          </a:p>
          <a:p>
            <a:r>
              <a:rPr lang="en-US" dirty="0"/>
              <a:t>RESPONSE TO INFECTION</a:t>
            </a:r>
          </a:p>
          <a:p>
            <a:pPr marL="457200" indent="-457200">
              <a:buFont typeface="+mj-lt"/>
              <a:buAutoNum type="alphaLcParenR"/>
            </a:pPr>
            <a:r>
              <a:rPr lang="en-US" dirty="0"/>
              <a:t>INFECTIOUS MONONUCLEOSIS</a:t>
            </a:r>
          </a:p>
          <a:p>
            <a:pPr marL="457200" indent="-457200">
              <a:buFont typeface="+mj-lt"/>
              <a:buAutoNum type="alphaLcParenR"/>
            </a:pPr>
            <a:r>
              <a:rPr lang="en-US" dirty="0"/>
              <a:t>AIDS</a:t>
            </a:r>
          </a:p>
          <a:p>
            <a:pPr marL="457200" indent="-457200">
              <a:buFont typeface="+mj-lt"/>
              <a:buAutoNum type="alphaLcParenR"/>
            </a:pPr>
            <a:r>
              <a:rPr lang="en-US" dirty="0"/>
              <a:t>VIRAL HEPATITIS</a:t>
            </a:r>
          </a:p>
          <a:p>
            <a:pPr marL="457200" indent="-457200">
              <a:buFont typeface="+mj-lt"/>
              <a:buAutoNum type="alphaLcParenR"/>
            </a:pPr>
            <a:r>
              <a:rPr lang="en-US" dirty="0"/>
              <a:t>CYTOMEGALOVIRUS</a:t>
            </a:r>
          </a:p>
          <a:p>
            <a:pPr marL="457200" indent="-457200">
              <a:buFont typeface="+mj-lt"/>
              <a:buAutoNum type="alphaLcParenR"/>
            </a:pPr>
            <a:r>
              <a:rPr lang="en-US" dirty="0"/>
              <a:t>SUBACUTE BACTERIAL ENDOCARDITIS</a:t>
            </a:r>
          </a:p>
          <a:p>
            <a:pPr marL="457200" indent="-457200">
              <a:buFont typeface="+mj-lt"/>
              <a:buAutoNum type="alphaLcParenR"/>
            </a:pPr>
            <a:r>
              <a:rPr lang="en-US" dirty="0"/>
              <a:t>BACTERIAL SEPTICEMIA</a:t>
            </a:r>
          </a:p>
          <a:p>
            <a:pPr marL="457200" indent="-457200">
              <a:buFont typeface="+mj-lt"/>
              <a:buAutoNum type="alphaLcParenR"/>
            </a:pPr>
            <a:r>
              <a:rPr lang="en-US" dirty="0"/>
              <a:t>CONGENITAL SYPHILIS</a:t>
            </a:r>
            <a:endParaRPr lang="en-IN" dirty="0"/>
          </a:p>
        </p:txBody>
      </p:sp>
    </p:spTree>
    <p:extLst>
      <p:ext uri="{BB962C8B-B14F-4D97-AF65-F5344CB8AC3E}">
        <p14:creationId xmlns:p14="http://schemas.microsoft.com/office/powerpoint/2010/main" val="1455653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D204A-F32E-4C43-AA49-893D54E74D25}"/>
              </a:ext>
            </a:extLst>
          </p:cNvPr>
          <p:cNvSpPr>
            <a:spLocks noGrp="1"/>
          </p:cNvSpPr>
          <p:nvPr>
            <p:ph sz="quarter" idx="13"/>
          </p:nvPr>
        </p:nvSpPr>
        <p:spPr>
          <a:xfrm>
            <a:off x="848139" y="1470992"/>
            <a:ext cx="10429461" cy="4320208"/>
          </a:xfrm>
        </p:spPr>
        <p:txBody>
          <a:bodyPr/>
          <a:lstStyle/>
          <a:p>
            <a:pPr marL="0" indent="0">
              <a:buNone/>
            </a:pPr>
            <a:r>
              <a:rPr lang="en-US" cap="none" dirty="0"/>
              <a:t>h) SPLENIC ABSCESS</a:t>
            </a:r>
          </a:p>
          <a:p>
            <a:pPr marL="0" indent="0">
              <a:buNone/>
            </a:pPr>
            <a:r>
              <a:rPr lang="en-IN" cap="none" dirty="0" err="1"/>
              <a:t>i</a:t>
            </a:r>
            <a:r>
              <a:rPr lang="en-IN" cap="none" dirty="0"/>
              <a:t>) TUBERCULOSIS</a:t>
            </a:r>
            <a:endParaRPr lang="en-IN" dirty="0"/>
          </a:p>
          <a:p>
            <a:pPr marL="0" indent="0">
              <a:buNone/>
            </a:pPr>
            <a:r>
              <a:rPr lang="en-IN" dirty="0"/>
              <a:t>j) Histoplasmosis</a:t>
            </a:r>
          </a:p>
          <a:p>
            <a:pPr marL="0" indent="0">
              <a:buNone/>
            </a:pPr>
            <a:r>
              <a:rPr lang="en-IN" cap="none" dirty="0"/>
              <a:t>k) MALARIA</a:t>
            </a:r>
          </a:p>
          <a:p>
            <a:pPr marL="0" indent="0">
              <a:buNone/>
            </a:pPr>
            <a:r>
              <a:rPr lang="en-IN" cap="none" dirty="0"/>
              <a:t>l) LEISHMANIASIS</a:t>
            </a:r>
          </a:p>
          <a:p>
            <a:pPr marL="0" indent="0">
              <a:buNone/>
            </a:pPr>
            <a:r>
              <a:rPr lang="en-IN" cap="none" dirty="0"/>
              <a:t>m) TRYPANOSOMIASIS</a:t>
            </a:r>
          </a:p>
          <a:p>
            <a:pPr marL="0" indent="0">
              <a:buNone/>
            </a:pPr>
            <a:r>
              <a:rPr lang="en-IN" cap="none" dirty="0"/>
              <a:t>n) EHRLICHIOSIS</a:t>
            </a:r>
          </a:p>
          <a:p>
            <a:pPr marL="0" indent="0">
              <a:buNone/>
            </a:pPr>
            <a:endParaRPr lang="en-IN" dirty="0"/>
          </a:p>
          <a:p>
            <a:pPr marL="0" indent="0">
              <a:buNone/>
            </a:pPr>
            <a:endParaRPr lang="en-IN" dirty="0"/>
          </a:p>
        </p:txBody>
      </p:sp>
    </p:spTree>
    <p:extLst>
      <p:ext uri="{BB962C8B-B14F-4D97-AF65-F5344CB8AC3E}">
        <p14:creationId xmlns:p14="http://schemas.microsoft.com/office/powerpoint/2010/main" val="304591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59D77C-0A39-486C-9BCF-F74A3322B5BF}"/>
              </a:ext>
            </a:extLst>
          </p:cNvPr>
          <p:cNvSpPr>
            <a:spLocks noGrp="1"/>
          </p:cNvSpPr>
          <p:nvPr>
            <p:ph type="title"/>
          </p:nvPr>
        </p:nvSpPr>
        <p:spPr/>
        <p:txBody>
          <a:bodyPr/>
          <a:lstStyle/>
          <a:p>
            <a:pPr marL="228600" marR="0" lvl="0" indent="-228600" algn="l" defTabSz="914400" rtl="0" eaLnBrk="1" fontAlgn="auto" latinLnBrk="0" hangingPunct="1">
              <a:lnSpc>
                <a:spcPct val="120000"/>
              </a:lnSpc>
              <a:spcBef>
                <a:spcPts val="1000"/>
              </a:spcBef>
              <a:spcAft>
                <a:spcPts val="0"/>
              </a:spcAft>
              <a:tabLst/>
              <a:defRPr/>
            </a:pPr>
            <a:r>
              <a:rPr kumimoji="0" lang="en-US" sz="2000" b="0" i="0" u="none" strike="noStrike" kern="1200" cap="all" spc="0" normalizeH="0" baseline="0" noProof="0" dirty="0">
                <a:ln>
                  <a:noFill/>
                </a:ln>
                <a:solidFill>
                  <a:prstClr val="black"/>
                </a:solidFill>
                <a:effectLst/>
                <a:uLnTx/>
                <a:uFillTx/>
                <a:latin typeface="Tw Cen MT" panose="020B0602020104020603"/>
                <a:ea typeface="+mn-ea"/>
                <a:cs typeface="+mn-cs"/>
              </a:rPr>
              <a:t>DISORDERED </a:t>
            </a:r>
            <a:r>
              <a:rPr kumimoji="0" lang="en-US" sz="2000" b="0" i="0" u="none" strike="noStrike" kern="1200" cap="all" spc="0" normalizeH="0" baseline="0" noProof="0" dirty="0" err="1">
                <a:ln>
                  <a:noFill/>
                </a:ln>
                <a:solidFill>
                  <a:prstClr val="black"/>
                </a:solidFill>
                <a:effectLst/>
                <a:uLnTx/>
                <a:uFillTx/>
                <a:latin typeface="Tw Cen MT" panose="020B0602020104020603"/>
                <a:ea typeface="+mn-ea"/>
                <a:cs typeface="+mn-cs"/>
              </a:rPr>
              <a:t>IMMUNoREGULATION</a:t>
            </a:r>
            <a:br>
              <a:rPr kumimoji="0" lang="en-IN" sz="2000" b="0" i="0" u="none" strike="noStrike" kern="1200" cap="all" spc="0" normalizeH="0" baseline="0" noProof="0" dirty="0">
                <a:ln>
                  <a:noFill/>
                </a:ln>
                <a:solidFill>
                  <a:prstClr val="black"/>
                </a:solidFill>
                <a:effectLst/>
                <a:uLnTx/>
                <a:uFillTx/>
                <a:latin typeface="Tw Cen MT" panose="020B0602020104020603"/>
                <a:ea typeface="+mn-ea"/>
                <a:cs typeface="+mn-cs"/>
              </a:rPr>
            </a:br>
            <a:endParaRPr lang="en-IN" dirty="0"/>
          </a:p>
        </p:txBody>
      </p:sp>
      <p:sp>
        <p:nvSpPr>
          <p:cNvPr id="3" name="Content Placeholder 2">
            <a:extLst>
              <a:ext uri="{FF2B5EF4-FFF2-40B4-BE49-F238E27FC236}">
                <a16:creationId xmlns:a16="http://schemas.microsoft.com/office/drawing/2014/main" id="{EF7F2799-0115-474D-806D-2A7BFDF6831B}"/>
              </a:ext>
            </a:extLst>
          </p:cNvPr>
          <p:cNvSpPr>
            <a:spLocks noGrp="1"/>
          </p:cNvSpPr>
          <p:nvPr>
            <p:ph sz="quarter" idx="13"/>
          </p:nvPr>
        </p:nvSpPr>
        <p:spPr>
          <a:xfrm>
            <a:off x="913774" y="1802296"/>
            <a:ext cx="5106026" cy="3988903"/>
          </a:xfrm>
        </p:spPr>
        <p:txBody>
          <a:bodyPr/>
          <a:lstStyle/>
          <a:p>
            <a:pPr marL="457200" indent="-457200">
              <a:buFont typeface="+mj-lt"/>
              <a:buAutoNum type="alphaLcParenR"/>
            </a:pPr>
            <a:r>
              <a:rPr lang="en-US" dirty="0"/>
              <a:t>RHEUMATOID ARTHRITIS( FELTY’S SYNDROME)</a:t>
            </a:r>
          </a:p>
          <a:p>
            <a:pPr marL="457200" indent="-457200">
              <a:buFont typeface="+mj-lt"/>
              <a:buAutoNum type="alphaLcParenR"/>
            </a:pPr>
            <a:r>
              <a:rPr lang="en-IN" dirty="0"/>
              <a:t>SYSTEMIC LUPUS ERYTHEMATOSIS</a:t>
            </a:r>
          </a:p>
          <a:p>
            <a:pPr marL="457200" indent="-457200">
              <a:buFont typeface="+mj-lt"/>
              <a:buAutoNum type="alphaLcParenR"/>
            </a:pPr>
            <a:r>
              <a:rPr lang="en-IN" dirty="0"/>
              <a:t>COLLAGEN VASCULAR DISORDERS</a:t>
            </a:r>
          </a:p>
          <a:p>
            <a:pPr marL="457200" indent="-457200">
              <a:buFont typeface="+mj-lt"/>
              <a:buAutoNum type="alphaLcParenR"/>
            </a:pPr>
            <a:r>
              <a:rPr lang="en-IN" dirty="0"/>
              <a:t>SERUM SICKNESS</a:t>
            </a:r>
          </a:p>
          <a:p>
            <a:pPr marL="457200" indent="-457200">
              <a:buFont typeface="+mj-lt"/>
              <a:buAutoNum type="alphaLcParenR"/>
            </a:pPr>
            <a:r>
              <a:rPr lang="en-IN" dirty="0"/>
              <a:t>IMMUNE THROMBOCYTPENIAS</a:t>
            </a:r>
          </a:p>
          <a:p>
            <a:pPr marL="457200" indent="-457200">
              <a:buFont typeface="+mj-lt"/>
              <a:buAutoNum type="alphaLcParenR"/>
            </a:pPr>
            <a:r>
              <a:rPr lang="en-IN" dirty="0"/>
              <a:t>IMMUNE NEUTROPENIAS</a:t>
            </a:r>
          </a:p>
        </p:txBody>
      </p:sp>
      <p:sp>
        <p:nvSpPr>
          <p:cNvPr id="5" name="Content Placeholder 4">
            <a:extLst>
              <a:ext uri="{FF2B5EF4-FFF2-40B4-BE49-F238E27FC236}">
                <a16:creationId xmlns:a16="http://schemas.microsoft.com/office/drawing/2014/main" id="{A153E009-92BD-459E-8469-52E980B7A367}"/>
              </a:ext>
            </a:extLst>
          </p:cNvPr>
          <p:cNvSpPr>
            <a:spLocks noGrp="1"/>
          </p:cNvSpPr>
          <p:nvPr>
            <p:ph sz="quarter" idx="14"/>
          </p:nvPr>
        </p:nvSpPr>
        <p:spPr>
          <a:xfrm>
            <a:off x="6171574" y="1802296"/>
            <a:ext cx="5106026" cy="3988903"/>
          </a:xfrm>
        </p:spPr>
        <p:txBody>
          <a:bodyPr/>
          <a:lstStyle/>
          <a:p>
            <a:pPr marL="0" indent="0">
              <a:buNone/>
            </a:pPr>
            <a:r>
              <a:rPr lang="en-US" cap="none" dirty="0"/>
              <a:t>g) DRUG </a:t>
            </a:r>
            <a:r>
              <a:rPr lang="en-US" dirty="0"/>
              <a:t>REACTIONS</a:t>
            </a:r>
          </a:p>
          <a:p>
            <a:pPr marL="0" indent="0">
              <a:buNone/>
            </a:pPr>
            <a:r>
              <a:rPr lang="en-IN" cap="none" dirty="0"/>
              <a:t>h) ANGIOIMMUNOBLASTIC LYMPHADENOPATHY</a:t>
            </a:r>
          </a:p>
          <a:p>
            <a:pPr marL="0" indent="0">
              <a:buNone/>
            </a:pPr>
            <a:r>
              <a:rPr lang="en-IN" cap="none" dirty="0" err="1"/>
              <a:t>i</a:t>
            </a:r>
            <a:r>
              <a:rPr lang="en-IN" cap="none" dirty="0"/>
              <a:t>)SARCOIDOSIS</a:t>
            </a:r>
          </a:p>
          <a:p>
            <a:pPr marL="0" indent="0">
              <a:buNone/>
            </a:pPr>
            <a:r>
              <a:rPr lang="en-IN" cap="none" dirty="0"/>
              <a:t>j) THYROTOXICOSIS</a:t>
            </a:r>
          </a:p>
          <a:p>
            <a:pPr marL="0" indent="0">
              <a:buNone/>
            </a:pPr>
            <a:r>
              <a:rPr lang="en-IN" cap="none" dirty="0"/>
              <a:t>k) INTERLEUKIN 2 THERAPY</a:t>
            </a:r>
          </a:p>
        </p:txBody>
      </p:sp>
    </p:spTree>
    <p:extLst>
      <p:ext uri="{BB962C8B-B14F-4D97-AF65-F5344CB8AC3E}">
        <p14:creationId xmlns:p14="http://schemas.microsoft.com/office/powerpoint/2010/main" val="850742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FF525E6-84C3-4AA9-9870-90C6935FA02E}"/>
              </a:ext>
            </a:extLst>
          </p:cNvPr>
          <p:cNvSpPr>
            <a:spLocks noGrp="1"/>
          </p:cNvSpPr>
          <p:nvPr>
            <p:ph sz="quarter" idx="13"/>
          </p:nvPr>
        </p:nvSpPr>
        <p:spPr>
          <a:xfrm>
            <a:off x="861391" y="940904"/>
            <a:ext cx="10416522" cy="4850295"/>
          </a:xfrm>
        </p:spPr>
        <p:txBody>
          <a:bodyPr/>
          <a:lstStyle/>
          <a:p>
            <a:r>
              <a:rPr lang="en-US" dirty="0"/>
              <a:t>EXTRAMEDULLARY HEMATOPOEISIS</a:t>
            </a:r>
          </a:p>
          <a:p>
            <a:pPr marL="457200" indent="-457200">
              <a:buFont typeface="+mj-lt"/>
              <a:buAutoNum type="alphaLcParenR"/>
            </a:pPr>
            <a:r>
              <a:rPr lang="en-US" dirty="0"/>
              <a:t>MYELOFIBROSIS</a:t>
            </a:r>
          </a:p>
          <a:p>
            <a:pPr marL="457200" indent="-457200">
              <a:buFont typeface="+mj-lt"/>
              <a:buAutoNum type="alphaLcParenR"/>
            </a:pPr>
            <a:r>
              <a:rPr lang="en-US" dirty="0"/>
              <a:t>MARROW DAMAGE BY TOXIN, RADIATION, STRONTIUM</a:t>
            </a:r>
          </a:p>
          <a:p>
            <a:pPr marL="457200" indent="-457200">
              <a:buFont typeface="+mj-lt"/>
              <a:buAutoNum type="alphaLcParenR"/>
            </a:pPr>
            <a:r>
              <a:rPr lang="en-US" dirty="0"/>
              <a:t>Marrow infiltration by tumors, leukemias, </a:t>
            </a:r>
            <a:r>
              <a:rPr lang="en-US" dirty="0" err="1"/>
              <a:t>gaucher’s</a:t>
            </a:r>
            <a:r>
              <a:rPr lang="en-US" dirty="0"/>
              <a:t> disease</a:t>
            </a:r>
            <a:endParaRPr lang="en-IN" dirty="0"/>
          </a:p>
        </p:txBody>
      </p:sp>
    </p:spTree>
    <p:extLst>
      <p:ext uri="{BB962C8B-B14F-4D97-AF65-F5344CB8AC3E}">
        <p14:creationId xmlns:p14="http://schemas.microsoft.com/office/powerpoint/2010/main" val="452426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42513-8EDD-452A-9C76-89C917840803}"/>
              </a:ext>
            </a:extLst>
          </p:cNvPr>
          <p:cNvSpPr>
            <a:spLocks noGrp="1"/>
          </p:cNvSpPr>
          <p:nvPr>
            <p:ph type="title"/>
          </p:nvPr>
        </p:nvSpPr>
        <p:spPr/>
        <p:txBody>
          <a:bodyPr>
            <a:normAutofit/>
          </a:bodyPr>
          <a:lstStyle/>
          <a:p>
            <a:pPr algn="l"/>
            <a:r>
              <a:rPr lang="en-US" sz="2800" dirty="0"/>
              <a:t>2) Enlargement due to abnormal splenic blood flow</a:t>
            </a:r>
            <a:endParaRPr lang="en-IN" sz="2800" dirty="0"/>
          </a:p>
        </p:txBody>
      </p:sp>
      <p:sp>
        <p:nvSpPr>
          <p:cNvPr id="3" name="Content Placeholder 2">
            <a:extLst>
              <a:ext uri="{FF2B5EF4-FFF2-40B4-BE49-F238E27FC236}">
                <a16:creationId xmlns:a16="http://schemas.microsoft.com/office/drawing/2014/main" id="{4EA5087D-6241-40B9-A95F-46A9DC372992}"/>
              </a:ext>
            </a:extLst>
          </p:cNvPr>
          <p:cNvSpPr>
            <a:spLocks noGrp="1"/>
          </p:cNvSpPr>
          <p:nvPr>
            <p:ph sz="quarter" idx="13"/>
          </p:nvPr>
        </p:nvSpPr>
        <p:spPr/>
        <p:txBody>
          <a:bodyPr/>
          <a:lstStyle/>
          <a:p>
            <a:pPr marL="457200" indent="-457200">
              <a:buFont typeface="+mj-lt"/>
              <a:buAutoNum type="arabicPeriod"/>
            </a:pPr>
            <a:r>
              <a:rPr lang="en-US" dirty="0"/>
              <a:t>Cirrhosis</a:t>
            </a:r>
          </a:p>
          <a:p>
            <a:pPr marL="457200" indent="-457200">
              <a:buFont typeface="+mj-lt"/>
              <a:buAutoNum type="arabicPeriod"/>
            </a:pPr>
            <a:r>
              <a:rPr lang="en-US" dirty="0"/>
              <a:t>Hepatic vein thrombosis</a:t>
            </a:r>
          </a:p>
          <a:p>
            <a:pPr marL="457200" indent="-457200">
              <a:buFont typeface="+mj-lt"/>
              <a:buAutoNum type="arabicPeriod"/>
            </a:pPr>
            <a:r>
              <a:rPr lang="en-US" dirty="0"/>
              <a:t>Portal vein obstruction ; intrahepatic or extrahepatic</a:t>
            </a:r>
          </a:p>
          <a:p>
            <a:pPr marL="457200" indent="-457200">
              <a:buFont typeface="+mj-lt"/>
              <a:buAutoNum type="arabicPeriod"/>
            </a:pPr>
            <a:r>
              <a:rPr lang="en-US" dirty="0"/>
              <a:t>Cavernous transformation of the portal vein</a:t>
            </a:r>
          </a:p>
          <a:p>
            <a:pPr marL="457200" indent="-457200">
              <a:buFont typeface="+mj-lt"/>
              <a:buAutoNum type="arabicPeriod"/>
            </a:pPr>
            <a:r>
              <a:rPr lang="en-US" dirty="0"/>
              <a:t>Splenic vein obstruction</a:t>
            </a:r>
          </a:p>
          <a:p>
            <a:pPr marL="457200" indent="-457200">
              <a:buFont typeface="+mj-lt"/>
              <a:buAutoNum type="arabicPeriod"/>
            </a:pPr>
            <a:r>
              <a:rPr lang="en-US" dirty="0"/>
              <a:t>Splenic artery aneurysm</a:t>
            </a:r>
          </a:p>
          <a:p>
            <a:pPr marL="457200" indent="-457200">
              <a:buFont typeface="+mj-lt"/>
              <a:buAutoNum type="arabicPeriod"/>
            </a:pPr>
            <a:r>
              <a:rPr lang="en-US" dirty="0"/>
              <a:t>Hepatic schistosomiasis</a:t>
            </a:r>
            <a:endParaRPr lang="en-IN" dirty="0"/>
          </a:p>
        </p:txBody>
      </p:sp>
    </p:spTree>
    <p:extLst>
      <p:ext uri="{BB962C8B-B14F-4D97-AF65-F5344CB8AC3E}">
        <p14:creationId xmlns:p14="http://schemas.microsoft.com/office/powerpoint/2010/main" val="720885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8DD470-9A07-4CF6-A25B-1B0C035222A7}"/>
              </a:ext>
            </a:extLst>
          </p:cNvPr>
          <p:cNvSpPr>
            <a:spLocks noGrp="1"/>
          </p:cNvSpPr>
          <p:nvPr>
            <p:ph sz="quarter" idx="13"/>
          </p:nvPr>
        </p:nvSpPr>
        <p:spPr>
          <a:xfrm>
            <a:off x="1007164" y="1298714"/>
            <a:ext cx="10270435" cy="4492486"/>
          </a:xfrm>
        </p:spPr>
        <p:txBody>
          <a:bodyPr/>
          <a:lstStyle/>
          <a:p>
            <a:pPr marL="0" indent="0">
              <a:buNone/>
            </a:pPr>
            <a:r>
              <a:rPr lang="en-US" dirty="0"/>
              <a:t>8) Congestive heart failure</a:t>
            </a:r>
          </a:p>
          <a:p>
            <a:pPr marL="0" indent="0">
              <a:buNone/>
            </a:pPr>
            <a:r>
              <a:rPr lang="en-US" dirty="0"/>
              <a:t>9) Hepatic echinococcosis</a:t>
            </a:r>
          </a:p>
          <a:p>
            <a:pPr marL="0" indent="0">
              <a:buNone/>
            </a:pPr>
            <a:r>
              <a:rPr lang="en-US" dirty="0"/>
              <a:t>10) Portal hypertension </a:t>
            </a:r>
            <a:endParaRPr lang="en-IN" dirty="0"/>
          </a:p>
        </p:txBody>
      </p:sp>
    </p:spTree>
    <p:extLst>
      <p:ext uri="{BB962C8B-B14F-4D97-AF65-F5344CB8AC3E}">
        <p14:creationId xmlns:p14="http://schemas.microsoft.com/office/powerpoint/2010/main" val="3293029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C9238C-6121-4917-AA6F-6901E6C3558F}"/>
              </a:ext>
            </a:extLst>
          </p:cNvPr>
          <p:cNvSpPr>
            <a:spLocks noGrp="1"/>
          </p:cNvSpPr>
          <p:nvPr>
            <p:ph type="title"/>
          </p:nvPr>
        </p:nvSpPr>
        <p:spPr/>
        <p:txBody>
          <a:bodyPr/>
          <a:lstStyle/>
          <a:p>
            <a:pPr algn="l"/>
            <a:r>
              <a:rPr lang="en-US" dirty="0"/>
              <a:t>3) Infiltration of the spleen</a:t>
            </a:r>
            <a:endParaRPr lang="en-IN" dirty="0"/>
          </a:p>
        </p:txBody>
      </p:sp>
      <p:sp>
        <p:nvSpPr>
          <p:cNvPr id="5" name="Content Placeholder 4">
            <a:extLst>
              <a:ext uri="{FF2B5EF4-FFF2-40B4-BE49-F238E27FC236}">
                <a16:creationId xmlns:a16="http://schemas.microsoft.com/office/drawing/2014/main" id="{ACF2E8E7-5639-427E-80A5-97D4BEE73995}"/>
              </a:ext>
            </a:extLst>
          </p:cNvPr>
          <p:cNvSpPr>
            <a:spLocks noGrp="1"/>
          </p:cNvSpPr>
          <p:nvPr>
            <p:ph sz="quarter" idx="13"/>
          </p:nvPr>
        </p:nvSpPr>
        <p:spPr/>
        <p:txBody>
          <a:bodyPr/>
          <a:lstStyle/>
          <a:p>
            <a:pPr marL="0" indent="0">
              <a:buNone/>
            </a:pPr>
            <a:r>
              <a:rPr lang="en-US" dirty="0"/>
              <a:t>Intracellular or extracellular depositions;</a:t>
            </a:r>
          </a:p>
          <a:p>
            <a:pPr marL="457200" indent="-457200">
              <a:buFont typeface="+mj-lt"/>
              <a:buAutoNum type="arabicPeriod"/>
            </a:pPr>
            <a:r>
              <a:rPr lang="en-US" dirty="0"/>
              <a:t>Amyloidosis</a:t>
            </a:r>
          </a:p>
          <a:p>
            <a:pPr marL="457200" indent="-457200">
              <a:buFont typeface="+mj-lt"/>
              <a:buAutoNum type="arabicPeriod"/>
            </a:pPr>
            <a:r>
              <a:rPr lang="en-US" dirty="0"/>
              <a:t>Gaucher’s disease</a:t>
            </a:r>
          </a:p>
          <a:p>
            <a:pPr marL="457200" indent="-457200">
              <a:buFont typeface="+mj-lt"/>
              <a:buAutoNum type="arabicPeriod"/>
            </a:pPr>
            <a:r>
              <a:rPr lang="en-US" dirty="0"/>
              <a:t>Niemann-pick disease</a:t>
            </a:r>
          </a:p>
          <a:p>
            <a:pPr marL="457200" indent="-457200">
              <a:buFont typeface="+mj-lt"/>
              <a:buAutoNum type="arabicPeriod"/>
            </a:pPr>
            <a:r>
              <a:rPr lang="en-US" dirty="0"/>
              <a:t>Tangier disease</a:t>
            </a:r>
          </a:p>
          <a:p>
            <a:pPr marL="457200" indent="-457200">
              <a:buFont typeface="+mj-lt"/>
              <a:buAutoNum type="arabicPeriod"/>
            </a:pPr>
            <a:r>
              <a:rPr lang="en-US" dirty="0"/>
              <a:t>Hurlers syndrome and other mucopolysaccharidoses</a:t>
            </a:r>
          </a:p>
          <a:p>
            <a:pPr marL="457200" indent="-457200">
              <a:buFont typeface="+mj-lt"/>
              <a:buAutoNum type="arabicPeriod"/>
            </a:pPr>
            <a:r>
              <a:rPr lang="en-US" dirty="0"/>
              <a:t>hyperlipidemias</a:t>
            </a:r>
          </a:p>
          <a:p>
            <a:pPr marL="0" indent="0">
              <a:buNone/>
            </a:pPr>
            <a:endParaRPr lang="en-IN" dirty="0"/>
          </a:p>
        </p:txBody>
      </p:sp>
    </p:spTree>
    <p:extLst>
      <p:ext uri="{BB962C8B-B14F-4D97-AF65-F5344CB8AC3E}">
        <p14:creationId xmlns:p14="http://schemas.microsoft.com/office/powerpoint/2010/main" val="4219117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DC8D0C-2B33-4503-A911-E6DDCDB4F37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1A8081B-4D21-42D0-A4D5-638759A5682E}"/>
              </a:ext>
            </a:extLst>
          </p:cNvPr>
          <p:cNvSpPr>
            <a:spLocks noGrp="1"/>
          </p:cNvSpPr>
          <p:nvPr>
            <p:ph sz="quarter" idx="13"/>
          </p:nvPr>
        </p:nvSpPr>
        <p:spPr/>
        <p:txBody>
          <a:bodyPr/>
          <a:lstStyle/>
          <a:p>
            <a:r>
              <a:rPr lang="en-US" dirty="0"/>
              <a:t>Benign and malignant cellular infiltrations </a:t>
            </a:r>
          </a:p>
          <a:p>
            <a:pPr marL="457200" indent="-457200">
              <a:buFont typeface="+mj-lt"/>
              <a:buAutoNum type="arabicPeriod"/>
            </a:pPr>
            <a:r>
              <a:rPr lang="en-US" dirty="0"/>
              <a:t>Leukemias( acute, chronic, lymphoid, myeloid, monocytic)</a:t>
            </a:r>
          </a:p>
          <a:p>
            <a:pPr marL="457200" indent="-457200">
              <a:buFont typeface="+mj-lt"/>
              <a:buAutoNum type="arabicPeriod"/>
            </a:pPr>
            <a:r>
              <a:rPr lang="en-US" dirty="0"/>
              <a:t>Lymphomas</a:t>
            </a:r>
          </a:p>
          <a:p>
            <a:pPr marL="457200" indent="-457200">
              <a:buFont typeface="+mj-lt"/>
              <a:buAutoNum type="arabicPeriod"/>
            </a:pPr>
            <a:r>
              <a:rPr lang="en-US" dirty="0"/>
              <a:t>Hodgkin’s disease</a:t>
            </a:r>
            <a:endParaRPr lang="en-IN" dirty="0"/>
          </a:p>
          <a:p>
            <a:pPr marL="457200" indent="-457200">
              <a:buFont typeface="+mj-lt"/>
              <a:buAutoNum type="arabicPeriod"/>
            </a:pPr>
            <a:r>
              <a:rPr lang="en-IN" dirty="0"/>
              <a:t>Myeloproliferative syndromes ( </a:t>
            </a:r>
            <a:r>
              <a:rPr lang="en-IN" dirty="0" err="1"/>
              <a:t>eg</a:t>
            </a:r>
            <a:r>
              <a:rPr lang="en-IN" dirty="0"/>
              <a:t> : </a:t>
            </a:r>
            <a:r>
              <a:rPr lang="en-IN" dirty="0" err="1"/>
              <a:t>polycythemia</a:t>
            </a:r>
            <a:r>
              <a:rPr lang="en-IN" dirty="0"/>
              <a:t> vera, essential thrombocytosis)</a:t>
            </a:r>
          </a:p>
          <a:p>
            <a:pPr marL="457200" indent="-457200">
              <a:buFont typeface="+mj-lt"/>
              <a:buAutoNum type="arabicPeriod"/>
            </a:pPr>
            <a:r>
              <a:rPr lang="en-IN" dirty="0"/>
              <a:t>angiosarcomas</a:t>
            </a:r>
          </a:p>
        </p:txBody>
      </p:sp>
    </p:spTree>
    <p:extLst>
      <p:ext uri="{BB962C8B-B14F-4D97-AF65-F5344CB8AC3E}">
        <p14:creationId xmlns:p14="http://schemas.microsoft.com/office/powerpoint/2010/main" val="2938925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6ABF49-64EA-4736-A2A0-4EDA70572DF9}"/>
              </a:ext>
            </a:extLst>
          </p:cNvPr>
          <p:cNvSpPr>
            <a:spLocks noGrp="1"/>
          </p:cNvSpPr>
          <p:nvPr>
            <p:ph sz="quarter" idx="13"/>
          </p:nvPr>
        </p:nvSpPr>
        <p:spPr>
          <a:xfrm>
            <a:off x="781879" y="1007166"/>
            <a:ext cx="10495722" cy="4784034"/>
          </a:xfrm>
        </p:spPr>
        <p:txBody>
          <a:bodyPr/>
          <a:lstStyle/>
          <a:p>
            <a:pPr marL="0" indent="0">
              <a:buNone/>
            </a:pPr>
            <a:r>
              <a:rPr lang="en-US" dirty="0"/>
              <a:t>6. Metastatic tumors</a:t>
            </a:r>
          </a:p>
          <a:p>
            <a:pPr marL="0" indent="0">
              <a:buNone/>
            </a:pPr>
            <a:r>
              <a:rPr lang="en-US" dirty="0"/>
              <a:t>7. Eosinophilic granuloma</a:t>
            </a:r>
          </a:p>
          <a:p>
            <a:pPr marL="0" indent="0">
              <a:buNone/>
            </a:pPr>
            <a:r>
              <a:rPr lang="en-US" dirty="0"/>
              <a:t>8. Histiocytosis X</a:t>
            </a:r>
          </a:p>
          <a:p>
            <a:pPr marL="0" indent="0">
              <a:buNone/>
            </a:pPr>
            <a:r>
              <a:rPr lang="en-US" dirty="0"/>
              <a:t>9. Hamartomas</a:t>
            </a:r>
          </a:p>
          <a:p>
            <a:pPr marL="0" indent="0">
              <a:buNone/>
            </a:pPr>
            <a:r>
              <a:rPr lang="en-US" dirty="0"/>
              <a:t>10. hemangiomas, fibroma, lymphangiomas</a:t>
            </a:r>
          </a:p>
          <a:p>
            <a:pPr marL="0" indent="0">
              <a:buNone/>
            </a:pPr>
            <a:r>
              <a:rPr lang="en-US" dirty="0"/>
              <a:t>11. Splenic cysts</a:t>
            </a:r>
            <a:endParaRPr lang="en-IN" dirty="0"/>
          </a:p>
        </p:txBody>
      </p:sp>
    </p:spTree>
    <p:extLst>
      <p:ext uri="{BB962C8B-B14F-4D97-AF65-F5344CB8AC3E}">
        <p14:creationId xmlns:p14="http://schemas.microsoft.com/office/powerpoint/2010/main" val="1089518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F9CDE-2108-41DA-AABF-79272AF4C4B5}"/>
              </a:ext>
            </a:extLst>
          </p:cNvPr>
          <p:cNvSpPr>
            <a:spLocks noGrp="1"/>
          </p:cNvSpPr>
          <p:nvPr>
            <p:ph type="title"/>
          </p:nvPr>
        </p:nvSpPr>
        <p:spPr>
          <a:xfrm>
            <a:off x="913774" y="618517"/>
            <a:ext cx="10364451" cy="1596177"/>
          </a:xfrm>
        </p:spPr>
        <p:txBody>
          <a:bodyPr>
            <a:normAutofit/>
          </a:bodyPr>
          <a:lstStyle/>
          <a:p>
            <a:pPr algn="l"/>
            <a:r>
              <a:rPr lang="en-US" sz="2800" dirty="0"/>
              <a:t>Unknown etiology</a:t>
            </a:r>
            <a:endParaRPr lang="en-IN" sz="2800" dirty="0"/>
          </a:p>
        </p:txBody>
      </p:sp>
      <p:sp>
        <p:nvSpPr>
          <p:cNvPr id="3" name="Content Placeholder 2">
            <a:extLst>
              <a:ext uri="{FF2B5EF4-FFF2-40B4-BE49-F238E27FC236}">
                <a16:creationId xmlns:a16="http://schemas.microsoft.com/office/drawing/2014/main" id="{59BBD66A-B368-4244-8CD1-6BE8AE83A8AE}"/>
              </a:ext>
            </a:extLst>
          </p:cNvPr>
          <p:cNvSpPr>
            <a:spLocks noGrp="1"/>
          </p:cNvSpPr>
          <p:nvPr>
            <p:ph sz="quarter" idx="13"/>
          </p:nvPr>
        </p:nvSpPr>
        <p:spPr/>
        <p:txBody>
          <a:bodyPr/>
          <a:lstStyle/>
          <a:p>
            <a:r>
              <a:rPr lang="en-US" dirty="0"/>
              <a:t>1. idiopathic splenomegaly</a:t>
            </a:r>
          </a:p>
          <a:p>
            <a:r>
              <a:rPr lang="en-US" dirty="0"/>
              <a:t>2. berylliosis</a:t>
            </a:r>
          </a:p>
          <a:p>
            <a:r>
              <a:rPr lang="en-US" dirty="0"/>
              <a:t>3. iron deficiency anemia</a:t>
            </a:r>
            <a:endParaRPr lang="en-IN" dirty="0"/>
          </a:p>
        </p:txBody>
      </p:sp>
    </p:spTree>
    <p:extLst>
      <p:ext uri="{BB962C8B-B14F-4D97-AF65-F5344CB8AC3E}">
        <p14:creationId xmlns:p14="http://schemas.microsoft.com/office/powerpoint/2010/main" val="2365791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1A24-B1DC-4902-8E6C-5F9FDF484A27}"/>
              </a:ext>
            </a:extLst>
          </p:cNvPr>
          <p:cNvSpPr>
            <a:spLocks noGrp="1"/>
          </p:cNvSpPr>
          <p:nvPr>
            <p:ph type="title"/>
          </p:nvPr>
        </p:nvSpPr>
        <p:spPr/>
        <p:txBody>
          <a:bodyPr/>
          <a:lstStyle/>
          <a:p>
            <a:r>
              <a:rPr lang="en-US" dirty="0"/>
              <a:t>Diseases associated with massive splenomegaly</a:t>
            </a:r>
            <a:endParaRPr lang="en-IN" dirty="0"/>
          </a:p>
        </p:txBody>
      </p:sp>
      <p:sp>
        <p:nvSpPr>
          <p:cNvPr id="4" name="Content Placeholder 3">
            <a:extLst>
              <a:ext uri="{FF2B5EF4-FFF2-40B4-BE49-F238E27FC236}">
                <a16:creationId xmlns:a16="http://schemas.microsoft.com/office/drawing/2014/main" id="{4C283EB9-E960-4D5A-9151-46744C282AA3}"/>
              </a:ext>
            </a:extLst>
          </p:cNvPr>
          <p:cNvSpPr>
            <a:spLocks noGrp="1"/>
          </p:cNvSpPr>
          <p:nvPr>
            <p:ph sz="quarter" idx="13"/>
          </p:nvPr>
        </p:nvSpPr>
        <p:spPr/>
        <p:txBody>
          <a:bodyPr/>
          <a:lstStyle/>
          <a:p>
            <a:r>
              <a:rPr lang="en-US" dirty="0"/>
              <a:t>1. chronic myeloid leukemia</a:t>
            </a:r>
          </a:p>
          <a:p>
            <a:r>
              <a:rPr lang="en-US" dirty="0"/>
              <a:t>2. lymphomas</a:t>
            </a:r>
          </a:p>
          <a:p>
            <a:r>
              <a:rPr lang="en-US" dirty="0"/>
              <a:t>3. hairy cell leukemia</a:t>
            </a:r>
          </a:p>
          <a:p>
            <a:r>
              <a:rPr lang="en-US" dirty="0"/>
              <a:t>4. myelofibrosis with myeloid metaplasia</a:t>
            </a:r>
          </a:p>
          <a:p>
            <a:r>
              <a:rPr lang="en-US" dirty="0"/>
              <a:t>5. polycythemia vera</a:t>
            </a:r>
            <a:endParaRPr lang="en-IN" dirty="0"/>
          </a:p>
        </p:txBody>
      </p:sp>
      <p:sp>
        <p:nvSpPr>
          <p:cNvPr id="5" name="Content Placeholder 4">
            <a:extLst>
              <a:ext uri="{FF2B5EF4-FFF2-40B4-BE49-F238E27FC236}">
                <a16:creationId xmlns:a16="http://schemas.microsoft.com/office/drawing/2014/main" id="{9312D5BD-B17D-4101-877C-05591D08FDD7}"/>
              </a:ext>
            </a:extLst>
          </p:cNvPr>
          <p:cNvSpPr>
            <a:spLocks noGrp="1"/>
          </p:cNvSpPr>
          <p:nvPr>
            <p:ph sz="quarter" idx="14"/>
          </p:nvPr>
        </p:nvSpPr>
        <p:spPr/>
        <p:txBody>
          <a:bodyPr/>
          <a:lstStyle/>
          <a:p>
            <a:r>
              <a:rPr lang="en-US" dirty="0"/>
              <a:t>6. </a:t>
            </a:r>
            <a:r>
              <a:rPr lang="en-US" dirty="0" err="1"/>
              <a:t>gaucher’s</a:t>
            </a:r>
            <a:r>
              <a:rPr lang="en-US" dirty="0"/>
              <a:t> disease</a:t>
            </a:r>
          </a:p>
          <a:p>
            <a:r>
              <a:rPr lang="en-US" dirty="0"/>
              <a:t>7. chronic lymphocytic leukemia</a:t>
            </a:r>
          </a:p>
          <a:p>
            <a:r>
              <a:rPr lang="en-IN" dirty="0"/>
              <a:t>8. sarcoidosis</a:t>
            </a:r>
          </a:p>
          <a:p>
            <a:r>
              <a:rPr lang="en-IN" dirty="0"/>
              <a:t>9. autoimmune </a:t>
            </a:r>
            <a:r>
              <a:rPr lang="en-IN" dirty="0" err="1"/>
              <a:t>hemolytic</a:t>
            </a:r>
            <a:r>
              <a:rPr lang="en-IN" dirty="0"/>
              <a:t> </a:t>
            </a:r>
            <a:r>
              <a:rPr lang="en-IN" dirty="0" err="1"/>
              <a:t>anemia</a:t>
            </a:r>
            <a:endParaRPr lang="en-IN" dirty="0"/>
          </a:p>
          <a:p>
            <a:r>
              <a:rPr lang="en-IN" dirty="0"/>
              <a:t>10. diffuse splenic </a:t>
            </a:r>
            <a:r>
              <a:rPr lang="en-IN" dirty="0" err="1"/>
              <a:t>hemangiomatosis</a:t>
            </a:r>
            <a:endParaRPr lang="en-IN" dirty="0"/>
          </a:p>
        </p:txBody>
      </p:sp>
    </p:spTree>
    <p:extLst>
      <p:ext uri="{BB962C8B-B14F-4D97-AF65-F5344CB8AC3E}">
        <p14:creationId xmlns:p14="http://schemas.microsoft.com/office/powerpoint/2010/main" val="3250572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3054-DEC7-4519-9168-9CAB8E6203CC}"/>
              </a:ext>
            </a:extLst>
          </p:cNvPr>
          <p:cNvSpPr>
            <a:spLocks noGrp="1"/>
          </p:cNvSpPr>
          <p:nvPr>
            <p:ph type="title"/>
          </p:nvPr>
        </p:nvSpPr>
        <p:spPr/>
        <p:txBody>
          <a:bodyPr/>
          <a:lstStyle/>
          <a:p>
            <a:r>
              <a:rPr lang="en-US" dirty="0"/>
              <a:t>Approach to a patient with splenomegaly</a:t>
            </a:r>
            <a:endParaRPr lang="en-IN" dirty="0"/>
          </a:p>
        </p:txBody>
      </p:sp>
      <p:sp>
        <p:nvSpPr>
          <p:cNvPr id="3" name="Content Placeholder 2">
            <a:extLst>
              <a:ext uri="{FF2B5EF4-FFF2-40B4-BE49-F238E27FC236}">
                <a16:creationId xmlns:a16="http://schemas.microsoft.com/office/drawing/2014/main" id="{846BBA85-BAB3-45B7-94F1-5A3349F896FA}"/>
              </a:ext>
            </a:extLst>
          </p:cNvPr>
          <p:cNvSpPr>
            <a:spLocks noGrp="1"/>
          </p:cNvSpPr>
          <p:nvPr>
            <p:ph sz="quarter" idx="13"/>
          </p:nvPr>
        </p:nvSpPr>
        <p:spPr>
          <a:xfrm>
            <a:off x="913773" y="2367092"/>
            <a:ext cx="10364451" cy="4113221"/>
          </a:xfrm>
        </p:spPr>
        <p:txBody>
          <a:bodyPr>
            <a:normAutofit lnSpcReduction="10000"/>
          </a:bodyPr>
          <a:lstStyle/>
          <a:p>
            <a:r>
              <a:rPr lang="en-US" dirty="0"/>
              <a:t>Clinical assessment </a:t>
            </a:r>
          </a:p>
          <a:p>
            <a:r>
              <a:rPr lang="en-US" dirty="0"/>
              <a:t>Symptoms:</a:t>
            </a:r>
          </a:p>
          <a:p>
            <a:pPr>
              <a:buFont typeface="Wingdings" panose="05000000000000000000" pitchFamily="2" charset="2"/>
              <a:buChar char="Ø"/>
            </a:pPr>
            <a:r>
              <a:rPr lang="en-US" dirty="0"/>
              <a:t>Mild splenomegaly may be asymptomatic</a:t>
            </a:r>
          </a:p>
          <a:p>
            <a:pPr>
              <a:buFont typeface="Wingdings" panose="05000000000000000000" pitchFamily="2" charset="2"/>
              <a:buChar char="Ø"/>
            </a:pPr>
            <a:r>
              <a:rPr lang="en-US" dirty="0"/>
              <a:t>Most common symptom : pain and heavy sensation in left upper quadrant</a:t>
            </a:r>
          </a:p>
          <a:p>
            <a:pPr marL="0" indent="0" algn="r">
              <a:buNone/>
            </a:pPr>
            <a:r>
              <a:rPr lang="en-US" dirty="0"/>
              <a:t>Pain is due to acute swelling of spleen leading to stretching of capsule/infarction/inflammation of capsule</a:t>
            </a:r>
          </a:p>
          <a:p>
            <a:pPr>
              <a:buFont typeface="Wingdings" panose="05000000000000000000" pitchFamily="2" charset="2"/>
              <a:buChar char="Ø"/>
            </a:pPr>
            <a:r>
              <a:rPr lang="en-US" dirty="0"/>
              <a:t>Massive splenomegaly – early satiety</a:t>
            </a:r>
          </a:p>
          <a:p>
            <a:pPr>
              <a:buFont typeface="Wingdings" panose="05000000000000000000" pitchFamily="2" charset="2"/>
              <a:buChar char="Ø"/>
            </a:pPr>
            <a:r>
              <a:rPr lang="en-US" dirty="0"/>
              <a:t>Rupture of the spleen breaking the capsule is associated with intra peritoneal bleeding, shock and death. Rupture itself maybe painless</a:t>
            </a:r>
            <a:endParaRPr lang="en-IN" dirty="0"/>
          </a:p>
        </p:txBody>
      </p:sp>
    </p:spTree>
    <p:extLst>
      <p:ext uri="{BB962C8B-B14F-4D97-AF65-F5344CB8AC3E}">
        <p14:creationId xmlns:p14="http://schemas.microsoft.com/office/powerpoint/2010/main" val="1866450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BD919-70AB-4EDC-A1BD-51524CEB8DA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A3A1EA2-53C2-472B-84F1-A7D5554A6757}"/>
              </a:ext>
            </a:extLst>
          </p:cNvPr>
          <p:cNvSpPr>
            <a:spLocks noGrp="1"/>
          </p:cNvSpPr>
          <p:nvPr>
            <p:ph sz="quarter" idx="13"/>
          </p:nvPr>
        </p:nvSpPr>
        <p:spPr>
          <a:xfrm>
            <a:off x="914400" y="2340587"/>
            <a:ext cx="10363826" cy="3424107"/>
          </a:xfrm>
        </p:spPr>
        <p:txBody>
          <a:bodyPr/>
          <a:lstStyle/>
          <a:p>
            <a:pPr marL="0" indent="0">
              <a:buNone/>
            </a:pPr>
            <a:r>
              <a:rPr lang="en-IN" b="0" i="0" dirty="0">
                <a:solidFill>
                  <a:srgbClr val="232323"/>
                </a:solidFill>
                <a:effectLst/>
              </a:rPr>
              <a:t>Pharyngitis- infectious mononucleosis</a:t>
            </a:r>
          </a:p>
          <a:p>
            <a:pPr marL="0" indent="0">
              <a:buNone/>
            </a:pPr>
            <a:r>
              <a:rPr lang="en-IN" b="0" i="0" dirty="0">
                <a:solidFill>
                  <a:srgbClr val="232323"/>
                </a:solidFill>
                <a:effectLst/>
              </a:rPr>
              <a:t>B symptoms or weight loss -malignancy ( lymphoma, myeloproliferative neoplasm, metastatic solid </a:t>
            </a:r>
            <a:r>
              <a:rPr lang="en-IN" b="0" i="0" dirty="0" err="1">
                <a:solidFill>
                  <a:srgbClr val="232323"/>
                </a:solidFill>
                <a:effectLst/>
              </a:rPr>
              <a:t>tumor</a:t>
            </a:r>
            <a:r>
              <a:rPr lang="en-IN" b="0" i="0" dirty="0">
                <a:solidFill>
                  <a:srgbClr val="232323"/>
                </a:solidFill>
                <a:effectLst/>
              </a:rPr>
              <a:t>)</a:t>
            </a:r>
          </a:p>
          <a:p>
            <a:pPr marL="0" indent="0">
              <a:buNone/>
            </a:pPr>
            <a:r>
              <a:rPr lang="en-IN" b="0" i="0" dirty="0">
                <a:solidFill>
                  <a:srgbClr val="232323"/>
                </a:solidFill>
                <a:effectLst/>
              </a:rPr>
              <a:t>alcohol intake or </a:t>
            </a:r>
            <a:r>
              <a:rPr lang="en-IN" b="0" i="0" dirty="0" err="1">
                <a:solidFill>
                  <a:srgbClr val="232323"/>
                </a:solidFill>
                <a:effectLst/>
              </a:rPr>
              <a:t>nonalcoholic</a:t>
            </a:r>
            <a:r>
              <a:rPr lang="en-IN" b="0" i="0" dirty="0">
                <a:solidFill>
                  <a:srgbClr val="232323"/>
                </a:solidFill>
                <a:effectLst/>
              </a:rPr>
              <a:t> fatty liver disease (NAFLD) may have hepatic fibrosis or cirrhosis</a:t>
            </a:r>
            <a:endParaRPr lang="en-US" dirty="0"/>
          </a:p>
        </p:txBody>
      </p:sp>
    </p:spTree>
    <p:extLst>
      <p:ext uri="{BB962C8B-B14F-4D97-AF65-F5344CB8AC3E}">
        <p14:creationId xmlns:p14="http://schemas.microsoft.com/office/powerpoint/2010/main" val="1440382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FE66F-45C8-4F0C-BA10-CC7D37898DF2}"/>
              </a:ext>
            </a:extLst>
          </p:cNvPr>
          <p:cNvSpPr>
            <a:spLocks noGrp="1"/>
          </p:cNvSpPr>
          <p:nvPr>
            <p:ph type="title"/>
          </p:nvPr>
        </p:nvSpPr>
        <p:spPr/>
        <p:txBody>
          <a:bodyPr/>
          <a:lstStyle/>
          <a:p>
            <a:r>
              <a:rPr lang="en-US" dirty="0"/>
              <a:t>PHYSICAL EXAMINATION</a:t>
            </a:r>
            <a:endParaRPr lang="en-IN" dirty="0"/>
          </a:p>
        </p:txBody>
      </p:sp>
      <p:sp>
        <p:nvSpPr>
          <p:cNvPr id="3" name="Content Placeholder 2">
            <a:extLst>
              <a:ext uri="{FF2B5EF4-FFF2-40B4-BE49-F238E27FC236}">
                <a16:creationId xmlns:a16="http://schemas.microsoft.com/office/drawing/2014/main" id="{CECDB395-850B-40F1-9C12-78D81C76A8EB}"/>
              </a:ext>
            </a:extLst>
          </p:cNvPr>
          <p:cNvSpPr>
            <a:spLocks noGrp="1"/>
          </p:cNvSpPr>
          <p:nvPr>
            <p:ph sz="quarter" idx="13"/>
          </p:nvPr>
        </p:nvSpPr>
        <p:spPr/>
        <p:txBody>
          <a:bodyPr/>
          <a:lstStyle/>
          <a:p>
            <a:r>
              <a:rPr lang="en-IN" b="0" i="0" dirty="0">
                <a:solidFill>
                  <a:srgbClr val="232323"/>
                </a:solidFill>
                <a:effectLst/>
              </a:rPr>
              <a:t>Fever-infection or hematologic malignancy</a:t>
            </a:r>
          </a:p>
          <a:p>
            <a:r>
              <a:rPr lang="en-IN" b="0" i="0" dirty="0">
                <a:solidFill>
                  <a:srgbClr val="232323"/>
                </a:solidFill>
                <a:effectLst/>
              </a:rPr>
              <a:t>Splenic tenderness-infarction, rupture, or acute infection</a:t>
            </a:r>
          </a:p>
          <a:p>
            <a:r>
              <a:rPr lang="en-IN" b="0" i="0" dirty="0">
                <a:solidFill>
                  <a:srgbClr val="232323"/>
                </a:solidFill>
                <a:effectLst/>
              </a:rPr>
              <a:t>Ascites or peripheral </a:t>
            </a:r>
            <a:r>
              <a:rPr lang="en-IN" b="0" i="0" dirty="0" err="1">
                <a:solidFill>
                  <a:srgbClr val="232323"/>
                </a:solidFill>
                <a:effectLst/>
              </a:rPr>
              <a:t>edema</a:t>
            </a:r>
            <a:r>
              <a:rPr lang="en-IN" b="0" i="0" dirty="0">
                <a:solidFill>
                  <a:srgbClr val="232323"/>
                </a:solidFill>
                <a:effectLst/>
              </a:rPr>
              <a:t> -severe liver disease </a:t>
            </a:r>
          </a:p>
          <a:p>
            <a:r>
              <a:rPr lang="en-IN" b="0" i="0" dirty="0">
                <a:solidFill>
                  <a:srgbClr val="232323"/>
                </a:solidFill>
                <a:effectLst/>
              </a:rPr>
              <a:t>massively enlarged spleen-myeloproliferative neoplasms, lymphoma, transfusion-dependent thalassemia, Gaucher disease, or tropical splenomegaly syndrome</a:t>
            </a:r>
            <a:endParaRPr lang="en-US" dirty="0"/>
          </a:p>
          <a:p>
            <a:endParaRPr lang="en-IN" dirty="0"/>
          </a:p>
        </p:txBody>
      </p:sp>
    </p:spTree>
    <p:extLst>
      <p:ext uri="{BB962C8B-B14F-4D97-AF65-F5344CB8AC3E}">
        <p14:creationId xmlns:p14="http://schemas.microsoft.com/office/powerpoint/2010/main" val="3752717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1BD3E-7DB6-4CBE-A969-64EEB41F89F5}"/>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C56AF0E5-807A-4C9D-B3E1-390538F25E1C}"/>
              </a:ext>
            </a:extLst>
          </p:cNvPr>
          <p:cNvSpPr>
            <a:spLocks noGrp="1"/>
          </p:cNvSpPr>
          <p:nvPr>
            <p:ph sz="quarter" idx="13"/>
          </p:nvPr>
        </p:nvSpPr>
        <p:spPr>
          <a:xfrm>
            <a:off x="913774" y="1219200"/>
            <a:ext cx="10363826" cy="4558748"/>
          </a:xfrm>
        </p:spPr>
        <p:txBody>
          <a:bodyPr>
            <a:normAutofit/>
          </a:bodyPr>
          <a:lstStyle/>
          <a:p>
            <a:pPr marL="0" indent="0">
              <a:buNone/>
            </a:pPr>
            <a:r>
              <a:rPr lang="en-US" sz="2800" b="1" dirty="0"/>
              <a:t>INSPECTION:</a:t>
            </a:r>
          </a:p>
          <a:p>
            <a:pPr marL="0" indent="0">
              <a:buNone/>
            </a:pPr>
            <a:r>
              <a:rPr lang="en-US" dirty="0"/>
              <a:t>Fullness in left upper quadrant which descends on inspiration</a:t>
            </a:r>
          </a:p>
          <a:p>
            <a:pPr marL="0" indent="0">
              <a:buNone/>
            </a:pPr>
            <a:endParaRPr lang="en-US" sz="2800" dirty="0"/>
          </a:p>
          <a:p>
            <a:pPr marL="0" indent="0">
              <a:buNone/>
            </a:pPr>
            <a:r>
              <a:rPr lang="en-US" sz="2800" b="1" dirty="0"/>
              <a:t>Palpation</a:t>
            </a:r>
          </a:p>
          <a:p>
            <a:pPr marL="457200" indent="-457200">
              <a:buFont typeface="+mj-lt"/>
              <a:buAutoNum type="arabicPeriod"/>
            </a:pPr>
            <a:r>
              <a:rPr lang="en-US" dirty="0"/>
              <a:t>Bimanual palpation</a:t>
            </a:r>
          </a:p>
          <a:p>
            <a:pPr marL="457200" indent="-457200">
              <a:buFont typeface="+mj-lt"/>
              <a:buAutoNum type="arabicPeriod"/>
            </a:pPr>
            <a:r>
              <a:rPr lang="en-US" dirty="0" err="1"/>
              <a:t>Ballotment</a:t>
            </a:r>
            <a:endParaRPr lang="en-US" dirty="0"/>
          </a:p>
          <a:p>
            <a:pPr marL="457200" indent="-457200">
              <a:buFont typeface="+mj-lt"/>
              <a:buAutoNum type="arabicPeriod"/>
            </a:pPr>
            <a:r>
              <a:rPr lang="en-US" dirty="0"/>
              <a:t>Middleton </a:t>
            </a:r>
            <a:r>
              <a:rPr lang="en-US" dirty="0" err="1"/>
              <a:t>maneuvor</a:t>
            </a:r>
            <a:r>
              <a:rPr lang="en-US" dirty="0"/>
              <a:t> ( palpation from above)</a:t>
            </a:r>
          </a:p>
          <a:p>
            <a:pPr marL="457200" indent="-457200">
              <a:buFont typeface="+mj-lt"/>
              <a:buAutoNum type="arabicPeriod"/>
            </a:pPr>
            <a:endParaRPr lang="en-US" dirty="0"/>
          </a:p>
          <a:p>
            <a:pPr marL="457200" indent="-457200">
              <a:buFont typeface="+mj-lt"/>
              <a:buAutoNum type="arabicPeriod"/>
            </a:pPr>
            <a:endParaRPr lang="en-US" dirty="0"/>
          </a:p>
          <a:p>
            <a:pPr marL="0" indent="0">
              <a:buNone/>
            </a:pPr>
            <a:endParaRPr lang="en-IN" dirty="0"/>
          </a:p>
        </p:txBody>
      </p:sp>
    </p:spTree>
    <p:extLst>
      <p:ext uri="{BB962C8B-B14F-4D97-AF65-F5344CB8AC3E}">
        <p14:creationId xmlns:p14="http://schemas.microsoft.com/office/powerpoint/2010/main" val="2210064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565A-FC74-47B4-B49C-978B2C0B0CC0}"/>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BED8AF12-5816-400C-8009-26F3093520C1}"/>
              </a:ext>
            </a:extLst>
          </p:cNvPr>
          <p:cNvSpPr>
            <a:spLocks noGrp="1"/>
          </p:cNvSpPr>
          <p:nvPr>
            <p:ph sz="quarter" idx="13"/>
          </p:nvPr>
        </p:nvSpPr>
        <p:spPr>
          <a:xfrm>
            <a:off x="913774" y="1643270"/>
            <a:ext cx="10363826" cy="4137990"/>
          </a:xfrm>
        </p:spPr>
        <p:txBody>
          <a:bodyPr>
            <a:noAutofit/>
          </a:bodyPr>
          <a:lstStyle/>
          <a:p>
            <a:pPr>
              <a:lnSpc>
                <a:spcPct val="150000"/>
              </a:lnSpc>
            </a:pPr>
            <a:r>
              <a:rPr lang="en-US" b="0" i="0" u="none" strike="noStrike" baseline="0" dirty="0"/>
              <a:t>For bimanual palpation, the patient is supine with flexed knees. The examiner’s left hand is placed on the lower rib cage and pulls the skin toward the costal margin, allowing the fingertips of the right hand to feel the tip of the spleen as it descends while the patient inspires slowly, smoothly, and deeply.</a:t>
            </a:r>
          </a:p>
          <a:p>
            <a:pPr>
              <a:lnSpc>
                <a:spcPct val="150000"/>
              </a:lnSpc>
            </a:pPr>
            <a:r>
              <a:rPr lang="en-US" b="0" i="0" u="none" strike="noStrike" baseline="0" dirty="0"/>
              <a:t> Palpation is begun with the right hand in the left lower quadrant with gradual movement toward the left costal margin, thereby identifying the lower edge of a massively enlarged spleen. When the spleen tip is felt, the finding is recorded as centimeters</a:t>
            </a:r>
          </a:p>
        </p:txBody>
      </p:sp>
    </p:spTree>
    <p:extLst>
      <p:ext uri="{BB962C8B-B14F-4D97-AF65-F5344CB8AC3E}">
        <p14:creationId xmlns:p14="http://schemas.microsoft.com/office/powerpoint/2010/main" val="4189218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ACCA-5BCB-4094-9A65-E846C7F2126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B257D75-3AD9-4DE9-8146-C20AABE7B015}"/>
              </a:ext>
            </a:extLst>
          </p:cNvPr>
          <p:cNvSpPr>
            <a:spLocks noGrp="1"/>
          </p:cNvSpPr>
          <p:nvPr>
            <p:ph sz="quarter" idx="13"/>
          </p:nvPr>
        </p:nvSpPr>
        <p:spPr/>
        <p:txBody>
          <a:bodyPr/>
          <a:lstStyle/>
          <a:p>
            <a:endParaRPr lang="en-IN" dirty="0"/>
          </a:p>
        </p:txBody>
      </p:sp>
    </p:spTree>
    <p:extLst>
      <p:ext uri="{BB962C8B-B14F-4D97-AF65-F5344CB8AC3E}">
        <p14:creationId xmlns:p14="http://schemas.microsoft.com/office/powerpoint/2010/main" val="2327007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AED37-7C3B-44C7-863C-3ACBBCCD185E}"/>
              </a:ext>
            </a:extLst>
          </p:cNvPr>
          <p:cNvSpPr>
            <a:spLocks noGrp="1"/>
          </p:cNvSpPr>
          <p:nvPr>
            <p:ph type="title"/>
          </p:nvPr>
        </p:nvSpPr>
        <p:spPr/>
        <p:txBody>
          <a:bodyPr/>
          <a:lstStyle/>
          <a:p>
            <a:r>
              <a:rPr lang="en-US" dirty="0"/>
              <a:t>Percussion for splenic dullness</a:t>
            </a:r>
            <a:endParaRPr lang="en-IN" dirty="0"/>
          </a:p>
        </p:txBody>
      </p:sp>
      <p:sp>
        <p:nvSpPr>
          <p:cNvPr id="3" name="Content Placeholder 2">
            <a:extLst>
              <a:ext uri="{FF2B5EF4-FFF2-40B4-BE49-F238E27FC236}">
                <a16:creationId xmlns:a16="http://schemas.microsoft.com/office/drawing/2014/main" id="{F55FD303-A36A-493A-9EC8-E75803CF9524}"/>
              </a:ext>
            </a:extLst>
          </p:cNvPr>
          <p:cNvSpPr>
            <a:spLocks noGrp="1"/>
          </p:cNvSpPr>
          <p:nvPr>
            <p:ph sz="quarter" idx="13"/>
          </p:nvPr>
        </p:nvSpPr>
        <p:spPr/>
        <p:txBody>
          <a:bodyPr/>
          <a:lstStyle/>
          <a:p>
            <a:pPr marL="0" indent="0" algn="l">
              <a:buNone/>
            </a:pPr>
            <a:r>
              <a:rPr lang="en-US" sz="1800" b="1" i="1" u="none" strike="noStrike" baseline="0" dirty="0">
                <a:latin typeface="MinionPro-It"/>
              </a:rPr>
              <a:t>Nixon’s method</a:t>
            </a:r>
            <a:r>
              <a:rPr lang="en-US" sz="1800" b="0" i="0" u="none" strike="noStrike" baseline="0" dirty="0">
                <a:latin typeface="MinionPro-Regular"/>
              </a:rPr>
              <a:t>:</a:t>
            </a:r>
          </a:p>
          <a:p>
            <a:pPr marL="0" indent="0" algn="l">
              <a:lnSpc>
                <a:spcPct val="150000"/>
              </a:lnSpc>
              <a:buNone/>
            </a:pPr>
            <a:r>
              <a:rPr lang="en-US" sz="1800" b="0" i="0" u="none" strike="noStrike" baseline="0" dirty="0">
                <a:latin typeface="MinionPro-Regular"/>
              </a:rPr>
              <a:t> </a:t>
            </a:r>
            <a:r>
              <a:rPr lang="en-US" b="0" i="0" u="none" strike="noStrike" baseline="0" dirty="0"/>
              <a:t>The patient is placed on the right side so that the spleen lies above the colon and stomach. Percussion begins at the lower level of pulmonary resonance in the posterior axillary line and proceeds diagonally along a perpendicular line toward the lower </a:t>
            </a:r>
            <a:r>
              <a:rPr lang="en-US" b="0" i="0" u="none" strike="noStrike" baseline="0" dirty="0" err="1"/>
              <a:t>midanterior</a:t>
            </a:r>
            <a:r>
              <a:rPr lang="en-US" b="0" i="0" u="none" strike="noStrike" baseline="0" dirty="0"/>
              <a:t> costal margin. The upper border of dullness is normally 6–8 cm above the costal margin. Dullness &gt;8 cm in an adult is presumed to indicate splenic enlargement</a:t>
            </a:r>
            <a:endParaRPr lang="en-IN" dirty="0"/>
          </a:p>
        </p:txBody>
      </p:sp>
    </p:spTree>
    <p:extLst>
      <p:ext uri="{BB962C8B-B14F-4D97-AF65-F5344CB8AC3E}">
        <p14:creationId xmlns:p14="http://schemas.microsoft.com/office/powerpoint/2010/main" val="2152782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18DF3-49B0-424D-BD2A-94328E12C5AF}"/>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8258F78E-91F8-4160-A683-76CF418FF0E3}"/>
              </a:ext>
            </a:extLst>
          </p:cNvPr>
          <p:cNvSpPr>
            <a:spLocks noGrp="1"/>
          </p:cNvSpPr>
          <p:nvPr>
            <p:ph sz="quarter" idx="13"/>
          </p:nvPr>
        </p:nvSpPr>
        <p:spPr>
          <a:xfrm>
            <a:off x="914399" y="2214694"/>
            <a:ext cx="10363826" cy="3424107"/>
          </a:xfrm>
        </p:spPr>
        <p:txBody>
          <a:bodyPr/>
          <a:lstStyle/>
          <a:p>
            <a:pPr marL="0" indent="0" algn="l">
              <a:lnSpc>
                <a:spcPct val="150000"/>
              </a:lnSpc>
              <a:buNone/>
            </a:pPr>
            <a:r>
              <a:rPr lang="en-US" sz="1800" b="1" i="1" u="none" strike="noStrike" baseline="0" dirty="0">
                <a:latin typeface="MinionPro-It"/>
              </a:rPr>
              <a:t>Castell’s method</a:t>
            </a:r>
            <a:r>
              <a:rPr lang="en-US" sz="1800" b="0" i="0" u="none" strike="noStrike" baseline="0" dirty="0">
                <a:latin typeface="MinionPro-Regular"/>
              </a:rPr>
              <a:t>:</a:t>
            </a:r>
          </a:p>
          <a:p>
            <a:pPr marL="0" indent="0" algn="l">
              <a:lnSpc>
                <a:spcPct val="150000"/>
              </a:lnSpc>
              <a:buNone/>
            </a:pPr>
            <a:r>
              <a:rPr lang="en-US" b="0" i="0" u="none" strike="noStrike" baseline="0" dirty="0"/>
              <a:t>With the patient supine, percussion in the lowest intercostal space in the anterior axillary line (eighth or ninth) produces a resonant note if the spleen is normal in size. This is true during expiration or full inspiration. A dull percussion note on full inspiration suggests splenomegaly</a:t>
            </a:r>
            <a:r>
              <a:rPr lang="en-US" b="0" i="0" u="none" strike="noStrike" baseline="0" dirty="0">
                <a:latin typeface="MinionPro-Regular"/>
              </a:rPr>
              <a:t>.</a:t>
            </a:r>
            <a:endParaRPr lang="en-IN" dirty="0"/>
          </a:p>
        </p:txBody>
      </p:sp>
    </p:spTree>
    <p:extLst>
      <p:ext uri="{BB962C8B-B14F-4D97-AF65-F5344CB8AC3E}">
        <p14:creationId xmlns:p14="http://schemas.microsoft.com/office/powerpoint/2010/main" val="734488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8F5B8-151C-41E7-87F0-99360F821C05}"/>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0E291EA5-A7F6-4A46-ACBD-CAC6A9544462}"/>
              </a:ext>
            </a:extLst>
          </p:cNvPr>
          <p:cNvSpPr>
            <a:spLocks noGrp="1"/>
          </p:cNvSpPr>
          <p:nvPr>
            <p:ph sz="quarter" idx="13"/>
          </p:nvPr>
        </p:nvSpPr>
        <p:spPr/>
        <p:txBody>
          <a:bodyPr>
            <a:normAutofit/>
          </a:bodyPr>
          <a:lstStyle/>
          <a:p>
            <a:pPr marL="0" indent="0" algn="l">
              <a:buNone/>
            </a:pPr>
            <a:r>
              <a:rPr lang="en-US" b="1" i="1" u="none" strike="noStrike" baseline="0" dirty="0"/>
              <a:t>Percussion of </a:t>
            </a:r>
            <a:r>
              <a:rPr lang="en-US" b="1" i="1" u="none" strike="noStrike" baseline="0" dirty="0" err="1"/>
              <a:t>Traube’s</a:t>
            </a:r>
            <a:r>
              <a:rPr lang="en-US" b="1" i="1" u="none" strike="noStrike" baseline="0" dirty="0"/>
              <a:t> semilunar space</a:t>
            </a:r>
            <a:r>
              <a:rPr lang="en-US" dirty="0"/>
              <a:t>: </a:t>
            </a:r>
            <a:r>
              <a:rPr lang="en-US" b="0" i="0" u="none" strike="noStrike" baseline="0" dirty="0"/>
              <a:t> </a:t>
            </a:r>
          </a:p>
          <a:p>
            <a:pPr marL="0" indent="0" algn="l">
              <a:lnSpc>
                <a:spcPct val="150000"/>
              </a:lnSpc>
              <a:buNone/>
            </a:pPr>
            <a:r>
              <a:rPr lang="en-US" b="0" i="0" u="none" strike="noStrike" baseline="0" dirty="0"/>
              <a:t>The borders of </a:t>
            </a:r>
            <a:r>
              <a:rPr lang="en-US" b="0" i="0" u="none" strike="noStrike" baseline="0" dirty="0" err="1"/>
              <a:t>Traube’s</a:t>
            </a:r>
            <a:r>
              <a:rPr lang="en-US" dirty="0"/>
              <a:t> </a:t>
            </a:r>
            <a:r>
              <a:rPr lang="en-US" b="0" i="0" u="none" strike="noStrike" baseline="0" dirty="0"/>
              <a:t>space are the sixth rib superiorly, the left midaxillary line laterally, and the left costal margin inferiorly. The patient is supine with the left arm slightly abducted. During normal breathing, this space is percussed from medial to lateral margins, yielding a normal resonant sound. A dull percussion note suggests splenomegaly</a:t>
            </a:r>
            <a:endParaRPr lang="en-IN" dirty="0"/>
          </a:p>
        </p:txBody>
      </p:sp>
    </p:spTree>
    <p:extLst>
      <p:ext uri="{BB962C8B-B14F-4D97-AF65-F5344CB8AC3E}">
        <p14:creationId xmlns:p14="http://schemas.microsoft.com/office/powerpoint/2010/main" val="2366277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DD0AF-EDC2-42A6-975C-BDC272085ED0}"/>
              </a:ext>
            </a:extLst>
          </p:cNvPr>
          <p:cNvSpPr>
            <a:spLocks noGrp="1"/>
          </p:cNvSpPr>
          <p:nvPr>
            <p:ph type="title"/>
          </p:nvPr>
        </p:nvSpPr>
        <p:spPr/>
        <p:txBody>
          <a:bodyPr/>
          <a:lstStyle/>
          <a:p>
            <a:r>
              <a:rPr lang="en-US" dirty="0" err="1"/>
              <a:t>Cbc</a:t>
            </a:r>
            <a:r>
              <a:rPr lang="en-US" dirty="0"/>
              <a:t> and blood smear</a:t>
            </a:r>
            <a:endParaRPr lang="en-IN" dirty="0"/>
          </a:p>
        </p:txBody>
      </p:sp>
      <p:sp>
        <p:nvSpPr>
          <p:cNvPr id="3" name="Content Placeholder 2">
            <a:extLst>
              <a:ext uri="{FF2B5EF4-FFF2-40B4-BE49-F238E27FC236}">
                <a16:creationId xmlns:a16="http://schemas.microsoft.com/office/drawing/2014/main" id="{F8C7EE28-105E-445A-B01F-93CF05939746}"/>
              </a:ext>
            </a:extLst>
          </p:cNvPr>
          <p:cNvSpPr>
            <a:spLocks noGrp="1"/>
          </p:cNvSpPr>
          <p:nvPr>
            <p:ph sz="quarter" idx="13"/>
          </p:nvPr>
        </p:nvSpPr>
        <p:spPr>
          <a:xfrm>
            <a:off x="913774" y="1855304"/>
            <a:ext cx="10363826" cy="3935895"/>
          </a:xfrm>
        </p:spPr>
        <p:txBody>
          <a:bodyPr>
            <a:normAutofit fontScale="85000" lnSpcReduction="20000"/>
          </a:bodyPr>
          <a:lstStyle/>
          <a:p>
            <a:pPr>
              <a:lnSpc>
                <a:spcPct val="160000"/>
              </a:lnSpc>
            </a:pPr>
            <a:r>
              <a:rPr lang="en-IN" sz="2200" b="0" i="0" dirty="0">
                <a:solidFill>
                  <a:srgbClr val="232323"/>
                </a:solidFill>
                <a:effectLst/>
              </a:rPr>
              <a:t>abnormal white blood cells (WBCs)-Lymphoproliferative or myeloproliferative disorders</a:t>
            </a:r>
          </a:p>
          <a:p>
            <a:pPr>
              <a:lnSpc>
                <a:spcPct val="160000"/>
              </a:lnSpc>
            </a:pPr>
            <a:r>
              <a:rPr lang="en-IN" sz="2200" b="0" i="0" dirty="0" err="1">
                <a:solidFill>
                  <a:srgbClr val="232323"/>
                </a:solidFill>
                <a:effectLst/>
              </a:rPr>
              <a:t>Cytopenias</a:t>
            </a:r>
            <a:r>
              <a:rPr lang="en-IN" sz="2200" b="0" i="0" dirty="0">
                <a:solidFill>
                  <a:srgbClr val="232323"/>
                </a:solidFill>
                <a:effectLst/>
              </a:rPr>
              <a:t> – Liver disease with hypersplenism, AIHA, ITP, Felty syndrome, or congenital disorders (</a:t>
            </a:r>
            <a:r>
              <a:rPr lang="en-IN" sz="2200" b="0" i="0" dirty="0" err="1">
                <a:solidFill>
                  <a:srgbClr val="232323"/>
                </a:solidFill>
                <a:effectLst/>
              </a:rPr>
              <a:t>eg</a:t>
            </a:r>
            <a:r>
              <a:rPr lang="en-IN" sz="2200" b="0" i="0" dirty="0">
                <a:solidFill>
                  <a:srgbClr val="232323"/>
                </a:solidFill>
                <a:effectLst/>
              </a:rPr>
              <a:t>, hereditary </a:t>
            </a:r>
            <a:r>
              <a:rPr lang="en-IN" sz="2200" b="0" i="0" dirty="0" err="1">
                <a:solidFill>
                  <a:srgbClr val="232323"/>
                </a:solidFill>
                <a:effectLst/>
              </a:rPr>
              <a:t>hemolytic</a:t>
            </a:r>
            <a:r>
              <a:rPr lang="en-IN" sz="2200" b="0" i="0" dirty="0">
                <a:solidFill>
                  <a:srgbClr val="232323"/>
                </a:solidFill>
                <a:effectLst/>
              </a:rPr>
              <a:t> </a:t>
            </a:r>
            <a:r>
              <a:rPr lang="en-IN" sz="2200" b="0" i="0" dirty="0" err="1">
                <a:solidFill>
                  <a:srgbClr val="232323"/>
                </a:solidFill>
                <a:effectLst/>
              </a:rPr>
              <a:t>anemias</a:t>
            </a:r>
            <a:r>
              <a:rPr lang="en-IN" sz="2200" b="0" i="0" dirty="0">
                <a:solidFill>
                  <a:srgbClr val="232323"/>
                </a:solidFill>
                <a:effectLst/>
              </a:rPr>
              <a:t>)</a:t>
            </a:r>
          </a:p>
          <a:p>
            <a:pPr>
              <a:lnSpc>
                <a:spcPct val="160000"/>
              </a:lnSpc>
            </a:pPr>
            <a:r>
              <a:rPr lang="en-IN" sz="2200" b="0" i="0" dirty="0">
                <a:solidFill>
                  <a:srgbClr val="232323"/>
                </a:solidFill>
                <a:effectLst/>
              </a:rPr>
              <a:t>Teardrop cells – Myelofibrosis or thalassemia</a:t>
            </a:r>
          </a:p>
          <a:p>
            <a:pPr>
              <a:lnSpc>
                <a:spcPct val="160000"/>
              </a:lnSpc>
            </a:pPr>
            <a:r>
              <a:rPr lang="en-IN" sz="2200" b="0" i="0" dirty="0">
                <a:solidFill>
                  <a:srgbClr val="232323"/>
                </a:solidFill>
                <a:effectLst/>
              </a:rPr>
              <a:t>Spherocytes – AIHA or hereditary spherocytosis</a:t>
            </a:r>
          </a:p>
          <a:p>
            <a:pPr>
              <a:lnSpc>
                <a:spcPct val="160000"/>
              </a:lnSpc>
            </a:pPr>
            <a:r>
              <a:rPr lang="en-IN" sz="2200" b="0" i="0" dirty="0">
                <a:solidFill>
                  <a:srgbClr val="232323"/>
                </a:solidFill>
                <a:effectLst/>
              </a:rPr>
              <a:t>parasitic organisms –in blood smear. Examples include </a:t>
            </a:r>
            <a:r>
              <a:rPr lang="en-IN" sz="2200" b="0" i="1" dirty="0" err="1">
                <a:solidFill>
                  <a:srgbClr val="232323"/>
                </a:solidFill>
                <a:effectLst/>
              </a:rPr>
              <a:t>Ehrlichia</a:t>
            </a:r>
            <a:r>
              <a:rPr lang="en-IN" sz="2200" b="0" i="0" dirty="0">
                <a:solidFill>
                  <a:srgbClr val="232323"/>
                </a:solidFill>
                <a:effectLst/>
              </a:rPr>
              <a:t> species in WBCs; or </a:t>
            </a:r>
            <a:r>
              <a:rPr lang="en-IN" sz="2200" b="0" i="1" dirty="0">
                <a:solidFill>
                  <a:srgbClr val="232323"/>
                </a:solidFill>
                <a:effectLst/>
              </a:rPr>
              <a:t>Bartonella</a:t>
            </a:r>
            <a:r>
              <a:rPr lang="en-IN" sz="2200" b="0" i="0" dirty="0">
                <a:solidFill>
                  <a:srgbClr val="232323"/>
                </a:solidFill>
                <a:effectLst/>
              </a:rPr>
              <a:t>, </a:t>
            </a:r>
            <a:r>
              <a:rPr lang="en-IN" sz="2200" b="0" i="1" dirty="0">
                <a:solidFill>
                  <a:srgbClr val="232323"/>
                </a:solidFill>
                <a:effectLst/>
              </a:rPr>
              <a:t>Babesia</a:t>
            </a:r>
            <a:r>
              <a:rPr lang="en-IN" sz="2200" b="0" i="0" dirty="0">
                <a:solidFill>
                  <a:srgbClr val="232323"/>
                </a:solidFill>
                <a:effectLst/>
              </a:rPr>
              <a:t> , malarial parasite </a:t>
            </a:r>
            <a:endParaRPr lang="en-US" sz="2200" dirty="0"/>
          </a:p>
          <a:p>
            <a:endParaRPr lang="en-IN" dirty="0"/>
          </a:p>
        </p:txBody>
      </p:sp>
    </p:spTree>
    <p:extLst>
      <p:ext uri="{BB962C8B-B14F-4D97-AF65-F5344CB8AC3E}">
        <p14:creationId xmlns:p14="http://schemas.microsoft.com/office/powerpoint/2010/main" val="967246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C9DCB-CE58-4617-B335-9A54953CCCA4}"/>
              </a:ext>
            </a:extLst>
          </p:cNvPr>
          <p:cNvSpPr>
            <a:spLocks noGrp="1"/>
          </p:cNvSpPr>
          <p:nvPr>
            <p:ph type="title"/>
          </p:nvPr>
        </p:nvSpPr>
        <p:spPr/>
        <p:txBody>
          <a:bodyPr/>
          <a:lstStyle/>
          <a:p>
            <a:r>
              <a:rPr lang="en-US" dirty="0"/>
              <a:t>Other investigations</a:t>
            </a:r>
            <a:endParaRPr lang="en-IN" dirty="0"/>
          </a:p>
        </p:txBody>
      </p:sp>
      <p:sp>
        <p:nvSpPr>
          <p:cNvPr id="3" name="Content Placeholder 2">
            <a:extLst>
              <a:ext uri="{FF2B5EF4-FFF2-40B4-BE49-F238E27FC236}">
                <a16:creationId xmlns:a16="http://schemas.microsoft.com/office/drawing/2014/main" id="{1D6888D0-6C5A-42E3-A49B-628378F099CD}"/>
              </a:ext>
            </a:extLst>
          </p:cNvPr>
          <p:cNvSpPr>
            <a:spLocks noGrp="1"/>
          </p:cNvSpPr>
          <p:nvPr>
            <p:ph sz="quarter" idx="13"/>
          </p:nvPr>
        </p:nvSpPr>
        <p:spPr/>
        <p:txBody>
          <a:bodyPr>
            <a:normAutofit/>
          </a:bodyPr>
          <a:lstStyle/>
          <a:p>
            <a:r>
              <a:rPr lang="en-IN" b="0" i="0" dirty="0">
                <a:solidFill>
                  <a:srgbClr val="232323"/>
                </a:solidFill>
                <a:effectLst/>
              </a:rPr>
              <a:t>Liver function tests are often helpful in determining the contribution of liver disease</a:t>
            </a:r>
          </a:p>
          <a:p>
            <a:r>
              <a:rPr lang="en-IN" b="0" i="0" dirty="0">
                <a:solidFill>
                  <a:srgbClr val="232323"/>
                </a:solidFill>
                <a:effectLst/>
              </a:rPr>
              <a:t>HIV testing - if no other cause apparent</a:t>
            </a:r>
          </a:p>
          <a:p>
            <a:r>
              <a:rPr lang="en-IN" b="0" i="0" dirty="0">
                <a:solidFill>
                  <a:srgbClr val="232323"/>
                </a:solidFill>
                <a:effectLst/>
              </a:rPr>
              <a:t>Blood cultures are obtained if infection is suspected</a:t>
            </a:r>
          </a:p>
          <a:p>
            <a:r>
              <a:rPr lang="en-IN" b="0" i="0" dirty="0">
                <a:solidFill>
                  <a:srgbClr val="232323"/>
                </a:solidFill>
                <a:effectLst/>
              </a:rPr>
              <a:t>Chest radiography may be useful, as pleural effusion may accompany a splenic abscess </a:t>
            </a:r>
          </a:p>
          <a:p>
            <a:r>
              <a:rPr lang="en-IN" b="0" i="0" dirty="0">
                <a:solidFill>
                  <a:srgbClr val="232323"/>
                </a:solidFill>
                <a:effectLst/>
              </a:rPr>
              <a:t>Gaucher disease is identified or excluded using a glucocerebrosidase assay</a:t>
            </a:r>
            <a:endParaRPr lang="en-US" dirty="0"/>
          </a:p>
          <a:p>
            <a:endParaRPr lang="en-IN" dirty="0"/>
          </a:p>
        </p:txBody>
      </p:sp>
    </p:spTree>
    <p:extLst>
      <p:ext uri="{BB962C8B-B14F-4D97-AF65-F5344CB8AC3E}">
        <p14:creationId xmlns:p14="http://schemas.microsoft.com/office/powerpoint/2010/main" val="3112014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43E9-D253-4F69-B0BE-293ACEA5419F}"/>
              </a:ext>
            </a:extLst>
          </p:cNvPr>
          <p:cNvSpPr>
            <a:spLocks noGrp="1"/>
          </p:cNvSpPr>
          <p:nvPr>
            <p:ph type="title"/>
          </p:nvPr>
        </p:nvSpPr>
        <p:spPr/>
        <p:txBody>
          <a:bodyPr/>
          <a:lstStyle/>
          <a:p>
            <a:r>
              <a:rPr lang="en-IN" b="1" i="0" dirty="0">
                <a:solidFill>
                  <a:srgbClr val="232323"/>
                </a:solidFill>
                <a:effectLst/>
                <a:latin typeface="Arial" panose="020B0604020202020204" pitchFamily="34" charset="0"/>
              </a:rPr>
              <a:t>Further testing in individuals with abnormal initial evaluation</a:t>
            </a:r>
            <a:endParaRPr lang="en-IN" dirty="0"/>
          </a:p>
        </p:txBody>
      </p:sp>
      <p:sp>
        <p:nvSpPr>
          <p:cNvPr id="3" name="Content Placeholder 2">
            <a:extLst>
              <a:ext uri="{FF2B5EF4-FFF2-40B4-BE49-F238E27FC236}">
                <a16:creationId xmlns:a16="http://schemas.microsoft.com/office/drawing/2014/main" id="{D5E47CAA-0CEA-419A-9077-E379A8A8BE96}"/>
              </a:ext>
            </a:extLst>
          </p:cNvPr>
          <p:cNvSpPr>
            <a:spLocks noGrp="1"/>
          </p:cNvSpPr>
          <p:nvPr>
            <p:ph sz="quarter" idx="13"/>
          </p:nvPr>
        </p:nvSpPr>
        <p:spPr>
          <a:xfrm>
            <a:off x="913774" y="2120347"/>
            <a:ext cx="10363826" cy="4119135"/>
          </a:xfrm>
        </p:spPr>
        <p:txBody>
          <a:bodyPr>
            <a:normAutofit fontScale="92500"/>
          </a:bodyPr>
          <a:lstStyle/>
          <a:p>
            <a:pPr>
              <a:lnSpc>
                <a:spcPct val="150000"/>
              </a:lnSpc>
            </a:pPr>
            <a:r>
              <a:rPr lang="en-IN" b="0" i="0" dirty="0">
                <a:solidFill>
                  <a:srgbClr val="232323"/>
                </a:solidFill>
                <a:effectLst/>
              </a:rPr>
              <a:t>individuals with sickle cell disease (SCD), splenic sequestration crisis is a potential concern, especially in those with an acute decline in </a:t>
            </a:r>
            <a:r>
              <a:rPr lang="en-IN" b="0" i="0" dirty="0" err="1">
                <a:solidFill>
                  <a:srgbClr val="232323"/>
                </a:solidFill>
                <a:effectLst/>
              </a:rPr>
              <a:t>hemoglobin</a:t>
            </a:r>
            <a:r>
              <a:rPr lang="en-IN" b="0" i="0" dirty="0">
                <a:solidFill>
                  <a:srgbClr val="232323"/>
                </a:solidFill>
                <a:effectLst/>
              </a:rPr>
              <a:t> or signs of hypovolemia</a:t>
            </a:r>
          </a:p>
          <a:p>
            <a:pPr>
              <a:lnSpc>
                <a:spcPct val="150000"/>
              </a:lnSpc>
            </a:pPr>
            <a:r>
              <a:rPr lang="en-IN" b="0" i="0" dirty="0">
                <a:solidFill>
                  <a:srgbClr val="232323"/>
                </a:solidFill>
                <a:effectLst/>
              </a:rPr>
              <a:t>suspected malignancy or infiltrative disease involving the spleen- bone marrow aspirate and biopsy is appropriate in most cases of suspected hematologic malignancy</a:t>
            </a:r>
          </a:p>
          <a:p>
            <a:pPr>
              <a:lnSpc>
                <a:spcPct val="150000"/>
              </a:lnSpc>
            </a:pPr>
            <a:r>
              <a:rPr lang="en-IN" b="0" i="0" dirty="0">
                <a:solidFill>
                  <a:srgbClr val="232323"/>
                </a:solidFill>
                <a:effectLst/>
              </a:rPr>
              <a:t>alternatives include lymph node biopsy or testing of peripheral blood using flow cytometry ( lymphoid neoplasms) or genetic testing (myeloproliferative neoplasms)</a:t>
            </a:r>
            <a:endParaRPr lang="en-US" dirty="0"/>
          </a:p>
          <a:p>
            <a:endParaRPr lang="en-IN" dirty="0"/>
          </a:p>
        </p:txBody>
      </p:sp>
    </p:spTree>
    <p:extLst>
      <p:ext uri="{BB962C8B-B14F-4D97-AF65-F5344CB8AC3E}">
        <p14:creationId xmlns:p14="http://schemas.microsoft.com/office/powerpoint/2010/main" val="1997933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EB76F-8FFF-416D-87A3-4D537297B9C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7BCAF0F-508E-4B6B-A1E7-6FC8A44DC895}"/>
              </a:ext>
            </a:extLst>
          </p:cNvPr>
          <p:cNvSpPr>
            <a:spLocks noGrp="1"/>
          </p:cNvSpPr>
          <p:nvPr>
            <p:ph sz="quarter" idx="13"/>
          </p:nvPr>
        </p:nvSpPr>
        <p:spPr>
          <a:xfrm>
            <a:off x="913774" y="1537252"/>
            <a:ext cx="10363826" cy="4253947"/>
          </a:xfrm>
        </p:spPr>
        <p:txBody>
          <a:bodyPr>
            <a:normAutofit lnSpcReduction="10000"/>
          </a:bodyPr>
          <a:lstStyle/>
          <a:p>
            <a:pPr>
              <a:lnSpc>
                <a:spcPct val="150000"/>
              </a:lnSpc>
            </a:pPr>
            <a:r>
              <a:rPr lang="en-IN" b="0" i="0" dirty="0">
                <a:solidFill>
                  <a:srgbClr val="232323"/>
                </a:solidFill>
                <a:effectLst/>
              </a:rPr>
              <a:t>rheumatologic conditions or </a:t>
            </a:r>
            <a:r>
              <a:rPr lang="en-IN" b="0" i="0" dirty="0" err="1">
                <a:solidFill>
                  <a:srgbClr val="232323"/>
                </a:solidFill>
                <a:effectLst/>
              </a:rPr>
              <a:t>hemolytic</a:t>
            </a:r>
            <a:r>
              <a:rPr lang="en-IN" b="0" i="0" dirty="0">
                <a:solidFill>
                  <a:srgbClr val="232323"/>
                </a:solidFill>
                <a:effectLst/>
              </a:rPr>
              <a:t> </a:t>
            </a:r>
            <a:r>
              <a:rPr lang="en-IN" b="0" i="0" dirty="0" err="1">
                <a:solidFill>
                  <a:srgbClr val="232323"/>
                </a:solidFill>
                <a:effectLst/>
              </a:rPr>
              <a:t>anemias</a:t>
            </a:r>
            <a:r>
              <a:rPr lang="en-IN" b="0" i="0" dirty="0">
                <a:solidFill>
                  <a:srgbClr val="232323"/>
                </a:solidFill>
                <a:effectLst/>
              </a:rPr>
              <a:t>, laboratory testing for autoantibodies or abnormal RBC proteins </a:t>
            </a:r>
          </a:p>
          <a:p>
            <a:pPr>
              <a:lnSpc>
                <a:spcPct val="150000"/>
              </a:lnSpc>
            </a:pPr>
            <a:r>
              <a:rPr lang="en-IN" b="0" i="0" dirty="0">
                <a:solidFill>
                  <a:srgbClr val="232323"/>
                </a:solidFill>
                <a:effectLst/>
              </a:rPr>
              <a:t>abnormal liver function tests and suspected liver disease, ultrasound imaging or ultrasound-based elastography may be used, with liver biopsy in cases in which a tissue diagnosis is indicated</a:t>
            </a:r>
          </a:p>
          <a:p>
            <a:pPr>
              <a:lnSpc>
                <a:spcPct val="150000"/>
              </a:lnSpc>
            </a:pPr>
            <a:r>
              <a:rPr lang="en-IN" b="0" i="0" dirty="0">
                <a:solidFill>
                  <a:srgbClr val="232323"/>
                </a:solidFill>
                <a:effectLst/>
              </a:rPr>
              <a:t>none of the additional testing reveals a diagnosis, imaging with computed tomography (CT) of the chest, abdomen, and pelvis may be performed to identify lymphadenopathy or other areas to biopsy, and bone marrow aspirate and biopsy may be performed</a:t>
            </a:r>
            <a:endParaRPr lang="en-US" dirty="0"/>
          </a:p>
          <a:p>
            <a:endParaRPr lang="en-IN" dirty="0"/>
          </a:p>
        </p:txBody>
      </p:sp>
    </p:spTree>
    <p:extLst>
      <p:ext uri="{BB962C8B-B14F-4D97-AF65-F5344CB8AC3E}">
        <p14:creationId xmlns:p14="http://schemas.microsoft.com/office/powerpoint/2010/main" val="23195566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B46D1-B91A-48A1-B607-99DCB19341F8}"/>
              </a:ext>
            </a:extLst>
          </p:cNvPr>
          <p:cNvSpPr>
            <a:spLocks noGrp="1"/>
          </p:cNvSpPr>
          <p:nvPr>
            <p:ph type="title"/>
          </p:nvPr>
        </p:nvSpPr>
        <p:spPr>
          <a:xfrm>
            <a:off x="913775" y="618518"/>
            <a:ext cx="10364451" cy="1130770"/>
          </a:xfrm>
        </p:spPr>
        <p:txBody>
          <a:bodyPr/>
          <a:lstStyle/>
          <a:p>
            <a:r>
              <a:rPr lang="en-IN" b="0" i="0" dirty="0">
                <a:solidFill>
                  <a:srgbClr val="232323"/>
                </a:solidFill>
                <a:effectLst/>
                <a:latin typeface="Arial" panose="020B0604020202020204" pitchFamily="34" charset="0"/>
              </a:rPr>
              <a:t>possible indications for biopsy</a:t>
            </a:r>
            <a:endParaRPr lang="en-IN" dirty="0"/>
          </a:p>
        </p:txBody>
      </p:sp>
      <p:sp>
        <p:nvSpPr>
          <p:cNvPr id="3" name="Content Placeholder 2">
            <a:extLst>
              <a:ext uri="{FF2B5EF4-FFF2-40B4-BE49-F238E27FC236}">
                <a16:creationId xmlns:a16="http://schemas.microsoft.com/office/drawing/2014/main" id="{5A07B72A-950E-4D12-98C5-C3700BAA5E61}"/>
              </a:ext>
            </a:extLst>
          </p:cNvPr>
          <p:cNvSpPr>
            <a:spLocks noGrp="1"/>
          </p:cNvSpPr>
          <p:nvPr>
            <p:ph sz="quarter" idx="13"/>
          </p:nvPr>
        </p:nvSpPr>
        <p:spPr>
          <a:xfrm>
            <a:off x="913774" y="1961322"/>
            <a:ext cx="10363826" cy="3829877"/>
          </a:xfrm>
        </p:spPr>
        <p:txBody>
          <a:bodyPr/>
          <a:lstStyle/>
          <a:p>
            <a:r>
              <a:rPr lang="en-IN" b="0" i="0" dirty="0">
                <a:solidFill>
                  <a:srgbClr val="232323"/>
                </a:solidFill>
                <a:effectLst/>
              </a:rPr>
              <a:t>Splenomegaly with leucocytosis, abnormal lymphocytes, or immature WBCs on the peripheral blood smear</a:t>
            </a:r>
          </a:p>
          <a:p>
            <a:r>
              <a:rPr lang="en-IN" b="0" i="0" dirty="0">
                <a:solidFill>
                  <a:srgbClr val="232323"/>
                </a:solidFill>
                <a:effectLst/>
              </a:rPr>
              <a:t>Splenomegaly with thrombocytosis or erythrocytosis</a:t>
            </a:r>
          </a:p>
          <a:p>
            <a:pPr marL="0" indent="0">
              <a:buNone/>
            </a:pPr>
            <a:endParaRPr lang="en-IN" b="0" i="0" dirty="0">
              <a:solidFill>
                <a:srgbClr val="232323"/>
              </a:solidFill>
              <a:effectLst/>
            </a:endParaRPr>
          </a:p>
          <a:p>
            <a:pPr marL="0" indent="0">
              <a:lnSpc>
                <a:spcPct val="150000"/>
              </a:lnSpc>
              <a:buNone/>
            </a:pPr>
            <a:r>
              <a:rPr lang="en-IN" b="1" i="0" dirty="0">
                <a:solidFill>
                  <a:srgbClr val="232323"/>
                </a:solidFill>
                <a:effectLst/>
              </a:rPr>
              <a:t>Management (splenomegaly)</a:t>
            </a:r>
            <a:r>
              <a:rPr lang="en-IN" b="0" i="0" dirty="0">
                <a:solidFill>
                  <a:srgbClr val="232323"/>
                </a:solidFill>
                <a:effectLst/>
              </a:rPr>
              <a:t> — Management depends on the cause of splenic enlargement. Treatment of the underlying condition may reduce splenic size and lead to symptomatic improvement</a:t>
            </a:r>
            <a:endParaRPr lang="en-US" dirty="0"/>
          </a:p>
          <a:p>
            <a:endParaRPr lang="en-IN" dirty="0"/>
          </a:p>
        </p:txBody>
      </p:sp>
    </p:spTree>
    <p:extLst>
      <p:ext uri="{BB962C8B-B14F-4D97-AF65-F5344CB8AC3E}">
        <p14:creationId xmlns:p14="http://schemas.microsoft.com/office/powerpoint/2010/main" val="2427555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D2DA-BDE2-4D2D-8A0C-ED0A81E90388}"/>
              </a:ext>
            </a:extLst>
          </p:cNvPr>
          <p:cNvSpPr>
            <a:spLocks noGrp="1"/>
          </p:cNvSpPr>
          <p:nvPr>
            <p:ph type="title"/>
          </p:nvPr>
        </p:nvSpPr>
        <p:spPr>
          <a:xfrm>
            <a:off x="913775" y="618518"/>
            <a:ext cx="10364451" cy="852474"/>
          </a:xfrm>
        </p:spPr>
        <p:txBody>
          <a:bodyPr/>
          <a:lstStyle/>
          <a:p>
            <a:endParaRPr lang="en-IN" dirty="0"/>
          </a:p>
        </p:txBody>
      </p:sp>
      <p:sp>
        <p:nvSpPr>
          <p:cNvPr id="3" name="Content Placeholder 2">
            <a:extLst>
              <a:ext uri="{FF2B5EF4-FFF2-40B4-BE49-F238E27FC236}">
                <a16:creationId xmlns:a16="http://schemas.microsoft.com/office/drawing/2014/main" id="{0893191E-685D-4D24-9E8D-7B47BAD8AB2C}"/>
              </a:ext>
            </a:extLst>
          </p:cNvPr>
          <p:cNvSpPr>
            <a:spLocks noGrp="1"/>
          </p:cNvSpPr>
          <p:nvPr>
            <p:ph sz="quarter" idx="13"/>
          </p:nvPr>
        </p:nvSpPr>
        <p:spPr>
          <a:xfrm>
            <a:off x="913774" y="1630018"/>
            <a:ext cx="10363826" cy="4161182"/>
          </a:xfrm>
        </p:spPr>
        <p:txBody>
          <a:bodyPr>
            <a:normAutofit/>
          </a:bodyPr>
          <a:lstStyle/>
          <a:p>
            <a:r>
              <a:rPr lang="en-IN" b="1" i="0" dirty="0">
                <a:solidFill>
                  <a:srgbClr val="232323"/>
                </a:solidFill>
                <a:effectLst/>
              </a:rPr>
              <a:t>Sports participation and fall risk</a:t>
            </a:r>
            <a:r>
              <a:rPr lang="en-IN" b="0" i="0" dirty="0">
                <a:solidFill>
                  <a:srgbClr val="232323"/>
                </a:solidFill>
                <a:effectLst/>
              </a:rPr>
              <a:t> — Splenomegaly in the setting of infectious mononucleosis carries a small but increased risk of splenic rupture that is potentially life threatening</a:t>
            </a:r>
          </a:p>
          <a:p>
            <a:r>
              <a:rPr lang="en-IN" b="0" i="0" dirty="0">
                <a:solidFill>
                  <a:srgbClr val="232323"/>
                </a:solidFill>
                <a:effectLst/>
              </a:rPr>
              <a:t>all athletes should refrain from sports and other activities with a high risk of splenic injury</a:t>
            </a:r>
          </a:p>
          <a:p>
            <a:r>
              <a:rPr lang="en-IN" b="1" i="0" dirty="0">
                <a:solidFill>
                  <a:srgbClr val="232323"/>
                </a:solidFill>
                <a:effectLst/>
              </a:rPr>
              <a:t>Role of splenectomy</a:t>
            </a:r>
            <a:r>
              <a:rPr lang="en-IN" b="0" i="0" dirty="0">
                <a:solidFill>
                  <a:srgbClr val="232323"/>
                </a:solidFill>
                <a:effectLst/>
              </a:rPr>
              <a:t> — Splenectomy is rarely pursued as the first choice for managing symptomatic splenomegaly</a:t>
            </a:r>
          </a:p>
          <a:p>
            <a:pPr marL="0" indent="0">
              <a:buNone/>
            </a:pPr>
            <a:r>
              <a:rPr lang="en-IN" dirty="0">
                <a:solidFill>
                  <a:srgbClr val="232323"/>
                </a:solidFill>
              </a:rPr>
              <a:t>  In </a:t>
            </a:r>
            <a:r>
              <a:rPr lang="en-IN" b="0" i="0" dirty="0">
                <a:solidFill>
                  <a:srgbClr val="232323"/>
                </a:solidFill>
                <a:effectLst/>
              </a:rPr>
              <a:t>individuals underwent splenectomy for unexplained splenomegaly, half had a neoplastic disease, with splenic marginal zone lymphoma the most common malignancy</a:t>
            </a:r>
            <a:endParaRPr lang="en-US" dirty="0"/>
          </a:p>
          <a:p>
            <a:endParaRPr lang="en-IN" dirty="0"/>
          </a:p>
        </p:txBody>
      </p:sp>
    </p:spTree>
    <p:extLst>
      <p:ext uri="{BB962C8B-B14F-4D97-AF65-F5344CB8AC3E}">
        <p14:creationId xmlns:p14="http://schemas.microsoft.com/office/powerpoint/2010/main" val="1508278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FAD2-4CF8-4022-B708-3FAD05AA3E7E}"/>
              </a:ext>
            </a:extLst>
          </p:cNvPr>
          <p:cNvSpPr>
            <a:spLocks noGrp="1"/>
          </p:cNvSpPr>
          <p:nvPr>
            <p:ph type="title"/>
          </p:nvPr>
        </p:nvSpPr>
        <p:spPr/>
        <p:txBody>
          <a:bodyPr>
            <a:normAutofit/>
          </a:bodyPr>
          <a:lstStyle/>
          <a:p>
            <a:r>
              <a:rPr lang="en-US" sz="4800" dirty="0"/>
              <a:t>Thank you</a:t>
            </a:r>
            <a:endParaRPr lang="en-IN" sz="4800" dirty="0"/>
          </a:p>
        </p:txBody>
      </p:sp>
      <p:sp>
        <p:nvSpPr>
          <p:cNvPr id="3" name="Text Placeholder 2">
            <a:extLst>
              <a:ext uri="{FF2B5EF4-FFF2-40B4-BE49-F238E27FC236}">
                <a16:creationId xmlns:a16="http://schemas.microsoft.com/office/drawing/2014/main" id="{43F61307-EDE0-4EF3-8BDB-E4DDF8711D45}"/>
              </a:ext>
            </a:extLst>
          </p:cNvPr>
          <p:cNvSpPr>
            <a:spLocks noGrp="1"/>
          </p:cNvSpPr>
          <p:nvPr>
            <p:ph type="body" sz="half" idx="2"/>
          </p:nvPr>
        </p:nvSpPr>
        <p:spPr/>
        <p:txBody>
          <a:bodyPr/>
          <a:lstStyle/>
          <a:p>
            <a:endParaRPr lang="en-IN"/>
          </a:p>
        </p:txBody>
      </p:sp>
    </p:spTree>
    <p:extLst>
      <p:ext uri="{BB962C8B-B14F-4D97-AF65-F5344CB8AC3E}">
        <p14:creationId xmlns:p14="http://schemas.microsoft.com/office/powerpoint/2010/main" val="303016699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259</TotalTime>
  <Words>1412</Words>
  <Application>Microsoft Office PowerPoint</Application>
  <PresentationFormat>Widescreen</PresentationFormat>
  <Paragraphs>173</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MinionPro-It</vt:lpstr>
      <vt:lpstr>MinionPro-Regular</vt:lpstr>
      <vt:lpstr>Tw Cen MT</vt:lpstr>
      <vt:lpstr>Wingdings</vt:lpstr>
      <vt:lpstr>Droplet</vt:lpstr>
      <vt:lpstr>APPROACH TO SPLENOMEGALY</vt:lpstr>
      <vt:lpstr>introduction</vt:lpstr>
      <vt:lpstr>Normal spleen </vt:lpstr>
      <vt:lpstr>Massive splenomegaly</vt:lpstr>
      <vt:lpstr>Functions of spleen</vt:lpstr>
      <vt:lpstr>Differential diagnosis of splenomegaly</vt:lpstr>
      <vt:lpstr>PowerPoint Presentation</vt:lpstr>
      <vt:lpstr>PowerPoint Presentation</vt:lpstr>
      <vt:lpstr>DISORDERED IMMUNoREGULATION </vt:lpstr>
      <vt:lpstr>PowerPoint Presentation</vt:lpstr>
      <vt:lpstr>2) Enlargement due to abnormal splenic blood flow</vt:lpstr>
      <vt:lpstr>PowerPoint Presentation</vt:lpstr>
      <vt:lpstr>3) Infiltration of the spleen</vt:lpstr>
      <vt:lpstr>PowerPoint Presentation</vt:lpstr>
      <vt:lpstr>PowerPoint Presentation</vt:lpstr>
      <vt:lpstr>Unknown etiology</vt:lpstr>
      <vt:lpstr>Diseases associated with massive splenomegaly</vt:lpstr>
      <vt:lpstr>Approach to a patient with splenomegaly</vt:lpstr>
      <vt:lpstr>PowerPoint Presentation</vt:lpstr>
      <vt:lpstr>PHYSICAL EXAMINATION</vt:lpstr>
      <vt:lpstr>PowerPoint Presentation</vt:lpstr>
      <vt:lpstr>PowerPoint Presentation</vt:lpstr>
      <vt:lpstr>PowerPoint Presentation</vt:lpstr>
      <vt:lpstr>Percussion for splenic dullness</vt:lpstr>
      <vt:lpstr>PowerPoint Presentation</vt:lpstr>
      <vt:lpstr>PowerPoint Presentation</vt:lpstr>
      <vt:lpstr>Cbc and blood smear</vt:lpstr>
      <vt:lpstr>Other investigations</vt:lpstr>
      <vt:lpstr>Further testing in individuals with abnormal initial evaluation</vt:lpstr>
      <vt:lpstr>PowerPoint Presentation</vt:lpstr>
      <vt:lpstr>possible indications for biopsy</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SPLENOMEGALY</dc:title>
  <dc:creator>sajeevgeorgev@gmail.com</dc:creator>
  <cp:lastModifiedBy>albymaria.jan1@gmail.com</cp:lastModifiedBy>
  <cp:revision>14</cp:revision>
  <dcterms:created xsi:type="dcterms:W3CDTF">2021-08-16T12:16:23Z</dcterms:created>
  <dcterms:modified xsi:type="dcterms:W3CDTF">2021-08-16T18:09:12Z</dcterms:modified>
</cp:coreProperties>
</file>