
<file path=[Content_Types].xml><?xml version="1.0" encoding="utf-8"?>
<Types xmlns="http://schemas.openxmlformats.org/package/2006/content-types">
  <Default Extension="png" ContentType="image/png"/>
  <Default Extension="jpg_large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86" r:id="rId10"/>
    <p:sldId id="287" r:id="rId11"/>
    <p:sldId id="288" r:id="rId12"/>
    <p:sldId id="289" r:id="rId13"/>
    <p:sldId id="290" r:id="rId14"/>
    <p:sldId id="292" r:id="rId15"/>
    <p:sldId id="293" r:id="rId16"/>
    <p:sldId id="298" r:id="rId17"/>
    <p:sldId id="295" r:id="rId18"/>
    <p:sldId id="265" r:id="rId19"/>
    <p:sldId id="266" r:id="rId20"/>
    <p:sldId id="267" r:id="rId21"/>
    <p:sldId id="268" r:id="rId22"/>
    <p:sldId id="270" r:id="rId23"/>
    <p:sldId id="271" r:id="rId24"/>
    <p:sldId id="272" r:id="rId25"/>
    <p:sldId id="274" r:id="rId26"/>
    <p:sldId id="275" r:id="rId27"/>
    <p:sldId id="277" r:id="rId28"/>
    <p:sldId id="280" r:id="rId29"/>
    <p:sldId id="299" r:id="rId30"/>
    <p:sldId id="283" r:id="rId31"/>
    <p:sldId id="284" r:id="rId32"/>
    <p:sldId id="297" r:id="rId33"/>
    <p:sldId id="285" r:id="rId34"/>
    <p:sldId id="300" r:id="rId35"/>
    <p:sldId id="301" r:id="rId36"/>
    <p:sldId id="302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5" autoAdjust="0"/>
    <p:restoredTop sz="94660"/>
  </p:normalViewPr>
  <p:slideViewPr>
    <p:cSldViewPr snapToGrid="0">
      <p:cViewPr>
        <p:scale>
          <a:sx n="81" d="100"/>
          <a:sy n="81" d="100"/>
        </p:scale>
        <p:origin x="-27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5/26/2022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724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923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103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259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18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742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580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399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868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485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892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805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719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970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685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163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2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_large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B60E86-725C-464D-B928-47A80C19E9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ACQUIRED HEMOLYTIC ANAEMIA</a:t>
            </a:r>
            <a:endParaRPr lang="en-IN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72E3865-2DE6-4C26-AC0B-F4DFA8D70F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dr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bibymol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joseph  </a:t>
            </a:r>
          </a:p>
          <a:p>
            <a:pPr algn="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jr2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010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WARM ANTIBODY AIHA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More common type</a:t>
            </a:r>
          </a:p>
          <a:p>
            <a:pPr>
              <a:lnSpc>
                <a:spcPct val="80000"/>
              </a:lnSpc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Reacts best at 37 </a:t>
            </a:r>
          </a:p>
          <a:p>
            <a:pPr>
              <a:lnSpc>
                <a:spcPct val="80000"/>
              </a:lnSpc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Can be idiopathic or in association with systemic AI disorder  SLE and CLL</a:t>
            </a:r>
          </a:p>
          <a:p>
            <a:pPr>
              <a:lnSpc>
                <a:spcPct val="80000"/>
              </a:lnSpc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Also occurred as a side effect of immune check point inhibitors such as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nivolumab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in patients with various types of cancers</a:t>
            </a:r>
          </a:p>
          <a:p>
            <a:pPr>
              <a:lnSpc>
                <a:spcPct val="80000"/>
              </a:lnSpc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Extravascular hemolysis &gt; intravascular hemolysis</a:t>
            </a:r>
            <a:endParaRPr lang="en-IN" sz="17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Haemaotological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picture is usually reticulocytosis in response to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anaemia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Some cases reticulocytes may no increase </a:t>
            </a:r>
          </a:p>
          <a:p>
            <a:pPr>
              <a:lnSpc>
                <a:spcPct val="80000"/>
              </a:lnSpc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AIHA is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a/w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Evans syndrome -  it’s a severe disease</a:t>
            </a:r>
            <a:endParaRPr lang="en-IN" sz="1700" dirty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367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864" y="2216638"/>
            <a:ext cx="4229030" cy="4641362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406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TREATMENT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56338"/>
            <a:ext cx="8825659" cy="3663462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Severe acute AIHA can be a medical emergency. The immediate treatment almost invariably includes transfusion of red cells.</a:t>
            </a:r>
          </a:p>
          <a:p>
            <a:pPr algn="just">
              <a:lnSpc>
                <a:spcPct val="150000"/>
              </a:lnSpc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This may pose a special problem because, if the antibody involved is nonspecific, all of the blood units cross-matched will be incompatible.</a:t>
            </a:r>
          </a:p>
          <a:p>
            <a:pPr algn="just">
              <a:lnSpc>
                <a:spcPct val="150000"/>
              </a:lnSpc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In these cases, it is often correct, paradoxically, to transfuse incompatible blood,</a:t>
            </a:r>
          </a:p>
          <a:p>
            <a:pPr algn="just">
              <a:lnSpc>
                <a:spcPct val="150000"/>
              </a:lnSpc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A situation like this requires close monitoring and understanding between the clinical unit treating the patient and the blood transfusion/serology lab.</a:t>
            </a:r>
          </a:p>
          <a:p>
            <a:pPr algn="just">
              <a:lnSpc>
                <a:spcPct val="150000"/>
              </a:lnSpc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Whenever the anemia is not immediately life-threatening, blood transfusion should be withheld (because compatibility problems may increase with each unit of blood transfused),</a:t>
            </a:r>
            <a:endParaRPr lang="en-IN" sz="1700" dirty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9412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68062"/>
            <a:ext cx="8825659" cy="365173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1700" u="sng" dirty="0">
                <a:latin typeface="Times New Roman" pitchFamily="18" charset="0"/>
                <a:cs typeface="Times New Roman" pitchFamily="18" charset="0"/>
              </a:rPr>
              <a:t>Medical treatment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T.prednisolone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60-100 mg for 2-3 weeks f/b tapering over 3-6 months according to response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Withdrawn if no response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Rituximab anti- CD20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together with prednisolone as first line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Refractory cases – splenectomy 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Risk of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sepsis/thrombosis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Second/third line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agents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zathioprine,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yclophosphamide, Cyclosporine</a:t>
            </a:r>
            <a:endParaRPr lang="en-US" sz="1600" dirty="0"/>
          </a:p>
          <a:p>
            <a:pPr marL="0" indent="0">
              <a:buNone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NOTE: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very rare severe refractory cases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myelo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immuno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-ablative chemotherapy f/b rescue with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allogenic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stem cell transplantation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IN" sz="1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3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5CED40-F1AE-4114-B461-480429530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PCH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D04BC9-429F-46CA-A721-D5A73DED5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30000"/>
              </a:lnSpc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Rare form of AIHA</a:t>
            </a:r>
          </a:p>
          <a:p>
            <a:pPr algn="just">
              <a:lnSpc>
                <a:spcPct val="130000"/>
              </a:lnSpc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Mostly in children</a:t>
            </a:r>
          </a:p>
          <a:p>
            <a:pPr algn="just">
              <a:lnSpc>
                <a:spcPct val="130000"/>
              </a:lnSpc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Self limiting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triggered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by a viral infection</a:t>
            </a:r>
          </a:p>
          <a:p>
            <a:pPr algn="just">
              <a:lnSpc>
                <a:spcPct val="130000"/>
              </a:lnSpc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DONATH LANDSTEINER ANTIBODY</a:t>
            </a:r>
          </a:p>
          <a:p>
            <a:pPr algn="just">
              <a:lnSpc>
                <a:spcPct val="130000"/>
              </a:lnSpc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Has anti-P specificity</a:t>
            </a:r>
          </a:p>
          <a:p>
            <a:pPr algn="just">
              <a:lnSpc>
                <a:spcPct val="130000"/>
              </a:lnSpc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Binds to red cells at a low temp (4)</a:t>
            </a:r>
            <a:r>
              <a:rPr lang="en-IN" sz="1600" dirty="0">
                <a:latin typeface="Times New Roman" pitchFamily="18" charset="0"/>
                <a:cs typeface="Times New Roman" pitchFamily="18" charset="0"/>
              </a:rPr>
              <a:t>,complement activation at 37 </a:t>
            </a:r>
          </a:p>
          <a:p>
            <a:pPr algn="just">
              <a:lnSpc>
                <a:spcPct val="130000"/>
              </a:lnSpc>
            </a:pP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Intravascular </a:t>
            </a:r>
            <a:r>
              <a:rPr lang="en-IN" sz="1600" dirty="0" err="1" smtClean="0">
                <a:latin typeface="Times New Roman" pitchFamily="18" charset="0"/>
                <a:cs typeface="Times New Roman" pitchFamily="18" charset="0"/>
              </a:rPr>
              <a:t>hemolysis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866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B9B801-47B2-45EB-B25D-623DD54E5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CAD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3994C8-A3F7-4284-AB0B-61841C199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286000"/>
            <a:ext cx="8825659" cy="403273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Affects elderly</a:t>
            </a:r>
          </a:p>
          <a:p>
            <a:pPr algn="just"/>
            <a:r>
              <a:rPr lang="en-IN" sz="1600" dirty="0">
                <a:latin typeface="Times New Roman" pitchFamily="18" charset="0"/>
                <a:cs typeface="Times New Roman" pitchFamily="18" charset="0"/>
              </a:rPr>
              <a:t>c/c condition</a:t>
            </a:r>
          </a:p>
          <a:p>
            <a:pPr algn="just"/>
            <a:r>
              <a:rPr lang="en-IN" sz="1600" dirty="0">
                <a:latin typeface="Times New Roman" pitchFamily="18" charset="0"/>
                <a:cs typeface="Times New Roman" pitchFamily="18" charset="0"/>
              </a:rPr>
              <a:t>Antibody reacts to </a:t>
            </a: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red-cells </a:t>
            </a:r>
            <a:r>
              <a:rPr lang="en-IN" sz="1600" dirty="0">
                <a:latin typeface="Times New Roman" pitchFamily="18" charset="0"/>
                <a:cs typeface="Times New Roman" pitchFamily="18" charset="0"/>
              </a:rPr>
              <a:t>at a lower temp</a:t>
            </a:r>
          </a:p>
          <a:p>
            <a:pPr algn="just"/>
            <a:r>
              <a:rPr lang="en-IN" sz="1600" dirty="0" err="1">
                <a:latin typeface="Times New Roman" pitchFamily="18" charset="0"/>
                <a:cs typeface="Times New Roman" pitchFamily="18" charset="0"/>
              </a:rPr>
              <a:t>Hemolysis</a:t>
            </a:r>
            <a:r>
              <a:rPr lang="en-IN" sz="1600" dirty="0">
                <a:latin typeface="Times New Roman" pitchFamily="18" charset="0"/>
                <a:cs typeface="Times New Roman" pitchFamily="18" charset="0"/>
              </a:rPr>
              <a:t> is more prominent when body is exposed to cold</a:t>
            </a:r>
          </a:p>
          <a:p>
            <a:pPr algn="just"/>
            <a:r>
              <a:rPr lang="en-IN" sz="1600" dirty="0">
                <a:latin typeface="Times New Roman" pitchFamily="18" charset="0"/>
                <a:cs typeface="Times New Roman" pitchFamily="18" charset="0"/>
              </a:rPr>
              <a:t>Ig M antibody with anti-I specificity</a:t>
            </a:r>
          </a:p>
          <a:p>
            <a:pPr algn="just"/>
            <a:r>
              <a:rPr lang="en-IN" sz="1600" dirty="0">
                <a:latin typeface="Times New Roman" pitchFamily="18" charset="0"/>
                <a:cs typeface="Times New Roman" pitchFamily="18" charset="0"/>
              </a:rPr>
              <a:t>Antibody is produced by expanded b lymphocyte clone</a:t>
            </a:r>
          </a:p>
          <a:p>
            <a:pPr algn="just"/>
            <a:r>
              <a:rPr lang="en-IN" sz="1600" dirty="0" err="1">
                <a:latin typeface="Times New Roman" pitchFamily="18" charset="0"/>
                <a:cs typeface="Times New Roman" pitchFamily="18" charset="0"/>
              </a:rPr>
              <a:t>Waldenstrome</a:t>
            </a:r>
            <a:r>
              <a:rPr lang="en-I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1600" dirty="0" err="1" smtClean="0">
                <a:latin typeface="Times New Roman" pitchFamily="18" charset="0"/>
                <a:cs typeface="Times New Roman" pitchFamily="18" charset="0"/>
              </a:rPr>
              <a:t>gammaglobulinemia</a:t>
            </a: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, lymphoma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Avoidance of exposure to cold 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Rituximab 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Remissions rituximab-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fludarabine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combination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No role for prednisolone-splenectomy</a:t>
            </a:r>
            <a:endParaRPr lang="en-IN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543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1" y="0"/>
            <a:ext cx="9952979" cy="659243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61540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2" y="0"/>
            <a:ext cx="10314046" cy="5942622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3649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BE7E69-A245-4452-A57C-5438D0A41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1066147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  FROM TOXIC AGENTS AND DRUGS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EBC12A-92E9-41A1-910F-94CC725D3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402036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 number of chemicals with oxidative potential can cause hemolysis</a:t>
            </a:r>
          </a:p>
          <a:p>
            <a:pPr lvl="1">
              <a:buFont typeface="Wingdings" pitchFamily="2" charset="2"/>
              <a:buChar char="Ø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Hyperbaric oxygen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itrates, chlorates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ethylene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blue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dapsone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IN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isplatin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and aromatic compounds</a:t>
            </a: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Chemicals with non-oxidative ,largely unknown mechanisms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Arsine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stibine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, copper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and lead</a:t>
            </a:r>
          </a:p>
          <a:p>
            <a:pPr algn="l"/>
            <a:r>
              <a:rPr lang="en-US" dirty="0">
                <a:latin typeface="Times New Roman" pitchFamily="18" charset="0"/>
                <a:cs typeface="Times New Roman" pitchFamily="18" charset="0"/>
              </a:rPr>
              <a:t>In these cases, hemolysis appears to be mediated by a direct chemical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action on red cells</a:t>
            </a:r>
            <a:r>
              <a:rPr lang="en-IN" sz="2400" b="0" i="0" u="none" strike="noStrike" baseline="0" dirty="0">
                <a:latin typeface="MinionPro-Regular"/>
              </a:rPr>
              <a:t>.</a:t>
            </a:r>
            <a:endParaRPr lang="en-IN" sz="2400" dirty="0"/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43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6F0AA2-2E80-4EE9-86CD-6E5901485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BASOPHILIC STIPPLING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437" y="2286975"/>
            <a:ext cx="4416485" cy="4416485"/>
          </a:xfrm>
        </p:spPr>
      </p:pic>
    </p:spTree>
    <p:extLst>
      <p:ext uri="{BB962C8B-B14F-4D97-AF65-F5344CB8AC3E}">
        <p14:creationId xmlns:p14="http://schemas.microsoft.com/office/powerpoint/2010/main" val="3684475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A1393E-003F-4643-B3F5-F8F93353E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455D27-572C-4ED9-94CC-6A75EB6A9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79785"/>
            <a:ext cx="9137908" cy="364001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Increased destruction of RBCs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Primary etiology :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INHERITED Vs ACQUIRED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Site of hemolysis :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INTRAVASCULAR Vs EXTRAVASCULAR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With respect to mechanisms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INTRACORPUSCULAR Vs EXTRACORPUSCULAR</a:t>
            </a: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79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0CD96A-2A2C-4E0E-BA4D-262DB723C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848484-B9B4-4E6C-B799-24637C98B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rugs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can cause hemolysis through at least two other mechanisms.</a:t>
            </a:r>
          </a:p>
          <a:p>
            <a:pPr marL="800100" lvl="1" indent="-400050">
              <a:buFont typeface="+mj-lt"/>
              <a:buAutoNum type="romanUcPeriod"/>
            </a:pPr>
            <a:r>
              <a:rPr lang="en-US" sz="1800" b="0" i="0" u="sng" strike="noStrike" baseline="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800" b="0" i="0" u="sng" strike="noStrike" baseline="0" dirty="0">
                <a:latin typeface="Times New Roman" pitchFamily="18" charset="0"/>
                <a:cs typeface="Times New Roman" pitchFamily="18" charset="0"/>
              </a:rPr>
              <a:t>drug can behave as a </a:t>
            </a:r>
            <a:r>
              <a:rPr lang="en-US" sz="1800" b="0" i="0" u="sng" strike="noStrike" baseline="0" dirty="0" err="1">
                <a:latin typeface="Times New Roman" pitchFamily="18" charset="0"/>
                <a:cs typeface="Times New Roman" pitchFamily="18" charset="0"/>
              </a:rPr>
              <a:t>hapten</a:t>
            </a:r>
            <a:r>
              <a:rPr lang="en-US" sz="1800" b="0" i="0" u="sng" strike="noStrike" baseline="0" dirty="0">
                <a:latin typeface="Times New Roman" pitchFamily="18" charset="0"/>
                <a:cs typeface="Times New Roman" pitchFamily="18" charset="0"/>
              </a:rPr>
              <a:t> and induce antibody production</a:t>
            </a:r>
            <a:r>
              <a:rPr lang="en-US" sz="1800" b="0" i="0" u="none" strike="noStrike" baseline="0" dirty="0">
                <a:latin typeface="Times New Roman" pitchFamily="18" charset="0"/>
                <a:cs typeface="Times New Roman" pitchFamily="18" charset="0"/>
              </a:rPr>
              <a:t>; </a:t>
            </a:r>
            <a:endParaRPr lang="en-US" sz="1800" b="0" i="0" u="none" strike="noStrike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1085850" lvl="2">
              <a:buFont typeface="Courier New" pitchFamily="49" charset="0"/>
              <a:buChar char="o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Ex. </a:t>
            </a:r>
            <a:r>
              <a:rPr lang="en-US" sz="1800" b="0" i="0" u="none" strike="noStrike" baseline="0" dirty="0" smtClean="0">
                <a:latin typeface="Times New Roman" pitchFamily="18" charset="0"/>
                <a:cs typeface="Times New Roman" pitchFamily="18" charset="0"/>
              </a:rPr>
              <a:t>Penicillin</a:t>
            </a:r>
            <a:endParaRPr lang="en-US" sz="1800" b="0" i="0" u="none" strike="noStrike" baseline="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800" b="0" i="0" u="none" strike="noStrike" baseline="0" dirty="0" smtClean="0"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Upon </a:t>
            </a:r>
            <a:r>
              <a:rPr lang="en-US" sz="1800" b="0" i="0" u="none" strike="noStrike" baseline="0" dirty="0"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a subsequent exposure, red cells are caught, as innocent bystanders, in </a:t>
            </a:r>
            <a:r>
              <a:rPr lang="en-US" sz="1800" b="0" i="0" u="none" strike="noStrike" baseline="0" dirty="0" smtClean="0"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the</a:t>
            </a:r>
            <a:r>
              <a:rPr lang="en-US" sz="1800" b="0" i="0" u="none" strike="noStrike" dirty="0" smtClean="0"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 </a:t>
            </a:r>
            <a:r>
              <a:rPr lang="en-US" sz="1800" b="0" i="0" u="none" strike="noStrike" baseline="0" dirty="0" smtClean="0"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reaction </a:t>
            </a:r>
            <a:r>
              <a:rPr lang="en-US" sz="1800" b="0" i="0" u="none" strike="noStrike" baseline="0" dirty="0"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between penicillin and </a:t>
            </a:r>
            <a:r>
              <a:rPr lang="en-US" sz="1800" b="0" i="0" u="none" strike="noStrike" baseline="0" dirty="0" err="1"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antipenicillin</a:t>
            </a:r>
            <a:r>
              <a:rPr lang="en-US" sz="1800" dirty="0"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antibodies</a:t>
            </a:r>
            <a:r>
              <a:rPr lang="en-US" sz="1800" b="0" i="0" u="none" strike="noStrike" baseline="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800" b="0" i="0" u="none" strike="noStrike" baseline="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800" dirty="0"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Hemolysis will subside as soon as penicillin administration </a:t>
            </a:r>
            <a:r>
              <a:rPr lang="en-IN" sz="1800" dirty="0"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is stopped.</a:t>
            </a:r>
          </a:p>
        </p:txBody>
      </p:sp>
    </p:spTree>
    <p:extLst>
      <p:ext uri="{BB962C8B-B14F-4D97-AF65-F5344CB8AC3E}">
        <p14:creationId xmlns:p14="http://schemas.microsoft.com/office/powerpoint/2010/main" val="1347320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E0A026-5E73-4023-8E77-315AE846F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9FD388-6EAA-40EB-AA0C-7C6FA3ACF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68062"/>
            <a:ext cx="8825659" cy="3651738"/>
          </a:xfrm>
        </p:spPr>
        <p:txBody>
          <a:bodyPr/>
          <a:lstStyle/>
          <a:p>
            <a:pPr marL="400050" lvl="1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inionPro-Regular"/>
              </a:rPr>
              <a:t>II</a:t>
            </a:r>
            <a:r>
              <a:rPr lang="en-US" dirty="0">
                <a:latin typeface="MinionPro-Regular"/>
              </a:rPr>
              <a:t>.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drug can trigger, the production of an antibody against a red cell antigen.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b="0" i="0" u="none" strike="noStrike" baseline="0" dirty="0" smtClean="0">
                <a:latin typeface="Times New Roman" pitchFamily="18" charset="0"/>
                <a:cs typeface="Times New Roman" pitchFamily="18" charset="0"/>
              </a:rPr>
              <a:t>Perhaps </a:t>
            </a:r>
            <a:r>
              <a:rPr lang="en-US" sz="1600" b="0" i="0" u="none" strike="noStrike" baseline="0" dirty="0">
                <a:latin typeface="Times New Roman" pitchFamily="18" charset="0"/>
                <a:cs typeface="Times New Roman" pitchFamily="18" charset="0"/>
              </a:rPr>
              <a:t>through molecular  mimicry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b="0" i="0" u="none" strike="noStrike" baseline="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600" b="0" i="0" u="none" strike="noStrike" baseline="0" dirty="0">
                <a:latin typeface="Times New Roman" pitchFamily="18" charset="0"/>
                <a:cs typeface="Times New Roman" pitchFamily="18" charset="0"/>
              </a:rPr>
              <a:t>best known example is methyldopa, an antihypertensive agent no longer in use,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production of the Rhesus antibody anti-e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True Ab which results in true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AIHA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Severe intravascular hemolysis can be caused by the venom of certain snakes (cobras and vipers)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HA can also follow spider bites.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03357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E4EAE6-0108-4CC6-B1B4-8413E29A4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PNH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F74DC5-64F3-4A43-9765-FFD06280A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09445"/>
            <a:ext cx="8825659" cy="4056185"/>
          </a:xfrm>
        </p:spPr>
        <p:txBody>
          <a:bodyPr>
            <a:normAutofit/>
          </a:bodyPr>
          <a:lstStyle/>
          <a:p>
            <a:pPr algn="l"/>
            <a:r>
              <a:rPr lang="en-IN" dirty="0">
                <a:latin typeface="Times New Roman" pitchFamily="18" charset="0"/>
                <a:cs typeface="Times New Roman" pitchFamily="18" charset="0"/>
              </a:rPr>
              <a:t>PNH is an acquired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chronic HA </a:t>
            </a:r>
          </a:p>
          <a:p>
            <a:pPr algn="l"/>
            <a:r>
              <a:rPr lang="en-US" dirty="0">
                <a:latin typeface="Times New Roman" pitchFamily="18" charset="0"/>
                <a:cs typeface="Times New Roman" pitchFamily="18" charset="0"/>
              </a:rPr>
              <a:t>Characterized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by  persistent intravascular hemolysis subject to recurrent exacerbations.</a:t>
            </a:r>
          </a:p>
          <a:p>
            <a:pPr algn="l"/>
            <a:r>
              <a:rPr lang="en-US" dirty="0">
                <a:latin typeface="Times New Roman" pitchFamily="18" charset="0"/>
                <a:cs typeface="Times New Roman" pitchFamily="18" charset="0"/>
              </a:rPr>
              <a:t>Triad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PNH</a:t>
            </a:r>
          </a:p>
          <a:p>
            <a:pPr lvl="1">
              <a:buFont typeface="+mj-lt"/>
              <a:buAutoNum type="alphaLcPeriod"/>
            </a:pPr>
            <a:r>
              <a:rPr lang="en-US" dirty="0">
                <a:latin typeface="MinionPro-Regular"/>
              </a:rPr>
              <a:t>H</a:t>
            </a:r>
            <a:r>
              <a:rPr lang="en-US" sz="1600" b="0" i="0" u="none" strike="noStrike" baseline="0" dirty="0" smtClean="0">
                <a:latin typeface="MinionPro-Regular"/>
              </a:rPr>
              <a:t>emolysis</a:t>
            </a:r>
            <a:r>
              <a:rPr lang="en-US" sz="1600" b="0" i="0" u="none" strike="noStrike" baseline="0" dirty="0">
                <a:latin typeface="MinionPro-Regular"/>
              </a:rPr>
              <a:t>,</a:t>
            </a:r>
          </a:p>
          <a:p>
            <a:pPr lvl="1">
              <a:buFont typeface="+mj-lt"/>
              <a:buAutoNum type="alphaLcPeriod"/>
            </a:pPr>
            <a:r>
              <a:rPr lang="en-US" dirty="0">
                <a:latin typeface="MinionPro-Regular"/>
              </a:rPr>
              <a:t>P</a:t>
            </a:r>
            <a:r>
              <a:rPr lang="en-US" sz="1600" b="0" i="0" u="none" strike="noStrike" baseline="0" dirty="0" smtClean="0">
                <a:latin typeface="MinionPro-Regular"/>
              </a:rPr>
              <a:t>ancytopenia </a:t>
            </a:r>
            <a:endParaRPr lang="en-US" sz="1600" b="0" i="0" u="none" strike="noStrike" baseline="0" dirty="0">
              <a:latin typeface="MinionPro-Regular"/>
            </a:endParaRPr>
          </a:p>
          <a:p>
            <a:pPr lvl="1">
              <a:buFont typeface="+mj-lt"/>
              <a:buAutoNum type="alphaLcPeriod"/>
            </a:pPr>
            <a:r>
              <a:rPr lang="en-US" dirty="0">
                <a:latin typeface="MinionPro-Regular"/>
              </a:rPr>
              <a:t>D</a:t>
            </a:r>
            <a:r>
              <a:rPr lang="en-US" dirty="0" smtClean="0">
                <a:latin typeface="MinionPro-Regular"/>
              </a:rPr>
              <a:t>istinct </a:t>
            </a:r>
            <a:r>
              <a:rPr lang="en-US" dirty="0">
                <a:latin typeface="MinionPro-Regular"/>
              </a:rPr>
              <a:t>tendency to venous thrombosis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This triad makes PNH a unique clinical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condition.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PNH has about the same frequency in men and women </a:t>
            </a:r>
          </a:p>
        </p:txBody>
      </p:sp>
    </p:spTree>
    <p:extLst>
      <p:ext uri="{BB962C8B-B14F-4D97-AF65-F5344CB8AC3E}">
        <p14:creationId xmlns:p14="http://schemas.microsoft.com/office/powerpoint/2010/main" val="2973240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43FE90-6BED-44E5-96FF-30E2CB096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1AB642-E6B1-4FCB-A5F2-7A5E2A99D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485292"/>
            <a:ext cx="8825659" cy="3534508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It is 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rare disease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prevalence is estimated to be approximately 5 per million.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There is no evidence of inherited susceptibility.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PNH has never been reported as a congenital disease,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it can present in small children or as late as in the seventies, although most patients are young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adults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270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4E084F-4B97-4762-8492-13B0EDA11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CLINICAL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FEATURES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5466D7-579E-4B3D-BDCD-D325BFBB7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158" y="2358887"/>
            <a:ext cx="9026456" cy="405516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Patient may report as she/he may passed blood instead of urine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Classic presentation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Symptomatic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anaemia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or incidentally detected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anaemia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anemia is associated from the outset with neutropenia, thrombocytopenia, or both, thus signaling an element 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of bone marrow failure</a:t>
            </a: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Recurrent attacks of abdominal pain :  thrombosis of abdominal vessels /  NO depletion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a/w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intravascular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hemolysis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When thrombosis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affects the hepatic veins, it may produce acute hepatomegaly and ascites,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i.e., a full-fledged Budd-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syndrome, which, in the absence of liver disease, ought to raise the suspicion of PNH.</a:t>
            </a: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356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E71D30-641B-4676-8E53-FC1600C31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93718F-DDE8-4F63-A58E-57C0885F5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708031"/>
            <a:ext cx="8825659" cy="3311769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Natural history can extend over decades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Median survival rate : 10-20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yrs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MCC of death : venous thrombosis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&gt; infection secondary to severe neutropenia &gt; haemorrhage secondary to thrombocytopenia</a:t>
            </a: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Rarely  PNH -   AML  (1-2% cases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Anaemia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most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consistent blood finding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mild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moderate to very severe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normo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-macrocytic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IN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32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CB8072-6C9A-4F80-9709-AF69EA113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MCV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high,due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to reticulocytosis ( marked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upto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20 % )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microcytic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if the patient is allowed to become iron deficient as a result of chronic    urinary blood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loss through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hemoglobinuria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Unconjugated bilirubin is mildly or moderately elevated;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LDH is typically markedly elevated (values in the thousands are common);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aptoglobin is usually undetectable.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 of these findings make the diagnosis of hemolytic anemia compelling.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/>
              <a:t>          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592159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8B6FB4-A5A2-4A2D-9EE4-338C4A757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34F538-9F88-41FB-B81E-85A46BD27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794400" cy="3969578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Hemoglobinuria may be overt in a random urine sample; 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Obtain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serial urine samples, because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hemoglobinuria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can vary dramatically from day to day and even from hour to hour</a:t>
            </a:r>
            <a:r>
              <a:rPr lang="en-US" sz="1800" b="0" i="0" u="none" strike="noStrike" baseline="0" dirty="0" smtClean="0">
                <a:latin typeface="MinionPro-Regular"/>
              </a:rPr>
              <a:t>.</a:t>
            </a:r>
          </a:p>
          <a:p>
            <a:pPr algn="just"/>
            <a:endParaRPr lang="en-US" dirty="0">
              <a:latin typeface="MinionPro-Regular"/>
            </a:endParaRPr>
          </a:p>
          <a:p>
            <a:pPr algn="just"/>
            <a:endParaRPr lang="en-US" sz="1800" b="0" i="0" u="none" strike="noStrike" baseline="0" dirty="0" smtClean="0">
              <a:latin typeface="MinionPro-Regular"/>
            </a:endParaRPr>
          </a:p>
          <a:p>
            <a:pPr algn="just"/>
            <a:endParaRPr lang="en-US" dirty="0">
              <a:latin typeface="MinionPro-Regular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bone marrow is usually cellular, with marked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massive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erythroid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hyperplasia.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At some stage of the disease, the marrow may become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hypocellular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or even frankly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aplastic.</a:t>
            </a:r>
          </a:p>
          <a:p>
            <a:pPr algn="just"/>
            <a:endParaRPr lang="en-US" sz="1800" b="0" i="0" u="none" strike="noStrike" baseline="0" dirty="0">
              <a:latin typeface="MinionPro-Regular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F014145-9D98-44C5-BDE4-DDB4211B1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015" y="3360119"/>
            <a:ext cx="4091823" cy="22552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A258036-7318-438F-B87A-C82639D73FAC}"/>
              </a:ext>
            </a:extLst>
          </p:cNvPr>
          <p:cNvSpPr txBox="1"/>
          <p:nvPr/>
        </p:nvSpPr>
        <p:spPr>
          <a:xfrm>
            <a:off x="785446" y="3793873"/>
            <a:ext cx="63773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b="1" i="0" u="none" strike="noStrike" baseline="0" dirty="0">
                <a:latin typeface="Times New Roman" pitchFamily="18" charset="0"/>
                <a:cs typeface="Times New Roman" pitchFamily="18" charset="0"/>
              </a:rPr>
              <a:t>Consecutive urine samples from a patient with paroxysmal</a:t>
            </a:r>
          </a:p>
          <a:p>
            <a:pPr algn="just"/>
            <a:r>
              <a:rPr lang="en-US" sz="1800" b="1" i="0" u="none" strike="noStrike" baseline="0" dirty="0">
                <a:latin typeface="Times New Roman" pitchFamily="18" charset="0"/>
                <a:cs typeface="Times New Roman" pitchFamily="18" charset="0"/>
              </a:rPr>
              <a:t>nocturnal hemoglobinuria (PNH). The variation in the severity</a:t>
            </a:r>
          </a:p>
          <a:p>
            <a:pPr algn="just"/>
            <a:r>
              <a:rPr lang="en-US" sz="1800" b="1" i="0" u="none" strike="noStrike" baseline="0" dirty="0">
                <a:latin typeface="Times New Roman" pitchFamily="18" charset="0"/>
                <a:cs typeface="Times New Roman" pitchFamily="18" charset="0"/>
              </a:rPr>
              <a:t>of hemoglobinuria within hours is probably unique to  PNH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05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E870C1-BAC2-4103-99BF-7A47EDF56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PATHOPHYSIOLOGY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7315BD-3DEA-49CC-843E-7AB26E07C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297723"/>
            <a:ext cx="8825659" cy="4138246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Intravascular hemolysis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Intrinsic abnormality of red cell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which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make it sensitive to activated C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,whether C is activated through the alternative pathway or through the classical pathway</a:t>
            </a: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Alternate pathway : c/c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hemolysis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Classical pathway : acute exacerbations in the course of a bacterial/viral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infection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Somatic mutation in X linked gene called as PIGA gene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Required for an early step in GPI biosynthesis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GPI is unique glycolipid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molecule,which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anchors  CD55 and  CD 59 to the surface membrane of red cells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CD 59 and CD 55 are protective proteins on RBC membrane which hinders the insertion into the membrane of C( polymers of complement system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66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785" y="0"/>
            <a:ext cx="7303471" cy="6381270"/>
          </a:xfrm>
        </p:spPr>
      </p:pic>
    </p:spTree>
    <p:extLst>
      <p:ext uri="{BB962C8B-B14F-4D97-AF65-F5344CB8AC3E}">
        <p14:creationId xmlns:p14="http://schemas.microsoft.com/office/powerpoint/2010/main" val="2661616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42A2D1-CE40-4BA8-BECE-7F63FFAA0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CLASSIFICATION OF HEMOLYTIC ANAEMIA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725" y="2224148"/>
            <a:ext cx="5971260" cy="4478446"/>
          </a:xfrm>
        </p:spPr>
      </p:pic>
    </p:spTree>
    <p:extLst>
      <p:ext uri="{BB962C8B-B14F-4D97-AF65-F5344CB8AC3E}">
        <p14:creationId xmlns:p14="http://schemas.microsoft.com/office/powerpoint/2010/main" val="137784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EC0570-B00D-4498-9DF7-F536BF023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E98D75-F0EB-40B2-ADEC-818F259F4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790092"/>
            <a:ext cx="8825659" cy="2250831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As a result, the patient’s marrow is a mosaic of mutant and nonmutant cells, and the peripheral blood always contains both PNH cells and normal (non-PNH) cells.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Thrombosis is one of the most immediately life-threatening complications of PNH and yet one of the least understood in its pathogenesis.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It could be that deficiency of CD59 on the PNH platelet causes inappropriate platelet activation; however, other mechanisms are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possible.</a:t>
            </a:r>
          </a:p>
          <a:p>
            <a:pPr algn="just"/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82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6ECAB0-5593-4D91-B073-82932B9E4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PNH AND AA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EE4FFF-0319-42AA-9110-118769DC5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patient with PNH becomes less hemolytic and more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pancytopenic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ultimately has the clinical picture of AA. 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Because AA is probably an organ-specific autoimmune disease, in which T cells cause damage to hematopoietic stem cells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Target might be the GPI molecule itself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62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CF96C5-5283-49CE-8239-8A9CFFD5B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DIAGNOSIS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FF6A4F-9156-4818-A633-62A4C6A48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GOLD STANDRAD IS FLOW CYTOMETRY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Bimodal distribution of cells with discrete population that is CD55 and CD 59 negative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picture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9735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D1B01C-71D2-4320-A685-02CBD6B98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TREATMENT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B56DA7-0BA2-4B6F-A44A-979BF9C56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Until 10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yrs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ago there are two treatment options for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PNH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Allogenic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BMT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Continued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supportive treatment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humanized monoclonal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antibody,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eculizumab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(advanced)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0464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860" y="83035"/>
            <a:ext cx="8487164" cy="6235703"/>
          </a:xfrm>
        </p:spPr>
      </p:pic>
    </p:spTree>
    <p:extLst>
      <p:ext uri="{BB962C8B-B14F-4D97-AF65-F5344CB8AC3E}">
        <p14:creationId xmlns:p14="http://schemas.microsoft.com/office/powerpoint/2010/main" val="29384141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39114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11999"/>
          </a:xfrm>
        </p:spPr>
      </p:pic>
    </p:spTree>
    <p:extLst>
      <p:ext uri="{BB962C8B-B14F-4D97-AF65-F5344CB8AC3E}">
        <p14:creationId xmlns:p14="http://schemas.microsoft.com/office/powerpoint/2010/main" val="624936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E70228-80D7-44E8-A643-5E43AF3A2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ACQUIRED HEMOLYTIC ANAEMIA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BB7602-9D63-448D-BDA0-78BAF4602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Mechanical destruction of red cells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Infections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Immune hemolytic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anaemia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Hemolytic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anaemia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from toxic agents and drugs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Paroxysmal nocturnal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haemoglobinuria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78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A32DCB-1378-4E95-8D63-EEF499CF7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492369"/>
            <a:ext cx="8761413" cy="1055077"/>
          </a:xfrm>
        </p:spPr>
        <p:txBody>
          <a:bodyPr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MECHANICAL DESTRUCTION OF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RBCS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885401-21DF-4786-90A0-691264A68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379785"/>
            <a:ext cx="10288588" cy="4090288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cells are characterized by the remarkable deformability</a:t>
            </a:r>
          </a:p>
          <a:p>
            <a:pPr marL="400050" indent="-400050">
              <a:buFont typeface="+mj-lt"/>
              <a:buAutoNum type="romanLcPeriod"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MARCH  HEMOGLOBINURIA</a:t>
            </a:r>
            <a:endParaRPr lang="en-US" u="sng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Prolonged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marching/marathon running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Forceful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repeated impact of feet </a:t>
            </a:r>
          </a:p>
          <a:p>
            <a:pPr marL="400050" indent="-400050">
              <a:buFont typeface="+mj-lt"/>
              <a:buAutoNum type="romanLcPeriod"/>
            </a:pPr>
            <a:r>
              <a:rPr lang="en-US" u="sng" dirty="0">
                <a:latin typeface="Times New Roman" pitchFamily="18" charset="0"/>
                <a:cs typeface="Times New Roman" pitchFamily="18" charset="0"/>
              </a:rPr>
              <a:t>MICROANGIOPATHIC HEMOLYTIC ANAEMIA (MAHA)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c/c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iatrogenic condition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atients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with prosthetic heart valves,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esply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when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paraprosthetic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regurgitation is  present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more than mild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anaemia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develops, re-intervention is required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5525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659C55-A613-49F1-B186-194943575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INFECTION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AC451A-673E-42CC-8637-DB1C5A8D3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391508"/>
            <a:ext cx="9905999" cy="417341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Most frequent infectious cause of HA , in endemic areas is Malaria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In other parts of world,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shiga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toxin producing E.coli O157:H7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etiologic agent of HUS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More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common in children &gt; adults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Clostridium perfringens sepsis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Life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threatening intravascular hemolysis due to a toxin with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lecithinase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	activity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Following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open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wounds,septic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abortion or contaminated blood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unit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Rarely ,HA is seen with  sepsis or endocarditis from a variety of organisms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Bacterial and viral infections can cause HA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29168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645403-BDA5-4388-8E2D-9FE44C86C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IMMUNE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HEMOLYTIC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ANAEMIA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75B242-9693-4D26-8953-EED7A215F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724" y="2249487"/>
            <a:ext cx="10273688" cy="4289858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Two distinct mechanisms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INNOCENT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BYSTANDER MECHANISM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 antibody directed against a certain molecule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drug) reacts  with that molecule red cells may caught in that reaction  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oxic agents/drugs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    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AIHA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true antibody is directed against a red cell antigen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6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`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6307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65B451-1896-4B5B-A2FE-2D7F3476C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AIHA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B2E109-A8E3-4916-BF39-B1E3B5158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Onset</a:t>
            </a: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often abrupt and can be dramatic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Hb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level may drop within days to low as 4g/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Jaundice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Splenomegaly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When this triad is present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suspicion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AIHA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hould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be high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Haemoglobinuria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a telltale sign of intravascular hemolysis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Warm antibody AIHA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Cold agglutinin disease/cold agglutinin syndrome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PCH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Mixed type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70867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COOMBS TEST/DAT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74277"/>
            <a:ext cx="8825659" cy="374552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1945</a:t>
            </a:r>
          </a:p>
          <a:p>
            <a:pPr>
              <a:lnSpc>
                <a:spcPct val="80000"/>
              </a:lnSpc>
            </a:pP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R.R.A.Coombs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Broad spectrum reagent   - determine both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Igs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and complement fragments</a:t>
            </a:r>
          </a:p>
          <a:p>
            <a:pPr>
              <a:lnSpc>
                <a:spcPct val="80000"/>
              </a:lnSpc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Polyvalent DAT and monovalent DAT</a:t>
            </a:r>
          </a:p>
          <a:p>
            <a:pPr>
              <a:lnSpc>
                <a:spcPct val="80000"/>
              </a:lnSpc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Test is positive ; diagnostic of AIHA</a:t>
            </a:r>
          </a:p>
          <a:p>
            <a:pPr>
              <a:lnSpc>
                <a:spcPct val="80000"/>
              </a:lnSpc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Sensitivity varies</a:t>
            </a:r>
          </a:p>
          <a:p>
            <a:pPr>
              <a:lnSpc>
                <a:spcPct val="80000"/>
              </a:lnSpc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400 molecules on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redcell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surface for a positive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test</a:t>
            </a:r>
          </a:p>
          <a:p>
            <a:pPr>
              <a:lnSpc>
                <a:spcPct val="90000"/>
              </a:lnSpc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Coombs negative AIHA  may have severe AIHA antibody is so powerful for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opsonization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INDIRECT COOMBS TEST/IAT  :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Detect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anti-RBC antibodies in patients serum</a:t>
            </a:r>
          </a:p>
          <a:p>
            <a:pPr>
              <a:lnSpc>
                <a:spcPct val="90000"/>
              </a:lnSpc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Identifying alloantibodies prior to transfusion</a:t>
            </a:r>
          </a:p>
          <a:p>
            <a:pPr>
              <a:lnSpc>
                <a:spcPct val="80000"/>
              </a:lnSpc>
            </a:pPr>
            <a:endParaRPr lang="en-IN" sz="1700" dirty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370825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365</TotalTime>
  <Words>1568</Words>
  <Application>Microsoft Office PowerPoint</Application>
  <PresentationFormat>Custom</PresentationFormat>
  <Paragraphs>213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Ion Boardroom</vt:lpstr>
      <vt:lpstr>ACQUIRED HEMOLYTIC ANAEMIA</vt:lpstr>
      <vt:lpstr>INTRODUCTION</vt:lpstr>
      <vt:lpstr>CLASSIFICATION OF HEMOLYTIC ANAEMIA</vt:lpstr>
      <vt:lpstr>ACQUIRED HEMOLYTIC ANAEMIA</vt:lpstr>
      <vt:lpstr>MECHANICAL DESTRUCTION OF RBCS</vt:lpstr>
      <vt:lpstr>INFECTION</vt:lpstr>
      <vt:lpstr>IMMUNE HEMOLYTIC ANAEMIA</vt:lpstr>
      <vt:lpstr>AIHA</vt:lpstr>
      <vt:lpstr>COOMBS TEST/DAT</vt:lpstr>
      <vt:lpstr>WARM ANTIBODY AIHA</vt:lpstr>
      <vt:lpstr>PowerPoint Presentation</vt:lpstr>
      <vt:lpstr>TREATMENT</vt:lpstr>
      <vt:lpstr>PowerPoint Presentation</vt:lpstr>
      <vt:lpstr>PCH</vt:lpstr>
      <vt:lpstr>CAD</vt:lpstr>
      <vt:lpstr>PowerPoint Presentation</vt:lpstr>
      <vt:lpstr>PowerPoint Presentation</vt:lpstr>
      <vt:lpstr>HA  FROM TOXIC AGENTS AND DRUGS</vt:lpstr>
      <vt:lpstr>BASOPHILIC STIPPLING</vt:lpstr>
      <vt:lpstr>PowerPoint Presentation</vt:lpstr>
      <vt:lpstr>PowerPoint Presentation</vt:lpstr>
      <vt:lpstr>PNH</vt:lpstr>
      <vt:lpstr>PowerPoint Presentation</vt:lpstr>
      <vt:lpstr>CLINICAL FEATURES</vt:lpstr>
      <vt:lpstr>Cont..</vt:lpstr>
      <vt:lpstr>PowerPoint Presentation</vt:lpstr>
      <vt:lpstr>PowerPoint Presentation</vt:lpstr>
      <vt:lpstr>PATHOPHYSIOLOGY</vt:lpstr>
      <vt:lpstr>PowerPoint Presentation</vt:lpstr>
      <vt:lpstr>PowerPoint Presentation</vt:lpstr>
      <vt:lpstr>PNH AND AA</vt:lpstr>
      <vt:lpstr>DIAGNOSIS</vt:lpstr>
      <vt:lpstr>TREATMENT     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albymaria.jan1@gmail.com</dc:creator>
  <cp:lastModifiedBy>joseph</cp:lastModifiedBy>
  <cp:revision>26</cp:revision>
  <dcterms:created xsi:type="dcterms:W3CDTF">2022-05-25T12:45:20Z</dcterms:created>
  <dcterms:modified xsi:type="dcterms:W3CDTF">2022-05-25T21:42:26Z</dcterms:modified>
</cp:coreProperties>
</file>