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diagrams/layout1.xml" ContentType="application/vnd.openxmlformats-officedocument.drawingml.diagramLayout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77" r:id="rId1"/>
  </p:sldMasterIdLst>
  <p:notesMasterIdLst>
    <p:notesMasterId r:id="rId2"/>
  </p:notesMasterIdLst>
  <p:sldIdLst>
    <p:sldId id="550" r:id="rId3"/>
    <p:sldId id="551" r:id="rId4"/>
    <p:sldId id="552" r:id="rId5"/>
    <p:sldId id="553" r:id="rId6"/>
    <p:sldId id="554" r:id="rId7"/>
    <p:sldId id="555" r:id="rId8"/>
    <p:sldId id="556" r:id="rId9"/>
    <p:sldId id="557" r:id="rId10"/>
    <p:sldId id="558" r:id="rId11"/>
    <p:sldId id="559" r:id="rId12"/>
    <p:sldId id="560" r:id="rId13"/>
    <p:sldId id="561" r:id="rId14"/>
    <p:sldId id="562" r:id="rId15"/>
    <p:sldId id="563" r:id="rId16"/>
    <p:sldId id="564" r:id="rId17"/>
    <p:sldId id="565" r:id="rId18"/>
    <p:sldId id="566" r:id="rId19"/>
    <p:sldId id="567" r:id="rId20"/>
    <p:sldId id="568" r:id="rId21"/>
    <p:sldId id="569" r:id="rId22"/>
    <p:sldId id="570" r:id="rId23"/>
    <p:sldId id="571" r:id="rId24"/>
    <p:sldId id="572" r:id="rId25"/>
    <p:sldId id="573" r:id="rId26"/>
    <p:sldId id="574" r:id="rId27"/>
    <p:sldId id="575" r:id="rId28"/>
    <p:sldId id="576" r:id="rId29"/>
    <p:sldId id="577" r:id="rId30"/>
    <p:sldId id="578" r:id="rId31"/>
    <p:sldId id="579" r:id="rId32"/>
    <p:sldId id="580" r:id="rId33"/>
    <p:sldId id="581" r:id="rId34"/>
    <p:sldId id="582" r:id="rId35"/>
    <p:sldId id="583" r:id="rId36"/>
    <p:sldId id="584" r:id="rId37"/>
    <p:sldId id="585" r:id="rId38"/>
    <p:sldId id="586" r:id="rId39"/>
    <p:sldId id="587" r:id="rId40"/>
    <p:sldId id="627" r:id="rId41"/>
    <p:sldId id="588" r:id="rId42"/>
    <p:sldId id="589" r:id="rId43"/>
    <p:sldId id="590" r:id="rId44"/>
    <p:sldId id="591" r:id="rId45"/>
    <p:sldId id="592" r:id="rId46"/>
    <p:sldId id="593" r:id="rId47"/>
    <p:sldId id="594" r:id="rId48"/>
    <p:sldId id="595" r:id="rId49"/>
    <p:sldId id="596" r:id="rId50"/>
    <p:sldId id="597" r:id="rId51"/>
    <p:sldId id="598" r:id="rId52"/>
    <p:sldId id="599" r:id="rId53"/>
    <p:sldId id="600" r:id="rId54"/>
    <p:sldId id="601" r:id="rId55"/>
    <p:sldId id="602" r:id="rId56"/>
    <p:sldId id="603" r:id="rId57"/>
    <p:sldId id="604" r:id="rId58"/>
    <p:sldId id="605" r:id="rId59"/>
    <p:sldId id="606" r:id="rId60"/>
    <p:sldId id="607" r:id="rId61"/>
    <p:sldId id="608" r:id="rId62"/>
    <p:sldId id="609" r:id="rId63"/>
    <p:sldId id="610" r:id="rId64"/>
    <p:sldId id="611" r:id="rId65"/>
    <p:sldId id="612" r:id="rId66"/>
    <p:sldId id="613" r:id="rId67"/>
    <p:sldId id="614" r:id="rId68"/>
    <p:sldId id="615" r:id="rId69"/>
    <p:sldId id="616" r:id="rId70"/>
    <p:sldId id="617" r:id="rId71"/>
    <p:sldId id="618" r:id="rId72"/>
    <p:sldId id="619" r:id="rId73"/>
    <p:sldId id="620" r:id="rId74"/>
    <p:sldId id="621" r:id="rId75"/>
    <p:sldId id="622" r:id="rId76"/>
    <p:sldId id="623" r:id="rId77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E2A22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6021" autoAdjust="0"/>
    <p:restoredTop sz="94660"/>
  </p:normalViewPr>
  <p:slideViewPr>
    <p:cSldViewPr snapToGrid="0">
      <p:cViewPr>
        <p:scale>
          <a:sx n="100" d="100"/>
          <a:sy n="100" d="100"/>
        </p:scale>
        <p:origin x="58" y="-869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tableStyles" Target="tableStyles.xml"/><Relationship Id="rId79" Type="http://schemas.openxmlformats.org/officeDocument/2006/relationships/presProps" Target="presProps.xml"/><Relationship Id="rId80" Type="http://schemas.openxmlformats.org/officeDocument/2006/relationships/viewProps" Target="viewProps.xml"/><Relationship Id="rId8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D1AF44-3488-46B8-BBB4-C439AD3EC33B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4DF3FB0-54C5-44CB-A397-7F86B1063801}">
      <dgm:prSet phldrT="[Text]"/>
      <dgm:spPr/>
      <dgm:t>
        <a:bodyPr/>
        <a:lstStyle/>
        <a:p>
          <a:r>
            <a:rPr lang="en-US" dirty="0" smtClean="0"/>
            <a:t>THE ENDOCARDITIS TEAM</a:t>
          </a:r>
          <a:endParaRPr lang="en-IN" dirty="0"/>
        </a:p>
      </dgm:t>
    </dgm:pt>
    <dgm:pt modelId="{2FBA9E6D-58E9-4F4D-AF5B-0138F2AC6DF4}" type="parTrans" cxnId="{7D9A2A44-FD7E-4C10-96DD-8CF7B43265EF}">
      <dgm:prSet/>
      <dgm:spPr/>
      <dgm:t>
        <a:bodyPr/>
        <a:lstStyle/>
        <a:p>
          <a:endParaRPr lang="en-IN"/>
        </a:p>
      </dgm:t>
    </dgm:pt>
    <dgm:pt modelId="{CAEBC527-9908-4239-9C0B-E9EA1482C8AC}" type="sibTrans" cxnId="{7D9A2A44-FD7E-4C10-96DD-8CF7B43265EF}">
      <dgm:prSet/>
      <dgm:spPr/>
      <dgm:t>
        <a:bodyPr/>
        <a:lstStyle/>
        <a:p>
          <a:endParaRPr lang="en-IN"/>
        </a:p>
      </dgm:t>
    </dgm:pt>
    <dgm:pt modelId="{4892C9E9-2620-4AEC-9C8B-7D6BC044EAD0}">
      <dgm:prSet phldrT="[Text]"/>
      <dgm:spPr/>
      <dgm:t>
        <a:bodyPr/>
        <a:lstStyle/>
        <a:p>
          <a:r>
            <a:rPr lang="en-US" dirty="0" smtClean="0"/>
            <a:t>CARDIOLOGIST</a:t>
          </a:r>
          <a:endParaRPr lang="en-IN" dirty="0"/>
        </a:p>
      </dgm:t>
    </dgm:pt>
    <dgm:pt modelId="{877E08EB-549D-4124-8B57-AF005D6238B0}" type="parTrans" cxnId="{F532AAD6-633B-4C90-9602-CDACA19680D4}">
      <dgm:prSet/>
      <dgm:spPr/>
      <dgm:t>
        <a:bodyPr/>
        <a:lstStyle/>
        <a:p>
          <a:endParaRPr lang="en-IN"/>
        </a:p>
      </dgm:t>
    </dgm:pt>
    <dgm:pt modelId="{00504786-49DB-463C-B0DD-B50BD33FBCA9}" type="sibTrans" cxnId="{F532AAD6-633B-4C90-9602-CDACA19680D4}">
      <dgm:prSet/>
      <dgm:spPr/>
      <dgm:t>
        <a:bodyPr/>
        <a:lstStyle/>
        <a:p>
          <a:endParaRPr lang="en-IN"/>
        </a:p>
      </dgm:t>
    </dgm:pt>
    <dgm:pt modelId="{8D654163-D3B1-4B66-A26C-3BFE81028469}">
      <dgm:prSet phldrT="[Text]"/>
      <dgm:spPr/>
      <dgm:t>
        <a:bodyPr/>
        <a:lstStyle/>
        <a:p>
          <a:r>
            <a:rPr lang="en-US" dirty="0" smtClean="0"/>
            <a:t>SURGEON</a:t>
          </a:r>
          <a:endParaRPr lang="en-IN" dirty="0"/>
        </a:p>
      </dgm:t>
    </dgm:pt>
    <dgm:pt modelId="{3224AD63-2128-4D9B-A0AB-3B34E217619C}" type="parTrans" cxnId="{58CB66F9-3A85-4869-9F03-207941C418AA}">
      <dgm:prSet/>
      <dgm:spPr/>
      <dgm:t>
        <a:bodyPr/>
        <a:lstStyle/>
        <a:p>
          <a:endParaRPr lang="en-IN"/>
        </a:p>
      </dgm:t>
    </dgm:pt>
    <dgm:pt modelId="{8BAB8AEA-B77F-4B8F-B212-FD88AA537DEF}" type="sibTrans" cxnId="{58CB66F9-3A85-4869-9F03-207941C418AA}">
      <dgm:prSet/>
      <dgm:spPr/>
      <dgm:t>
        <a:bodyPr/>
        <a:lstStyle/>
        <a:p>
          <a:endParaRPr lang="en-IN"/>
        </a:p>
      </dgm:t>
    </dgm:pt>
    <dgm:pt modelId="{AA1EB62A-0122-4550-9D35-8C661912B547}">
      <dgm:prSet phldrT="[Text]"/>
      <dgm:spPr/>
      <dgm:t>
        <a:bodyPr/>
        <a:lstStyle/>
        <a:p>
          <a:r>
            <a:rPr lang="en-US" dirty="0" smtClean="0"/>
            <a:t>INFECTIOUS DISEASE   SPECIALIST</a:t>
          </a:r>
          <a:endParaRPr lang="en-IN" dirty="0"/>
        </a:p>
      </dgm:t>
    </dgm:pt>
    <dgm:pt modelId="{B65FB2D1-19D6-49F1-922B-981E4AEE0DCE}" type="parTrans" cxnId="{0D448D37-1B6C-4E2B-8ADA-5A35EB4AD576}">
      <dgm:prSet/>
      <dgm:spPr/>
      <dgm:t>
        <a:bodyPr/>
        <a:lstStyle/>
        <a:p>
          <a:endParaRPr lang="en-IN"/>
        </a:p>
      </dgm:t>
    </dgm:pt>
    <dgm:pt modelId="{B946B0E9-F404-4A38-A1A1-06388ED19BFC}" type="sibTrans" cxnId="{0D448D37-1B6C-4E2B-8ADA-5A35EB4AD576}">
      <dgm:prSet/>
      <dgm:spPr/>
      <dgm:t>
        <a:bodyPr/>
        <a:lstStyle/>
        <a:p>
          <a:endParaRPr lang="en-IN"/>
        </a:p>
      </dgm:t>
    </dgm:pt>
    <dgm:pt modelId="{36A0223F-9693-422D-82E5-6F442B434958}">
      <dgm:prSet phldrT="[Text]"/>
      <dgm:spPr/>
      <dgm:t>
        <a:bodyPr/>
        <a:lstStyle/>
        <a:p>
          <a:r>
            <a:rPr lang="en-US" dirty="0" smtClean="0"/>
            <a:t>MICROBIOLOGIST</a:t>
          </a:r>
          <a:endParaRPr lang="en-IN" dirty="0"/>
        </a:p>
      </dgm:t>
    </dgm:pt>
    <dgm:pt modelId="{2DD68638-DAAD-4AE8-B4C8-341AE25E0AA6}" type="parTrans" cxnId="{701AD2BB-00A2-4254-91DF-C689F9FF5634}">
      <dgm:prSet/>
      <dgm:spPr/>
      <dgm:t>
        <a:bodyPr/>
        <a:lstStyle/>
        <a:p>
          <a:endParaRPr lang="en-IN"/>
        </a:p>
      </dgm:t>
    </dgm:pt>
    <dgm:pt modelId="{6543C6B6-CC5B-4C84-A947-A1A998393E98}" type="sibTrans" cxnId="{701AD2BB-00A2-4254-91DF-C689F9FF5634}">
      <dgm:prSet/>
      <dgm:spPr/>
      <dgm:t>
        <a:bodyPr/>
        <a:lstStyle/>
        <a:p>
          <a:endParaRPr lang="en-IN"/>
        </a:p>
      </dgm:t>
    </dgm:pt>
    <dgm:pt modelId="{5A632E09-B9EC-4C97-B0BD-A13C3ED52322}">
      <dgm:prSet/>
      <dgm:spPr/>
      <dgm:t>
        <a:bodyPr/>
        <a:lstStyle/>
        <a:p>
          <a:r>
            <a:rPr lang="en-US" dirty="0" smtClean="0"/>
            <a:t>PRIMARY CARE PHYSICIAN</a:t>
          </a:r>
          <a:endParaRPr lang="en-IN" dirty="0"/>
        </a:p>
      </dgm:t>
    </dgm:pt>
    <dgm:pt modelId="{F2ECFE06-776F-4F01-9ADF-D0D00A28462F}" type="parTrans" cxnId="{11B66CAE-E071-45B3-8001-EC713B9AAC6E}">
      <dgm:prSet/>
      <dgm:spPr/>
      <dgm:t>
        <a:bodyPr/>
        <a:lstStyle/>
        <a:p>
          <a:endParaRPr lang="en-IN"/>
        </a:p>
      </dgm:t>
    </dgm:pt>
    <dgm:pt modelId="{9F3075E6-874D-4401-98C8-E718D802390C}" type="sibTrans" cxnId="{11B66CAE-E071-45B3-8001-EC713B9AAC6E}">
      <dgm:prSet/>
      <dgm:spPr/>
      <dgm:t>
        <a:bodyPr/>
        <a:lstStyle/>
        <a:p>
          <a:endParaRPr lang="en-IN"/>
        </a:p>
      </dgm:t>
    </dgm:pt>
    <dgm:pt modelId="{7A733676-A6C8-4018-858F-89041CE92A07}">
      <dgm:prSet/>
      <dgm:spPr/>
      <dgm:t>
        <a:bodyPr/>
        <a:lstStyle/>
        <a:p>
          <a:r>
            <a:rPr lang="en-US" dirty="0" smtClean="0"/>
            <a:t>OTHER SPECIALITIES</a:t>
          </a:r>
          <a:endParaRPr lang="en-IN" dirty="0"/>
        </a:p>
      </dgm:t>
    </dgm:pt>
    <dgm:pt modelId="{79D36F59-9D6B-4014-ACD3-20097A6746CE}" type="parTrans" cxnId="{DF34D717-6503-4D28-BF3C-D0F09E4ED306}">
      <dgm:prSet/>
      <dgm:spPr/>
      <dgm:t>
        <a:bodyPr/>
        <a:lstStyle/>
        <a:p>
          <a:endParaRPr lang="en-IN"/>
        </a:p>
      </dgm:t>
    </dgm:pt>
    <dgm:pt modelId="{F94E2F17-E16F-43B5-B6B7-574E0C2D6EA0}" type="sibTrans" cxnId="{DF34D717-6503-4D28-BF3C-D0F09E4ED306}">
      <dgm:prSet/>
      <dgm:spPr/>
      <dgm:t>
        <a:bodyPr/>
        <a:lstStyle/>
        <a:p>
          <a:endParaRPr lang="en-IN"/>
        </a:p>
      </dgm:t>
    </dgm:pt>
    <dgm:pt modelId="{47D21583-0809-449E-B48B-31B0D0B3EE69}" type="pres">
      <dgm:prSet presAssocID="{24D1AF44-3488-46B8-BBB4-C439AD3EC33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A8ECF5D-1720-49E6-A95E-FB1520FD2383}" type="pres">
      <dgm:prSet presAssocID="{54DF3FB0-54C5-44CB-A397-7F86B1063801}" presName="centerShape" presStyleLbl="node0" presStyleIdx="0" presStyleCnt="1" custScaleX="141072" custScaleY="132760" custLinFactNeighborY="-370"/>
      <dgm:spPr/>
      <dgm:t>
        <a:bodyPr/>
        <a:lstStyle/>
        <a:p>
          <a:endParaRPr lang="en-IN"/>
        </a:p>
      </dgm:t>
    </dgm:pt>
    <dgm:pt modelId="{A954446C-6C25-42EF-935B-3329468CCCF3}" type="pres">
      <dgm:prSet presAssocID="{877E08EB-549D-4124-8B57-AF005D6238B0}" presName="parTrans" presStyleLbl="sibTrans2D1" presStyleIdx="0" presStyleCnt="6"/>
      <dgm:spPr/>
    </dgm:pt>
    <dgm:pt modelId="{D62690F5-7F20-4F07-AA20-0EE5E125EA2E}" type="pres">
      <dgm:prSet presAssocID="{877E08EB-549D-4124-8B57-AF005D6238B0}" presName="connectorText" presStyleLbl="sibTrans2D1" presStyleIdx="0" presStyleCnt="6"/>
      <dgm:spPr/>
    </dgm:pt>
    <dgm:pt modelId="{9A6A8D95-E0ED-4F9A-A4DF-87E4572CB4F5}" type="pres">
      <dgm:prSet presAssocID="{4892C9E9-2620-4AEC-9C8B-7D6BC044EAD0}" presName="node" presStyleLbl="node1" presStyleIdx="0" presStyleCnt="6" custScaleX="14817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F4A18D6-137C-42AF-B929-C66AA84F812F}" type="pres">
      <dgm:prSet presAssocID="{79D36F59-9D6B-4014-ACD3-20097A6746CE}" presName="parTrans" presStyleLbl="sibTrans2D1" presStyleIdx="1" presStyleCnt="6"/>
      <dgm:spPr/>
    </dgm:pt>
    <dgm:pt modelId="{ED7D47F0-FAF4-479C-B835-CE3ECAC78DA3}" type="pres">
      <dgm:prSet presAssocID="{79D36F59-9D6B-4014-ACD3-20097A6746CE}" presName="connectorText" presStyleLbl="sibTrans2D1" presStyleIdx="1" presStyleCnt="6"/>
      <dgm:spPr/>
    </dgm:pt>
    <dgm:pt modelId="{41264938-ED05-4B5A-B5CC-98AD8A5E52EC}" type="pres">
      <dgm:prSet presAssocID="{7A733676-A6C8-4018-858F-89041CE92A07}" presName="node" presStyleLbl="node1" presStyleIdx="1" presStyleCnt="6" custScaleX="153388" custRadScaleRad="113924" custRadScaleInc="147600">
        <dgm:presLayoutVars>
          <dgm:bulletEnabled val="1"/>
        </dgm:presLayoutVars>
      </dgm:prSet>
      <dgm:spPr/>
    </dgm:pt>
    <dgm:pt modelId="{AFB2A8F2-FDD8-4FD6-BA9B-208911BD54BC}" type="pres">
      <dgm:prSet presAssocID="{3224AD63-2128-4D9B-A0AB-3B34E217619C}" presName="parTrans" presStyleLbl="sibTrans2D1" presStyleIdx="2" presStyleCnt="6"/>
      <dgm:spPr/>
    </dgm:pt>
    <dgm:pt modelId="{EAD2D3DB-7A37-4BD6-979C-D0C65A167EAA}" type="pres">
      <dgm:prSet presAssocID="{3224AD63-2128-4D9B-A0AB-3B34E217619C}" presName="connectorText" presStyleLbl="sibTrans2D1" presStyleIdx="2" presStyleCnt="6"/>
      <dgm:spPr/>
    </dgm:pt>
    <dgm:pt modelId="{8816EB23-5BBC-4FE6-A874-81965035BF18}" type="pres">
      <dgm:prSet presAssocID="{8D654163-D3B1-4B66-A26C-3BFE81028469}" presName="node" presStyleLbl="node1" presStyleIdx="2" presStyleCnt="6" custScaleX="172318" custScaleY="89673" custRadScaleRad="117658" custRadScaleInc="-19101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1CE2E53-2486-4460-AE22-E0650294E3F3}" type="pres">
      <dgm:prSet presAssocID="{B65FB2D1-19D6-49F1-922B-981E4AEE0DCE}" presName="parTrans" presStyleLbl="sibTrans2D1" presStyleIdx="3" presStyleCnt="6"/>
      <dgm:spPr/>
    </dgm:pt>
    <dgm:pt modelId="{C5BE05C9-50F3-46EF-9B2A-43C25D8D2CE2}" type="pres">
      <dgm:prSet presAssocID="{B65FB2D1-19D6-49F1-922B-981E4AEE0DCE}" presName="connectorText" presStyleLbl="sibTrans2D1" presStyleIdx="3" presStyleCnt="6"/>
      <dgm:spPr/>
    </dgm:pt>
    <dgm:pt modelId="{CEDED8FF-DC3C-4163-BEFD-79611565658A}" type="pres">
      <dgm:prSet presAssocID="{AA1EB62A-0122-4550-9D35-8C661912B547}" presName="node" presStyleLbl="node1" presStyleIdx="3" presStyleCnt="6" custScaleX="169839" custRadScaleRad="106829" custRadScaleInc="-1493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C5341FC-B938-4434-9E05-B1F1BAF9B4F4}" type="pres">
      <dgm:prSet presAssocID="{2DD68638-DAAD-4AE8-B4C8-341AE25E0AA6}" presName="parTrans" presStyleLbl="sibTrans2D1" presStyleIdx="4" presStyleCnt="6"/>
      <dgm:spPr/>
    </dgm:pt>
    <dgm:pt modelId="{838966ED-0F4E-4FE5-AEE3-A6DC2C25109C}" type="pres">
      <dgm:prSet presAssocID="{2DD68638-DAAD-4AE8-B4C8-341AE25E0AA6}" presName="connectorText" presStyleLbl="sibTrans2D1" presStyleIdx="4" presStyleCnt="6"/>
      <dgm:spPr/>
    </dgm:pt>
    <dgm:pt modelId="{4358A5AD-455C-4758-8099-2618D72EC53B}" type="pres">
      <dgm:prSet presAssocID="{36A0223F-9693-422D-82E5-6F442B434958}" presName="node" presStyleLbl="node1" presStyleIdx="4" presStyleCnt="6" custScaleX="153585" custRadScaleRad="110103" custRadScaleInc="1864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AD72931-A7EB-45CC-966F-0AD48FCA3D59}" type="pres">
      <dgm:prSet presAssocID="{F2ECFE06-776F-4F01-9ADF-D0D00A28462F}" presName="parTrans" presStyleLbl="sibTrans2D1" presStyleIdx="5" presStyleCnt="6"/>
      <dgm:spPr/>
    </dgm:pt>
    <dgm:pt modelId="{0D41952C-CBE0-40E7-82EA-D1C6CFBE80A1}" type="pres">
      <dgm:prSet presAssocID="{F2ECFE06-776F-4F01-9ADF-D0D00A28462F}" presName="connectorText" presStyleLbl="sibTrans2D1" presStyleIdx="5" presStyleCnt="6"/>
      <dgm:spPr/>
    </dgm:pt>
    <dgm:pt modelId="{8BF01ED7-011F-4547-89DC-C15E6925D7B3}" type="pres">
      <dgm:prSet presAssocID="{5A632E09-B9EC-4C97-B0BD-A13C3ED52322}" presName="node" presStyleLbl="node1" presStyleIdx="5" presStyleCnt="6" custScaleX="146540" custScaleY="93970" custRadScaleRad="111427" custRadScaleInc="-1200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7D9A2A44-FD7E-4C10-96DD-8CF7B43265EF}" srcId="{24D1AF44-3488-46B8-BBB4-C439AD3EC33B}" destId="{54DF3FB0-54C5-44CB-A397-7F86B1063801}" srcOrd="0" destOrd="0" parTransId="{2FBA9E6D-58E9-4F4D-AF5B-0138F2AC6DF4}" sibTransId="{CAEBC527-9908-4239-9C0B-E9EA1482C8AC}"/>
    <dgm:cxn modelId="{49D4FF8F-BC5B-4969-963C-E1A490234195}" type="presOf" srcId="{79D36F59-9D6B-4014-ACD3-20097A6746CE}" destId="{ED7D47F0-FAF4-479C-B835-CE3ECAC78DA3}" srcOrd="1" destOrd="0" presId="urn:microsoft.com/office/officeart/2005/8/layout/radial5"/>
    <dgm:cxn modelId="{AAF085B5-15A8-4900-9E4C-C1AD6C607B85}" type="presOf" srcId="{7A733676-A6C8-4018-858F-89041CE92A07}" destId="{41264938-ED05-4B5A-B5CC-98AD8A5E52EC}" srcOrd="0" destOrd="0" presId="urn:microsoft.com/office/officeart/2005/8/layout/radial5"/>
    <dgm:cxn modelId="{7A764914-79C8-4275-AA95-9AB4CD510BB8}" type="presOf" srcId="{F2ECFE06-776F-4F01-9ADF-D0D00A28462F}" destId="{4AD72931-A7EB-45CC-966F-0AD48FCA3D59}" srcOrd="0" destOrd="0" presId="urn:microsoft.com/office/officeart/2005/8/layout/radial5"/>
    <dgm:cxn modelId="{124DA43D-4C1A-48DE-8B27-14D253FD15FA}" type="presOf" srcId="{877E08EB-549D-4124-8B57-AF005D6238B0}" destId="{D62690F5-7F20-4F07-AA20-0EE5E125EA2E}" srcOrd="1" destOrd="0" presId="urn:microsoft.com/office/officeart/2005/8/layout/radial5"/>
    <dgm:cxn modelId="{AF63F2AF-359C-48DC-9DB1-BB3C064903FA}" type="presOf" srcId="{3224AD63-2128-4D9B-A0AB-3B34E217619C}" destId="{AFB2A8F2-FDD8-4FD6-BA9B-208911BD54BC}" srcOrd="0" destOrd="0" presId="urn:microsoft.com/office/officeart/2005/8/layout/radial5"/>
    <dgm:cxn modelId="{265BA445-0CFC-41D0-9CBE-1B7B0A47F933}" type="presOf" srcId="{B65FB2D1-19D6-49F1-922B-981E4AEE0DCE}" destId="{51CE2E53-2486-4460-AE22-E0650294E3F3}" srcOrd="0" destOrd="0" presId="urn:microsoft.com/office/officeart/2005/8/layout/radial5"/>
    <dgm:cxn modelId="{F532AAD6-633B-4C90-9602-CDACA19680D4}" srcId="{54DF3FB0-54C5-44CB-A397-7F86B1063801}" destId="{4892C9E9-2620-4AEC-9C8B-7D6BC044EAD0}" srcOrd="0" destOrd="0" parTransId="{877E08EB-549D-4124-8B57-AF005D6238B0}" sibTransId="{00504786-49DB-463C-B0DD-B50BD33FBCA9}"/>
    <dgm:cxn modelId="{2A7792AF-F4C6-49F1-89F4-EBEAC7A81625}" type="presOf" srcId="{8D654163-D3B1-4B66-A26C-3BFE81028469}" destId="{8816EB23-5BBC-4FE6-A874-81965035BF18}" srcOrd="0" destOrd="0" presId="urn:microsoft.com/office/officeart/2005/8/layout/radial5"/>
    <dgm:cxn modelId="{A8FC4B89-5C41-4786-9925-7FD58F563C07}" type="presOf" srcId="{4892C9E9-2620-4AEC-9C8B-7D6BC044EAD0}" destId="{9A6A8D95-E0ED-4F9A-A4DF-87E4572CB4F5}" srcOrd="0" destOrd="0" presId="urn:microsoft.com/office/officeart/2005/8/layout/radial5"/>
    <dgm:cxn modelId="{8AA477FC-2266-4212-AB3B-0D38F7548F89}" type="presOf" srcId="{B65FB2D1-19D6-49F1-922B-981E4AEE0DCE}" destId="{C5BE05C9-50F3-46EF-9B2A-43C25D8D2CE2}" srcOrd="1" destOrd="0" presId="urn:microsoft.com/office/officeart/2005/8/layout/radial5"/>
    <dgm:cxn modelId="{FA22EC79-F99F-4790-B1B4-B513FAA10E4B}" type="presOf" srcId="{2DD68638-DAAD-4AE8-B4C8-341AE25E0AA6}" destId="{5C5341FC-B938-4434-9E05-B1F1BAF9B4F4}" srcOrd="0" destOrd="0" presId="urn:microsoft.com/office/officeart/2005/8/layout/radial5"/>
    <dgm:cxn modelId="{30C4D8D7-69DB-435A-8BF4-0916E29363F7}" type="presOf" srcId="{877E08EB-549D-4124-8B57-AF005D6238B0}" destId="{A954446C-6C25-42EF-935B-3329468CCCF3}" srcOrd="0" destOrd="0" presId="urn:microsoft.com/office/officeart/2005/8/layout/radial5"/>
    <dgm:cxn modelId="{CCC1E4F8-BAAF-4B31-B766-B2F72E481EE1}" type="presOf" srcId="{5A632E09-B9EC-4C97-B0BD-A13C3ED52322}" destId="{8BF01ED7-011F-4547-89DC-C15E6925D7B3}" srcOrd="0" destOrd="0" presId="urn:microsoft.com/office/officeart/2005/8/layout/radial5"/>
    <dgm:cxn modelId="{701AD2BB-00A2-4254-91DF-C689F9FF5634}" srcId="{54DF3FB0-54C5-44CB-A397-7F86B1063801}" destId="{36A0223F-9693-422D-82E5-6F442B434958}" srcOrd="4" destOrd="0" parTransId="{2DD68638-DAAD-4AE8-B4C8-341AE25E0AA6}" sibTransId="{6543C6B6-CC5B-4C84-A947-A1A998393E98}"/>
    <dgm:cxn modelId="{11B66CAE-E071-45B3-8001-EC713B9AAC6E}" srcId="{54DF3FB0-54C5-44CB-A397-7F86B1063801}" destId="{5A632E09-B9EC-4C97-B0BD-A13C3ED52322}" srcOrd="5" destOrd="0" parTransId="{F2ECFE06-776F-4F01-9ADF-D0D00A28462F}" sibTransId="{9F3075E6-874D-4401-98C8-E718D802390C}"/>
    <dgm:cxn modelId="{45321181-325F-4BFA-B1CF-4EFD9AC6E92B}" type="presOf" srcId="{F2ECFE06-776F-4F01-9ADF-D0D00A28462F}" destId="{0D41952C-CBE0-40E7-82EA-D1C6CFBE80A1}" srcOrd="1" destOrd="0" presId="urn:microsoft.com/office/officeart/2005/8/layout/radial5"/>
    <dgm:cxn modelId="{38CEA97F-76DC-4C49-83B5-844C22440AE2}" type="presOf" srcId="{36A0223F-9693-422D-82E5-6F442B434958}" destId="{4358A5AD-455C-4758-8099-2618D72EC53B}" srcOrd="0" destOrd="0" presId="urn:microsoft.com/office/officeart/2005/8/layout/radial5"/>
    <dgm:cxn modelId="{AF36C6AE-1465-4DE3-8E9E-976A30DF6F16}" type="presOf" srcId="{AA1EB62A-0122-4550-9D35-8C661912B547}" destId="{CEDED8FF-DC3C-4163-BEFD-79611565658A}" srcOrd="0" destOrd="0" presId="urn:microsoft.com/office/officeart/2005/8/layout/radial5"/>
    <dgm:cxn modelId="{BE042304-D855-4F61-979B-58AAE8C61757}" type="presOf" srcId="{2DD68638-DAAD-4AE8-B4C8-341AE25E0AA6}" destId="{838966ED-0F4E-4FE5-AEE3-A6DC2C25109C}" srcOrd="1" destOrd="0" presId="urn:microsoft.com/office/officeart/2005/8/layout/radial5"/>
    <dgm:cxn modelId="{0D448D37-1B6C-4E2B-8ADA-5A35EB4AD576}" srcId="{54DF3FB0-54C5-44CB-A397-7F86B1063801}" destId="{AA1EB62A-0122-4550-9D35-8C661912B547}" srcOrd="3" destOrd="0" parTransId="{B65FB2D1-19D6-49F1-922B-981E4AEE0DCE}" sibTransId="{B946B0E9-F404-4A38-A1A1-06388ED19BFC}"/>
    <dgm:cxn modelId="{AEAC8CFA-B28E-4968-A956-F301915E6FBE}" type="presOf" srcId="{24D1AF44-3488-46B8-BBB4-C439AD3EC33B}" destId="{47D21583-0809-449E-B48B-31B0D0B3EE69}" srcOrd="0" destOrd="0" presId="urn:microsoft.com/office/officeart/2005/8/layout/radial5"/>
    <dgm:cxn modelId="{58CB66F9-3A85-4869-9F03-207941C418AA}" srcId="{54DF3FB0-54C5-44CB-A397-7F86B1063801}" destId="{8D654163-D3B1-4B66-A26C-3BFE81028469}" srcOrd="2" destOrd="0" parTransId="{3224AD63-2128-4D9B-A0AB-3B34E217619C}" sibTransId="{8BAB8AEA-B77F-4B8F-B212-FD88AA537DEF}"/>
    <dgm:cxn modelId="{34F5D30D-3BB6-4CBD-A500-DC6C8A638F63}" type="presOf" srcId="{79D36F59-9D6B-4014-ACD3-20097A6746CE}" destId="{EF4A18D6-137C-42AF-B929-C66AA84F812F}" srcOrd="0" destOrd="0" presId="urn:microsoft.com/office/officeart/2005/8/layout/radial5"/>
    <dgm:cxn modelId="{DF34D717-6503-4D28-BF3C-D0F09E4ED306}" srcId="{54DF3FB0-54C5-44CB-A397-7F86B1063801}" destId="{7A733676-A6C8-4018-858F-89041CE92A07}" srcOrd="1" destOrd="0" parTransId="{79D36F59-9D6B-4014-ACD3-20097A6746CE}" sibTransId="{F94E2F17-E16F-43B5-B6B7-574E0C2D6EA0}"/>
    <dgm:cxn modelId="{EA9C9898-3BCF-462B-B11F-1D286646A142}" type="presOf" srcId="{3224AD63-2128-4D9B-A0AB-3B34E217619C}" destId="{EAD2D3DB-7A37-4BD6-979C-D0C65A167EAA}" srcOrd="1" destOrd="0" presId="urn:microsoft.com/office/officeart/2005/8/layout/radial5"/>
    <dgm:cxn modelId="{2F6AE48F-EDF8-47D2-938C-1EA0B7DF8B61}" type="presOf" srcId="{54DF3FB0-54C5-44CB-A397-7F86B1063801}" destId="{8A8ECF5D-1720-49E6-A95E-FB1520FD2383}" srcOrd="0" destOrd="0" presId="urn:microsoft.com/office/officeart/2005/8/layout/radial5"/>
    <dgm:cxn modelId="{39CD03F5-3A82-4CA8-A422-6369F1A7F562}" type="presParOf" srcId="{47D21583-0809-449E-B48B-31B0D0B3EE69}" destId="{8A8ECF5D-1720-49E6-A95E-FB1520FD2383}" srcOrd="0" destOrd="0" presId="urn:microsoft.com/office/officeart/2005/8/layout/radial5"/>
    <dgm:cxn modelId="{C40B49E1-6FA5-4FE4-9E64-BA5A25EA7B89}" type="presParOf" srcId="{47D21583-0809-449E-B48B-31B0D0B3EE69}" destId="{A954446C-6C25-42EF-935B-3329468CCCF3}" srcOrd="1" destOrd="0" presId="urn:microsoft.com/office/officeart/2005/8/layout/radial5"/>
    <dgm:cxn modelId="{9D854882-F3D1-48CB-8E66-65A8BC28D778}" type="presParOf" srcId="{A954446C-6C25-42EF-935B-3329468CCCF3}" destId="{D62690F5-7F20-4F07-AA20-0EE5E125EA2E}" srcOrd="0" destOrd="0" presId="urn:microsoft.com/office/officeart/2005/8/layout/radial5"/>
    <dgm:cxn modelId="{47356BC5-A162-4EE0-B636-C6212380954C}" type="presParOf" srcId="{47D21583-0809-449E-B48B-31B0D0B3EE69}" destId="{9A6A8D95-E0ED-4F9A-A4DF-87E4572CB4F5}" srcOrd="2" destOrd="0" presId="urn:microsoft.com/office/officeart/2005/8/layout/radial5"/>
    <dgm:cxn modelId="{E7AAF4EE-D8BD-43D2-B492-0C69FFA01B8E}" type="presParOf" srcId="{47D21583-0809-449E-B48B-31B0D0B3EE69}" destId="{EF4A18D6-137C-42AF-B929-C66AA84F812F}" srcOrd="3" destOrd="0" presId="urn:microsoft.com/office/officeart/2005/8/layout/radial5"/>
    <dgm:cxn modelId="{371217D9-341C-42ED-AF3D-40E3F3862344}" type="presParOf" srcId="{EF4A18D6-137C-42AF-B929-C66AA84F812F}" destId="{ED7D47F0-FAF4-479C-B835-CE3ECAC78DA3}" srcOrd="0" destOrd="0" presId="urn:microsoft.com/office/officeart/2005/8/layout/radial5"/>
    <dgm:cxn modelId="{EF12D654-6795-4769-A215-B302267E48F4}" type="presParOf" srcId="{47D21583-0809-449E-B48B-31B0D0B3EE69}" destId="{41264938-ED05-4B5A-B5CC-98AD8A5E52EC}" srcOrd="4" destOrd="0" presId="urn:microsoft.com/office/officeart/2005/8/layout/radial5"/>
    <dgm:cxn modelId="{FF17BDD2-D942-4B7F-9F18-5A59CA39A58E}" type="presParOf" srcId="{47D21583-0809-449E-B48B-31B0D0B3EE69}" destId="{AFB2A8F2-FDD8-4FD6-BA9B-208911BD54BC}" srcOrd="5" destOrd="0" presId="urn:microsoft.com/office/officeart/2005/8/layout/radial5"/>
    <dgm:cxn modelId="{CFDA32A6-F265-4B8E-B875-1FC496C2A4BE}" type="presParOf" srcId="{AFB2A8F2-FDD8-4FD6-BA9B-208911BD54BC}" destId="{EAD2D3DB-7A37-4BD6-979C-D0C65A167EAA}" srcOrd="0" destOrd="0" presId="urn:microsoft.com/office/officeart/2005/8/layout/radial5"/>
    <dgm:cxn modelId="{56AFE855-C34C-406D-ACA9-0151F822566A}" type="presParOf" srcId="{47D21583-0809-449E-B48B-31B0D0B3EE69}" destId="{8816EB23-5BBC-4FE6-A874-81965035BF18}" srcOrd="6" destOrd="0" presId="urn:microsoft.com/office/officeart/2005/8/layout/radial5"/>
    <dgm:cxn modelId="{41A59B62-1416-428E-8CB7-362889C626AE}" type="presParOf" srcId="{47D21583-0809-449E-B48B-31B0D0B3EE69}" destId="{51CE2E53-2486-4460-AE22-E0650294E3F3}" srcOrd="7" destOrd="0" presId="urn:microsoft.com/office/officeart/2005/8/layout/radial5"/>
    <dgm:cxn modelId="{DC79FEC2-8C77-4B7C-8272-F1FDC2DAD3AE}" type="presParOf" srcId="{51CE2E53-2486-4460-AE22-E0650294E3F3}" destId="{C5BE05C9-50F3-46EF-9B2A-43C25D8D2CE2}" srcOrd="0" destOrd="0" presId="urn:microsoft.com/office/officeart/2005/8/layout/radial5"/>
    <dgm:cxn modelId="{AC2A2655-0808-4C1E-99DB-6723EE88C2E9}" type="presParOf" srcId="{47D21583-0809-449E-B48B-31B0D0B3EE69}" destId="{CEDED8FF-DC3C-4163-BEFD-79611565658A}" srcOrd="8" destOrd="0" presId="urn:microsoft.com/office/officeart/2005/8/layout/radial5"/>
    <dgm:cxn modelId="{85C50E19-A075-444B-BDF5-9DDC6B14D15D}" type="presParOf" srcId="{47D21583-0809-449E-B48B-31B0D0B3EE69}" destId="{5C5341FC-B938-4434-9E05-B1F1BAF9B4F4}" srcOrd="9" destOrd="0" presId="urn:microsoft.com/office/officeart/2005/8/layout/radial5"/>
    <dgm:cxn modelId="{FCD4CB76-91A8-46DD-AFA1-B5CA518091E1}" type="presParOf" srcId="{5C5341FC-B938-4434-9E05-B1F1BAF9B4F4}" destId="{838966ED-0F4E-4FE5-AEE3-A6DC2C25109C}" srcOrd="0" destOrd="0" presId="urn:microsoft.com/office/officeart/2005/8/layout/radial5"/>
    <dgm:cxn modelId="{F59FAC58-3594-44FD-B642-1860EB7627C2}" type="presParOf" srcId="{47D21583-0809-449E-B48B-31B0D0B3EE69}" destId="{4358A5AD-455C-4758-8099-2618D72EC53B}" srcOrd="10" destOrd="0" presId="urn:microsoft.com/office/officeart/2005/8/layout/radial5"/>
    <dgm:cxn modelId="{ADA4E71E-DB7B-4497-A574-5920D4698F5A}" type="presParOf" srcId="{47D21583-0809-449E-B48B-31B0D0B3EE69}" destId="{4AD72931-A7EB-45CC-966F-0AD48FCA3D59}" srcOrd="11" destOrd="0" presId="urn:microsoft.com/office/officeart/2005/8/layout/radial5"/>
    <dgm:cxn modelId="{57D157F3-498E-4F0C-8B87-F37E29A494D3}" type="presParOf" srcId="{4AD72931-A7EB-45CC-966F-0AD48FCA3D59}" destId="{0D41952C-CBE0-40E7-82EA-D1C6CFBE80A1}" srcOrd="0" destOrd="0" presId="urn:microsoft.com/office/officeart/2005/8/layout/radial5"/>
    <dgm:cxn modelId="{81D57133-BBC2-4A8F-A6A0-F03BB6AD5AA6}" type="presParOf" srcId="{47D21583-0809-449E-B48B-31B0D0B3EE69}" destId="{8BF01ED7-011F-4547-89DC-C15E6925D7B3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ECF5D-1720-49E6-A95E-FB1520FD2383}">
      <dsp:nvSpPr>
        <dsp:cNvPr id="0" name=""/>
        <dsp:cNvSpPr/>
      </dsp:nvSpPr>
      <dsp:spPr>
        <a:xfrm>
          <a:off x="3063263" y="1690593"/>
          <a:ext cx="1561959" cy="14699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THE ENDOCARDITIS TEAM</a:t>
          </a:r>
          <a:endParaRPr lang="en-IN" sz="1100" kern="1200" dirty="0"/>
        </a:p>
      </dsp:txBody>
      <dsp:txXfrm>
        <a:off x="3292007" y="1905859"/>
        <a:ext cx="1104471" cy="1039396"/>
      </dsp:txXfrm>
    </dsp:sp>
    <dsp:sp modelId="{A954446C-6C25-42EF-935B-3329468CCCF3}">
      <dsp:nvSpPr>
        <dsp:cNvPr id="0" name=""/>
        <dsp:cNvSpPr/>
      </dsp:nvSpPr>
      <dsp:spPr>
        <a:xfrm rot="16200000">
          <a:off x="3764062" y="1355623"/>
          <a:ext cx="160361" cy="3764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900" kern="1200"/>
        </a:p>
      </dsp:txBody>
      <dsp:txXfrm>
        <a:off x="3788116" y="1454967"/>
        <a:ext cx="112253" cy="225870"/>
      </dsp:txXfrm>
    </dsp:sp>
    <dsp:sp modelId="{9A6A8D95-E0ED-4F9A-A4DF-87E4572CB4F5}">
      <dsp:nvSpPr>
        <dsp:cNvPr id="0" name=""/>
        <dsp:cNvSpPr/>
      </dsp:nvSpPr>
      <dsp:spPr>
        <a:xfrm>
          <a:off x="2818879" y="4017"/>
          <a:ext cx="2050727" cy="13840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CARDIOLOGIST</a:t>
          </a:r>
          <a:endParaRPr lang="en-IN" sz="1100" kern="1200" dirty="0"/>
        </a:p>
      </dsp:txBody>
      <dsp:txXfrm>
        <a:off x="3119201" y="206700"/>
        <a:ext cx="1450083" cy="978642"/>
      </dsp:txXfrm>
    </dsp:sp>
    <dsp:sp modelId="{EF4A18D6-137C-42AF-B929-C66AA84F812F}">
      <dsp:nvSpPr>
        <dsp:cNvPr id="0" name=""/>
        <dsp:cNvSpPr/>
      </dsp:nvSpPr>
      <dsp:spPr>
        <a:xfrm rot="878405">
          <a:off x="4636011" y="2457464"/>
          <a:ext cx="101827" cy="3764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900" kern="1200"/>
        </a:p>
      </dsp:txBody>
      <dsp:txXfrm>
        <a:off x="4636507" y="2528894"/>
        <a:ext cx="71279" cy="225870"/>
      </dsp:txXfrm>
    </dsp:sp>
    <dsp:sp modelId="{41264938-ED05-4B5A-B5CC-98AD8A5E52EC}">
      <dsp:nvSpPr>
        <dsp:cNvPr id="0" name=""/>
        <dsp:cNvSpPr/>
      </dsp:nvSpPr>
      <dsp:spPr>
        <a:xfrm>
          <a:off x="4706503" y="2236080"/>
          <a:ext cx="2122903" cy="13840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OTHER SPECIALITIES</a:t>
          </a:r>
          <a:endParaRPr lang="en-IN" sz="1100" kern="1200" dirty="0"/>
        </a:p>
      </dsp:txBody>
      <dsp:txXfrm>
        <a:off x="5017395" y="2438763"/>
        <a:ext cx="1501119" cy="978642"/>
      </dsp:txXfrm>
    </dsp:sp>
    <dsp:sp modelId="{AFB2A8F2-FDD8-4FD6-BA9B-208911BD54BC}">
      <dsp:nvSpPr>
        <dsp:cNvPr id="0" name=""/>
        <dsp:cNvSpPr/>
      </dsp:nvSpPr>
      <dsp:spPr>
        <a:xfrm rot="19980998">
          <a:off x="4584130" y="1817844"/>
          <a:ext cx="167992" cy="3764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900" kern="1200"/>
        </a:p>
      </dsp:txBody>
      <dsp:txXfrm>
        <a:off x="4586873" y="1904568"/>
        <a:ext cx="117594" cy="225870"/>
      </dsp:txXfrm>
    </dsp:sp>
    <dsp:sp modelId="{8816EB23-5BBC-4FE6-A874-81965035BF18}">
      <dsp:nvSpPr>
        <dsp:cNvPr id="0" name=""/>
        <dsp:cNvSpPr/>
      </dsp:nvSpPr>
      <dsp:spPr>
        <a:xfrm>
          <a:off x="4473483" y="877486"/>
          <a:ext cx="2384896" cy="12410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SURGEON</a:t>
          </a:r>
          <a:endParaRPr lang="en-IN" sz="1100" kern="1200" dirty="0"/>
        </a:p>
      </dsp:txBody>
      <dsp:txXfrm>
        <a:off x="4822743" y="1059238"/>
        <a:ext cx="1686376" cy="877578"/>
      </dsp:txXfrm>
    </dsp:sp>
    <dsp:sp modelId="{51CE2E53-2486-4460-AE22-E0650294E3F3}">
      <dsp:nvSpPr>
        <dsp:cNvPr id="0" name=""/>
        <dsp:cNvSpPr/>
      </dsp:nvSpPr>
      <dsp:spPr>
        <a:xfrm rot="5116506">
          <a:off x="3829066" y="3132754"/>
          <a:ext cx="178370" cy="3764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900" kern="1200"/>
        </a:p>
      </dsp:txBody>
      <dsp:txXfrm>
        <a:off x="3853618" y="3181379"/>
        <a:ext cx="124859" cy="225870"/>
      </dsp:txXfrm>
    </dsp:sp>
    <dsp:sp modelId="{CEDED8FF-DC3C-4163-BEFD-79611565658A}">
      <dsp:nvSpPr>
        <dsp:cNvPr id="0" name=""/>
        <dsp:cNvSpPr/>
      </dsp:nvSpPr>
      <dsp:spPr>
        <a:xfrm>
          <a:off x="2814363" y="3492895"/>
          <a:ext cx="2350586" cy="13840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INFECTIOUS DISEASE   SPECIALIST	</a:t>
          </a:r>
          <a:endParaRPr lang="en-IN" sz="1100" kern="1200" dirty="0"/>
        </a:p>
      </dsp:txBody>
      <dsp:txXfrm>
        <a:off x="3158598" y="3695578"/>
        <a:ext cx="1662116" cy="978642"/>
      </dsp:txXfrm>
    </dsp:sp>
    <dsp:sp modelId="{5C5341FC-B938-4434-9E05-B1F1BAF9B4F4}">
      <dsp:nvSpPr>
        <dsp:cNvPr id="0" name=""/>
        <dsp:cNvSpPr/>
      </dsp:nvSpPr>
      <dsp:spPr>
        <a:xfrm rot="9314574">
          <a:off x="3004353" y="2600645"/>
          <a:ext cx="104122" cy="3764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900" kern="1200"/>
        </a:p>
      </dsp:txBody>
      <dsp:txXfrm rot="10800000">
        <a:off x="3034155" y="2669394"/>
        <a:ext cx="72885" cy="225870"/>
      </dsp:txXfrm>
    </dsp:sp>
    <dsp:sp modelId="{4358A5AD-455C-4758-8099-2618D72EC53B}">
      <dsp:nvSpPr>
        <dsp:cNvPr id="0" name=""/>
        <dsp:cNvSpPr/>
      </dsp:nvSpPr>
      <dsp:spPr>
        <a:xfrm>
          <a:off x="1034413" y="2539200"/>
          <a:ext cx="2125630" cy="13840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MICROBIOLOGIST</a:t>
          </a:r>
          <a:endParaRPr lang="en-IN" sz="1100" kern="1200" dirty="0"/>
        </a:p>
      </dsp:txBody>
      <dsp:txXfrm>
        <a:off x="1345704" y="2741883"/>
        <a:ext cx="1503048" cy="978642"/>
      </dsp:txXfrm>
    </dsp:sp>
    <dsp:sp modelId="{4AD72931-A7EB-45CC-966F-0AD48FCA3D59}">
      <dsp:nvSpPr>
        <dsp:cNvPr id="0" name=""/>
        <dsp:cNvSpPr/>
      </dsp:nvSpPr>
      <dsp:spPr>
        <a:xfrm rot="12363490">
          <a:off x="2964286" y="1841615"/>
          <a:ext cx="141404" cy="3764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900" kern="1200"/>
        </a:p>
      </dsp:txBody>
      <dsp:txXfrm rot="10800000">
        <a:off x="3004551" y="1926222"/>
        <a:ext cx="98983" cy="225870"/>
      </dsp:txXfrm>
    </dsp:sp>
    <dsp:sp modelId="{8BF01ED7-011F-4547-89DC-C15E6925D7B3}">
      <dsp:nvSpPr>
        <dsp:cNvPr id="0" name=""/>
        <dsp:cNvSpPr/>
      </dsp:nvSpPr>
      <dsp:spPr>
        <a:xfrm>
          <a:off x="1091121" y="924899"/>
          <a:ext cx="2028126" cy="13005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PRIMARY CARE PHYSICIAN</a:t>
          </a:r>
          <a:endParaRPr lang="en-IN" sz="1100" kern="1200" dirty="0"/>
        </a:p>
      </dsp:txBody>
      <dsp:txXfrm>
        <a:off x="1388133" y="1115361"/>
        <a:ext cx="1434102" cy="9196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3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1048844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0C04CD0D-4C81-4B5A-B056-3917483B457D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845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IN"/>
          </a:p>
        </p:txBody>
      </p:sp>
      <p:sp>
        <p:nvSpPr>
          <p:cNvPr id="1048846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1048847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1048848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A47563BE-E805-4B7E-81E3-999DDC09348E}" type="slidenum">
              <a:rPr lang="en-IN" smtClean="0"/>
              <a:t>‹#›</a:t>
            </a:fld>
            <a:endParaRPr lang="en-I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 smtClean="0"/>
              <a:t>IF ARTERY</a:t>
            </a:r>
            <a:r>
              <a:rPr baseline="0" dirty="0" lang="en-US" smtClean="0"/>
              <a:t> IS COLONISED – INFECTIVE ENDARTERITIS</a:t>
            </a:r>
          </a:p>
          <a:p>
            <a:r>
              <a:rPr baseline="0" dirty="0" lang="en-US" smtClean="0"/>
              <a:t>IF CARDIAC CHAMBER IS COLONISED – MURAL  ENDOCARDITIS</a:t>
            </a:r>
            <a:endParaRPr dirty="0" lang="en-IN"/>
          </a:p>
        </p:txBody>
      </p:sp>
      <p:sp>
        <p:nvSpPr>
          <p:cNvPr id="104862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A47563BE-E805-4B7E-81E3-999DDC09348E}" type="slidenum">
              <a:rPr lang="en-IN" smtClean="0"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 smtClean="0"/>
              <a:t>FEVER</a:t>
            </a:r>
            <a:r>
              <a:rPr baseline="0" dirty="0" lang="en-US" smtClean="0"/>
              <a:t> IS THE MOST COMMON SIGN AND SYMPTOM</a:t>
            </a:r>
          </a:p>
          <a:p>
            <a:r>
              <a:rPr baseline="0" dirty="0" lang="en-US" smtClean="0"/>
              <a:t>DYSPNEA – SECONDARY TO HEART FAILURE, ACUTE MR/ AR; CHEST PAIN – IN IVDU; </a:t>
            </a:r>
          </a:p>
          <a:p>
            <a:r>
              <a:rPr baseline="0" dirty="0" lang="en-US" smtClean="0"/>
              <a:t>STROKE – SABE; MURMUR – REGURGITANT MURMUR </a:t>
            </a:r>
            <a:endParaRPr dirty="0" lang="en-IN"/>
          </a:p>
        </p:txBody>
      </p:sp>
      <p:sp>
        <p:nvSpPr>
          <p:cNvPr id="104867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A47563BE-E805-4B7E-81E3-999DDC09348E}" type="slidenum">
              <a:rPr lang="en-IN" smtClean="0"/>
              <a:t>31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3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 smtClean="0"/>
              <a:t>PROSTHETIC VALVE IS MORE RESISTANT</a:t>
            </a:r>
            <a:r>
              <a:rPr baseline="0" dirty="0" lang="en-US" smtClean="0"/>
              <a:t> TO DAMAGE</a:t>
            </a:r>
            <a:endParaRPr dirty="0" lang="en-IN"/>
          </a:p>
        </p:txBody>
      </p:sp>
      <p:sp>
        <p:nvSpPr>
          <p:cNvPr id="104873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A47563BE-E805-4B7E-81E3-999DDC09348E}" type="slidenum">
              <a:rPr lang="en-IN" smtClean="0"/>
              <a:t>56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30" name="Straight Connector 31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608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09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0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1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2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3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4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5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616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17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algn="r" indent="0" marL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6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6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9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9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59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59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34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63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3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821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822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82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82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82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800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01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80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03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80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80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80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6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77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77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80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80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83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83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indent="0" marL="0">
              <a:buNone/>
              <a:defRPr sz="1400"/>
            </a:lvl1pPr>
            <a:lvl2pPr indent="0" marL="457063">
              <a:buNone/>
              <a:defRPr sz="1400"/>
            </a:lvl2pPr>
            <a:lvl3pPr indent="0" marL="914126">
              <a:buNone/>
              <a:defRPr sz="1200"/>
            </a:lvl3pPr>
            <a:lvl4pPr indent="0" marL="1371189">
              <a:buNone/>
              <a:defRPr sz="1000"/>
            </a:lvl4pPr>
            <a:lvl5pPr indent="0" marL="1828251">
              <a:buNone/>
              <a:defRPr sz="1000"/>
            </a:lvl5pPr>
            <a:lvl6pPr indent="0" marL="2285314">
              <a:buNone/>
              <a:defRPr sz="1000"/>
            </a:lvl6pPr>
            <a:lvl7pPr indent="0" marL="2742377">
              <a:buNone/>
              <a:defRPr sz="1000"/>
            </a:lvl7pPr>
            <a:lvl8pPr indent="0" marL="3199440">
              <a:buNone/>
              <a:defRPr sz="1000"/>
            </a:lvl8pPr>
            <a:lvl9pPr indent="0" marL="3656503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3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83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83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89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790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9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79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79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5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816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8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8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8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82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7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7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  <p:sp>
        <p:nvSpPr>
          <p:cNvPr id="1048786" name="TextBox 19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787" name="TextBox 21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dirty="0"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811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8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8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7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74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7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77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77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  <p:sp>
        <p:nvSpPr>
          <p:cNvPr id="1048778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779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82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28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8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8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9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7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7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anchor="ctr" vert="eaVert"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83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8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8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8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28" name="Straight Connector 19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6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1F685-D3DF-4576-8127-E9B8EE629565}" type="datetimeFigureOut">
              <a:rPr lang="en-IN" smtClean="0"/>
              <a:t>22-11-2022</a:t>
            </a:fld>
            <a:endParaRPr lang="en-IN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5F6D549-5EC1-45EE-B4C1-F002BB1C3886}" type="slidenum">
              <a:rPr lang="en-IN" smtClean="0"/>
              <a:t>‹#›</a:t>
            </a:fld>
            <a:endParaRPr lang="en-I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2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3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6" Type="http://schemas.openxmlformats.org/officeDocument/2006/relationships/slideLayout" Target="../slideLayouts/slideLayout2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dirty="0" sz="4000" lang="en-US" smtClean="0">
                <a:solidFill>
                  <a:schemeClr val="tx1"/>
                </a:solidFill>
                <a:latin typeface="Bookman Old Style" panose="02050604050505020204" pitchFamily="18" charset="0"/>
              </a:rPr>
              <a:t>INFECTIVE ENDOCARDITIS</a:t>
            </a:r>
            <a:endParaRPr dirty="0" sz="4000" lang="en-IN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48622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4444" lnSpcReduction="10000"/>
          </a:bodyPr>
          <a:p>
            <a:r>
              <a:rPr dirty="0" lang="en-US" smtClean="0"/>
              <a:t>DR IBRAHIM ALI SALEEM</a:t>
            </a:r>
          </a:p>
          <a:p>
            <a:r>
              <a:rPr dirty="0" lang="en-US" smtClean="0"/>
              <a:t>JR3</a:t>
            </a:r>
          </a:p>
          <a:p>
            <a:r>
              <a:rPr dirty="0" lang="en-US" smtClean="0"/>
              <a:t>GENERAL MEDICINE</a:t>
            </a:r>
          </a:p>
          <a:p>
            <a:endParaRPr dirty="0"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1. DEFINITION</a:t>
            </a:r>
          </a:p>
          <a:p>
            <a:r>
              <a:rPr dirty="0" lang="en-US" smtClean="0"/>
              <a:t>2. CLASSIFICATION</a:t>
            </a:r>
          </a:p>
          <a:p>
            <a:r>
              <a:rPr dirty="0" lang="en-US" smtClean="0"/>
              <a:t>3. MICROBIOLOGY</a:t>
            </a:r>
          </a:p>
          <a:p>
            <a:endParaRPr dirty="0" lang="en-US" smtClean="0"/>
          </a:p>
          <a:p>
            <a:endParaRPr dirty="0"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INFECTIVE ENDOCARDITIS - DEFINITION</a:t>
            </a:r>
            <a:endParaRPr dirty="0" lang="en-IN"/>
          </a:p>
        </p:txBody>
      </p:sp>
      <p:sp>
        <p:nvSpPr>
          <p:cNvPr id="104862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solidFill>
                  <a:schemeClr val="tx1"/>
                </a:solidFill>
              </a:rPr>
              <a:t>A CLINICAL SYNDROME CHARACTERISED BY COLONISATION OR INVASION OF THE HEART VALVES OR ENDOCARDIUM BY A MICROBE, LEADING TO THE FORMATION OF VEGETATIONS</a:t>
            </a:r>
          </a:p>
          <a:p>
            <a:endParaRPr dirty="0" lang="en-IN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CLASSICATION: 4 GROUPS</a:t>
            </a:r>
            <a:endParaRPr dirty="0" lang="en-IN"/>
          </a:p>
        </p:txBody>
      </p:sp>
      <p:sp>
        <p:nvSpPr>
          <p:cNvPr id="104863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1. NATIVE VALVE IE</a:t>
            </a:r>
          </a:p>
          <a:p>
            <a:r>
              <a:rPr dirty="0" lang="en-US" smtClean="0"/>
              <a:t>2. PROSTHETIC VALVE IE</a:t>
            </a:r>
          </a:p>
          <a:p>
            <a:r>
              <a:rPr dirty="0" lang="en-US" smtClean="0"/>
              <a:t>3. INTRAVENOUS DRUG ABUSE IE</a:t>
            </a:r>
          </a:p>
          <a:p>
            <a:r>
              <a:rPr dirty="0" lang="en-US" smtClean="0"/>
              <a:t>4.HEALTHCARE ASSOCIATED IE</a:t>
            </a:r>
            <a:endParaRPr dirty="0"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ACUTE VS SUBACUTE IE</a:t>
            </a:r>
            <a:endParaRPr dirty="0" lang="en-IN"/>
          </a:p>
        </p:txBody>
      </p:sp>
      <p:graphicFrame>
        <p:nvGraphicFramePr>
          <p:cNvPr id="4194304" name="Content Placeholder 3"/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156"/>
                <a:gridCol w="4298156"/>
              </a:tblGrid>
              <a:tr h="370840">
                <a:tc>
                  <a:txBody>
                    <a:bodyPr/>
                    <a:p>
                      <a:r>
                        <a:rPr dirty="0" lang="en-US" smtClean="0"/>
                        <a:t>ACUTE</a:t>
                      </a:r>
                      <a:r>
                        <a:rPr baseline="0" dirty="0" lang="en-US" smtClean="0"/>
                        <a:t> IE</a:t>
                      </a:r>
                      <a:endParaRPr dirty="0" lang="en-IN"/>
                    </a:p>
                  </a:txBody>
                </a:tc>
                <a:tc>
                  <a:txBody>
                    <a:bodyPr/>
                    <a:p>
                      <a:r>
                        <a:rPr dirty="0" lang="en-US" smtClean="0"/>
                        <a:t>SUBACUTE IE</a:t>
                      </a:r>
                      <a:endParaRPr dirty="0" lang="en-IN"/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en-US" smtClean="0"/>
                        <a:t>AFFECTS </a:t>
                      </a:r>
                      <a:r>
                        <a:rPr dirty="0" lang="en-US" smtClean="0">
                          <a:solidFill>
                            <a:srgbClr val="C00000"/>
                          </a:solidFill>
                        </a:rPr>
                        <a:t>NORMAL VALVES</a:t>
                      </a:r>
                      <a:endParaRPr dirty="0" lang="en-IN">
                        <a:solidFill>
                          <a:srgbClr val="C0000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lang="en-US" smtClean="0"/>
                        <a:t>AFFECTS </a:t>
                      </a:r>
                      <a:r>
                        <a:rPr dirty="0" lang="en-US" smtClean="0">
                          <a:solidFill>
                            <a:srgbClr val="C00000"/>
                          </a:solidFill>
                        </a:rPr>
                        <a:t>DAMAGED VALVES</a:t>
                      </a:r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en-US" smtClean="0"/>
                        <a:t>VERY</a:t>
                      </a:r>
                      <a:r>
                        <a:rPr baseline="0" dirty="0" lang="en-US" smtClean="0"/>
                        <a:t> DESTRUCTIVE IE, FULMINANT</a:t>
                      </a:r>
                      <a:endParaRPr dirty="0" lang="en-IN"/>
                    </a:p>
                  </a:txBody>
                </a:tc>
                <a:tc>
                  <a:txBody>
                    <a:bodyPr/>
                    <a:p>
                      <a:r>
                        <a:rPr dirty="0" lang="en-US" smtClean="0"/>
                        <a:t>INDOLENT</a:t>
                      </a:r>
                      <a:endParaRPr dirty="0" lang="en-IN"/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en-US" smtClean="0"/>
                        <a:t>METASTATIC COMPLICATIONS  - STROKE, PE, PERIPHERAL A EMBOLISATION</a:t>
                      </a:r>
                      <a:endParaRPr dirty="0" lang="en-IN"/>
                    </a:p>
                  </a:txBody>
                </a:tc>
                <a:tc>
                  <a:txBody>
                    <a:bodyPr/>
                    <a:p>
                      <a:r>
                        <a:rPr dirty="0" lang="en-US" smtClean="0"/>
                        <a:t>A</a:t>
                      </a:r>
                      <a:r>
                        <a:rPr baseline="0" dirty="0" lang="en-US" smtClean="0"/>
                        <a:t> CAUSE OF PUO</a:t>
                      </a:r>
                      <a:endParaRPr dirty="0" lang="en-IN"/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en-US" smtClean="0"/>
                        <a:t>OFTEN REQUIRE SURGERY</a:t>
                      </a:r>
                      <a:endParaRPr dirty="0" lang="en-IN"/>
                    </a:p>
                  </a:txBody>
                </a:tc>
                <a:tc>
                  <a:txBody>
                    <a:bodyPr/>
                    <a:p>
                      <a:r>
                        <a:rPr dirty="0" lang="en-US" smtClean="0"/>
                        <a:t>RISK OF STROKE +</a:t>
                      </a:r>
                      <a:endParaRPr dirty="0" lang="en-IN"/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en-US" smtClean="0"/>
                        <a:t>FATAL</a:t>
                      </a:r>
                      <a:r>
                        <a:rPr baseline="0" dirty="0" lang="en-US" smtClean="0"/>
                        <a:t> IF UNTREATED</a:t>
                      </a:r>
                      <a:endParaRPr dirty="0" lang="en-IN"/>
                    </a:p>
                  </a:txBody>
                </a:tc>
                <a:tc>
                  <a:txBody>
                    <a:bodyPr/>
                    <a:p>
                      <a:endParaRPr dirty="0" lang="en-IN"/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en-US" smtClean="0">
                          <a:solidFill>
                            <a:srgbClr val="C00000"/>
                          </a:solidFill>
                        </a:rPr>
                        <a:t>STAPH AUREUS</a:t>
                      </a:r>
                    </a:p>
                    <a:p>
                      <a:r>
                        <a:rPr dirty="0" lang="en-US" smtClean="0">
                          <a:solidFill>
                            <a:srgbClr val="C00000"/>
                          </a:solidFill>
                        </a:rPr>
                        <a:t>BETA HEMOLYTIC</a:t>
                      </a:r>
                      <a:r>
                        <a:rPr baseline="0" dirty="0" lang="en-US" smtClean="0">
                          <a:solidFill>
                            <a:srgbClr val="C00000"/>
                          </a:solidFill>
                        </a:rPr>
                        <a:t> STREPTOCOCCI</a:t>
                      </a:r>
                    </a:p>
                    <a:p>
                      <a:r>
                        <a:rPr baseline="0" dirty="0" lang="en-US" smtClean="0">
                          <a:solidFill>
                            <a:srgbClr val="C00000"/>
                          </a:solidFill>
                        </a:rPr>
                        <a:t>PNEUMOCOCCI</a:t>
                      </a:r>
                    </a:p>
                    <a:p>
                      <a:r>
                        <a:rPr baseline="0" dirty="0" lang="en-US" smtClean="0">
                          <a:solidFill>
                            <a:srgbClr val="C00000"/>
                          </a:solidFill>
                        </a:rPr>
                        <a:t>AEROBIC GRAM NEGATIVE BACTERIA</a:t>
                      </a:r>
                      <a:endParaRPr dirty="0" lang="en-IN">
                        <a:solidFill>
                          <a:srgbClr val="C0000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lang="en-US" smtClean="0">
                          <a:solidFill>
                            <a:schemeClr val="tx1"/>
                          </a:solidFill>
                        </a:rPr>
                        <a:t>LESS VIRULENT ORGANISMS</a:t>
                      </a:r>
                    </a:p>
                    <a:p>
                      <a:endParaRPr dirty="0" lang="en-IN">
                        <a:solidFill>
                          <a:schemeClr val="tx1"/>
                        </a:solidFill>
                      </a:endParaRPr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MICROBIOLOGY OF IE</a:t>
            </a:r>
            <a:endParaRPr dirty="0" lang="en-IN"/>
          </a:p>
        </p:txBody>
      </p:sp>
      <p:sp>
        <p:nvSpPr>
          <p:cNvPr id="1048639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CULTURE POSITIVE IE:</a:t>
            </a:r>
            <a:br>
              <a:rPr dirty="0" lang="en-US" smtClean="0"/>
            </a:br>
            <a:r>
              <a:rPr dirty="0" lang="en-US" smtClean="0"/>
              <a:t>EASY TO CULTURE</a:t>
            </a:r>
            <a:endParaRPr dirty="0" lang="en-IN"/>
          </a:p>
        </p:txBody>
      </p:sp>
      <p:sp>
        <p:nvSpPr>
          <p:cNvPr id="1048641" name="Content Placeholder 4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STREPS!</a:t>
            </a:r>
          </a:p>
          <a:p>
            <a:pPr lvl="1"/>
            <a:r>
              <a:rPr dirty="0" lang="en-US" smtClean="0"/>
              <a:t>STREPTOCOCCUS VIRIDANS</a:t>
            </a:r>
          </a:p>
          <a:p>
            <a:pPr lvl="1"/>
            <a:r>
              <a:rPr dirty="0" lang="en-US" smtClean="0">
                <a:solidFill>
                  <a:srgbClr val="E2A222"/>
                </a:solidFill>
              </a:rPr>
              <a:t>BETA HEMOLYTIC STREPTOCOCCI</a:t>
            </a:r>
          </a:p>
          <a:p>
            <a:pPr lvl="1"/>
            <a:r>
              <a:rPr dirty="0" lang="en-US" smtClean="0"/>
              <a:t>STREPTOCOCCUS GALLEOLYTICUS/BOVIS</a:t>
            </a:r>
          </a:p>
          <a:p>
            <a:pPr lvl="1"/>
            <a:r>
              <a:rPr dirty="0" lang="en-US" smtClean="0">
                <a:solidFill>
                  <a:srgbClr val="E2A222"/>
                </a:solidFill>
              </a:rPr>
              <a:t>STREPTOCOCCUS PNEUMONIA</a:t>
            </a:r>
          </a:p>
          <a:p>
            <a:r>
              <a:rPr dirty="0" lang="en-US" smtClean="0"/>
              <a:t>ENTEROCOCCI</a:t>
            </a:r>
          </a:p>
          <a:p>
            <a:r>
              <a:rPr dirty="0" lang="en-US" smtClean="0">
                <a:solidFill>
                  <a:srgbClr val="E2A222"/>
                </a:solidFill>
              </a:rPr>
              <a:t>STAPH AUREUS</a:t>
            </a:r>
          </a:p>
          <a:p>
            <a:r>
              <a:rPr dirty="0" lang="en-US" smtClean="0"/>
              <a:t>CONS</a:t>
            </a:r>
          </a:p>
          <a:p>
            <a:r>
              <a:rPr dirty="0" lang="en-US" smtClean="0"/>
              <a:t>HACEK – GRAM NEGATIVE</a:t>
            </a:r>
          </a:p>
          <a:p>
            <a:r>
              <a:rPr dirty="0" lang="en-US" smtClean="0">
                <a:solidFill>
                  <a:srgbClr val="E2A222"/>
                </a:solidFill>
              </a:rPr>
              <a:t>AEROBIC GRAM NEGATIVE BACILLI</a:t>
            </a:r>
            <a:endParaRPr dirty="0" lang="en-IN">
              <a:solidFill>
                <a:srgbClr val="E2A22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GRAM POSITIVE PREDOMINANCE!</a:t>
            </a:r>
            <a:br>
              <a:rPr dirty="0" lang="en-US" smtClean="0"/>
            </a:br>
            <a:r>
              <a:rPr dirty="0" lang="en-US" smtClean="0"/>
              <a:t>WHY?</a:t>
            </a:r>
            <a:endParaRPr dirty="0" lang="en-IN"/>
          </a:p>
        </p:txBody>
      </p:sp>
      <p:sp>
        <p:nvSpPr>
          <p:cNvPr id="104864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2 REASONS:</a:t>
            </a:r>
          </a:p>
          <a:p>
            <a:pPr lvl="1"/>
            <a:r>
              <a:rPr dirty="0" lang="en-US" smtClean="0"/>
              <a:t>SECRETE </a:t>
            </a:r>
            <a:r>
              <a:rPr dirty="0" lang="en-US" smtClean="0">
                <a:solidFill>
                  <a:srgbClr val="E2A222"/>
                </a:solidFill>
              </a:rPr>
              <a:t>ADHESINS</a:t>
            </a:r>
            <a:r>
              <a:rPr dirty="0" lang="en-US" smtClean="0"/>
              <a:t> – HELPS ADHERE TO VALVES</a:t>
            </a:r>
          </a:p>
          <a:p>
            <a:pPr lvl="1"/>
            <a:r>
              <a:rPr dirty="0" lang="en-US" smtClean="0">
                <a:solidFill>
                  <a:srgbClr val="E2A222"/>
                </a:solidFill>
              </a:rPr>
              <a:t>BIOFILM</a:t>
            </a:r>
            <a:r>
              <a:rPr dirty="0" lang="en-US" smtClean="0"/>
              <a:t> FORMATION – PROTECTS IT FROM IMMUNE ATTACKS AND ANTIBIOTICS</a:t>
            </a:r>
          </a:p>
          <a:p>
            <a:pPr indent="0" lvl="1" marL="457200">
              <a:buNone/>
            </a:pPr>
            <a:endParaRPr dirty="0"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en-US" smtClean="0"/>
              <a:t>CULTURE NEGATIVE IE:</a:t>
            </a:r>
            <a:br>
              <a:rPr dirty="0" lang="en-US" smtClean="0"/>
            </a:br>
            <a:r>
              <a:rPr dirty="0" lang="en-US" smtClean="0"/>
              <a:t>DIFFICULT TO CULTURE/NON-CULTURABLE</a:t>
            </a:r>
            <a:endParaRPr dirty="0" lang="en-IN"/>
          </a:p>
        </p:txBody>
      </p:sp>
      <p:sp>
        <p:nvSpPr>
          <p:cNvPr id="104864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5-15% OF IE</a:t>
            </a:r>
          </a:p>
          <a:p>
            <a:r>
              <a:rPr dirty="0" lang="en-US" smtClean="0"/>
              <a:t>MOST COMMON CAUSE – PREVIOUS ANTIBIOTIC THERAPY</a:t>
            </a:r>
          </a:p>
          <a:p>
            <a:pPr lvl="1"/>
            <a:r>
              <a:rPr dirty="0" lang="en-US" smtClean="0"/>
              <a:t>EG. STEP VIRIDANS – 3 DAYS OF ANTIBIOTICS – THEN CULTURE TAKEN – STERILE</a:t>
            </a:r>
          </a:p>
          <a:p>
            <a:r>
              <a:rPr dirty="0" lang="en-US" smtClean="0"/>
              <a:t>FASTIDIOUS ORGANISMS</a:t>
            </a:r>
          </a:p>
          <a:p>
            <a:pPr lvl="1"/>
            <a:r>
              <a:rPr dirty="0" lang="en-US" smtClean="0"/>
              <a:t>COXIELLA BURNETII</a:t>
            </a:r>
          </a:p>
          <a:p>
            <a:pPr lvl="1"/>
            <a:r>
              <a:rPr dirty="0" lang="en-US" smtClean="0"/>
              <a:t>BARTONELLA HENSELAE</a:t>
            </a:r>
          </a:p>
          <a:p>
            <a:pPr lvl="1"/>
            <a:r>
              <a:rPr dirty="0" lang="en-US" smtClean="0"/>
              <a:t>TROPHERYMA WHIPPELI</a:t>
            </a:r>
          </a:p>
          <a:p>
            <a:pPr lvl="1"/>
            <a:r>
              <a:rPr dirty="0" lang="en-US" smtClean="0"/>
              <a:t>LEGIONELLA</a:t>
            </a:r>
          </a:p>
          <a:p>
            <a:pPr lvl="1"/>
            <a:r>
              <a:rPr dirty="0" lang="en-US" smtClean="0"/>
              <a:t>BRUCELLA</a:t>
            </a:r>
          </a:p>
          <a:p>
            <a:pPr indent="0" lvl="1" marL="457200">
              <a:buNone/>
            </a:pPr>
            <a:endParaRPr dirty="0"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BLOOD CULTURE NEGATIVE ENDOCARDITIS (BCNE)  </a:t>
            </a:r>
            <a:endParaRPr dirty="0" lang="en-IN"/>
          </a:p>
        </p:txBody>
      </p:sp>
      <p:sp>
        <p:nvSpPr>
          <p:cNvPr id="104864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1.NON- BACTERIAL THROMBOTIC ENDOCARDITIS</a:t>
            </a:r>
          </a:p>
          <a:p>
            <a:pPr lvl="1"/>
            <a:r>
              <a:rPr dirty="0" lang="en-US" smtClean="0"/>
              <a:t>MARANTIC</a:t>
            </a:r>
            <a:r>
              <a:rPr dirty="0" lang="en-US" smtClean="0"/>
              <a:t> </a:t>
            </a:r>
            <a:r>
              <a:rPr dirty="0" lang="en-US" smtClean="0"/>
              <a:t>E</a:t>
            </a:r>
            <a:r>
              <a:rPr dirty="0" lang="en-US" smtClean="0"/>
              <a:t>N</a:t>
            </a:r>
            <a:r>
              <a:rPr dirty="0" lang="en-US" smtClean="0"/>
              <a:t>D</a:t>
            </a:r>
            <a:r>
              <a:rPr dirty="0" lang="en-US" smtClean="0"/>
              <a:t>O</a:t>
            </a:r>
            <a:r>
              <a:rPr dirty="0" lang="en-US" smtClean="0"/>
              <a:t>C</a:t>
            </a:r>
            <a:r>
              <a:rPr dirty="0" lang="en-US" smtClean="0"/>
              <a:t>A</a:t>
            </a:r>
            <a:r>
              <a:rPr dirty="0" lang="en-US" smtClean="0"/>
              <a:t>R</a:t>
            </a:r>
            <a:r>
              <a:rPr dirty="0" lang="en-US" smtClean="0"/>
              <a:t>D</a:t>
            </a:r>
            <a:r>
              <a:rPr dirty="0" lang="en-US" smtClean="0"/>
              <a:t>I</a:t>
            </a:r>
            <a:r>
              <a:rPr dirty="0" lang="en-US" smtClean="0"/>
              <a:t>T</a:t>
            </a:r>
            <a:r>
              <a:rPr dirty="0" lang="en-US" smtClean="0"/>
              <a:t>I</a:t>
            </a:r>
            <a:r>
              <a:rPr dirty="0" lang="en-US" smtClean="0"/>
              <a:t>S</a:t>
            </a:r>
            <a:r>
              <a:rPr dirty="0" lang="en-US" smtClean="0"/>
              <a:t> </a:t>
            </a:r>
            <a:r>
              <a:rPr dirty="0" lang="en-US" smtClean="0"/>
              <a:t>-</a:t>
            </a:r>
            <a:r>
              <a:rPr dirty="0" lang="en-US" smtClean="0"/>
              <a:t>MAL</a:t>
            </a:r>
            <a:r>
              <a:rPr dirty="0" lang="en-US" smtClean="0"/>
              <a:t>I</a:t>
            </a:r>
            <a:r>
              <a:rPr dirty="0" lang="en-US" smtClean="0"/>
              <a:t>G</a:t>
            </a:r>
            <a:r>
              <a:rPr dirty="0" lang="en-US" smtClean="0"/>
              <a:t>N</a:t>
            </a:r>
            <a:r>
              <a:rPr dirty="0" lang="en-US" smtClean="0"/>
              <a:t>A</a:t>
            </a:r>
            <a:r>
              <a:rPr dirty="0" lang="en-US" smtClean="0"/>
              <a:t>N</a:t>
            </a:r>
            <a:r>
              <a:rPr dirty="0" lang="en-US" smtClean="0"/>
              <a:t>C</a:t>
            </a:r>
            <a:r>
              <a:rPr dirty="0" lang="en-US" smtClean="0"/>
              <a:t>Y</a:t>
            </a:r>
            <a:r>
              <a:rPr dirty="0" lang="en-US" smtClean="0"/>
              <a:t>,</a:t>
            </a:r>
            <a:r>
              <a:rPr dirty="0" lang="en-US" smtClean="0"/>
              <a:t> </a:t>
            </a:r>
            <a:r>
              <a:rPr dirty="0" lang="en-US" smtClean="0"/>
              <a:t>H</a:t>
            </a:r>
            <a:r>
              <a:rPr dirty="0" lang="en-US" smtClean="0"/>
              <a:t>I</a:t>
            </a:r>
            <a:r>
              <a:rPr dirty="0" lang="en-US" smtClean="0"/>
              <a:t>V</a:t>
            </a:r>
            <a:r>
              <a:rPr dirty="0" lang="en-US" smtClean="0"/>
              <a:t>,</a:t>
            </a:r>
            <a:r>
              <a:rPr dirty="0" lang="en-US" smtClean="0"/>
              <a:t>AU</a:t>
            </a:r>
            <a:r>
              <a:rPr dirty="0" lang="en-US" smtClean="0"/>
              <a:t>T</a:t>
            </a:r>
            <a:r>
              <a:rPr dirty="0" lang="en-US" smtClean="0"/>
              <a:t>O</a:t>
            </a:r>
            <a:r>
              <a:rPr dirty="0" lang="en-US" smtClean="0"/>
              <a:t>I</a:t>
            </a:r>
            <a:r>
              <a:rPr dirty="0" lang="en-US" smtClean="0"/>
              <a:t>M</a:t>
            </a:r>
            <a:r>
              <a:rPr dirty="0" lang="en-US" smtClean="0"/>
              <a:t>M</a:t>
            </a:r>
            <a:r>
              <a:rPr dirty="0" lang="en-US" smtClean="0"/>
              <a:t>U</a:t>
            </a:r>
            <a:r>
              <a:rPr dirty="0" lang="en-US" smtClean="0"/>
              <a:t>N</a:t>
            </a:r>
            <a:r>
              <a:rPr dirty="0" lang="en-US" smtClean="0"/>
              <a:t>E</a:t>
            </a:r>
            <a:r>
              <a:rPr dirty="0" lang="en-US" smtClean="0"/>
              <a:t> </a:t>
            </a:r>
            <a:r>
              <a:rPr dirty="0" lang="en-US" smtClean="0"/>
              <a:t>D</a:t>
            </a:r>
            <a:r>
              <a:rPr dirty="0" lang="en-US" smtClean="0"/>
              <a:t>I</a:t>
            </a:r>
            <a:r>
              <a:rPr dirty="0" lang="en-US" smtClean="0"/>
              <a:t>S</a:t>
            </a:r>
            <a:r>
              <a:rPr dirty="0" lang="en-US" smtClean="0"/>
              <a:t>E</a:t>
            </a:r>
            <a:r>
              <a:rPr dirty="0" lang="en-US" smtClean="0"/>
              <a:t>A</a:t>
            </a:r>
            <a:r>
              <a:rPr dirty="0" lang="en-US" smtClean="0"/>
              <a:t>S</a:t>
            </a:r>
            <a:r>
              <a:rPr dirty="0" lang="en-US" smtClean="0"/>
              <a:t>E</a:t>
            </a:r>
            <a:endParaRPr altLang="en-US" lang="zh-CN"/>
          </a:p>
          <a:p>
            <a:pPr lvl="1"/>
            <a:r>
              <a:rPr dirty="0" lang="en-US" smtClean="0"/>
              <a:t>SLE</a:t>
            </a:r>
          </a:p>
          <a:p>
            <a:pPr lvl="1"/>
            <a:r>
              <a:rPr dirty="0" lang="en-US" smtClean="0"/>
              <a:t>RA</a:t>
            </a:r>
          </a:p>
          <a:p>
            <a:pPr lvl="1"/>
            <a:r>
              <a:rPr dirty="0" lang="en-US" smtClean="0"/>
              <a:t>LIBMAN-SACKS ENDOCARDITIS</a:t>
            </a:r>
          </a:p>
          <a:p>
            <a:pPr lvl="1"/>
            <a:r>
              <a:rPr dirty="0" lang="en-US" smtClean="0"/>
              <a:t>BEHCET DISEASE</a:t>
            </a:r>
          </a:p>
          <a:p>
            <a:pPr lvl="1"/>
            <a:r>
              <a:rPr dirty="0" lang="en-US" smtClean="0"/>
              <a:t>UNDERLYING MALIGNANCY</a:t>
            </a:r>
          </a:p>
          <a:p>
            <a:pPr lvl="1"/>
            <a:endParaRPr dirty="0"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BLOOD CULTURE NEGATIVE ENDOCARDITIS (BCNE) </a:t>
            </a:r>
            <a:endParaRPr dirty="0" lang="en-IN"/>
          </a:p>
        </p:txBody>
      </p:sp>
      <p:sp>
        <p:nvSpPr>
          <p:cNvPr id="104864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2.BCNE WITH IDENTIFIED ETIOLOGY</a:t>
            </a:r>
          </a:p>
          <a:p>
            <a:pPr lvl="1"/>
            <a:r>
              <a:rPr dirty="0" lang="en-US" smtClean="0"/>
              <a:t>COMMON BACTERIA SUPPRESSED BY ANTIBIOTICS</a:t>
            </a:r>
          </a:p>
          <a:p>
            <a:pPr lvl="1"/>
            <a:r>
              <a:rPr dirty="0" lang="en-US" smtClean="0"/>
              <a:t>ZOONOTIC AGENTS</a:t>
            </a:r>
          </a:p>
          <a:p>
            <a:pPr lvl="1"/>
            <a:r>
              <a:rPr dirty="0" lang="en-US" smtClean="0"/>
              <a:t>FASTIDIOUS AGENTS</a:t>
            </a:r>
          </a:p>
          <a:p>
            <a:pPr lvl="1"/>
            <a:r>
              <a:rPr dirty="0" lang="en-US" smtClean="0"/>
              <a:t>FUNGI</a:t>
            </a:r>
          </a:p>
          <a:p>
            <a:endParaRPr dirty="0" lang="en-US" smtClean="0"/>
          </a:p>
          <a:p>
            <a:r>
              <a:rPr dirty="0" lang="en-US" smtClean="0"/>
              <a:t>3.BCNE WITHOUT IDENTIFIED ETIOLOGY</a:t>
            </a:r>
            <a:endParaRPr dirty="0"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dirty="0" lang="en-IN"/>
          </a:p>
        </p:txBody>
      </p:sp>
      <p:sp>
        <p:nvSpPr>
          <p:cNvPr id="104865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OVERALL MOST COMMON CAUSE – STAPH AUREUS</a:t>
            </a:r>
          </a:p>
          <a:p>
            <a:r>
              <a:rPr dirty="0" lang="en-US" smtClean="0">
                <a:solidFill>
                  <a:srgbClr val="E2A222"/>
                </a:solidFill>
              </a:rPr>
              <a:t>COMMUNITY ACQUIRED IE – STREP VIRIDANS </a:t>
            </a:r>
            <a:r>
              <a:rPr dirty="0" lang="en-US" smtClean="0"/>
              <a:t>&gt; STAPH AUREUS</a:t>
            </a:r>
          </a:p>
          <a:p>
            <a:r>
              <a:rPr dirty="0" lang="en-US" smtClean="0"/>
              <a:t>HEALTHCARE ASSOCIATED IE – STAPH AUREUS</a:t>
            </a:r>
          </a:p>
          <a:p>
            <a:r>
              <a:rPr dirty="0" lang="en-US" smtClean="0"/>
              <a:t>IV DRUG USERS – STAPH AUREUS</a:t>
            </a:r>
          </a:p>
          <a:p>
            <a:r>
              <a:rPr dirty="0" lang="en-US" smtClean="0">
                <a:solidFill>
                  <a:srgbClr val="E2A222"/>
                </a:solidFill>
              </a:rPr>
              <a:t>PROSTHETIC VALVE IE </a:t>
            </a:r>
            <a:r>
              <a:rPr dirty="0" lang="en-US" smtClean="0"/>
              <a:t>– </a:t>
            </a:r>
          </a:p>
          <a:p>
            <a:pPr lvl="1"/>
            <a:r>
              <a:rPr dirty="0" lang="en-US" smtClean="0"/>
              <a:t>EARLY : &lt;2 MONTHS – STAPH AUREUS</a:t>
            </a:r>
          </a:p>
          <a:p>
            <a:pPr lvl="1"/>
            <a:r>
              <a:rPr dirty="0" lang="en-US" smtClean="0">
                <a:solidFill>
                  <a:srgbClr val="E2A222"/>
                </a:solidFill>
              </a:rPr>
              <a:t>LATE : 2-12 MONTHS – CONS </a:t>
            </a:r>
            <a:r>
              <a:rPr dirty="0" lang="en-US" smtClean="0"/>
              <a:t>&gt; STAPH AUREUS</a:t>
            </a:r>
          </a:p>
          <a:p>
            <a:pPr lvl="1"/>
            <a:r>
              <a:rPr dirty="0" lang="en-US" smtClean="0"/>
              <a:t>&gt; 12 MONTHS – SIMILAR TO CA-IE</a:t>
            </a:r>
            <a:endParaRPr dirty="0"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STAPHYLOCOCCUS AUREUS:</a:t>
            </a:r>
            <a:br>
              <a:rPr dirty="0" lang="en-US" smtClean="0"/>
            </a:br>
            <a:r>
              <a:rPr dirty="0" lang="en-US" smtClean="0"/>
              <a:t>MOST COMMON CAUSE OF </a:t>
            </a:r>
            <a:endParaRPr dirty="0" lang="en-IN"/>
          </a:p>
        </p:txBody>
      </p:sp>
      <p:sp>
        <p:nvSpPr>
          <p:cNvPr id="104865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IE (OVERALL)</a:t>
            </a:r>
          </a:p>
          <a:p>
            <a:r>
              <a:rPr dirty="0" lang="en-US" smtClean="0"/>
              <a:t>ACUTE IE</a:t>
            </a:r>
          </a:p>
          <a:p>
            <a:r>
              <a:rPr dirty="0" lang="en-US" smtClean="0"/>
              <a:t>HEALTHCARE ASSOCIATED IE</a:t>
            </a:r>
          </a:p>
          <a:p>
            <a:r>
              <a:rPr dirty="0" lang="en-US" smtClean="0"/>
              <a:t>IVDU ASSOCIATED IE</a:t>
            </a:r>
          </a:p>
          <a:p>
            <a:r>
              <a:rPr dirty="0" lang="en-US" smtClean="0"/>
              <a:t>EARY PROSTHETIC VALVE ENDOCARDITIS</a:t>
            </a:r>
          </a:p>
          <a:p>
            <a:r>
              <a:rPr dirty="0" lang="en-US" smtClean="0"/>
              <a:t>STENTOCARDITIS</a:t>
            </a:r>
          </a:p>
          <a:p>
            <a:r>
              <a:rPr dirty="0" lang="en-US" smtClean="0"/>
              <a:t>CARDIOVASCULAR IMLANTABLE ELECTRONIC DEVICES</a:t>
            </a:r>
          </a:p>
          <a:p>
            <a:endParaRPr dirty="0" lang="en-US"/>
          </a:p>
          <a:p>
            <a:r>
              <a:rPr dirty="0" lang="en-US" smtClean="0"/>
              <a:t>IF BLOOD CULTURE – STAPH AUREUS + : DO ECHO AND RULE OUT IE (25%)</a:t>
            </a:r>
            <a:endParaRPr dirty="0"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STREPTOCOCCUS VIRIDANS</a:t>
            </a:r>
            <a:endParaRPr dirty="0" lang="en-IN"/>
          </a:p>
        </p:txBody>
      </p:sp>
      <p:sp>
        <p:nvSpPr>
          <p:cNvPr id="104865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ALPHA HEMOLYTIC STREP</a:t>
            </a:r>
          </a:p>
          <a:p>
            <a:r>
              <a:rPr dirty="0" lang="en-US" smtClean="0"/>
              <a:t>PART OF NORMAL FLORA</a:t>
            </a:r>
          </a:p>
          <a:p>
            <a:r>
              <a:rPr dirty="0" lang="en-US" smtClean="0"/>
              <a:t>INDOLENT INFECTIONS USUALLY</a:t>
            </a:r>
          </a:p>
          <a:p>
            <a:r>
              <a:rPr dirty="0" lang="en-US" smtClean="0"/>
              <a:t>COMMON CAUSE OF SABE IN RHD (LIKE RHEUMATIC MR)</a:t>
            </a:r>
          </a:p>
          <a:p>
            <a:r>
              <a:rPr dirty="0" lang="en-US" smtClean="0"/>
              <a:t>SENSITIVE TO PENICILLIN</a:t>
            </a:r>
            <a:endParaRPr dirty="0"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5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BETA HEMOLYTIC STREP</a:t>
            </a:r>
            <a:r>
              <a:rPr dirty="0" lang="en-US" smtClean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dirty="0" lang="en-US" smtClean="0"/>
              <a:t>ACUTE IE</a:t>
            </a:r>
          </a:p>
          <a:p>
            <a:pPr lvl="1"/>
            <a:r>
              <a:rPr dirty="0" lang="en-US" smtClean="0"/>
              <a:t>SUSCEPTIBLE TO PENICILLIN</a:t>
            </a:r>
          </a:p>
          <a:p>
            <a:r>
              <a:rPr dirty="0" lang="en-US" smtClean="0">
                <a:solidFill>
                  <a:srgbClr val="C00000"/>
                </a:solidFill>
              </a:rPr>
              <a:t>STREP BOVIS/GALLEOLYTICUS</a:t>
            </a:r>
          </a:p>
          <a:p>
            <a:pPr lvl="1"/>
            <a:r>
              <a:rPr dirty="0" lang="en-US" smtClean="0"/>
              <a:t>FLORA OF GIT</a:t>
            </a:r>
          </a:p>
          <a:p>
            <a:pPr lvl="1"/>
            <a:r>
              <a:rPr dirty="0" lang="en-US" smtClean="0">
                <a:solidFill>
                  <a:srgbClr val="C00000"/>
                </a:solidFill>
              </a:rPr>
              <a:t>IF BLOOD CULTURE +, RULE OUT CA COLON – COLONOSCOPY</a:t>
            </a:r>
          </a:p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PNEUMOCOCCI </a:t>
            </a:r>
          </a:p>
          <a:p>
            <a:pPr lvl="1"/>
            <a:r>
              <a:rPr dirty="0" lang="en-US" smtClean="0"/>
              <a:t>ACUTE IE</a:t>
            </a:r>
          </a:p>
          <a:p>
            <a:pPr lvl="1"/>
            <a:r>
              <a:rPr dirty="0" lang="en-US" smtClean="0"/>
              <a:t>MENINGITIS, PNEUMONIA</a:t>
            </a:r>
          </a:p>
          <a:p>
            <a:pPr lvl="1"/>
            <a:r>
              <a:rPr dirty="0" lang="en-US" smtClean="0"/>
              <a:t>SENSITIVE TO PENICILLIN</a:t>
            </a:r>
          </a:p>
          <a:p>
            <a:endParaRPr dirty="0"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CONS</a:t>
            </a:r>
            <a:endParaRPr dirty="0" lang="en-IN"/>
          </a:p>
        </p:txBody>
      </p:sp>
      <p:sp>
        <p:nvSpPr>
          <p:cNvPr id="104865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NORMAL SKIN COMMENSALS</a:t>
            </a:r>
          </a:p>
          <a:p>
            <a:pPr lvl="1"/>
            <a:r>
              <a:rPr dirty="0" lang="en-US" smtClean="0"/>
              <a:t>HENCE – AT LEAST 3 BLOOD CULTURE POSITIVITIES - SIGNFICANT</a:t>
            </a:r>
          </a:p>
          <a:p>
            <a:r>
              <a:rPr dirty="0" lang="en-US" smtClean="0"/>
              <a:t>MOST COMMON – STAPH EPIDERMIDIS</a:t>
            </a:r>
          </a:p>
          <a:p>
            <a:r>
              <a:rPr dirty="0" lang="en-US" smtClean="0"/>
              <a:t>MOST VIRULENT – STAPH LUGDUNENSIS</a:t>
            </a:r>
            <a:endParaRPr dirty="0" lang="en-IN" smtClean="0"/>
          </a:p>
          <a:p>
            <a:r>
              <a:rPr dirty="0" lang="en-US" smtClean="0"/>
              <a:t>DRUG RESISTANCE – COMMON (LIKE STAPH AUREUS)</a:t>
            </a:r>
          </a:p>
          <a:p>
            <a:endParaRPr dirty="0" lang="en-US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ENTEROCOCCUS</a:t>
            </a:r>
            <a:endParaRPr dirty="0" lang="en-IN"/>
          </a:p>
        </p:txBody>
      </p:sp>
      <p:sp>
        <p:nvSpPr>
          <p:cNvPr id="104866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solidFill>
                  <a:srgbClr val="E2A222"/>
                </a:solidFill>
              </a:rPr>
              <a:t>E.FAECALIS</a:t>
            </a:r>
            <a:r>
              <a:rPr dirty="0" lang="en-US" smtClean="0"/>
              <a:t> – A/W GENITOURINARY TRACT ABNORMALITIES</a:t>
            </a:r>
          </a:p>
          <a:p>
            <a:pPr lvl="1"/>
            <a:r>
              <a:rPr dirty="0" lang="en-US" smtClean="0"/>
              <a:t>SENSITIVE TO </a:t>
            </a:r>
            <a:r>
              <a:rPr dirty="0" lang="en-US" smtClean="0">
                <a:solidFill>
                  <a:srgbClr val="E2A222"/>
                </a:solidFill>
              </a:rPr>
              <a:t>PENICILLIN + GENTAMICIN</a:t>
            </a:r>
          </a:p>
          <a:p>
            <a:r>
              <a:rPr dirty="0" lang="en-US" smtClean="0">
                <a:solidFill>
                  <a:schemeClr val="tx1"/>
                </a:solidFill>
              </a:rPr>
              <a:t>E.FAECIUM – RARE – HIGHLY DRUG RESISITANT</a:t>
            </a:r>
            <a:endParaRPr dirty="0" lang="en-IN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HACEK GROUP</a:t>
            </a:r>
            <a:endParaRPr dirty="0" lang="en-IN"/>
          </a:p>
        </p:txBody>
      </p:sp>
      <p:sp>
        <p:nvSpPr>
          <p:cNvPr id="104866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HAEMOPHILUS SPP.</a:t>
            </a:r>
          </a:p>
          <a:p>
            <a:pPr lvl="1"/>
            <a:r>
              <a:rPr dirty="0" lang="en-US" smtClean="0"/>
              <a:t>AGGREGATIBACTER APROPHILUS</a:t>
            </a:r>
          </a:p>
          <a:p>
            <a:pPr lvl="1"/>
            <a:r>
              <a:rPr dirty="0" lang="en-US" smtClean="0"/>
              <a:t>H. PARAPROPHILUS</a:t>
            </a:r>
          </a:p>
          <a:p>
            <a:r>
              <a:rPr dirty="0" lang="en-US" smtClean="0"/>
              <a:t>AGGREGATIBACTER ACTINOMYCETEMCOMITANS</a:t>
            </a:r>
          </a:p>
          <a:p>
            <a:r>
              <a:rPr dirty="0" lang="en-US" smtClean="0"/>
              <a:t>CARDIOBACTERIUM HOMINIS</a:t>
            </a:r>
          </a:p>
          <a:p>
            <a:r>
              <a:rPr dirty="0" lang="en-US" smtClean="0"/>
              <a:t>EIKENELLA CORODENS</a:t>
            </a:r>
          </a:p>
          <a:p>
            <a:r>
              <a:rPr dirty="0" lang="en-US" smtClean="0"/>
              <a:t>KINGELLA SPP.</a:t>
            </a:r>
            <a:endParaRPr dirty="0"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HACEK</a:t>
            </a:r>
            <a:endParaRPr dirty="0" lang="en-IN"/>
          </a:p>
        </p:txBody>
      </p:sp>
      <p:sp>
        <p:nvSpPr>
          <p:cNvPr id="104866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NORMAL FLORA OF OROPHARYNX, URT</a:t>
            </a:r>
          </a:p>
          <a:p>
            <a:r>
              <a:rPr dirty="0" lang="en-US" smtClean="0"/>
              <a:t>SLOW GROWING – ONLY LARGE VEGETATIONS PRODUCE SYMPTOMS</a:t>
            </a:r>
          </a:p>
          <a:p>
            <a:r>
              <a:rPr dirty="0" lang="en-US" smtClean="0"/>
              <a:t>EMBOLISM COMMON</a:t>
            </a:r>
          </a:p>
          <a:p>
            <a:r>
              <a:rPr dirty="0" lang="en-US" smtClean="0">
                <a:solidFill>
                  <a:srgbClr val="E2A222"/>
                </a:solidFill>
              </a:rPr>
              <a:t>DOC - CEFTRIAXONE</a:t>
            </a:r>
            <a:endParaRPr dirty="0" lang="en-IN">
              <a:solidFill>
                <a:srgbClr val="E2A22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AEROBIC GRAM NEGATIVE BACTERIA</a:t>
            </a:r>
            <a:endParaRPr dirty="0" lang="en-IN"/>
          </a:p>
        </p:txBody>
      </p:sp>
      <p:sp>
        <p:nvSpPr>
          <p:cNvPr id="104866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RARE</a:t>
            </a:r>
          </a:p>
          <a:p>
            <a:r>
              <a:rPr dirty="0" lang="en-US" smtClean="0"/>
              <a:t>ACUTE IE</a:t>
            </a:r>
          </a:p>
          <a:p>
            <a:r>
              <a:rPr dirty="0" lang="en-US" smtClean="0"/>
              <a:t>E.COLI</a:t>
            </a:r>
          </a:p>
          <a:p>
            <a:r>
              <a:rPr dirty="0" lang="en-US" smtClean="0"/>
              <a:t>KLEBSIELLA</a:t>
            </a:r>
          </a:p>
          <a:p>
            <a:r>
              <a:rPr dirty="0" lang="en-US" smtClean="0"/>
              <a:t>PSEUDOMONAS</a:t>
            </a:r>
            <a:endParaRPr dirty="0" lang="en-I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FUNGI</a:t>
            </a:r>
            <a:endParaRPr dirty="0" lang="en-IN"/>
          </a:p>
        </p:txBody>
      </p:sp>
      <p:sp>
        <p:nvSpPr>
          <p:cNvPr id="104866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VERY RARE</a:t>
            </a:r>
          </a:p>
          <a:p>
            <a:r>
              <a:rPr dirty="0" lang="en-US" smtClean="0"/>
              <a:t>MOST COMMON – CANDIDA</a:t>
            </a:r>
          </a:p>
          <a:p>
            <a:r>
              <a:rPr dirty="0" lang="en-US" smtClean="0"/>
              <a:t>HIGH RATE OF RELAPSE – 25%</a:t>
            </a:r>
          </a:p>
          <a:p>
            <a:r>
              <a:rPr dirty="0" lang="en-US" smtClean="0"/>
              <a:t>USUALLY TARGETS PROSTHETIC VALVES, INDWELLING CATHETERS</a:t>
            </a:r>
          </a:p>
          <a:p>
            <a:r>
              <a:rPr dirty="0" lang="en-US" smtClean="0"/>
              <a:t>REQUIRES SURGICAL REPLACEMENT OF THE VALVE, IV ANTI-FUNGALS</a:t>
            </a:r>
          </a:p>
          <a:p>
            <a:r>
              <a:rPr dirty="0" lang="en-US" smtClean="0"/>
              <a:t>LIFELONG ANTIFUNGAL THERAPY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PATHOGENESIS</a:t>
            </a:r>
            <a:endParaRPr dirty="0" lang="en-IN"/>
          </a:p>
        </p:txBody>
      </p:sp>
      <p:sp>
        <p:nvSpPr>
          <p:cNvPr id="104867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solidFill>
                  <a:schemeClr val="bg2">
                    <a:lumMod val="75000"/>
                  </a:schemeClr>
                </a:solidFill>
              </a:rPr>
              <a:t>ACUTE IE: </a:t>
            </a:r>
            <a:r>
              <a:rPr dirty="0" lang="en-US" smtClean="0"/>
              <a:t>DIRECT DAMAGE TO NORMAL VALVE</a:t>
            </a:r>
          </a:p>
          <a:p>
            <a:endParaRPr dirty="0" lang="en-I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PATHOGENESIS</a:t>
            </a:r>
            <a:endParaRPr dirty="0" lang="en-IN"/>
          </a:p>
        </p:txBody>
      </p:sp>
      <p:sp>
        <p:nvSpPr>
          <p:cNvPr id="1048673" name="Content Placeholder 2"/>
          <p:cNvSpPr>
            <a:spLocks noGrp="1"/>
          </p:cNvSpPr>
          <p:nvPr>
            <p:ph idx="1"/>
          </p:nvPr>
        </p:nvSpPr>
        <p:spPr>
          <a:noFill/>
          <a:ln>
            <a:solidFill>
              <a:schemeClr val="tx1"/>
            </a:solidFill>
          </a:ln>
        </p:spPr>
        <p:txBody>
          <a:bodyPr/>
          <a:p>
            <a:r>
              <a:rPr dirty="0" lang="en-US">
                <a:solidFill>
                  <a:schemeClr val="bg2">
                    <a:lumMod val="75000"/>
                  </a:schemeClr>
                </a:solidFill>
              </a:rPr>
              <a:t>SUBACUTE IE:</a:t>
            </a:r>
          </a:p>
          <a:p>
            <a:pPr indent="0" lvl="1" marL="457200">
              <a:buNone/>
            </a:pPr>
            <a:r>
              <a:rPr dirty="0" lang="en-US">
                <a:solidFill>
                  <a:schemeClr val="tx1"/>
                </a:solidFill>
              </a:rPr>
              <a:t>ENDOTHELIAL </a:t>
            </a:r>
            <a:r>
              <a:rPr dirty="0" lang="en-US" smtClean="0">
                <a:solidFill>
                  <a:schemeClr val="tx1"/>
                </a:solidFill>
              </a:rPr>
              <a:t>INJURY 								</a:t>
            </a:r>
            <a:r>
              <a:rPr dirty="0" lang="en-US">
                <a:solidFill>
                  <a:schemeClr val="tx1"/>
                </a:solidFill>
              </a:rPr>
              <a:t> MUCOSAL INJURY</a:t>
            </a:r>
            <a:endParaRPr dirty="0" lang="en-US" smtClean="0">
              <a:solidFill>
                <a:schemeClr val="tx1"/>
              </a:solidFill>
            </a:endParaRPr>
          </a:p>
          <a:p>
            <a:pPr indent="0" lvl="1" marL="457200">
              <a:buNone/>
            </a:pPr>
            <a:r>
              <a:rPr dirty="0" lang="en-US" smtClean="0">
                <a:solidFill>
                  <a:schemeClr val="tx1"/>
                </a:solidFill>
              </a:rPr>
              <a:t>FORMATION OF PLATELET-FIBRIN CLOT					</a:t>
            </a:r>
          </a:p>
          <a:p>
            <a:pPr indent="0" lvl="1" marL="457200">
              <a:buNone/>
            </a:pPr>
            <a:r>
              <a:rPr dirty="0" lang="en-US" smtClean="0">
                <a:solidFill>
                  <a:schemeClr val="tx1"/>
                </a:solidFill>
              </a:rPr>
              <a:t>NON BACTERIAL THROMBOTIC ENDOCARDITIS				BACTEREMIA</a:t>
            </a:r>
          </a:p>
          <a:p>
            <a:pPr lvl="1"/>
            <a:endParaRPr dirty="0" lang="en-US" smtClean="0">
              <a:solidFill>
                <a:schemeClr val="tx1"/>
              </a:solidFill>
            </a:endParaRPr>
          </a:p>
          <a:p>
            <a:pPr indent="0" lvl="1" marL="457200">
              <a:buNone/>
            </a:pPr>
            <a:r>
              <a:rPr dirty="0" lang="en-US" smtClean="0">
                <a:solidFill>
                  <a:schemeClr val="tx1"/>
                </a:solidFill>
              </a:rPr>
              <a:t>  					BACTERIAL ADHERENCE TO NBTE</a:t>
            </a:r>
          </a:p>
          <a:p>
            <a:pPr lvl="1"/>
            <a:endParaRPr dirty="0" lang="en-US" smtClean="0">
              <a:solidFill>
                <a:schemeClr val="tx1"/>
              </a:solidFill>
            </a:endParaRPr>
          </a:p>
          <a:p>
            <a:pPr indent="0" lvl="1" marL="457200">
              <a:buNone/>
            </a:pPr>
            <a:r>
              <a:rPr dirty="0" lang="en-US" smtClean="0">
                <a:solidFill>
                  <a:schemeClr val="tx1"/>
                </a:solidFill>
              </a:rPr>
              <a:t> 					BACTERIAL PROLIFERATION WITHIN NBTE</a:t>
            </a:r>
          </a:p>
          <a:p>
            <a:pPr lvl="1"/>
            <a:endParaRPr dirty="0" lang="en-US" smtClean="0">
              <a:solidFill>
                <a:schemeClr val="tx1"/>
              </a:solidFill>
            </a:endParaRPr>
          </a:p>
          <a:p>
            <a:pPr indent="0" lvl="1" marL="457200">
              <a:buNone/>
            </a:pPr>
            <a:r>
              <a:rPr dirty="0" lang="en-US" smtClean="0">
                <a:solidFill>
                  <a:schemeClr val="tx1"/>
                </a:solidFill>
              </a:rPr>
              <a:t> 							VEGETATION</a:t>
            </a:r>
            <a:endParaRPr dirty="0" lang="en-US">
              <a:solidFill>
                <a:schemeClr val="tx1"/>
              </a:solidFill>
            </a:endParaRPr>
          </a:p>
        </p:txBody>
      </p:sp>
      <p:cxnSp>
        <p:nvCxnSpPr>
          <p:cNvPr id="3145732" name="Elbow Connector 14"/>
          <p:cNvCxnSpPr>
            <a:cxnSpLocks/>
          </p:cNvCxnSpPr>
          <p:nvPr/>
        </p:nvCxnSpPr>
        <p:spPr>
          <a:xfrm rot="16200000" flipH="1">
            <a:off x="2788920" y="2857500"/>
            <a:ext cx="198120" cy="121920"/>
          </a:xfrm>
          <a:prstGeom prst="bentConnector3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Elbow Connector 16"/>
          <p:cNvCxnSpPr>
            <a:cxnSpLocks/>
          </p:cNvCxnSpPr>
          <p:nvPr/>
        </p:nvCxnSpPr>
        <p:spPr>
          <a:xfrm rot="16200000" flipH="1">
            <a:off x="3463290" y="3246120"/>
            <a:ext cx="205740" cy="106680"/>
          </a:xfrm>
          <a:prstGeom prst="bentConnector3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4" name="Straight Connector 36"/>
          <p:cNvCxnSpPr>
            <a:cxnSpLocks/>
          </p:cNvCxnSpPr>
          <p:nvPr/>
        </p:nvCxnSpPr>
        <p:spPr>
          <a:xfrm>
            <a:off x="5478875" y="3482339"/>
            <a:ext cx="1036320" cy="762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Straight Connector 38"/>
          <p:cNvCxnSpPr>
            <a:cxnSpLocks/>
          </p:cNvCxnSpPr>
          <p:nvPr/>
        </p:nvCxnSpPr>
        <p:spPr>
          <a:xfrm>
            <a:off x="6149340" y="3489960"/>
            <a:ext cx="0" cy="9906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6" name="Straight Connector 40"/>
          <p:cNvCxnSpPr>
            <a:cxnSpLocks/>
          </p:cNvCxnSpPr>
          <p:nvPr/>
        </p:nvCxnSpPr>
        <p:spPr>
          <a:xfrm flipH="1">
            <a:off x="4975668" y="3589020"/>
            <a:ext cx="1173672" cy="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Straight Arrow Connector 43"/>
          <p:cNvCxnSpPr>
            <a:cxnSpLocks/>
          </p:cNvCxnSpPr>
          <p:nvPr/>
        </p:nvCxnSpPr>
        <p:spPr>
          <a:xfrm>
            <a:off x="4975668" y="3589020"/>
            <a:ext cx="0" cy="39624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8" name="Straight Arrow Connector 45"/>
          <p:cNvCxnSpPr>
            <a:cxnSpLocks/>
          </p:cNvCxnSpPr>
          <p:nvPr/>
        </p:nvCxnSpPr>
        <p:spPr>
          <a:xfrm>
            <a:off x="4975668" y="4373880"/>
            <a:ext cx="0" cy="38862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Straight Arrow Connector 47"/>
          <p:cNvCxnSpPr>
            <a:cxnSpLocks/>
          </p:cNvCxnSpPr>
          <p:nvPr/>
        </p:nvCxnSpPr>
        <p:spPr>
          <a:xfrm>
            <a:off x="4975668" y="5143500"/>
            <a:ext cx="0" cy="44196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0" name="Straight Arrow Connector 49"/>
          <p:cNvCxnSpPr>
            <a:cxnSpLocks/>
          </p:cNvCxnSpPr>
          <p:nvPr/>
        </p:nvCxnSpPr>
        <p:spPr>
          <a:xfrm flipH="1">
            <a:off x="7231380" y="2918460"/>
            <a:ext cx="7620" cy="38100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LOCATION OF VEGETATIONS</a:t>
            </a:r>
            <a:br>
              <a:rPr dirty="0" lang="en-US"/>
            </a:br>
            <a:endParaRPr dirty="0" lang="en-IN"/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1"/>
            <a:r>
              <a:rPr dirty="0" lang="en-US" smtClean="0"/>
              <a:t>LOW PRESSURE SIDE OF A HIGH PRESSURE JET</a:t>
            </a:r>
          </a:p>
          <a:p>
            <a:pPr lvl="1"/>
            <a:endParaRPr dirty="0" lang="en-US"/>
          </a:p>
          <a:p>
            <a:pPr lvl="1"/>
            <a:endParaRPr dirty="0" lang="en-IN"/>
          </a:p>
        </p:txBody>
      </p:sp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16915" y="2758784"/>
            <a:ext cx="6288117" cy="4050631"/>
          </a:xfrm>
          <a:prstGeom prst="rect"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LOCATION OF VEGETATIONS</a:t>
            </a:r>
            <a:endParaRPr dirty="0" lang="en-IN"/>
          </a:p>
        </p:txBody>
      </p:sp>
      <p:sp>
        <p:nvSpPr>
          <p:cNvPr id="104860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ATRIAL SIDE OF MV/TV</a:t>
            </a:r>
          </a:p>
          <a:p>
            <a:r>
              <a:rPr dirty="0" lang="en-US" smtClean="0"/>
              <a:t>VENTRICULAR SURFACE OF AV/PV</a:t>
            </a:r>
          </a:p>
          <a:p>
            <a:r>
              <a:rPr dirty="0" lang="en-US" smtClean="0"/>
              <a:t>IN VSD – ON RV SIDE OF THE DEFECT, TV, PV</a:t>
            </a:r>
          </a:p>
          <a:p>
            <a:r>
              <a:rPr dirty="0" lang="en-US" smtClean="0"/>
              <a:t>IN AR – ANTERIOR LEAFLET OF MV</a:t>
            </a:r>
          </a:p>
          <a:p>
            <a:r>
              <a:rPr dirty="0" lang="en-US" smtClean="0"/>
              <a:t>IN MR – MAY ALSO BE SEEN ON THE ATRIAL WALL WHERE JET STRIKES</a:t>
            </a:r>
            <a:endParaRPr dirty="0" lang="en-I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br>
              <a:rPr lang="en-US"/>
            </a:b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endParaRPr lang="en-IN"/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* INSERT PICTURE OF LOCATION OF VEGETN FROM SLIDE</a:t>
            </a:r>
            <a:endParaRPr dirty="0" lang="en-IN"/>
          </a:p>
        </p:txBody>
      </p:sp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33040" y="2160588"/>
            <a:ext cx="7085254" cy="4819209"/>
          </a:xfrm>
          <a:prstGeom prst="rect"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TYPES OF VEGETATIONS</a:t>
            </a:r>
            <a:endParaRPr dirty="0" lang="en-IN"/>
          </a:p>
        </p:txBody>
      </p:sp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VEGETATION IN RHD					NBTE</a:t>
            </a:r>
          </a:p>
          <a:p>
            <a:endParaRPr dirty="0" lang="en-US"/>
          </a:p>
          <a:p>
            <a:endParaRPr dirty="0" lang="en-US" smtClean="0"/>
          </a:p>
          <a:p>
            <a:endParaRPr dirty="0" lang="en-US"/>
          </a:p>
          <a:p>
            <a:r>
              <a:rPr dirty="0" lang="en-US" smtClean="0"/>
              <a:t>IE									LSE</a:t>
            </a:r>
            <a:endParaRPr dirty="0" lang="en-IN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16986" r="477" b="0"/>
          <a:stretch>
            <a:fillRect/>
          </a:stretch>
        </p:blipFill>
        <p:spPr>
          <a:xfrm rot="0">
            <a:off x="677333" y="1311325"/>
            <a:ext cx="8340347" cy="5434180"/>
          </a:xfrm>
          <a:prstGeom prst="rect"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PREDISPOSING CARDIAC LESIONS</a:t>
            </a:r>
            <a:endParaRPr dirty="0" lang="en-IN"/>
          </a:p>
        </p:txBody>
      </p:sp>
      <p:sp>
        <p:nvSpPr>
          <p:cNvPr id="104859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MOST COMMON SITE – MV&gt;AV</a:t>
            </a:r>
          </a:p>
          <a:p>
            <a:r>
              <a:rPr dirty="0" lang="en-US" smtClean="0"/>
              <a:t>REGURGITATION &gt; STENOSIS</a:t>
            </a:r>
          </a:p>
          <a:p>
            <a:r>
              <a:rPr dirty="0" lang="en-US" smtClean="0"/>
              <a:t>MVP WITH MR</a:t>
            </a:r>
          </a:p>
          <a:p>
            <a:pPr lvl="1"/>
            <a:r>
              <a:rPr dirty="0" lang="en-US" smtClean="0"/>
              <a:t>MOST COMMON PREDISPOSING LESION</a:t>
            </a:r>
          </a:p>
          <a:p>
            <a:pPr lvl="1"/>
            <a:r>
              <a:rPr dirty="0" lang="en-US" smtClean="0"/>
              <a:t>2% POPULATION HAS MVP</a:t>
            </a:r>
          </a:p>
          <a:p>
            <a:r>
              <a:rPr dirty="0" lang="en-US" smtClean="0"/>
              <a:t>AR – BAV</a:t>
            </a:r>
          </a:p>
          <a:p>
            <a:r>
              <a:rPr dirty="0" lang="en-US" smtClean="0"/>
              <a:t>CHD – VSD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LEAST CHANCE OF IE IN</a:t>
            </a:r>
            <a:endParaRPr dirty="0" lang="en-IN"/>
          </a:p>
        </p:txBody>
      </p:sp>
      <p:sp>
        <p:nvSpPr>
          <p:cNvPr id="104860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ASD</a:t>
            </a:r>
          </a:p>
          <a:p>
            <a:r>
              <a:rPr dirty="0" lang="en-US" smtClean="0"/>
              <a:t>MS</a:t>
            </a:r>
          </a:p>
          <a:p>
            <a:pPr lvl="1"/>
            <a:r>
              <a:rPr dirty="0" lang="en-US"/>
              <a:t>DUE TO VERY LOW GRADIENT</a:t>
            </a:r>
            <a:endParaRPr dirty="0" lang="en-IN"/>
          </a:p>
          <a:p>
            <a:pPr lvl="1"/>
            <a:endParaRPr dirty="0" lang="en-US" smtClean="0"/>
          </a:p>
          <a:p>
            <a:r>
              <a:rPr dirty="0" lang="en-US" smtClean="0"/>
              <a:t>HCM – AT THE SITE OF WHERE AML HITS THE IVS DURING SAM</a:t>
            </a:r>
          </a:p>
          <a:p>
            <a:r>
              <a:rPr dirty="0" lang="en-US" smtClean="0"/>
              <a:t>COA – 50% A/W BAV </a:t>
            </a:r>
          </a:p>
          <a:p>
            <a:endParaRPr dirty="0"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PORTAL OF ENTRY</a:t>
            </a:r>
            <a:endParaRPr dirty="0" lang="en-IN"/>
          </a:p>
        </p:txBody>
      </p:sp>
      <p:sp>
        <p:nvSpPr>
          <p:cNvPr id="104860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CUTANEOUS – 40%</a:t>
            </a:r>
          </a:p>
          <a:p>
            <a:pPr lvl="1"/>
            <a:r>
              <a:rPr dirty="0" lang="en-US" smtClean="0"/>
              <a:t>IVDU, IV CANNULATION</a:t>
            </a:r>
          </a:p>
          <a:p>
            <a:r>
              <a:rPr dirty="0" lang="en-US" smtClean="0"/>
              <a:t>ORAL - 29%</a:t>
            </a:r>
          </a:p>
          <a:p>
            <a:pPr lvl="1"/>
            <a:r>
              <a:rPr dirty="0" lang="en-US" smtClean="0"/>
              <a:t>TOOTH INFECTION</a:t>
            </a:r>
          </a:p>
          <a:p>
            <a:pPr lvl="1"/>
            <a:r>
              <a:rPr dirty="0" lang="en-US" smtClean="0"/>
              <a:t>DENTAL EXTRACTION</a:t>
            </a:r>
          </a:p>
          <a:p>
            <a:r>
              <a:rPr dirty="0" lang="en-US" smtClean="0"/>
              <a:t>GI - 23%</a:t>
            </a:r>
          </a:p>
          <a:p>
            <a:pPr lvl="1"/>
            <a:r>
              <a:rPr dirty="0" lang="en-US" smtClean="0"/>
              <a:t>STREP BOVIS</a:t>
            </a:r>
            <a:endParaRPr dirty="0" lang="en-I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>
          <a:xfrm>
            <a:off x="730674" y="129540"/>
            <a:ext cx="8596668" cy="1320800"/>
          </a:xfrm>
        </p:spPr>
        <p:txBody>
          <a:bodyPr/>
          <a:p>
            <a:r>
              <a:rPr dirty="0" lang="en-US" smtClean="0"/>
              <a:t>CLINICAL FEATURES</a:t>
            </a:r>
            <a:endParaRPr dirty="0" lang="en-IN"/>
          </a:p>
        </p:txBody>
      </p:sp>
      <p:graphicFrame>
        <p:nvGraphicFramePr>
          <p:cNvPr id="4194305" name="Content Placeholder 3"/>
          <p:cNvGraphicFramePr>
            <a:graphicFrameLocks noGrp="1"/>
          </p:cNvGraphicFramePr>
          <p:nvPr>
            <p:ph idx="1"/>
          </p:nvPr>
        </p:nvGraphicFramePr>
        <p:xfrm>
          <a:off x="1219199" y="857060"/>
          <a:ext cx="7711440" cy="5913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7860"/>
                <a:gridCol w="1927860"/>
                <a:gridCol w="1927860"/>
                <a:gridCol w="1927860"/>
              </a:tblGrid>
              <a:tr h="316293">
                <a:tc>
                  <a:txBody>
                    <a:bodyPr/>
                    <a:p>
                      <a:r>
                        <a:rPr dirty="0" sz="1200" lang="en-US" smtClean="0"/>
                        <a:t>SYMPTOMS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PERCENTAGE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SIGNS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PERCENTAGE</a:t>
                      </a:r>
                      <a:endParaRPr dirty="0" sz="1200" lang="en-IN"/>
                    </a:p>
                  </a:txBody>
                </a:tc>
              </a:tr>
              <a:tr h="316293">
                <a:tc>
                  <a:txBody>
                    <a:bodyPr/>
                    <a:p>
                      <a:r>
                        <a:rPr dirty="0" sz="1200" lang="en-US" smtClean="0">
                          <a:solidFill>
                            <a:srgbClr val="FF0000"/>
                          </a:solidFill>
                        </a:rPr>
                        <a:t>FEVER</a:t>
                      </a:r>
                      <a:endParaRPr dirty="0" sz="1200" lang="en-IN">
                        <a:solidFill>
                          <a:srgbClr val="FF000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>
                          <a:solidFill>
                            <a:srgbClr val="FF0000"/>
                          </a:solidFill>
                        </a:rPr>
                        <a:t>80-85</a:t>
                      </a:r>
                      <a:endParaRPr dirty="0" sz="1200" lang="en-IN">
                        <a:solidFill>
                          <a:srgbClr val="FF000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>
                          <a:solidFill>
                            <a:srgbClr val="FF0000"/>
                          </a:solidFill>
                        </a:rPr>
                        <a:t>FEVER</a:t>
                      </a:r>
                      <a:endParaRPr dirty="0" sz="1200" lang="en-IN">
                        <a:solidFill>
                          <a:srgbClr val="FF000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>
                          <a:solidFill>
                            <a:srgbClr val="FF0000"/>
                          </a:solidFill>
                        </a:rPr>
                        <a:t>80-90</a:t>
                      </a:r>
                      <a:endParaRPr dirty="0" sz="1200" lang="en-IN">
                        <a:solidFill>
                          <a:srgbClr val="FF0000"/>
                        </a:solidFill>
                      </a:endParaRPr>
                    </a:p>
                  </a:txBody>
                </a:tc>
              </a:tr>
              <a:tr h="316293">
                <a:tc>
                  <a:txBody>
                    <a:bodyPr/>
                    <a:p>
                      <a:r>
                        <a:rPr dirty="0" sz="1200" lang="en-US" smtClean="0"/>
                        <a:t>CHILLS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42-75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MURMUR</a:t>
                      </a:r>
                      <a:endParaRPr dirty="0" sz="1200" lang="en-IN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80-85</a:t>
                      </a:r>
                      <a:endParaRPr dirty="0" sz="1200" lang="en-IN"/>
                    </a:p>
                  </a:txBody>
                </a:tc>
              </a:tr>
              <a:tr h="316293">
                <a:tc>
                  <a:txBody>
                    <a:bodyPr/>
                    <a:p>
                      <a:r>
                        <a:rPr dirty="0" sz="1200" lang="en-US" smtClean="0"/>
                        <a:t>ANOREXIA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25-55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CHANGING MURMUR</a:t>
                      </a:r>
                      <a:endParaRPr dirty="0" sz="1200" lang="en-IN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10-40</a:t>
                      </a:r>
                      <a:endParaRPr dirty="0" sz="1200" lang="en-IN"/>
                    </a:p>
                  </a:txBody>
                </a:tc>
              </a:tr>
              <a:tr h="790732">
                <a:tc>
                  <a:txBody>
                    <a:bodyPr/>
                    <a:p>
                      <a:r>
                        <a:rPr dirty="0" sz="1200" lang="en-US" smtClean="0"/>
                        <a:t>WEIGHT LOSS</a:t>
                      </a:r>
                    </a:p>
                    <a:p>
                      <a:r>
                        <a:rPr dirty="0" sz="1200" lang="en-US" smtClean="0"/>
                        <a:t>MALAISE</a:t>
                      </a:r>
                    </a:p>
                    <a:p>
                      <a:r>
                        <a:rPr dirty="0" sz="1200" lang="en-US" smtClean="0">
                          <a:solidFill>
                            <a:srgbClr val="FF0000"/>
                          </a:solidFill>
                        </a:rPr>
                        <a:t>DYSPNEA</a:t>
                      </a:r>
                      <a:endParaRPr dirty="0" sz="1200" lang="en-IN" smtClean="0">
                        <a:solidFill>
                          <a:srgbClr val="FF000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>
                          <a:solidFill>
                            <a:srgbClr val="FF0000"/>
                          </a:solidFill>
                        </a:rPr>
                        <a:t>25-40</a:t>
                      </a:r>
                      <a:endParaRPr dirty="0" sz="1200" lang="en-IN">
                        <a:solidFill>
                          <a:srgbClr val="FF000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EMBOLIC EVENT</a:t>
                      </a:r>
                    </a:p>
                    <a:p>
                      <a:r>
                        <a:rPr dirty="0" sz="1200" lang="en-US" smtClean="0"/>
                        <a:t>(CNS&gt;SPLEEN)</a:t>
                      </a:r>
                    </a:p>
                    <a:p>
                      <a:r>
                        <a:rPr dirty="0" sz="1200" lang="en-US" smtClean="0"/>
                        <a:t>CNS</a:t>
                      </a:r>
                      <a:r>
                        <a:rPr baseline="0" dirty="0" sz="1200" lang="en-US" smtClean="0"/>
                        <a:t> ABNORMALITIES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20-40</a:t>
                      </a:r>
                      <a:endParaRPr dirty="0" sz="1200" lang="en-IN"/>
                    </a:p>
                  </a:txBody>
                </a:tc>
              </a:tr>
              <a:tr h="553512">
                <a:tc>
                  <a:txBody>
                    <a:bodyPr/>
                    <a:p>
                      <a:r>
                        <a:rPr dirty="0" sz="1200" lang="en-US" smtClean="0"/>
                        <a:t>COUGH</a:t>
                      </a:r>
                    </a:p>
                    <a:p>
                      <a:r>
                        <a:rPr dirty="0" sz="1200" lang="en-US" smtClean="0"/>
                        <a:t>SWEATS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25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SPLENOMEGALY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10-40</a:t>
                      </a:r>
                      <a:endParaRPr dirty="0" sz="1200" lang="en-IN"/>
                    </a:p>
                  </a:txBody>
                </a:tc>
              </a:tr>
              <a:tr h="553512">
                <a:tc>
                  <a:txBody>
                    <a:bodyPr/>
                    <a:p>
                      <a:r>
                        <a:rPr dirty="0" sz="1200" lang="en-US" smtClean="0"/>
                        <a:t>HEADACHE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15-40</a:t>
                      </a:r>
                    </a:p>
                    <a:p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CLUBBING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10-20</a:t>
                      </a:r>
                      <a:endParaRPr dirty="0" sz="1200" lang="en-IN"/>
                    </a:p>
                  </a:txBody>
                </a:tc>
              </a:tr>
              <a:tr h="316293">
                <a:tc>
                  <a:txBody>
                    <a:bodyPr/>
                    <a:p>
                      <a:r>
                        <a:rPr dirty="0" sz="1200" lang="en-US" smtClean="0">
                          <a:solidFill>
                            <a:srgbClr val="FF0000"/>
                          </a:solidFill>
                        </a:rPr>
                        <a:t>CHEST PAIN </a:t>
                      </a:r>
                      <a:endParaRPr dirty="0" sz="1200" lang="en-IN">
                        <a:solidFill>
                          <a:srgbClr val="FF000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8-35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>
                          <a:solidFill>
                            <a:srgbClr val="002060"/>
                          </a:solidFill>
                        </a:rPr>
                        <a:t>OSLERS NODES</a:t>
                      </a:r>
                      <a:endParaRPr dirty="0" sz="1200" lang="en-IN">
                        <a:solidFill>
                          <a:srgbClr val="00206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3-10</a:t>
                      </a:r>
                      <a:endParaRPr dirty="0" sz="1200" lang="en-IN"/>
                    </a:p>
                  </a:txBody>
                </a:tc>
              </a:tr>
              <a:tr h="553512">
                <a:tc>
                  <a:txBody>
                    <a:bodyPr/>
                    <a:p>
                      <a:r>
                        <a:rPr dirty="0" sz="1200" lang="en-US" smtClean="0"/>
                        <a:t>MYALGIA/ARTHRALGIA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15-30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pPr algn="l" defTabSz="457200" eaLnBrk="1" fontAlgn="auto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200" lang="en-US" smtClean="0">
                          <a:solidFill>
                            <a:srgbClr val="002060"/>
                          </a:solidFill>
                        </a:rPr>
                        <a:t>SPLINTER </a:t>
                      </a:r>
                      <a:r>
                        <a:rPr dirty="0" sz="1200" lang="en-US" smtClean="0">
                          <a:solidFill>
                            <a:srgbClr val="002060"/>
                          </a:solidFill>
                        </a:rPr>
                        <a:t>HEMORRHAGES</a:t>
                      </a:r>
                    </a:p>
                    <a:p>
                      <a:endParaRPr dirty="0" sz="1200" lang="en-IN">
                        <a:solidFill>
                          <a:srgbClr val="00206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5-15</a:t>
                      </a:r>
                      <a:endParaRPr dirty="0" sz="1200" lang="en-IN"/>
                    </a:p>
                  </a:txBody>
                </a:tc>
              </a:tr>
              <a:tr h="553512">
                <a:tc>
                  <a:txBody>
                    <a:bodyPr/>
                    <a:p>
                      <a:r>
                        <a:rPr dirty="0" sz="1200" lang="en-US" smtClean="0"/>
                        <a:t>NAUSEA/VOMITING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15-20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>
                          <a:solidFill>
                            <a:srgbClr val="002060"/>
                          </a:solidFill>
                        </a:rPr>
                        <a:t>PETECHIAE</a:t>
                      </a:r>
                      <a:endParaRPr dirty="0" sz="1200" lang="en-IN" smtClean="0">
                        <a:solidFill>
                          <a:srgbClr val="00206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10-40</a:t>
                      </a:r>
                      <a:endParaRPr dirty="0" sz="1200" lang="en-IN"/>
                    </a:p>
                  </a:txBody>
                </a:tc>
              </a:tr>
              <a:tr h="553512">
                <a:tc>
                  <a:txBody>
                    <a:bodyPr/>
                    <a:p>
                      <a:r>
                        <a:rPr dirty="0" sz="1200" lang="en-US" smtClean="0"/>
                        <a:t>STROKE, CONFUSION</a:t>
                      </a: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10-20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>
                          <a:solidFill>
                            <a:srgbClr val="002060"/>
                          </a:solidFill>
                        </a:rPr>
                        <a:t>JANEWAYS LESION</a:t>
                      </a:r>
                    </a:p>
                    <a:p>
                      <a:endParaRPr dirty="0" sz="1200" lang="en-IN">
                        <a:solidFill>
                          <a:srgbClr val="00206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6-10</a:t>
                      </a:r>
                      <a:endParaRPr dirty="0" sz="1200" lang="en-IN"/>
                    </a:p>
                  </a:txBody>
                </a:tc>
              </a:tr>
              <a:tr h="316293">
                <a:tc>
                  <a:txBody>
                    <a:bodyPr/>
                    <a:p>
                      <a:r>
                        <a:rPr dirty="0" sz="1200" lang="en-US" smtClean="0"/>
                        <a:t>ABDOMINAL PAIN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5-15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pPr algn="l" defTabSz="457200" eaLnBrk="1" fontAlgn="auto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200" lang="en-US" smtClean="0">
                          <a:solidFill>
                            <a:srgbClr val="002060"/>
                          </a:solidFill>
                        </a:rPr>
                        <a:t>ROTH’S SPOTS</a:t>
                      </a:r>
                      <a:endParaRPr dirty="0" sz="1200" lang="en-IN" smtClean="0">
                        <a:solidFill>
                          <a:srgbClr val="002060"/>
                        </a:solidFill>
                      </a:endParaRPr>
                    </a:p>
                    <a:p>
                      <a:endParaRPr dirty="0" sz="1200" lang="en-IN">
                        <a:solidFill>
                          <a:srgbClr val="002060"/>
                        </a:solidFill>
                      </a:endParaRPr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4-10</a:t>
                      </a:r>
                      <a:endParaRPr dirty="0" sz="1200" lang="en-IN"/>
                    </a:p>
                  </a:txBody>
                </a:tc>
              </a:tr>
              <a:tr h="316293">
                <a:tc>
                  <a:txBody>
                    <a:bodyPr/>
                    <a:p>
                      <a:r>
                        <a:rPr dirty="0" sz="1200" lang="en-US" smtClean="0"/>
                        <a:t>BACKPAIN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r>
                        <a:rPr dirty="0" sz="1200" lang="en-US" smtClean="0"/>
                        <a:t>7-10</a:t>
                      </a:r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endParaRPr dirty="0" sz="1200" lang="en-IN"/>
                    </a:p>
                  </a:txBody>
                </a:tc>
                <a:tc>
                  <a:txBody>
                    <a:bodyPr/>
                    <a:p>
                      <a:endParaRPr dirty="0" sz="1200" lang="en-IN"/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FEVER DURATION IN IE</a:t>
            </a:r>
            <a:br>
              <a:rPr dirty="0" lang="en-US" smtClean="0"/>
            </a:br>
            <a:r>
              <a:rPr dirty="0" lang="en-US" smtClean="0"/>
              <a:t>(WITH ANTIBIOTICS) </a:t>
            </a:r>
            <a:endParaRPr dirty="0" lang="en-IN"/>
          </a:p>
        </p:txBody>
      </p:sp>
      <p:sp>
        <p:nvSpPr>
          <p:cNvPr id="104867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TYPICALLY – 5-7 DAYS</a:t>
            </a:r>
          </a:p>
          <a:p>
            <a:r>
              <a:rPr dirty="0" lang="en-US" smtClean="0"/>
              <a:t>IF COMPLICATIONS+ - &gt;7 DAYS</a:t>
            </a:r>
          </a:p>
          <a:p>
            <a:r>
              <a:rPr dirty="0" lang="en-US" smtClean="0"/>
              <a:t>&lt; 4 DAYS – RULES OUT IE</a:t>
            </a:r>
            <a:endParaRPr dirty="0" lang="en-IN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PERIPHERAL MANIFESTATIONS</a:t>
            </a:r>
            <a:endParaRPr dirty="0" lang="en-IN"/>
          </a:p>
        </p:txBody>
      </p:sp>
      <p:sp>
        <p:nvSpPr>
          <p:cNvPr id="104868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PETECHIAE</a:t>
            </a:r>
            <a:r>
              <a:rPr dirty="0" lang="en-US" smtClean="0"/>
              <a:t> – MOST COMMON</a:t>
            </a:r>
          </a:p>
          <a:p>
            <a:r>
              <a:rPr dirty="0" lang="en-US" smtClean="0"/>
              <a:t>ON PALPEBRAL CONJUNCTIVA</a:t>
            </a:r>
          </a:p>
          <a:p>
            <a:r>
              <a:rPr dirty="0" lang="en-US" smtClean="0"/>
              <a:t>BUCCAL AND PALATAL MUCOSA</a:t>
            </a:r>
          </a:p>
          <a:p>
            <a:r>
              <a:rPr dirty="0" lang="en-US" smtClean="0"/>
              <a:t>EXTREMITIES</a:t>
            </a:r>
          </a:p>
          <a:p>
            <a:r>
              <a:rPr dirty="0" lang="en-US"/>
              <a:t>*</a:t>
            </a:r>
            <a:r>
              <a:rPr dirty="0" lang="en-US" smtClean="0"/>
              <a:t>PICTURES</a:t>
            </a:r>
            <a:endParaRPr dirty="0" lang="en-IN"/>
          </a:p>
        </p:txBody>
      </p:sp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40731"/>
          <a:stretch>
            <a:fillRect/>
          </a:stretch>
        </p:blipFill>
        <p:spPr>
          <a:xfrm>
            <a:off x="4799318" y="1682035"/>
            <a:ext cx="5152542" cy="4359326"/>
          </a:xfrm>
          <a:prstGeom prst="rect"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8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SPLINTER HEMORRHAGES</a:t>
            </a:r>
          </a:p>
          <a:p>
            <a:pPr lvl="1"/>
            <a:r>
              <a:rPr dirty="0" lang="en-US" smtClean="0"/>
              <a:t>SUBUNGUAL HEMORRHAGE</a:t>
            </a:r>
          </a:p>
          <a:p>
            <a:pPr lvl="1"/>
            <a:r>
              <a:rPr dirty="0" lang="en-US" smtClean="0"/>
              <a:t>DARK RED LINEAR/FLAME SHAPED</a:t>
            </a:r>
          </a:p>
          <a:p>
            <a:pPr lvl="1"/>
            <a:r>
              <a:rPr dirty="0" lang="en-US" smtClean="0"/>
              <a:t>PROXIMAL NAILBED</a:t>
            </a:r>
          </a:p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OSLER’S NODES </a:t>
            </a:r>
          </a:p>
          <a:p>
            <a:pPr lvl="1"/>
            <a:r>
              <a:rPr dirty="0" lang="en-US" smtClean="0"/>
              <a:t>SMALL, TENDER S/C NODULES IN THE PULP OF DIGITS OR MORE PROXIMAL</a:t>
            </a:r>
          </a:p>
          <a:p>
            <a:pPr lvl="1"/>
            <a:r>
              <a:rPr dirty="0" lang="en-US" smtClean="0"/>
              <a:t>PERSIST FOR HOURS TO DAYS</a:t>
            </a:r>
          </a:p>
          <a:p>
            <a:pPr lvl="1"/>
            <a:endParaRPr dirty="0" lang="en-IN"/>
          </a:p>
        </p:txBody>
      </p:sp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49565" b="53735"/>
          <a:stretch>
            <a:fillRect/>
          </a:stretch>
        </p:blipFill>
        <p:spPr>
          <a:xfrm>
            <a:off x="6724754" y="609599"/>
            <a:ext cx="2549248" cy="3172824"/>
          </a:xfrm>
          <a:prstGeom prst="rect"/>
        </p:spPr>
      </p:pic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52437" r="10031" b="0"/>
          <a:stretch>
            <a:fillRect/>
          </a:stretch>
        </p:blipFill>
        <p:spPr>
          <a:xfrm rot="0">
            <a:off x="6323968" y="4464019"/>
            <a:ext cx="3350820" cy="2393980"/>
          </a:xfrm>
          <a:prstGeom prst="rect"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8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JANEWAY LESIONS</a:t>
            </a:r>
          </a:p>
          <a:p>
            <a:pPr lvl="1"/>
            <a:r>
              <a:rPr dirty="0" lang="en-US" smtClean="0"/>
              <a:t>NON TENDER</a:t>
            </a:r>
          </a:p>
          <a:p>
            <a:pPr lvl="1"/>
            <a:r>
              <a:rPr dirty="0" lang="en-US" smtClean="0"/>
              <a:t>ERYTHEMATOUS/HEMORRHAGIC MACULAR LESIONS</a:t>
            </a:r>
          </a:p>
          <a:p>
            <a:pPr lvl="1"/>
            <a:r>
              <a:rPr dirty="0" lang="en-US" smtClean="0"/>
              <a:t>PALMS/SOLES</a:t>
            </a:r>
          </a:p>
          <a:p>
            <a:pPr lvl="1"/>
            <a:r>
              <a:rPr dirty="0" lang="en-US" smtClean="0"/>
              <a:t>SEPTIC EMBOLIC EVENT</a:t>
            </a:r>
          </a:p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ROTH’S SPOTS</a:t>
            </a:r>
            <a:endParaRPr dirty="0" lang="en-US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dirty="0" lang="en-US" smtClean="0"/>
              <a:t>OVAL RETINAL HEMORRHAGES WWITH PALE CENTERS</a:t>
            </a:r>
          </a:p>
        </p:txBody>
      </p:sp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42455" t="61952" r="0" b="0"/>
          <a:stretch>
            <a:fillRect/>
          </a:stretch>
        </p:blipFill>
        <p:spPr>
          <a:xfrm rot="0">
            <a:off x="6509398" y="1491613"/>
            <a:ext cx="2764604" cy="2609362"/>
          </a:xfrm>
          <a:prstGeom prst="rect"/>
        </p:spPr>
      </p:pic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50613" t="0" r="-1140" b="54705"/>
          <a:stretch>
            <a:fillRect/>
          </a:stretch>
        </p:blipFill>
        <p:spPr>
          <a:xfrm rot="0">
            <a:off x="6829921" y="4100975"/>
            <a:ext cx="2801314" cy="3407281"/>
          </a:xfrm>
          <a:prstGeom prst="rect"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8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BRATCH WATCHER BODIES</a:t>
            </a:r>
          </a:p>
          <a:p>
            <a:pPr lvl="1"/>
            <a:r>
              <a:rPr dirty="0" lang="en-US" smtClean="0"/>
              <a:t> YELLOWISH WHITE MILIARY SPOTS IN MYOCARDIUM IN LONG STANDING IE</a:t>
            </a:r>
            <a:endParaRPr dirty="0" lang="en-IN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DIAGNOSIS OF INFECTIVE ENDOCARDITIS</a:t>
            </a:r>
            <a:endParaRPr dirty="0" lang="en-IN"/>
          </a:p>
        </p:txBody>
      </p:sp>
      <p:sp>
        <p:nvSpPr>
          <p:cNvPr id="1048689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 smtClean="0">
                <a:solidFill>
                  <a:schemeClr val="accent4">
                    <a:lumMod val="75000"/>
                  </a:schemeClr>
                </a:solidFill>
              </a:rPr>
              <a:t>MODIFIED DUKE’S CRITERIA</a:t>
            </a:r>
          </a:p>
          <a:p>
            <a:r>
              <a:rPr dirty="0" lang="en-US" smtClean="0">
                <a:solidFill>
                  <a:schemeClr val="accent4">
                    <a:lumMod val="75000"/>
                  </a:schemeClr>
                </a:solidFill>
              </a:rPr>
              <a:t>ESC 2015 DIAGNOSTIC CRITERIA</a:t>
            </a:r>
            <a:endParaRPr dirty="0" lang="en-IN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MODIFIED DUKE’S CRITERIA (2000)</a:t>
            </a:r>
            <a:endParaRPr dirty="0" lang="en-IN"/>
          </a:p>
        </p:txBody>
      </p:sp>
      <p:sp>
        <p:nvSpPr>
          <p:cNvPr id="1048691" name="Content Placeholder 4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endParaRPr dirty="0" lang="en-IN"/>
          </a:p>
        </p:txBody>
      </p:sp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4874" r="-1669" b="0"/>
          <a:stretch>
            <a:fillRect/>
          </a:stretch>
        </p:blipFill>
        <p:spPr>
          <a:xfrm rot="0">
            <a:off x="677333" y="1531828"/>
            <a:ext cx="8773777" cy="5011226"/>
          </a:xfrm>
          <a:prstGeom prst="rect"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850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IN"/>
          </a:p>
        </p:txBody>
      </p:sp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17679" y="609599"/>
            <a:ext cx="11774320" cy="6253678"/>
          </a:xfrm>
          <a:prstGeom prst="rect"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MAJOR CRITERIA</a:t>
            </a:r>
            <a:endParaRPr dirty="0" lang="en-IN"/>
          </a:p>
        </p:txBody>
      </p:sp>
      <p:sp>
        <p:nvSpPr>
          <p:cNvPr id="104869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BLOOD CULTURE +</a:t>
            </a:r>
          </a:p>
          <a:p>
            <a:pPr indent="0" marL="0">
              <a:buNone/>
            </a:pPr>
            <a:r>
              <a:rPr dirty="0" lang="en-US" smtClean="0"/>
              <a:t>		AND</a:t>
            </a:r>
          </a:p>
          <a:p>
            <a:r>
              <a:rPr dirty="0" lang="en-US" smtClean="0"/>
              <a:t>EVIDENCE OF ENDOCARDIAL INVOLVEMENT</a:t>
            </a:r>
          </a:p>
          <a:p>
            <a:r>
              <a:rPr dirty="0" lang="en-US" smtClean="0"/>
              <a:t>BOTH NEEDED FOR DIAGNOSIS</a:t>
            </a:r>
            <a:endParaRPr dirty="0" lang="en-IN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BLOOD CULTURE</a:t>
            </a:r>
            <a:endParaRPr dirty="0" lang="en-IN"/>
          </a:p>
        </p:txBody>
      </p:sp>
      <p:sp>
        <p:nvSpPr>
          <p:cNvPr id="104869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TO DOCUMENT PERSISTENT BACTEREMIA</a:t>
            </a:r>
          </a:p>
          <a:p>
            <a:r>
              <a:rPr dirty="0" lang="en-US" smtClean="0"/>
              <a:t>SETS OF BLOOD CULTURE TAKEN</a:t>
            </a:r>
          </a:p>
          <a:p>
            <a:pPr lvl="1"/>
            <a:r>
              <a:rPr dirty="0" lang="en-US" smtClean="0"/>
              <a:t>1 SET – 2 BOTTLES: </a:t>
            </a:r>
          </a:p>
          <a:p>
            <a:pPr lvl="2"/>
            <a:r>
              <a:rPr dirty="0" lang="en-US" smtClean="0"/>
              <a:t>1 AEROBIC </a:t>
            </a:r>
          </a:p>
          <a:p>
            <a:pPr lvl="2"/>
            <a:r>
              <a:rPr dirty="0" lang="en-US" smtClean="0"/>
              <a:t>1 ANAEROBIC</a:t>
            </a:r>
          </a:p>
          <a:p>
            <a:endParaRPr dirty="0" lang="en-IN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69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BLOOD CULTURE FOR </a:t>
            </a:r>
            <a:r>
              <a:rPr dirty="0" lang="en-US" smtClean="0">
                <a:solidFill>
                  <a:schemeClr val="accent2"/>
                </a:solidFill>
              </a:rPr>
              <a:t>SUBACUTE IE</a:t>
            </a:r>
          </a:p>
          <a:p>
            <a:pPr lvl="1"/>
            <a:r>
              <a:rPr dirty="0" lang="en-US" smtClean="0">
                <a:solidFill>
                  <a:schemeClr val="tx1"/>
                </a:solidFill>
              </a:rPr>
              <a:t>DRAW 3-5 BLOOD CULTURE SAMPLES OVER 24HR</a:t>
            </a:r>
          </a:p>
          <a:p>
            <a:pPr lvl="1"/>
            <a:r>
              <a:rPr dirty="0" lang="en-US" smtClean="0">
                <a:solidFill>
                  <a:schemeClr val="tx1"/>
                </a:solidFill>
              </a:rPr>
              <a:t>0h,6h,12</a:t>
            </a:r>
            <a:r>
              <a:rPr dirty="0" lang="en-US">
                <a:solidFill>
                  <a:schemeClr val="tx1"/>
                </a:solidFill>
              </a:rPr>
              <a:t>DFFERENT </a:t>
            </a:r>
            <a:r>
              <a:rPr dirty="0" lang="en-US" smtClean="0">
                <a:solidFill>
                  <a:schemeClr val="tx1"/>
                </a:solidFill>
              </a:rPr>
              <a:t>h,18h,24h</a:t>
            </a:r>
          </a:p>
          <a:p>
            <a:pPr lvl="1"/>
            <a:r>
              <a:rPr dirty="0" lang="en-US" smtClean="0">
                <a:solidFill>
                  <a:schemeClr val="tx1"/>
                </a:solidFill>
              </a:rPr>
              <a:t>FROM SITES</a:t>
            </a:r>
          </a:p>
          <a:p>
            <a:r>
              <a:rPr dirty="0" lang="en-US" smtClean="0"/>
              <a:t>BLOOD CULTURE FOR </a:t>
            </a:r>
            <a:r>
              <a:rPr dirty="0" lang="en-US" smtClean="0">
                <a:solidFill>
                  <a:schemeClr val="accent2"/>
                </a:solidFill>
              </a:rPr>
              <a:t>ACUTE IE</a:t>
            </a:r>
          </a:p>
          <a:p>
            <a:pPr lvl="1"/>
            <a:r>
              <a:rPr dirty="0" lang="en-US" smtClean="0">
                <a:solidFill>
                  <a:schemeClr val="tx1"/>
                </a:solidFill>
              </a:rPr>
              <a:t>AT LEAST 3 SETS DRAWN 30 MINS APART</a:t>
            </a:r>
          </a:p>
          <a:p>
            <a:r>
              <a:rPr dirty="0" lang="en-US" smtClean="0">
                <a:solidFill>
                  <a:schemeClr val="tx1"/>
                </a:solidFill>
              </a:rPr>
              <a:t>ALWAYS START ANTIBIOTICS AFTER BLOOD CULTURE SAMPLE TAKEN</a:t>
            </a:r>
          </a:p>
          <a:p>
            <a:r>
              <a:rPr dirty="0" lang="en-US" smtClean="0">
                <a:solidFill>
                  <a:schemeClr val="tx1"/>
                </a:solidFill>
              </a:rPr>
              <a:t>WHEN A MICROORGANISM IS IDENTIFIED</a:t>
            </a:r>
          </a:p>
          <a:p>
            <a:pPr lvl="1"/>
            <a:r>
              <a:rPr dirty="0" lang="en-US" smtClean="0">
                <a:solidFill>
                  <a:schemeClr val="tx1"/>
                </a:solidFill>
              </a:rPr>
              <a:t>REPEAT BLOOD CULTURE AFTER 48-72h TO CHECK IF TREATMENT IS EFFECTIVE</a:t>
            </a:r>
          </a:p>
          <a:p>
            <a:endParaRPr dirty="0" lang="en-US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POSITIVE BLOOD CULTURE</a:t>
            </a:r>
            <a:endParaRPr dirty="0" lang="en-IN"/>
          </a:p>
        </p:txBody>
      </p:sp>
      <p:sp>
        <p:nvSpPr>
          <p:cNvPr id="104869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solidFill>
                  <a:schemeClr val="accent2"/>
                </a:solidFill>
              </a:rPr>
              <a:t>TYPICAL MICROORGANSMS FOR IE FROM 2 SEPARATE BLOOD CULTURES</a:t>
            </a:r>
            <a:r>
              <a:rPr dirty="0" lang="en-IN" smtClean="0">
                <a:solidFill>
                  <a:schemeClr val="accent2"/>
                </a:solidFill>
              </a:rPr>
              <a:t> OR</a:t>
            </a:r>
          </a:p>
          <a:p>
            <a:r>
              <a:rPr dirty="0" lang="en-US" smtClean="0">
                <a:solidFill>
                  <a:schemeClr val="accent2"/>
                </a:solidFill>
              </a:rPr>
              <a:t>PERSISTENTLY POSITIVE BLOOD CULTURE</a:t>
            </a:r>
          </a:p>
          <a:p>
            <a:pPr lvl="1"/>
            <a:r>
              <a:rPr dirty="0" lang="en-US" smtClean="0"/>
              <a:t>DEFINED AS RECOVERY OF A MICROORGANISM CONSISTENT WITH IE FROM</a:t>
            </a:r>
          </a:p>
          <a:p>
            <a:pPr lvl="1"/>
            <a:r>
              <a:rPr dirty="0" lang="en-US" smtClean="0"/>
              <a:t>BLOOD CULTURES DRAWN &gt;12 HOURS APART</a:t>
            </a:r>
            <a:r>
              <a:rPr dirty="0" lang="en-US"/>
              <a:t> </a:t>
            </a:r>
            <a:r>
              <a:rPr dirty="0" lang="en-US" smtClean="0"/>
              <a:t>OR</a:t>
            </a:r>
          </a:p>
          <a:p>
            <a:pPr lvl="1"/>
            <a:r>
              <a:rPr dirty="0" lang="en-US" smtClean="0"/>
              <a:t>ALL 3 OR A MAJORITY OF &gt;=4 SEPARATE BLOOD CULTURES, WITH 1</a:t>
            </a:r>
            <a:r>
              <a:rPr baseline="30000" dirty="0" lang="en-US" smtClean="0"/>
              <a:t>ST</a:t>
            </a:r>
            <a:r>
              <a:rPr dirty="0" lang="en-US" smtClean="0"/>
              <a:t> AND LAST DRAWN AT LEAST 1HR APART OR</a:t>
            </a:r>
          </a:p>
          <a:p>
            <a:r>
              <a:rPr dirty="0" lang="en-US" smtClean="0">
                <a:solidFill>
                  <a:schemeClr val="accent2"/>
                </a:solidFill>
              </a:rPr>
              <a:t>SINGLE POSITIVE BLOOD CULTURE FOR COXIELLA BURNETII OR PHASE I </a:t>
            </a:r>
            <a:r>
              <a:rPr dirty="0" lang="en-US" err="1" smtClean="0">
                <a:solidFill>
                  <a:schemeClr val="accent2"/>
                </a:solidFill>
              </a:rPr>
              <a:t>IgG</a:t>
            </a:r>
            <a:r>
              <a:rPr dirty="0" lang="en-US" smtClean="0">
                <a:solidFill>
                  <a:schemeClr val="accent2"/>
                </a:solidFill>
              </a:rPr>
              <a:t> ANTIBODY TITER OF &gt;1:800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TYPICAL ORGANISMS</a:t>
            </a:r>
            <a:endParaRPr dirty="0" lang="en-IN"/>
          </a:p>
        </p:txBody>
      </p:sp>
      <p:sp>
        <p:nvSpPr>
          <p:cNvPr id="104870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STAPH AUREUS</a:t>
            </a:r>
          </a:p>
          <a:p>
            <a:r>
              <a:rPr dirty="0" lang="en-US" smtClean="0"/>
              <a:t>STREP VIRIDANS</a:t>
            </a:r>
          </a:p>
          <a:p>
            <a:r>
              <a:rPr dirty="0" lang="en-US" smtClean="0"/>
              <a:t>STREP GALLEOYTICUS</a:t>
            </a:r>
          </a:p>
          <a:p>
            <a:r>
              <a:rPr dirty="0" lang="en-US" smtClean="0"/>
              <a:t>HACEK</a:t>
            </a:r>
          </a:p>
          <a:p>
            <a:r>
              <a:rPr dirty="0" lang="en-US" smtClean="0"/>
              <a:t>ENTEROCOCCI</a:t>
            </a:r>
            <a:endParaRPr dirty="0" lang="en-IN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DURATON OF THERAPY</a:t>
            </a:r>
            <a:endParaRPr dirty="0" lang="en-IN"/>
          </a:p>
        </p:txBody>
      </p:sp>
      <p:sp>
        <p:nvSpPr>
          <p:cNvPr id="104870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DAYS COUNTED FROM THE DAY BLOOD CULTURE TURNS NEGATIVE</a:t>
            </a:r>
          </a:p>
          <a:p>
            <a:r>
              <a:rPr dirty="0" lang="en-US" smtClean="0"/>
              <a:t>NOT FROM THE DAY OF STARTING TREATMENT </a:t>
            </a:r>
          </a:p>
          <a:p>
            <a:r>
              <a:rPr dirty="0" lang="en-US" smtClean="0"/>
              <a:t>CONTINUED FOR 4-6 WEEKS</a:t>
            </a:r>
            <a:endParaRPr dirty="0" lang="en-IN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EVIDENCE OF ENDOCARDIAL INVOLVEMENT</a:t>
            </a:r>
            <a:endParaRPr dirty="0" lang="en-IN"/>
          </a:p>
        </p:txBody>
      </p:sp>
      <p:sp>
        <p:nvSpPr>
          <p:cNvPr id="104870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solidFill>
                  <a:schemeClr val="accent2"/>
                </a:solidFill>
              </a:rPr>
              <a:t>ECHOCARDIOGRAPHY + FOR IE</a:t>
            </a:r>
          </a:p>
          <a:p>
            <a:pPr lvl="1"/>
            <a:r>
              <a:rPr dirty="0" lang="en-US" smtClean="0">
                <a:solidFill>
                  <a:schemeClr val="tx1"/>
                </a:solidFill>
              </a:rPr>
              <a:t>VEGETATION </a:t>
            </a:r>
            <a:r>
              <a:rPr dirty="0" lang="en-IN" smtClean="0">
                <a:solidFill>
                  <a:schemeClr val="tx1"/>
                </a:solidFill>
              </a:rPr>
              <a:t>– OSCILLATING INTRACARDIAC MASS ON A VALVE OR NON SUPPORTING STRUCTURES, IN THE PATH OF REGURGITANT JETS, OR ON IMPLANTED MATERIAL, IN THE ABSENCE OF AN ALTERNATIVE ANATOMIC EXPLANATION, OR</a:t>
            </a:r>
          </a:p>
          <a:p>
            <a:pPr lvl="1"/>
            <a:r>
              <a:rPr dirty="0" lang="en-IN" smtClean="0">
                <a:solidFill>
                  <a:schemeClr val="tx1"/>
                </a:solidFill>
              </a:rPr>
              <a:t>ABSCESS, OR</a:t>
            </a:r>
          </a:p>
          <a:p>
            <a:pPr lvl="1"/>
            <a:r>
              <a:rPr dirty="0" lang="en-IN" smtClean="0">
                <a:solidFill>
                  <a:schemeClr val="tx1"/>
                </a:solidFill>
              </a:rPr>
              <a:t>NEW PARTIAL DEHISCENCE OF PROSTHETIC VALVE</a:t>
            </a:r>
          </a:p>
          <a:p>
            <a:pPr lvl="1"/>
            <a:r>
              <a:rPr dirty="0" lang="en-IN" smtClean="0">
                <a:solidFill>
                  <a:schemeClr val="tx1"/>
                </a:solidFill>
              </a:rPr>
              <a:t>NEW VALVULAR REGURGITATION</a:t>
            </a:r>
          </a:p>
          <a:p>
            <a:pPr lvl="2"/>
            <a:r>
              <a:rPr dirty="0" lang="en-IN" smtClean="0">
                <a:solidFill>
                  <a:schemeClr val="tx1"/>
                </a:solidFill>
              </a:rPr>
              <a:t>INDICATING A NEW SERIOUS DAMAGE TO THE VALVE – FISTULA/PERFORATION</a:t>
            </a:r>
          </a:p>
          <a:p>
            <a:pPr lvl="2"/>
            <a:r>
              <a:rPr dirty="0" lang="en-IN" smtClean="0">
                <a:solidFill>
                  <a:schemeClr val="tx1"/>
                </a:solidFill>
              </a:rPr>
              <a:t>AN INCREASE IN/CHANGE IN PRE-EXISTING MURMUR NOT SUFFICIENT</a:t>
            </a:r>
          </a:p>
          <a:p>
            <a:pPr indent="0" lvl="2" marL="914400">
              <a:buNone/>
            </a:pPr>
            <a:r>
              <a:rPr dirty="0" lang="en-IN" smtClean="0">
                <a:solidFill>
                  <a:schemeClr val="tx1"/>
                </a:solidFill>
              </a:rPr>
              <a:t> </a:t>
            </a:r>
            <a:endParaRPr dirty="0" lang="en-US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ECHOCARDIOGRAPHY </a:t>
            </a:r>
            <a:br>
              <a:rPr dirty="0" lang="en-US" smtClean="0"/>
            </a:br>
            <a:r>
              <a:rPr dirty="0" sz="2400" lang="en-US" smtClean="0"/>
              <a:t>TTE ALMOST = TEE</a:t>
            </a:r>
            <a:endParaRPr dirty="0" sz="2400" lang="en-IN"/>
          </a:p>
        </p:txBody>
      </p:sp>
      <p:sp>
        <p:nvSpPr>
          <p:cNvPr id="104870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TTE - VISUALISES LA BETTER</a:t>
            </a:r>
          </a:p>
          <a:p>
            <a:pPr lvl="1"/>
            <a:r>
              <a:rPr dirty="0" lang="en-US" smtClean="0"/>
              <a:t>SENSITIVITY – 80-90%</a:t>
            </a:r>
          </a:p>
          <a:p>
            <a:pPr lvl="1"/>
            <a:r>
              <a:rPr dirty="0" lang="en-US" smtClean="0"/>
              <a:t>SPECFICITY – 70-90%</a:t>
            </a:r>
          </a:p>
          <a:p>
            <a:r>
              <a:rPr dirty="0" lang="en-US" smtClean="0"/>
              <a:t>TEE – VISUALISES LV BETTER</a:t>
            </a:r>
          </a:p>
          <a:p>
            <a:pPr lvl="1"/>
            <a:r>
              <a:rPr dirty="0" lang="en-US" smtClean="0"/>
              <a:t>SENSITIVITY – 90-100%</a:t>
            </a:r>
          </a:p>
          <a:p>
            <a:pPr lvl="1"/>
            <a:r>
              <a:rPr dirty="0" lang="en-US" smtClean="0"/>
              <a:t>SPECIFICITY – 90%</a:t>
            </a:r>
          </a:p>
          <a:p>
            <a:pPr lvl="1"/>
            <a:r>
              <a:rPr dirty="0" lang="en-US" smtClean="0"/>
              <a:t>SUPERIOR FOR PVE, IE WITH COMPLICATIONS(ABSCESS/PERFORATION/PSEUDOANEURYSM)</a:t>
            </a:r>
          </a:p>
          <a:p>
            <a:r>
              <a:rPr dirty="0" lang="en-US" smtClean="0"/>
              <a:t>TTE +TEE = COMPLEMENTARY</a:t>
            </a:r>
            <a:endParaRPr dirty="0"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709" name="Content Placeholder 2"/>
          <p:cNvSpPr>
            <a:spLocks noGrp="1"/>
          </p:cNvSpPr>
          <p:nvPr>
            <p:ph idx="1"/>
          </p:nvPr>
        </p:nvSpPr>
        <p:spPr>
          <a:xfrm>
            <a:off x="677334" y="1974215"/>
            <a:ext cx="8596668" cy="3880773"/>
          </a:xfrm>
        </p:spPr>
        <p:txBody>
          <a:bodyPr>
            <a:normAutofit lnSpcReduction="10000"/>
          </a:bodyPr>
          <a:p>
            <a:pPr indent="0" marL="0">
              <a:buNone/>
            </a:pPr>
            <a:r>
              <a:rPr dirty="0" lang="en-US" smtClean="0"/>
              <a:t> 				CLINICAL </a:t>
            </a:r>
            <a:r>
              <a:rPr dirty="0" lang="en-US"/>
              <a:t>SUSPICION OF IE</a:t>
            </a:r>
          </a:p>
          <a:p>
            <a:endParaRPr dirty="0" lang="en-US"/>
          </a:p>
          <a:p>
            <a:pPr indent="0" marL="0">
              <a:buNone/>
            </a:pPr>
            <a:r>
              <a:rPr dirty="0" lang="en-US" smtClean="0"/>
              <a:t> 						TTE</a:t>
            </a:r>
            <a:endParaRPr dirty="0" lang="en-US"/>
          </a:p>
          <a:p>
            <a:endParaRPr dirty="0" lang="en-US"/>
          </a:p>
          <a:p>
            <a:pPr indent="0" marL="0">
              <a:buNone/>
            </a:pPr>
            <a:r>
              <a:rPr dirty="0" lang="en-US" smtClean="0"/>
              <a:t> 		PROSTHETIC </a:t>
            </a:r>
            <a:r>
              <a:rPr dirty="0" lang="en-US"/>
              <a:t>VALVE/INTRACARDIAC DEVICE</a:t>
            </a:r>
          </a:p>
          <a:p>
            <a:pPr indent="0" marL="0">
              <a:buNone/>
            </a:pPr>
            <a:r>
              <a:rPr dirty="0" lang="en-US" smtClean="0"/>
              <a:t> 		NON-DIAGNOSIS TTE							TEE</a:t>
            </a:r>
          </a:p>
          <a:p>
            <a:pPr indent="0" marL="0">
              <a:buNone/>
            </a:pPr>
            <a:r>
              <a:rPr dirty="0" lang="en-US" smtClean="0"/>
              <a:t> 		POSITIVE TTE									</a:t>
            </a:r>
          </a:p>
          <a:p>
            <a:pPr indent="0" marL="0">
              <a:buNone/>
            </a:pPr>
            <a:r>
              <a:rPr dirty="0" lang="en-US" smtClean="0"/>
              <a:t> 		NEGATIVE TTE 		CLINICAL SUSPICION OF IE</a:t>
            </a:r>
          </a:p>
          <a:p>
            <a:pPr indent="0" marL="0">
              <a:buNone/>
            </a:pPr>
            <a:r>
              <a:rPr dirty="0" lang="en-US" smtClean="0"/>
              <a:t> 											HIGH </a:t>
            </a:r>
          </a:p>
          <a:p>
            <a:pPr indent="0" marL="0">
              <a:buNone/>
            </a:pPr>
            <a:r>
              <a:rPr dirty="0" lang="en-US"/>
              <a:t> </a:t>
            </a:r>
            <a:r>
              <a:rPr dirty="0" lang="en-US" smtClean="0"/>
              <a:t>											LOW		STOP</a:t>
            </a:r>
            <a:endParaRPr dirty="0" lang="en-IN" smtClean="0"/>
          </a:p>
        </p:txBody>
      </p:sp>
      <p:cxnSp>
        <p:nvCxnSpPr>
          <p:cNvPr id="3145741" name="Straight Arrow Connector 4"/>
          <p:cNvCxnSpPr>
            <a:cxnSpLocks/>
          </p:cNvCxnSpPr>
          <p:nvPr/>
        </p:nvCxnSpPr>
        <p:spPr>
          <a:xfrm>
            <a:off x="3764280" y="2331720"/>
            <a:ext cx="0" cy="38100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2" name="Straight Connector 8"/>
          <p:cNvCxnSpPr>
            <a:cxnSpLocks/>
          </p:cNvCxnSpPr>
          <p:nvPr/>
        </p:nvCxnSpPr>
        <p:spPr>
          <a:xfrm flipH="1">
            <a:off x="1219200" y="2979420"/>
            <a:ext cx="2217420" cy="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Straight Connector 10"/>
          <p:cNvCxnSpPr>
            <a:cxnSpLocks/>
          </p:cNvCxnSpPr>
          <p:nvPr/>
        </p:nvCxnSpPr>
        <p:spPr>
          <a:xfrm>
            <a:off x="1219200" y="2979420"/>
            <a:ext cx="0" cy="204978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4" name="Straight Arrow Connector 12"/>
          <p:cNvCxnSpPr>
            <a:cxnSpLocks/>
          </p:cNvCxnSpPr>
          <p:nvPr/>
        </p:nvCxnSpPr>
        <p:spPr>
          <a:xfrm>
            <a:off x="1219200" y="3794760"/>
            <a:ext cx="335280" cy="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Straight Arrow Connector 14"/>
          <p:cNvCxnSpPr>
            <a:cxnSpLocks/>
          </p:cNvCxnSpPr>
          <p:nvPr/>
        </p:nvCxnSpPr>
        <p:spPr>
          <a:xfrm>
            <a:off x="1219200" y="4198620"/>
            <a:ext cx="335280" cy="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6" name="Straight Arrow Connector 16"/>
          <p:cNvCxnSpPr>
            <a:cxnSpLocks/>
          </p:cNvCxnSpPr>
          <p:nvPr/>
        </p:nvCxnSpPr>
        <p:spPr>
          <a:xfrm flipV="1">
            <a:off x="1219200" y="4594860"/>
            <a:ext cx="335280" cy="762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7" name="Straight Arrow Connector 18"/>
          <p:cNvCxnSpPr>
            <a:cxnSpLocks/>
          </p:cNvCxnSpPr>
          <p:nvPr/>
        </p:nvCxnSpPr>
        <p:spPr>
          <a:xfrm>
            <a:off x="1219200" y="5025391"/>
            <a:ext cx="335280" cy="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Right Brace 19"/>
          <p:cNvSpPr/>
          <p:nvPr/>
        </p:nvSpPr>
        <p:spPr>
          <a:xfrm>
            <a:off x="6233160" y="3674918"/>
            <a:ext cx="373380" cy="1011382"/>
          </a:xfrm>
          <a:prstGeom prst="righ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lang="en-IN"/>
          </a:p>
        </p:txBody>
      </p:sp>
      <p:cxnSp>
        <p:nvCxnSpPr>
          <p:cNvPr id="3145748" name="Straight Arrow Connector 23"/>
          <p:cNvCxnSpPr>
            <a:cxnSpLocks/>
          </p:cNvCxnSpPr>
          <p:nvPr/>
        </p:nvCxnSpPr>
        <p:spPr>
          <a:xfrm>
            <a:off x="3291840" y="4773931"/>
            <a:ext cx="541020" cy="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Straight Connector 25"/>
          <p:cNvCxnSpPr>
            <a:cxnSpLocks/>
          </p:cNvCxnSpPr>
          <p:nvPr/>
        </p:nvCxnSpPr>
        <p:spPr>
          <a:xfrm flipH="1">
            <a:off x="5379720" y="5025391"/>
            <a:ext cx="15240" cy="59436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0" name="Straight Connector 27"/>
          <p:cNvCxnSpPr>
            <a:cxnSpLocks/>
          </p:cNvCxnSpPr>
          <p:nvPr/>
        </p:nvCxnSpPr>
        <p:spPr>
          <a:xfrm>
            <a:off x="5120640" y="5166360"/>
            <a:ext cx="0" cy="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Straight Arrow Connector 31"/>
          <p:cNvCxnSpPr>
            <a:cxnSpLocks/>
          </p:cNvCxnSpPr>
          <p:nvPr/>
        </p:nvCxnSpPr>
        <p:spPr>
          <a:xfrm>
            <a:off x="5387340" y="5173980"/>
            <a:ext cx="327660" cy="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2" name="Straight Arrow Connector 33"/>
          <p:cNvCxnSpPr>
            <a:cxnSpLocks/>
          </p:cNvCxnSpPr>
          <p:nvPr/>
        </p:nvCxnSpPr>
        <p:spPr>
          <a:xfrm flipV="1">
            <a:off x="5379720" y="5501640"/>
            <a:ext cx="335280" cy="762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Straight Arrow Connector 39"/>
          <p:cNvCxnSpPr>
            <a:cxnSpLocks/>
          </p:cNvCxnSpPr>
          <p:nvPr/>
        </p:nvCxnSpPr>
        <p:spPr>
          <a:xfrm flipH="1" flipV="1">
            <a:off x="6903720" y="4373880"/>
            <a:ext cx="15240" cy="80010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4" name="Straight Arrow Connector 41"/>
          <p:cNvCxnSpPr>
            <a:cxnSpLocks/>
          </p:cNvCxnSpPr>
          <p:nvPr/>
        </p:nvCxnSpPr>
        <p:spPr>
          <a:xfrm>
            <a:off x="6419850" y="5509260"/>
            <a:ext cx="491490" cy="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Straight Connector 43"/>
          <p:cNvCxnSpPr>
            <a:cxnSpLocks/>
          </p:cNvCxnSpPr>
          <p:nvPr/>
        </p:nvCxnSpPr>
        <p:spPr>
          <a:xfrm>
            <a:off x="6419850" y="5173980"/>
            <a:ext cx="499110" cy="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MINOR CRITERIA</a:t>
            </a:r>
            <a:endParaRPr dirty="0" lang="en-IN"/>
          </a:p>
        </p:txBody>
      </p:sp>
      <p:sp>
        <p:nvSpPr>
          <p:cNvPr id="104871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1. PREDISPOSITION</a:t>
            </a:r>
          </a:p>
          <a:p>
            <a:r>
              <a:rPr dirty="0" lang="en-US" smtClean="0"/>
              <a:t>IVDU,PROSTHETIC VALVE, VALVULAR LESION WITH SIGNIFICANT REGURGITATION/TURBULENCE,VSD</a:t>
            </a:r>
          </a:p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2.FEVER</a:t>
            </a:r>
          </a:p>
          <a:p>
            <a:r>
              <a:rPr dirty="0" lang="en-US" smtClean="0"/>
              <a:t>TEMP&gt;38C</a:t>
            </a:r>
          </a:p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3.VASCULAR PHENOMENA</a:t>
            </a:r>
          </a:p>
          <a:p>
            <a:r>
              <a:rPr dirty="0" lang="en-US" smtClean="0"/>
              <a:t>MAJOR ARTERIAL EMBOLI, SEPTIC PULMONARY EMBOLI, MYCOTIC ANEURYSM, ICH, CONJUNCTIVAL HEMORRHAGE, JANEWAY LESION</a:t>
            </a:r>
          </a:p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4.IMMUNOLOGIC PHENOMENA</a:t>
            </a:r>
          </a:p>
          <a:p>
            <a:r>
              <a:rPr dirty="0" lang="en-US" smtClean="0"/>
              <a:t>GLOMERULONEPHRITIS, OSLER’S NODES, ROTH SPOTS, RHEUMATOI FACTOR</a:t>
            </a:r>
            <a:endParaRPr dirty="0" lang="en-IN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dirty="0" lang="en-IN"/>
          </a:p>
        </p:txBody>
      </p:sp>
      <p:sp>
        <p:nvSpPr>
          <p:cNvPr id="104871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>
                <a:solidFill>
                  <a:schemeClr val="bg2">
                    <a:lumMod val="50000"/>
                  </a:schemeClr>
                </a:solidFill>
              </a:rPr>
              <a:t>5.MICROBIOLOGICAL </a:t>
            </a:r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EVIDENCE</a:t>
            </a:r>
          </a:p>
          <a:p>
            <a:r>
              <a:rPr dirty="0" lang="en-US" smtClean="0"/>
              <a:t>POSITIVE BLOOD CULTURE NOT MEETING MAJOR CRITERIA OR SEROLOGIC EVIDENCE OF ACTIVE INFECTION WITH ORGANISM CONSISTENT WITH IE</a:t>
            </a:r>
          </a:p>
          <a:p>
            <a:endParaRPr dirty="0" lang="en-IN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ESC 2015 CRITERIA FOR IE</a:t>
            </a:r>
            <a:endParaRPr dirty="0" lang="en-IN"/>
          </a:p>
        </p:txBody>
      </p:sp>
      <p:sp>
        <p:nvSpPr>
          <p:cNvPr id="104871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ADDITION OF PET/SPECT/CARDIAC CT TO MODIFIED DUKE’S CRITERIA</a:t>
            </a:r>
          </a:p>
          <a:p>
            <a:r>
              <a:rPr dirty="0" lang="en-US" smtClean="0"/>
              <a:t>TO PROVE ENDOCARDIAL INVOLVEMENT</a:t>
            </a:r>
          </a:p>
          <a:p>
            <a:endParaRPr dirty="0" lang="en-US"/>
          </a:p>
          <a:p>
            <a:r>
              <a:rPr dirty="0" lang="en-US" smtClean="0">
                <a:solidFill>
                  <a:schemeClr val="bg2">
                    <a:lumMod val="50000"/>
                  </a:schemeClr>
                </a:solidFill>
              </a:rPr>
              <a:t>IMAGING POSITIVE FOR IE:</a:t>
            </a:r>
          </a:p>
          <a:p>
            <a:r>
              <a:rPr dirty="0" lang="en-US" smtClean="0"/>
              <a:t>ECHO +VE </a:t>
            </a:r>
          </a:p>
          <a:p>
            <a:pPr lvl="1"/>
            <a:r>
              <a:rPr dirty="0" lang="en-US" smtClean="0"/>
              <a:t>VEGETATION, ABSCESS, SEUDOANEURYSM, INTRACARDIAC FISTULA, VALVE PERFORATION/ANEURYSM, NEW PARTIAL DEHISCENCE OF PROSTHETIC VALVE</a:t>
            </a:r>
          </a:p>
          <a:p>
            <a:pPr lvl="1"/>
            <a:r>
              <a:rPr dirty="0" lang="en-US" smtClean="0"/>
              <a:t>ABNORMAL ACTIVITY AROUND THE SITE OF PV IMPLANT DETECTED BY FDG-PET CT</a:t>
            </a:r>
            <a:r>
              <a:rPr dirty="0" lang="en-IN" smtClean="0"/>
              <a:t> (ONLY IF PV WAS IMPLANTED&gt;3 MONTHS) OR RADIOLABELLED LEUKOCYTES IN SPECT/CT</a:t>
            </a:r>
          </a:p>
          <a:p>
            <a:pPr lvl="1"/>
            <a:r>
              <a:rPr dirty="0" lang="en-US" smtClean="0"/>
              <a:t>DEFINITE PARAVALVULAR LESIONS BY CARDIAC CT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en-US" smtClean="0"/>
              <a:t>ALL THESE CRITERIA ARE USEFUL, BUT THEY DO NOT REPLACE THE CLINICAL JUDGEMENT OF THE “ENDOCARDITIS TEAM”</a:t>
            </a:r>
            <a:endParaRPr dirty="0" lang="en-IN"/>
          </a:p>
        </p:txBody>
      </p:sp>
      <p:sp>
        <p:nvSpPr>
          <p:cNvPr id="104871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dirty="0" lang="en-IN"/>
          </a:p>
        </p:txBody>
      </p:sp>
      <p:graphicFrame>
        <p:nvGraphicFramePr>
          <p:cNvPr id="4194306" name="Diagram 3"/>
          <p:cNvGraphicFramePr>
            <a:graphicFrameLocks/>
          </p:cNvGraphicFramePr>
          <p:nvPr/>
        </p:nvGraphicFramePr>
        <p:xfrm>
          <a:off x="1165860" y="2160590"/>
          <a:ext cx="7818120" cy="4876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72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COMPLICATED CASES</a:t>
            </a:r>
          </a:p>
          <a:p>
            <a:pPr lvl="1"/>
            <a:r>
              <a:rPr dirty="0" lang="en-US" smtClean="0"/>
              <a:t> MANAGED BY ENDOCARDITIS TEAM</a:t>
            </a:r>
          </a:p>
          <a:p>
            <a:r>
              <a:rPr dirty="0" lang="en-US" smtClean="0"/>
              <a:t>NON COMPLICATED CASES</a:t>
            </a:r>
          </a:p>
          <a:p>
            <a:pPr lvl="1"/>
            <a:r>
              <a:rPr dirty="0" lang="en-US" smtClean="0"/>
              <a:t>MANAGED IN CONSULTATION WITH ENDOCARDITIS TEM</a:t>
            </a:r>
          </a:p>
          <a:p>
            <a:endParaRPr dirty="0" lang="en-IN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COMPLICATIONS OF IE</a:t>
            </a:r>
            <a:endParaRPr dirty="0" lang="en-IN"/>
          </a:p>
        </p:txBody>
      </p:sp>
      <p:sp>
        <p:nvSpPr>
          <p:cNvPr id="1048722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IN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WHAT HAPPENS TO A VEGETATION?</a:t>
            </a:r>
            <a:endParaRPr dirty="0" lang="en-IN"/>
          </a:p>
        </p:txBody>
      </p:sp>
      <p:sp>
        <p:nvSpPr>
          <p:cNvPr id="1048724" name="Content Placeholder 4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WITH PROPER ANTIBIOTIC TREATMENT</a:t>
            </a:r>
          </a:p>
          <a:p>
            <a:pPr lvl="1"/>
            <a:r>
              <a:rPr dirty="0" lang="en-US" smtClean="0"/>
              <a:t>SMALL VEGETATION – DISAPPEARS</a:t>
            </a:r>
          </a:p>
          <a:p>
            <a:pPr lvl="1"/>
            <a:r>
              <a:rPr dirty="0" lang="en-US" smtClean="0"/>
              <a:t>LARGE VEGETATION – BECOMES SMALLER AND DENSER</a:t>
            </a:r>
          </a:p>
          <a:p>
            <a:pPr lvl="2"/>
            <a:r>
              <a:rPr dirty="0" lang="en-US" smtClean="0"/>
              <a:t>MAY NOT DISAPPEAR</a:t>
            </a:r>
          </a:p>
          <a:p>
            <a:pPr lvl="2"/>
            <a:r>
              <a:rPr dirty="0" lang="en-US" smtClean="0"/>
              <a:t>STOP EMBOLISING</a:t>
            </a:r>
          </a:p>
          <a:p>
            <a:pPr lvl="2"/>
            <a:r>
              <a:rPr dirty="0" lang="en-US" smtClean="0"/>
              <a:t>MAY REMAIN VISIBLE IN ECHO TAKEN EVEN A YEAR LATER</a:t>
            </a:r>
            <a:endParaRPr dirty="0" lang="en-IN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dirty="0" lang="en-IN"/>
          </a:p>
        </p:txBody>
      </p:sp>
      <p:sp>
        <p:nvSpPr>
          <p:cNvPr id="104872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3750" lnSpcReduction="10000"/>
          </a:bodyPr>
          <a:p>
            <a:r>
              <a:rPr dirty="0" lang="en-US" smtClean="0"/>
              <a:t>WITHOUT TREATMENT/PROPER ANTIBIOTICS</a:t>
            </a:r>
          </a:p>
          <a:p>
            <a:pPr lvl="1"/>
            <a:r>
              <a:rPr dirty="0" lang="en-US" smtClean="0"/>
              <a:t>VEGETATIONS BECOME LARGER</a:t>
            </a:r>
          </a:p>
          <a:p>
            <a:pPr lvl="1"/>
            <a:r>
              <a:rPr dirty="0" lang="en-US" smtClean="0"/>
              <a:t>CAUSE LOCAL DESTRUCTION</a:t>
            </a:r>
          </a:p>
          <a:p>
            <a:pPr lvl="1"/>
            <a:r>
              <a:rPr dirty="0" lang="en-US" smtClean="0"/>
              <a:t>RUPTURE OF CHORDAE TENDINAE,VALVE PERFORATION,FISTULA</a:t>
            </a:r>
          </a:p>
          <a:p>
            <a:pPr lvl="1"/>
            <a:r>
              <a:rPr dirty="0" lang="en-US" smtClean="0"/>
              <a:t>ACUTE MR/AR</a:t>
            </a:r>
          </a:p>
          <a:p>
            <a:pPr lvl="1"/>
            <a:r>
              <a:rPr dirty="0" lang="en-US" smtClean="0"/>
              <a:t>ABSCESS</a:t>
            </a:r>
          </a:p>
          <a:p>
            <a:pPr lvl="1"/>
            <a:r>
              <a:rPr dirty="0" lang="en-US" smtClean="0"/>
              <a:t>PERIVALVULAR EXTENSION – CHB</a:t>
            </a:r>
          </a:p>
          <a:p>
            <a:pPr lvl="1"/>
            <a:r>
              <a:rPr dirty="0" lang="en-US" smtClean="0"/>
              <a:t>&gt;10mm SIZE – EMBOLISE</a:t>
            </a:r>
          </a:p>
          <a:p>
            <a:pPr lvl="1"/>
            <a:r>
              <a:rPr dirty="0" lang="en-US" smtClean="0"/>
              <a:t>SEPSIS</a:t>
            </a:r>
          </a:p>
          <a:p>
            <a:pPr lvl="1"/>
            <a:r>
              <a:rPr dirty="0" lang="en-US" smtClean="0"/>
              <a:t>METASTATIC COMPLICATIONS – MENINGITIS, PNEUMONIA, PYOTHORAX, MYCOTIC ANEURYSM</a:t>
            </a:r>
          </a:p>
          <a:p>
            <a:pPr lvl="1"/>
            <a:endParaRPr dirty="0"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LOCAL COMPLICATIONS	</a:t>
            </a:r>
            <a:endParaRPr dirty="0" lang="en-IN"/>
          </a:p>
        </p:txBody>
      </p:sp>
      <p:sp>
        <p:nvSpPr>
          <p:cNvPr id="104872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HEART FAILURE (MC – LEFT SIDED HEART FAILURE)</a:t>
            </a:r>
          </a:p>
          <a:p>
            <a:pPr lvl="1"/>
            <a:r>
              <a:rPr dirty="0" lang="en-US" smtClean="0"/>
              <a:t>ACUTE AR/MR</a:t>
            </a:r>
          </a:p>
          <a:p>
            <a:pPr lvl="1"/>
            <a:r>
              <a:rPr dirty="0" lang="en-US" smtClean="0"/>
              <a:t>MORE COMMON IN NATIVE VALVE THAN PROSTHETIC VALVE</a:t>
            </a:r>
          </a:p>
          <a:p>
            <a:r>
              <a:rPr dirty="0" lang="en-US" smtClean="0"/>
              <a:t>ABSCESS FORMATION</a:t>
            </a:r>
          </a:p>
          <a:p>
            <a:r>
              <a:rPr dirty="0" lang="en-US" smtClean="0"/>
              <a:t>FISTULA FORMATION</a:t>
            </a:r>
          </a:p>
          <a:p>
            <a:r>
              <a:rPr dirty="0" lang="en-US" smtClean="0"/>
              <a:t>MYCOTIC PSEUDOANEURYSMS</a:t>
            </a:r>
          </a:p>
          <a:p>
            <a:r>
              <a:rPr dirty="0" lang="en-US" smtClean="0"/>
              <a:t>VALVE PERFORATION</a:t>
            </a:r>
          </a:p>
          <a:p>
            <a:endParaRPr dirty="0" lang="en-IN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SYSTEMIC COMPLCATIONS</a:t>
            </a:r>
            <a:endParaRPr dirty="0" lang="en-IN"/>
          </a:p>
        </p:txBody>
      </p:sp>
      <p:sp>
        <p:nvSpPr>
          <p:cNvPr id="104873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SEPSIS</a:t>
            </a:r>
          </a:p>
          <a:p>
            <a:r>
              <a:rPr dirty="0" lang="en-US" smtClean="0"/>
              <a:t>SYSTEMIC EMBOLISM</a:t>
            </a:r>
          </a:p>
          <a:p>
            <a:r>
              <a:rPr dirty="0" lang="en-US" smtClean="0"/>
              <a:t>MYCOTIC ANEURYSMS</a:t>
            </a:r>
          </a:p>
          <a:p>
            <a:pPr lvl="1"/>
            <a:r>
              <a:rPr dirty="0" lang="en-US" smtClean="0"/>
              <a:t>DUE TO EMBOLISM INTO VASA VASORUM OF ARTERY</a:t>
            </a:r>
          </a:p>
          <a:p>
            <a:pPr lvl="1"/>
            <a:r>
              <a:rPr dirty="0" lang="en-US" smtClean="0"/>
              <a:t>POOR NOURISHMENT OF ARTERY</a:t>
            </a:r>
          </a:p>
          <a:p>
            <a:pPr lvl="1"/>
            <a:r>
              <a:rPr dirty="0" lang="en-US" smtClean="0"/>
              <a:t>WEAKENED MUSCLE WALL – ANEURYSM – RUPTURE – SAH,ICH</a:t>
            </a:r>
          </a:p>
          <a:p>
            <a:r>
              <a:rPr dirty="0" lang="en-US" smtClean="0"/>
              <a:t>RENAL DYSFUNCTION</a:t>
            </a:r>
          </a:p>
          <a:p>
            <a:r>
              <a:rPr dirty="0" lang="en-US" smtClean="0"/>
              <a:t>NEUROLOGICAL MANIFESTATIONS</a:t>
            </a:r>
            <a:endParaRPr dirty="0"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RENAL DYSFUNCTION IN IE</a:t>
            </a:r>
            <a:endParaRPr dirty="0" lang="en-IN"/>
          </a:p>
        </p:txBody>
      </p:sp>
      <p:sp>
        <p:nvSpPr>
          <p:cNvPr id="104873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MULTIFACTORIAL</a:t>
            </a:r>
          </a:p>
          <a:p>
            <a:r>
              <a:rPr dirty="0" lang="en-US" smtClean="0"/>
              <a:t>MOST COMMON CAUSE – DRUGS</a:t>
            </a:r>
            <a:endParaRPr dirty="0" lang="en-IN" smtClean="0"/>
          </a:p>
          <a:p>
            <a:pPr lvl="1"/>
            <a:r>
              <a:rPr dirty="0" lang="en-US" smtClean="0"/>
              <a:t>AMINOGLYCOSIDES</a:t>
            </a:r>
          </a:p>
          <a:p>
            <a:pPr lvl="1"/>
            <a:r>
              <a:rPr dirty="0" lang="en-US" smtClean="0"/>
              <a:t>VANCOMYCIN</a:t>
            </a:r>
          </a:p>
          <a:p>
            <a:r>
              <a:rPr dirty="0" lang="en-US" smtClean="0"/>
              <a:t>SEPSIS</a:t>
            </a:r>
          </a:p>
          <a:p>
            <a:r>
              <a:rPr dirty="0" lang="en-US" smtClean="0"/>
              <a:t>IMMUNE COMPLEX GLOMERULONEPHRITIS</a:t>
            </a:r>
          </a:p>
          <a:p>
            <a:r>
              <a:rPr dirty="0" lang="en-US" smtClean="0"/>
              <a:t>HEART FAILURE – CARDIORENAL SYNDROME</a:t>
            </a:r>
          </a:p>
          <a:p>
            <a:r>
              <a:rPr dirty="0" lang="en-US" smtClean="0"/>
              <a:t>RENAL EMBOLISM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NEUROLOGICAL COMPLICATIONS IN IE</a:t>
            </a:r>
            <a:endParaRPr dirty="0" lang="en-IN"/>
          </a:p>
        </p:txBody>
      </p:sp>
      <p:sp>
        <p:nvSpPr>
          <p:cNvPr id="104873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STROKE</a:t>
            </a:r>
          </a:p>
          <a:p>
            <a:r>
              <a:rPr dirty="0" lang="en-US" smtClean="0"/>
              <a:t>MYCOTIC ANEURYSM</a:t>
            </a:r>
            <a:r>
              <a:rPr dirty="0" lang="en-IN" smtClean="0"/>
              <a:t> – SAH,IC</a:t>
            </a:r>
            <a:r>
              <a:rPr dirty="0" lang="en-US" smtClean="0"/>
              <a:t>H</a:t>
            </a:r>
          </a:p>
          <a:p>
            <a:r>
              <a:rPr dirty="0" lang="en-US" smtClean="0"/>
              <a:t>MENINGITIS</a:t>
            </a:r>
          </a:p>
          <a:p>
            <a:r>
              <a:rPr dirty="0" lang="en-US" smtClean="0"/>
              <a:t>BRAIN ABSCESS</a:t>
            </a:r>
            <a:endParaRPr dirty="0" lang="en-IN" smtClean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PRINCIPLES OF TREATMENT</a:t>
            </a:r>
            <a:endParaRPr dirty="0" lang="en-IN"/>
          </a:p>
        </p:txBody>
      </p:sp>
      <p:sp>
        <p:nvSpPr>
          <p:cNvPr id="104873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1.THERAPY AFTER BLOOD CULTURE AND SENSITIVITY</a:t>
            </a:r>
          </a:p>
          <a:p>
            <a:pPr lvl="1"/>
            <a:r>
              <a:rPr dirty="0" lang="en-US" smtClean="0"/>
              <a:t>IN SABE</a:t>
            </a:r>
          </a:p>
          <a:p>
            <a:pPr lvl="2"/>
            <a:r>
              <a:rPr dirty="0" lang="en-US" smtClean="0"/>
              <a:t>IF CULTURE +, TREAT</a:t>
            </a:r>
          </a:p>
          <a:p>
            <a:pPr lvl="2"/>
            <a:r>
              <a:rPr dirty="0" lang="en-US" smtClean="0"/>
              <a:t>IF CULTURE -, REPEAT CULTURE AND TREAT ACCORDINGLY</a:t>
            </a:r>
          </a:p>
          <a:p>
            <a:pPr lvl="1"/>
            <a:r>
              <a:rPr dirty="0" lang="en-US" smtClean="0"/>
              <a:t>IN ACUTE IE</a:t>
            </a:r>
          </a:p>
          <a:p>
            <a:pPr lvl="2"/>
            <a:r>
              <a:rPr dirty="0" lang="en-US" smtClean="0"/>
              <a:t>TAKE CULTURE SAMPLES</a:t>
            </a:r>
          </a:p>
          <a:p>
            <a:pPr lvl="2"/>
            <a:r>
              <a:rPr dirty="0" lang="en-US" smtClean="0"/>
              <a:t>TREAT WITHOUT WAITING FOR RESULTS</a:t>
            </a:r>
          </a:p>
          <a:p>
            <a:endParaRPr dirty="0" lang="en-IN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PRINCIPLES OF TREATMENT</a:t>
            </a:r>
            <a:endParaRPr dirty="0" lang="en-IN"/>
          </a:p>
        </p:txBody>
      </p:sp>
      <p:sp>
        <p:nvSpPr>
          <p:cNvPr id="104874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/>
              <a:t>2.PROLONGED THERAPY WITH BACTERICIDAL DRUGS</a:t>
            </a:r>
          </a:p>
          <a:p>
            <a:pPr lvl="1"/>
            <a:r>
              <a:rPr dirty="0" lang="en-US" smtClean="0"/>
              <a:t>VALVES ARE RELATIVELY AVASCULAR</a:t>
            </a:r>
          </a:p>
          <a:p>
            <a:pPr lvl="1"/>
            <a:r>
              <a:rPr dirty="0" lang="en-US" smtClean="0"/>
              <a:t>BACTERIA DOWNREGULATES ITS OWN METABOLISM</a:t>
            </a:r>
          </a:p>
          <a:p>
            <a:pPr lvl="1"/>
            <a:r>
              <a:rPr dirty="0" lang="en-US" smtClean="0"/>
              <a:t>HENCE, HIGH CONCENTRATIONS OF IV BACTERICIDAL DRUGS NEEDED FOR PROLONGED PERIODS</a:t>
            </a:r>
          </a:p>
          <a:p>
            <a:r>
              <a:rPr dirty="0" lang="en-US" smtClean="0"/>
              <a:t>3.BLOOD CULTURE</a:t>
            </a:r>
          </a:p>
          <a:p>
            <a:pPr lvl="1"/>
            <a:r>
              <a:rPr dirty="0" lang="en-US" smtClean="0"/>
              <a:t>DURATION OF TREATMENT : 6 WEEKS FROM CULTURE NEGATIVITY</a:t>
            </a:r>
          </a:p>
          <a:p>
            <a:r>
              <a:rPr dirty="0" lang="en-US" smtClean="0"/>
              <a:t>4.THE ENDOCARDITIS TEAM SHOULD DECIDE ON ANTIBIOTIC USAGE</a:t>
            </a:r>
            <a:r>
              <a:rPr dirty="0" lang="en-IN" smtClean="0"/>
              <a:t> (DEPENDING ON THE INSTITUTION’S CULTURE AND SENSITIVITY REPORTS)</a:t>
            </a:r>
            <a:endParaRPr dirty="0" lang="en-US" smtClean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PROBLEMATIC IE</a:t>
            </a:r>
            <a:endParaRPr dirty="0" lang="en-IN"/>
          </a:p>
        </p:txBody>
      </p:sp>
      <p:sp>
        <p:nvSpPr>
          <p:cNvPr id="104874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ANY FUNGAL IE </a:t>
            </a:r>
          </a:p>
          <a:p>
            <a:pPr lvl="1"/>
            <a:r>
              <a:rPr dirty="0" lang="en-US" smtClean="0"/>
              <a:t>NVE- REPLACE NV WITH PV</a:t>
            </a:r>
          </a:p>
          <a:p>
            <a:pPr lvl="1"/>
            <a:r>
              <a:rPr dirty="0" lang="en-US" smtClean="0"/>
              <a:t>PVE – REPLACE PV</a:t>
            </a:r>
          </a:p>
          <a:p>
            <a:r>
              <a:rPr dirty="0" lang="en-US" smtClean="0"/>
              <a:t>STAPH AUREUS PVE – REPLACE VALVE</a:t>
            </a:r>
          </a:p>
          <a:p>
            <a:r>
              <a:rPr dirty="0" lang="en-US" smtClean="0"/>
              <a:t>GRAM NEG BACILLI (EXCEPT HACEK) – REPLACE VALVE</a:t>
            </a:r>
          </a:p>
          <a:p>
            <a:r>
              <a:rPr dirty="0" lang="en-US" smtClean="0"/>
              <a:t>MDR ORGANISMS – REPLACE VALVE</a:t>
            </a:r>
          </a:p>
          <a:p>
            <a:r>
              <a:rPr dirty="0" lang="en-US" smtClean="0"/>
              <a:t>IE WITH MECHANICAL CX – SURGERY</a:t>
            </a:r>
          </a:p>
          <a:p>
            <a:r>
              <a:rPr dirty="0" lang="en-US" smtClean="0"/>
              <a:t>CULTURE NEGATIVE IE – STOP ANTIBIOTICS,WAIT FOR FEBRILE PERIOD – SEND BLOOD CULTURE – TREAT</a:t>
            </a:r>
            <a:endParaRPr dirty="0" lang="en-IN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SURGERY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E</a:t>
            </a:r>
            <a:endParaRPr lang="en-IN"/>
          </a:p>
        </p:txBody>
      </p:sp>
      <p:sp>
        <p:nvSpPr>
          <p:cNvPr id="104874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endParaRPr lang="en-IN"/>
          </a:p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endParaRPr lang="en-IN"/>
          </a:p>
          <a:p>
            <a:r>
              <a:rPr lang="en-US"/>
              <a:t>LEFT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endParaRPr lang="en-IN"/>
          </a:p>
          <a:p>
            <a:r>
              <a:rPr lang="en-US"/>
              <a:t>1.REFRACTORY</a:t>
            </a:r>
            <a:r>
              <a:rPr lang="en-US"/>
              <a:t> </a:t>
            </a:r>
            <a:r>
              <a:rPr lang="en-US"/>
              <a:t>HEART FAILURE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ACUT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R</a:t>
            </a:r>
            <a:endParaRPr lang="en-IN"/>
          </a:p>
          <a:p>
            <a:r>
              <a:rPr lang="en-US"/>
              <a:t>2.U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IN"/>
          </a:p>
          <a:p>
            <a:r>
              <a:rPr lang="en-US"/>
              <a:t>3</a:t>
            </a:r>
            <a:r>
              <a:rPr lang="en-US"/>
              <a:t>.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VE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 </a:t>
            </a:r>
            <a:endParaRPr lang="en-IN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IN"/>
          </a:p>
        </p:txBody>
      </p:sp>
      <p:sp>
        <p:nvSpPr>
          <p:cNvPr id="104874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:</a:t>
            </a:r>
            <a:endParaRPr lang="en-IN"/>
          </a:p>
          <a:p>
            <a:r>
              <a:rPr lang="en-US"/>
              <a:t>1.HEART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URE</a:t>
            </a:r>
            <a:endParaRPr lang="en-IN"/>
          </a:p>
          <a:p>
            <a:r>
              <a:rPr lang="en-US"/>
              <a:t>2</a:t>
            </a:r>
            <a:r>
              <a:rPr lang="en-US"/>
              <a:t>.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IN"/>
          </a:p>
          <a:p>
            <a:r>
              <a:rPr lang="en-US"/>
              <a:t>3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EMBOLISM</a:t>
            </a:r>
            <a:r>
              <a:rPr lang="en-US"/>
              <a:t> </a:t>
            </a:r>
            <a:r>
              <a:rPr lang="en-US"/>
              <a:t>PRE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VE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&gt;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m</a:t>
            </a:r>
            <a:endParaRPr lang="en-IN"/>
          </a:p>
          <a:p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V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IATED </a:t>
            </a:r>
            <a:r>
              <a:rPr lang="en-US"/>
              <a:t>I</a:t>
            </a:r>
            <a:r>
              <a:rPr lang="en-US"/>
              <a:t>E</a:t>
            </a:r>
            <a:endParaRPr lang="en-IN"/>
          </a:p>
        </p:txBody>
      </p:sp>
      <p:sp>
        <p:nvSpPr>
          <p:cNvPr id="104874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E</a:t>
            </a:r>
            <a:endParaRPr lang="en-IN"/>
          </a:p>
          <a:p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endParaRPr lang="en-IN"/>
          </a:p>
          <a:p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</a:t>
            </a:r>
            <a:endParaRPr lang="en-IN"/>
          </a:p>
          <a:p>
            <a:r>
              <a:rPr lang="en-US"/>
              <a:t>M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S</a:t>
            </a:r>
            <a:endParaRPr lang="en-IN"/>
          </a:p>
          <a:p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endParaRPr lang="en-IN"/>
          </a:p>
          <a:p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T</a:t>
            </a:r>
            <a:endParaRPr lang="en-IN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endParaRPr lang="en-IN"/>
          </a:p>
        </p:txBody>
      </p:sp>
      <p:sp>
        <p:nvSpPr>
          <p:cNvPr id="104875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IN"/>
          </a:p>
          <a:p>
            <a:r>
              <a:rPr lang="en-US"/>
              <a:t>M</a:t>
            </a:r>
            <a:r>
              <a:rPr lang="en-US"/>
              <a:t>C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S</a:t>
            </a:r>
            <a:endParaRPr lang="en-IN"/>
          </a:p>
          <a:p>
            <a:r>
              <a:rPr lang="en-US"/>
              <a:t>M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INATION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ENT</a:t>
            </a:r>
            <a:endParaRPr lang="en-IN"/>
          </a:p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</a:t>
            </a:r>
            <a:r>
              <a:rPr lang="en-US"/>
              <a:t>:</a:t>
            </a:r>
            <a:r>
              <a:rPr lang="en-US"/>
              <a:t>REMO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endParaRPr lang="en-IN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endParaRPr lang="en-IN"/>
          </a:p>
        </p:txBody>
      </p:sp>
      <p:sp>
        <p:nvSpPr>
          <p:cNvPr id="104875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endParaRPr lang="en-IN"/>
          </a:p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RTERY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endParaRPr lang="en-IN"/>
          </a:p>
          <a:p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endParaRPr lang="en-IN"/>
          </a:p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endParaRPr lang="en-IN"/>
          </a:p>
          <a:p>
            <a:r>
              <a:rPr lang="en-US"/>
              <a:t>P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IN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 </a:t>
            </a:r>
            <a:endParaRPr lang="en-IN"/>
          </a:p>
        </p:txBody>
      </p:sp>
      <p:sp>
        <p:nvSpPr>
          <p:cNvPr id="104875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FOR </a:t>
            </a:r>
            <a:r>
              <a:rPr lang="en-US"/>
              <a:t>HIGHEST RISK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HIGHEST RISK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URE</a:t>
            </a:r>
            <a:endParaRPr lang="en-IN"/>
          </a:p>
          <a:p>
            <a:r>
              <a:rPr lang="en-US"/>
              <a:t>M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PRO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endParaRPr lang="en-IN"/>
          </a:p>
          <a:p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:</a:t>
            </a:r>
            <a:endParaRPr lang="en-IN"/>
          </a:p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E</a:t>
            </a:r>
            <a:endParaRPr lang="en-IN"/>
          </a:p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REPAIR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endParaRPr lang="en-IN"/>
          </a:p>
          <a:p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endParaRPr lang="en-IN"/>
          </a:p>
          <a:p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endParaRPr lang="en-IN"/>
          </a:p>
          <a:p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S</a:t>
            </a:r>
            <a:endParaRPr lang="en-IN"/>
          </a:p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D</a:t>
            </a:r>
            <a:r>
              <a:rPr lang="en-US"/>
              <a:t> </a:t>
            </a:r>
            <a:endParaRPr lang="en-IN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IS</a:t>
            </a:r>
            <a:r>
              <a:rPr lang="en-US"/>
              <a:t>?</a:t>
            </a:r>
            <a:endParaRPr lang="en-IN"/>
          </a:p>
        </p:txBody>
      </p:sp>
      <p:sp>
        <p:nvSpPr>
          <p:cNvPr id="104875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AXIS</a:t>
            </a:r>
            <a:endParaRPr lang="en-IN"/>
          </a:p>
          <a:p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SED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</a:t>
            </a:r>
            <a:endParaRPr lang="en-IN"/>
          </a:p>
          <a:p>
            <a:r>
              <a:rPr lang="en-US"/>
              <a:t>B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SH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YE</a:t>
            </a:r>
            <a:r>
              <a:rPr lang="en-US"/>
              <a:t>S</a:t>
            </a:r>
            <a:endParaRPr lang="en-IN"/>
          </a:p>
          <a:p>
            <a:r>
              <a:rPr lang="en-US"/>
              <a:t>PDA DEVICE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YES</a:t>
            </a:r>
            <a:endParaRPr lang="en-IN"/>
          </a:p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ANNULOPLAS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S</a:t>
            </a:r>
            <a:endParaRPr lang="en-IN"/>
          </a:p>
          <a:p>
            <a:r>
              <a:rPr lang="en-US"/>
              <a:t>M</a:t>
            </a:r>
            <a:r>
              <a:rPr lang="en-US"/>
              <a:t>V</a:t>
            </a:r>
            <a:r>
              <a:rPr lang="en-US"/>
              <a:t>P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endParaRPr lang="en-IN"/>
          </a:p>
          <a:p>
            <a:r>
              <a:rPr lang="en-US"/>
              <a:t>A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endParaRPr lang="en-IN"/>
          </a:p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 </a:t>
            </a:r>
            <a:endParaRPr lang="en-IN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endParaRPr lang="en-IN"/>
          </a:p>
        </p:txBody>
      </p:sp>
      <p:sp>
        <p:nvSpPr>
          <p:cNvPr id="104875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endParaRPr lang="en-IN"/>
          </a:p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/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endParaRPr lang="en-IN"/>
          </a:p>
          <a:p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XTRACTION</a:t>
            </a:r>
            <a:r>
              <a:rPr lang="en-US"/>
              <a:t> </a:t>
            </a:r>
            <a:endParaRPr lang="en-IN"/>
          </a:p>
          <a:p>
            <a:r>
              <a:rPr lang="en-US"/>
              <a:t>D</a:t>
            </a:r>
            <a:r>
              <a:rPr lang="en-US"/>
              <a:t>RAINAGE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endParaRPr lang="en-IN"/>
          </a:p>
          <a:p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.</a:t>
            </a:r>
            <a:endParaRPr lang="en-IN"/>
          </a:p>
          <a:p>
            <a:r>
              <a:rPr lang="en-US"/>
              <a:t>I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.</a:t>
            </a:r>
            <a:endParaRPr lang="en-IN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</a:t>
            </a:r>
            <a:endParaRPr lang="en-IN"/>
          </a:p>
        </p:txBody>
      </p:sp>
      <p:sp>
        <p:nvSpPr>
          <p:cNvPr id="104876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endParaRPr lang="en-IN"/>
          </a:p>
          <a:p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/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endParaRPr lang="en-IN"/>
          </a:p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endParaRPr lang="en-IN"/>
          </a:p>
          <a:p>
            <a:r>
              <a:rPr lang="en-US"/>
              <a:t>A</a:t>
            </a:r>
            <a:r>
              <a:rPr lang="en-US"/>
              <a:t>Z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endParaRPr lang="en-IN"/>
          </a:p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endParaRPr lang="en-IN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endParaRPr lang="en-IN"/>
          </a:p>
        </p:txBody>
      </p:sp>
      <p:sp>
        <p:nvSpPr>
          <p:cNvPr id="104876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endParaRPr lang="en-IN"/>
          </a:p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OR</a:t>
            </a:r>
            <a:r>
              <a:rPr lang="en-US"/>
              <a:t> </a:t>
            </a:r>
            <a:r>
              <a:rPr lang="en-US"/>
              <a:t>DIA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endParaRPr lang="en-IN"/>
          </a:p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AURE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MC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EX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:</a:t>
            </a:r>
            <a:endParaRPr lang="en-IN"/>
          </a:p>
          <a:p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CO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IRED 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endParaRPr lang="en-IN"/>
          </a:p>
          <a:p>
            <a:r>
              <a:rPr lang="en-US"/>
              <a:t>V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T</a:t>
            </a:r>
            <a:endParaRPr lang="en-IN"/>
          </a:p>
          <a:p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NDOCARD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MENT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endParaRPr lang="en-IN"/>
          </a:p>
          <a:p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endParaRPr lang="en-IN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ME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endParaRPr lang="en-IN"/>
          </a:p>
        </p:txBody>
      </p:sp>
      <p:sp>
        <p:nvSpPr>
          <p:cNvPr id="1048765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AND MANAGE</a:t>
            </a:r>
            <a:endParaRPr lang="en-IN"/>
          </a:p>
          <a:p>
            <a:pPr indent="0" marL="0">
              <a:buNone/>
            </a:pP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COMM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endParaRPr lang="en-IN"/>
          </a:p>
          <a:p>
            <a:pPr indent="0" marL="0">
              <a:buNone/>
            </a:pP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M</a:t>
            </a:r>
            <a:endParaRPr lang="en-IN"/>
          </a:p>
          <a:p>
            <a:pPr indent="0" marL="0">
              <a:buNone/>
            </a:pPr>
            <a:r>
              <a:rPr lang="en-US"/>
              <a:t>I</a:t>
            </a:r>
            <a:r>
              <a:rPr lang="en-US"/>
              <a:t>V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S</a:t>
            </a:r>
            <a:endParaRPr lang="en-IN"/>
          </a:p>
          <a:p>
            <a:pPr indent="0" marL="0">
              <a:buNone/>
            </a:pP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endParaRPr lang="en-IN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THANK YOU</a:t>
            </a:r>
            <a:r>
              <a:rPr lang="en-US"/>
              <a:t> </a:t>
            </a:r>
            <a:endParaRPr lang="en-IN"/>
          </a:p>
        </p:txBody>
      </p:sp>
      <p:sp>
        <p:nvSpPr>
          <p:cNvPr id="1048767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">
      <a:dk1>
        <a:sysClr lastClr="000000" val="windowText"/>
      </a:dk1>
      <a:lt1>
        <a:sysClr lastClr="FFFFFF" val="window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INFECTIVE ENDOCARDITIS</dc:title>
  <dc:creator>LENOVO</dc:creator>
  <cp:lastModifiedBy>LENOVO</cp:lastModifiedBy>
  <dcterms:created xsi:type="dcterms:W3CDTF">2022-11-20T22:10:56Z</dcterms:created>
  <dcterms:modified xsi:type="dcterms:W3CDTF">2022-12-20T10:37:50Z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a0e65e8ab8214d42b4fb57dc8baee132</vt:lpwstr>
  </property>
</Properties>
</file>