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2192000" cy="6858000"/>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8" Type="http://schemas.openxmlformats.org/officeDocument/2006/relationships/slide" Target="slides/slide7.xml" /><Relationship Id="rId51"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4/16/2023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5.jp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CCA91-2705-4B53-B29F-303E3E822573}"/>
              </a:ext>
            </a:extLst>
          </p:cNvPr>
          <p:cNvSpPr>
            <a:spLocks noGrp="1"/>
          </p:cNvSpPr>
          <p:nvPr>
            <p:ph type="ctrTitle"/>
          </p:nvPr>
        </p:nvSpPr>
        <p:spPr>
          <a:xfrm>
            <a:off x="2365278" y="825759"/>
            <a:ext cx="8915399" cy="2262781"/>
          </a:xfrm>
        </p:spPr>
        <p:txBody>
          <a:bodyPr/>
          <a:lstStyle/>
          <a:p>
            <a:r>
              <a:rPr lang="en-US" dirty="0"/>
              <a:t>APPROACH TO A PATIENT WITH HEART MURMUR</a:t>
            </a:r>
            <a:endParaRPr lang="en-IN" dirty="0"/>
          </a:p>
        </p:txBody>
      </p:sp>
      <p:sp>
        <p:nvSpPr>
          <p:cNvPr id="3" name="Subtitle 2">
            <a:extLst>
              <a:ext uri="{FF2B5EF4-FFF2-40B4-BE49-F238E27FC236}">
                <a16:creationId xmlns:a16="http://schemas.microsoft.com/office/drawing/2014/main" id="{C3EF03B5-887C-448E-BE0F-ABAFD63D5E95}"/>
              </a:ext>
            </a:extLst>
          </p:cNvPr>
          <p:cNvSpPr>
            <a:spLocks noGrp="1"/>
          </p:cNvSpPr>
          <p:nvPr>
            <p:ph type="subTitle" idx="1"/>
          </p:nvPr>
        </p:nvSpPr>
        <p:spPr/>
        <p:txBody>
          <a:bodyPr>
            <a:normAutofit lnSpcReduction="10000"/>
          </a:bodyPr>
          <a:lstStyle/>
          <a:p>
            <a:r>
              <a:rPr lang="en-US" dirty="0"/>
              <a:t>DR AMRITA KURIAN</a:t>
            </a:r>
          </a:p>
          <a:p>
            <a:r>
              <a:rPr lang="en-US" dirty="0"/>
              <a:t>JUNIOR RESIDENT</a:t>
            </a:r>
          </a:p>
          <a:p>
            <a:r>
              <a:rPr lang="en-US" dirty="0"/>
              <a:t>DEPT OF GENERAL MEDICINE</a:t>
            </a:r>
            <a:endParaRPr lang="en-IN" dirty="0"/>
          </a:p>
        </p:txBody>
      </p:sp>
    </p:spTree>
    <p:extLst>
      <p:ext uri="{BB962C8B-B14F-4D97-AF65-F5344CB8AC3E}">
        <p14:creationId xmlns:p14="http://schemas.microsoft.com/office/powerpoint/2010/main" val="163227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7C358-0CEC-46B8-8E33-7F05D5614AE3}"/>
              </a:ext>
            </a:extLst>
          </p:cNvPr>
          <p:cNvSpPr>
            <a:spLocks noGrp="1"/>
          </p:cNvSpPr>
          <p:nvPr>
            <p:ph type="title"/>
          </p:nvPr>
        </p:nvSpPr>
        <p:spPr/>
        <p:txBody>
          <a:bodyPr/>
          <a:lstStyle/>
          <a:p>
            <a:r>
              <a:rPr lang="en-IN" dirty="0"/>
              <a:t>BASICS</a:t>
            </a:r>
          </a:p>
        </p:txBody>
      </p:sp>
      <p:sp>
        <p:nvSpPr>
          <p:cNvPr id="3" name="Content Placeholder 2">
            <a:extLst>
              <a:ext uri="{FF2B5EF4-FFF2-40B4-BE49-F238E27FC236}">
                <a16:creationId xmlns:a16="http://schemas.microsoft.com/office/drawing/2014/main" id="{54E94E25-21B7-4F8E-8929-817EC6368E05}"/>
              </a:ext>
            </a:extLst>
          </p:cNvPr>
          <p:cNvSpPr>
            <a:spLocks noGrp="1"/>
          </p:cNvSpPr>
          <p:nvPr>
            <p:ph idx="1"/>
          </p:nvPr>
        </p:nvSpPr>
        <p:spPr/>
        <p:txBody>
          <a:bodyPr/>
          <a:lstStyle/>
          <a:p>
            <a:pPr marL="0" indent="0">
              <a:buNone/>
            </a:pPr>
            <a:endParaRPr lang="en-US" dirty="0"/>
          </a:p>
          <a:p>
            <a:r>
              <a:rPr lang="en-US" dirty="0"/>
              <a:t> S1 : CLOSURE OF AV VALVES</a:t>
            </a:r>
          </a:p>
          <a:p>
            <a:r>
              <a:rPr lang="en-US" dirty="0"/>
              <a:t> S2 : CLOSURE OF SEMILUNAR VALVES</a:t>
            </a:r>
          </a:p>
          <a:p>
            <a:r>
              <a:rPr lang="en-US" dirty="0"/>
              <a:t> SYSTOLE : PERIOD BETWEEN S1 AND S2</a:t>
            </a:r>
          </a:p>
          <a:p>
            <a:pPr marL="0" indent="0">
              <a:buNone/>
            </a:pPr>
            <a:r>
              <a:rPr lang="en-US" dirty="0"/>
              <a:t>      BLOOD FLOWS ACROSS AORTIC AND PULMONARY VALVES</a:t>
            </a:r>
          </a:p>
          <a:p>
            <a:r>
              <a:rPr lang="en-US" dirty="0"/>
              <a:t> DIASTOLE : PERIOD BETWEEN S2 AND S1</a:t>
            </a:r>
          </a:p>
          <a:p>
            <a:pPr marL="0" indent="0">
              <a:buNone/>
            </a:pPr>
            <a:r>
              <a:rPr lang="en-US" dirty="0"/>
              <a:t>      BLOOD FLOWS ACROSS MITRAL AND TRICUSPID VALVES</a:t>
            </a:r>
            <a:endParaRPr lang="en-IN" dirty="0"/>
          </a:p>
        </p:txBody>
      </p:sp>
    </p:spTree>
    <p:extLst>
      <p:ext uri="{BB962C8B-B14F-4D97-AF65-F5344CB8AC3E}">
        <p14:creationId xmlns:p14="http://schemas.microsoft.com/office/powerpoint/2010/main" val="696939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687B7-BFB3-4881-8B66-18ABDEF27E37}"/>
              </a:ext>
            </a:extLst>
          </p:cNvPr>
          <p:cNvSpPr>
            <a:spLocks noGrp="1"/>
          </p:cNvSpPr>
          <p:nvPr>
            <p:ph type="title"/>
          </p:nvPr>
        </p:nvSpPr>
        <p:spPr/>
        <p:txBody>
          <a:bodyPr/>
          <a:lstStyle/>
          <a:p>
            <a:r>
              <a:rPr lang="en-IN" dirty="0"/>
              <a:t>SIGNIFICANCE OF A MURMUR</a:t>
            </a:r>
          </a:p>
        </p:txBody>
      </p:sp>
      <p:sp>
        <p:nvSpPr>
          <p:cNvPr id="3" name="Content Placeholder 2">
            <a:extLst>
              <a:ext uri="{FF2B5EF4-FFF2-40B4-BE49-F238E27FC236}">
                <a16:creationId xmlns:a16="http://schemas.microsoft.com/office/drawing/2014/main" id="{CEE1AAF2-4318-46A7-996E-96D47AC08E7D}"/>
              </a:ext>
            </a:extLst>
          </p:cNvPr>
          <p:cNvSpPr>
            <a:spLocks noGrp="1"/>
          </p:cNvSpPr>
          <p:nvPr>
            <p:ph idx="1"/>
          </p:nvPr>
        </p:nvSpPr>
        <p:spPr>
          <a:xfrm>
            <a:off x="1744824" y="2133600"/>
            <a:ext cx="9759788" cy="3777622"/>
          </a:xfrm>
        </p:spPr>
        <p:txBody>
          <a:bodyPr>
            <a:normAutofit/>
          </a:bodyPr>
          <a:lstStyle/>
          <a:p>
            <a:r>
              <a:rPr lang="en-US" dirty="0"/>
              <a:t>When someone is found to have a murmur, the first question to ask is whether the murmur is organic (pathologic), or does it represent a normal variant.</a:t>
            </a:r>
          </a:p>
          <a:p>
            <a:pPr marL="0" indent="0">
              <a:buNone/>
            </a:pPr>
            <a:r>
              <a:rPr lang="en-US" dirty="0"/>
              <a:t> </a:t>
            </a:r>
          </a:p>
          <a:p>
            <a:r>
              <a:rPr lang="en-US" dirty="0"/>
              <a:t>A "yes" answer indicates the presence of structural cardiovascular disease.</a:t>
            </a:r>
          </a:p>
          <a:p>
            <a:endParaRPr lang="en-US" dirty="0"/>
          </a:p>
          <a:p>
            <a:r>
              <a:rPr lang="en-US" dirty="0"/>
              <a:t>Proceed to cardiac physical examination, to determine the likeliest hemodynamic cause of the murmur and the anatomic origin.</a:t>
            </a:r>
          </a:p>
          <a:p>
            <a:endParaRPr lang="en-US" dirty="0"/>
          </a:p>
          <a:p>
            <a:r>
              <a:rPr lang="en-US" dirty="0"/>
              <a:t>Next, the possible etiologies of the heart disease should be investigated, and thus an assessment of the severity of the underlying condition can be made.</a:t>
            </a:r>
          </a:p>
          <a:p>
            <a:endParaRPr lang="en-IN" dirty="0"/>
          </a:p>
        </p:txBody>
      </p:sp>
      <p:cxnSp>
        <p:nvCxnSpPr>
          <p:cNvPr id="5" name="Straight Arrow Connector 4">
            <a:extLst>
              <a:ext uri="{FF2B5EF4-FFF2-40B4-BE49-F238E27FC236}">
                <a16:creationId xmlns:a16="http://schemas.microsoft.com/office/drawing/2014/main" id="{0F1A3508-58C7-4993-833C-F3D9E06E536D}"/>
              </a:ext>
            </a:extLst>
          </p:cNvPr>
          <p:cNvCxnSpPr/>
          <p:nvPr/>
        </p:nvCxnSpPr>
        <p:spPr>
          <a:xfrm>
            <a:off x="6326154" y="2836506"/>
            <a:ext cx="0" cy="289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79F199A-4CA9-4791-B535-29CF4CE48D7F}"/>
              </a:ext>
            </a:extLst>
          </p:cNvPr>
          <p:cNvCxnSpPr>
            <a:cxnSpLocks/>
          </p:cNvCxnSpPr>
          <p:nvPr/>
        </p:nvCxnSpPr>
        <p:spPr>
          <a:xfrm>
            <a:off x="6326154" y="3621833"/>
            <a:ext cx="1" cy="289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406B0EA-FDD5-478C-9113-13B409383FD6}"/>
              </a:ext>
            </a:extLst>
          </p:cNvPr>
          <p:cNvCxnSpPr/>
          <p:nvPr/>
        </p:nvCxnSpPr>
        <p:spPr>
          <a:xfrm>
            <a:off x="6326154" y="4739951"/>
            <a:ext cx="0" cy="2985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065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1"/>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CLUES TO IDENTIFY PATHOLOGICAL MURMURS</a:t>
            </a:r>
            <a:endParaRPr/>
          </a:p>
        </p:txBody>
      </p:sp>
      <p:sp>
        <p:nvSpPr>
          <p:cNvPr id="39" name="Google Shape;39;p1"/>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All diastolic murmurs.</a:t>
            </a:r>
            <a:endParaRPr/>
          </a:p>
          <a:p>
            <a:pPr marL="342900" lvl="0" indent="-342900" algn="l" rtl="0">
              <a:spcBef>
                <a:spcPts val="1000"/>
              </a:spcBef>
              <a:spcAft>
                <a:spcPts val="0"/>
              </a:spcAft>
              <a:buSzPts val="1800"/>
              <a:buChar char="🠶"/>
            </a:pPr>
            <a:r>
              <a:rPr lang="en-US"/>
              <a:t>All pansystolic and late systolic murmurs.</a:t>
            </a:r>
            <a:endParaRPr/>
          </a:p>
          <a:p>
            <a:pPr marL="342900" lvl="0" indent="-342900" algn="l" rtl="0">
              <a:spcBef>
                <a:spcPts val="1000"/>
              </a:spcBef>
              <a:spcAft>
                <a:spcPts val="0"/>
              </a:spcAft>
              <a:buSzPts val="1800"/>
              <a:buChar char="🠶"/>
            </a:pPr>
            <a:r>
              <a:rPr lang="en-US"/>
              <a:t>Continuous murmurs.</a:t>
            </a:r>
            <a:endParaRPr/>
          </a:p>
          <a:p>
            <a:pPr marL="342900" lvl="0" indent="-342900" algn="l" rtl="0">
              <a:spcBef>
                <a:spcPts val="1000"/>
              </a:spcBef>
              <a:spcAft>
                <a:spcPts val="0"/>
              </a:spcAft>
              <a:buSzPts val="1800"/>
              <a:buChar char="🠶"/>
            </a:pPr>
            <a:r>
              <a:rPr lang="en-US"/>
              <a:t>Very loud murmurs (grade 4 or higher)</a:t>
            </a:r>
            <a:endParaRPr/>
          </a:p>
          <a:p>
            <a:pPr marL="342900" lvl="0" indent="-342900" algn="l" rtl="0">
              <a:spcBef>
                <a:spcPts val="1000"/>
              </a:spcBef>
              <a:spcAft>
                <a:spcPts val="0"/>
              </a:spcAft>
              <a:buSzPts val="1800"/>
              <a:buChar char="🠶"/>
            </a:pPr>
            <a:r>
              <a:rPr lang="en-US"/>
              <a:t>Associated cardiac abnormalities (presence of left ventricular hypertrophy on precordial palpation, an ejection or midsystolic click, or an opening snap would suggest that the heart murmur represents a cardiac structural abnormality)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2226-0208-4258-9314-50EC6FB76F26}"/>
              </a:ext>
            </a:extLst>
          </p:cNvPr>
          <p:cNvSpPr>
            <a:spLocks noGrp="1"/>
          </p:cNvSpPr>
          <p:nvPr>
            <p:ph type="title"/>
          </p:nvPr>
        </p:nvSpPr>
        <p:spPr/>
        <p:txBody>
          <a:bodyPr/>
          <a:lstStyle/>
          <a:p>
            <a:r>
              <a:rPr lang="en-IN" dirty="0"/>
              <a:t>PHYSIOLOGY</a:t>
            </a:r>
          </a:p>
        </p:txBody>
      </p:sp>
      <p:sp>
        <p:nvSpPr>
          <p:cNvPr id="3" name="Content Placeholder 2">
            <a:extLst>
              <a:ext uri="{FF2B5EF4-FFF2-40B4-BE49-F238E27FC236}">
                <a16:creationId xmlns:a16="http://schemas.microsoft.com/office/drawing/2014/main" id="{8EE28A7B-39FA-4AAB-9417-64E4BAD424F0}"/>
              </a:ext>
            </a:extLst>
          </p:cNvPr>
          <p:cNvSpPr>
            <a:spLocks noGrp="1"/>
          </p:cNvSpPr>
          <p:nvPr>
            <p:ph idx="1"/>
          </p:nvPr>
        </p:nvSpPr>
        <p:spPr>
          <a:xfrm>
            <a:off x="2407298" y="1763486"/>
            <a:ext cx="9414588" cy="4147736"/>
          </a:xfrm>
        </p:spPr>
        <p:txBody>
          <a:bodyPr/>
          <a:lstStyle/>
          <a:p>
            <a:r>
              <a:rPr lang="en-US" dirty="0"/>
              <a:t>Heart murmurs are caused by audible vibrations that are due to</a:t>
            </a:r>
          </a:p>
          <a:p>
            <a:pPr lvl="1"/>
            <a:r>
              <a:rPr lang="en-US" sz="1800" dirty="0"/>
              <a:t>increased turbulence from accelerated blood flow through normal or abnormal orifices.</a:t>
            </a:r>
          </a:p>
          <a:p>
            <a:pPr lvl="1"/>
            <a:r>
              <a:rPr lang="en-US" sz="1800" dirty="0"/>
              <a:t>flow through a narrowed or irregular orifice into a dilated vessel or chamber, </a:t>
            </a:r>
          </a:p>
          <a:p>
            <a:pPr marL="457200" lvl="1" indent="0">
              <a:buNone/>
            </a:pPr>
            <a:r>
              <a:rPr lang="en-US" sz="1800" dirty="0"/>
              <a:t>                                               or </a:t>
            </a:r>
          </a:p>
          <a:p>
            <a:pPr lvl="1"/>
            <a:r>
              <a:rPr lang="en-US" sz="1800" dirty="0"/>
              <a:t>If blood flows in an abnormal direction; say  (1)backward flow through an incompetent valve (2) ventricular septal defect, or (3) patent ductus arteriosus</a:t>
            </a:r>
            <a:r>
              <a:rPr lang="en-US" dirty="0"/>
              <a:t>. </a:t>
            </a:r>
            <a:endParaRPr lang="en-IN" dirty="0"/>
          </a:p>
        </p:txBody>
      </p:sp>
    </p:spTree>
    <p:extLst>
      <p:ext uri="{BB962C8B-B14F-4D97-AF65-F5344CB8AC3E}">
        <p14:creationId xmlns:p14="http://schemas.microsoft.com/office/powerpoint/2010/main" val="1931394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Google Shape;41;p2"/>
          <p:cNvSpPr txBox="1">
            <a:spLocks noGrp="1"/>
          </p:cNvSpPr>
          <p:nvPr>
            <p:ph type="body" idx="1"/>
          </p:nvPr>
        </p:nvSpPr>
        <p:spPr>
          <a:xfrm>
            <a:off x="1548881" y="429207"/>
            <a:ext cx="9974400" cy="5407500"/>
          </a:xfrm>
          <a:prstGeom prst="rect">
            <a:avLst/>
          </a:prstGeom>
          <a:noFill/>
          <a:ln>
            <a:noFill/>
          </a:ln>
        </p:spPr>
        <p:txBody>
          <a:bodyPr spcFirstLastPara="1" wrap="square" lIns="91425" tIns="45700" rIns="91425" bIns="45700" anchor="ctr" anchorCtr="0">
            <a:normAutofit/>
          </a:bodyPr>
          <a:lstStyle/>
          <a:p>
            <a:pPr marL="342900" lvl="0" indent="-342900" algn="l" rtl="0">
              <a:spcBef>
                <a:spcPts val="0"/>
              </a:spcBef>
              <a:spcAft>
                <a:spcPts val="0"/>
              </a:spcAft>
              <a:buSzPts val="1800"/>
              <a:buChar char="🠶"/>
            </a:pPr>
            <a:r>
              <a:rPr lang="en-US"/>
              <a:t>Thus, turbulence is thought to be the primary factor in the genesis of heart  murmurs.</a:t>
            </a:r>
            <a:endParaRPr/>
          </a:p>
          <a:p>
            <a:pPr marL="342900" lvl="0" indent="-342900" algn="l" rtl="0">
              <a:spcBef>
                <a:spcPts val="1000"/>
              </a:spcBef>
              <a:spcAft>
                <a:spcPts val="0"/>
              </a:spcAft>
              <a:buSzPts val="1800"/>
              <a:buChar char="🠶"/>
            </a:pPr>
            <a:r>
              <a:rPr lang="en-US" u="sng"/>
              <a:t>Determinants  of turbulence :</a:t>
            </a:r>
            <a:endParaRPr u="sng"/>
          </a:p>
          <a:p>
            <a:pPr marL="742950" lvl="1" indent="-285750" algn="l" rtl="0">
              <a:spcBef>
                <a:spcPts val="1000"/>
              </a:spcBef>
              <a:spcAft>
                <a:spcPts val="0"/>
              </a:spcAft>
              <a:buSzPts val="1600"/>
              <a:buChar char="🠶"/>
            </a:pPr>
            <a:r>
              <a:rPr lang="en-US"/>
              <a:t> </a:t>
            </a:r>
            <a:r>
              <a:rPr lang="en-US" sz="1800"/>
              <a:t>the velocity of blood flow; increase in velocity result in marked increase in turbulence.</a:t>
            </a:r>
            <a:endParaRPr/>
          </a:p>
          <a:p>
            <a:pPr marL="742950" lvl="1" indent="-285750" algn="l" rtl="0">
              <a:spcBef>
                <a:spcPts val="1000"/>
              </a:spcBef>
              <a:spcAft>
                <a:spcPts val="0"/>
              </a:spcAft>
              <a:buSzPts val="1800"/>
              <a:buChar char="🠶"/>
            </a:pPr>
            <a:r>
              <a:rPr lang="en-US" sz="1800"/>
              <a:t>An obstruction to blood flow, like stenosis produces abnormal turbulence.</a:t>
            </a:r>
            <a:endParaRPr/>
          </a:p>
          <a:p>
            <a:pPr marL="742950" lvl="1" indent="-285750" algn="l" rtl="0">
              <a:spcBef>
                <a:spcPts val="1000"/>
              </a:spcBef>
              <a:spcAft>
                <a:spcPts val="0"/>
              </a:spcAft>
              <a:buSzPts val="1800"/>
              <a:buChar char="🠶"/>
            </a:pPr>
            <a:r>
              <a:rPr lang="en-US" sz="1800"/>
              <a:t>Turbulence increases as the pressure gradient across the valve becomes larger. </a:t>
            </a:r>
            <a:endParaRPr/>
          </a:p>
          <a:p>
            <a:pPr marL="742950" lvl="1" indent="-285750" algn="l" rtl="0">
              <a:spcBef>
                <a:spcPts val="1000"/>
              </a:spcBef>
              <a:spcAft>
                <a:spcPts val="0"/>
              </a:spcAft>
              <a:buSzPts val="1800"/>
              <a:buChar char="🠶"/>
            </a:pPr>
            <a:r>
              <a:rPr lang="en-US" sz="1800"/>
              <a:t>Turbulence increases when blood moves from a small to large chamber.</a:t>
            </a:r>
            <a:endParaRPr/>
          </a:p>
          <a:p>
            <a:pPr marL="742950" lvl="1" indent="-285750" algn="l" rtl="0">
              <a:spcBef>
                <a:spcPts val="1000"/>
              </a:spcBef>
              <a:spcAft>
                <a:spcPts val="0"/>
              </a:spcAft>
              <a:buSzPts val="1800"/>
              <a:buChar char="🠶"/>
            </a:pPr>
            <a:r>
              <a:rPr lang="en-US" sz="1800"/>
              <a:t>Low blood viscosity (e.g., anemia) enhances turbulence.</a:t>
            </a:r>
            <a:endParaRPr/>
          </a:p>
          <a:p>
            <a:pPr marL="342900" lvl="0" indent="-228600" algn="l" rtl="0">
              <a:spcBef>
                <a:spcPts val="1000"/>
              </a:spcBef>
              <a:spcAft>
                <a:spcPts val="0"/>
              </a:spcAft>
              <a:buSzPts val="1800"/>
              <a:buNone/>
            </a:pPr>
            <a:endParaRPr/>
          </a:p>
          <a:p>
            <a:pPr marL="0" lvl="0" indent="0" algn="l" rtl="0">
              <a:spcBef>
                <a:spcPts val="1000"/>
              </a:spcBef>
              <a:spcAft>
                <a:spcPts val="0"/>
              </a:spcAft>
              <a:buSzPts val="1800"/>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4CA59-C205-4104-B3F0-9BABE3D70980}"/>
              </a:ext>
            </a:extLst>
          </p:cNvPr>
          <p:cNvSpPr>
            <a:spLocks noGrp="1"/>
          </p:cNvSpPr>
          <p:nvPr>
            <p:ph type="title"/>
          </p:nvPr>
        </p:nvSpPr>
        <p:spPr>
          <a:xfrm>
            <a:off x="3012803" y="652102"/>
            <a:ext cx="8911687" cy="1280890"/>
          </a:xfrm>
        </p:spPr>
        <p:txBody>
          <a:bodyPr/>
          <a:lstStyle/>
          <a:p>
            <a:r>
              <a:rPr lang="en-IN" dirty="0"/>
              <a:t>AREAS OF AUSCULTATION</a:t>
            </a:r>
          </a:p>
        </p:txBody>
      </p:sp>
      <p:pic>
        <p:nvPicPr>
          <p:cNvPr id="5" name="Content Placeholder 4">
            <a:extLst>
              <a:ext uri="{FF2B5EF4-FFF2-40B4-BE49-F238E27FC236}">
                <a16:creationId xmlns:a16="http://schemas.microsoft.com/office/drawing/2014/main" id="{3D639523-F1F2-4AE6-84CD-37BEAC45C337}"/>
              </a:ext>
            </a:extLst>
          </p:cNvPr>
          <p:cNvPicPr>
            <a:picLocks noGrp="1" noChangeAspect="1"/>
          </p:cNvPicPr>
          <p:nvPr>
            <p:ph idx="1"/>
          </p:nvPr>
        </p:nvPicPr>
        <p:blipFill>
          <a:blip r:embed="rId2"/>
          <a:stretch>
            <a:fillRect/>
          </a:stretch>
        </p:blipFill>
        <p:spPr>
          <a:xfrm>
            <a:off x="2681277" y="1518374"/>
            <a:ext cx="6987733" cy="5153014"/>
          </a:xfrm>
        </p:spPr>
      </p:pic>
    </p:spTree>
    <p:extLst>
      <p:ext uri="{BB962C8B-B14F-4D97-AF65-F5344CB8AC3E}">
        <p14:creationId xmlns:p14="http://schemas.microsoft.com/office/powerpoint/2010/main" val="2710401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3"/>
          <p:cNvSpPr txBox="1">
            <a:spLocks noGrp="1"/>
          </p:cNvSpPr>
          <p:nvPr>
            <p:ph type="title"/>
          </p:nvPr>
        </p:nvSpPr>
        <p:spPr>
          <a:xfrm>
            <a:off x="2005097" y="306333"/>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CHARACTERISITCS OF A HEART MURMUR</a:t>
            </a:r>
            <a:endParaRPr/>
          </a:p>
        </p:txBody>
      </p:sp>
      <p:sp>
        <p:nvSpPr>
          <p:cNvPr id="44" name="Google Shape;44;p3"/>
          <p:cNvSpPr txBox="1">
            <a:spLocks noGrp="1"/>
          </p:cNvSpPr>
          <p:nvPr>
            <p:ph type="body" idx="1"/>
          </p:nvPr>
        </p:nvSpPr>
        <p:spPr>
          <a:xfrm>
            <a:off x="1847461" y="1950098"/>
            <a:ext cx="9657300" cy="39612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The following features of murmurs should be consciously analyzed in each patient:</a:t>
            </a:r>
            <a:endParaRPr/>
          </a:p>
          <a:p>
            <a:pPr marL="742950" lvl="1" indent="-285750" algn="l" rtl="0">
              <a:spcBef>
                <a:spcPts val="1000"/>
              </a:spcBef>
              <a:spcAft>
                <a:spcPts val="0"/>
              </a:spcAft>
              <a:buSzPts val="1600"/>
              <a:buChar char="🠶"/>
            </a:pPr>
            <a:r>
              <a:rPr lang="en-US"/>
              <a:t> </a:t>
            </a:r>
            <a:r>
              <a:rPr lang="en-US" sz="1800"/>
              <a:t>Whether the murmur is </a:t>
            </a:r>
            <a:r>
              <a:rPr lang="en-US" sz="1800" u="sng"/>
              <a:t>systolic or diastolic </a:t>
            </a:r>
            <a:endParaRPr/>
          </a:p>
          <a:p>
            <a:pPr marL="742950" lvl="1" indent="-285750" algn="l" rtl="0">
              <a:spcBef>
                <a:spcPts val="1000"/>
              </a:spcBef>
              <a:spcAft>
                <a:spcPts val="0"/>
              </a:spcAft>
              <a:buSzPts val="1800"/>
              <a:buChar char="🠶"/>
            </a:pPr>
            <a:r>
              <a:rPr lang="en-US" sz="1800"/>
              <a:t> The </a:t>
            </a:r>
            <a:r>
              <a:rPr lang="en-US" sz="1800" u="sng"/>
              <a:t>timing</a:t>
            </a:r>
            <a:r>
              <a:rPr lang="en-US" sz="1800"/>
              <a:t> of the murmur within systole or diastole : early, mid, or late</a:t>
            </a:r>
            <a:endParaRPr/>
          </a:p>
          <a:p>
            <a:pPr marL="742950" lvl="1" indent="-285750" algn="l" rtl="0">
              <a:spcBef>
                <a:spcPts val="1000"/>
              </a:spcBef>
              <a:spcAft>
                <a:spcPts val="0"/>
              </a:spcAft>
              <a:buSzPts val="1800"/>
              <a:buChar char="🠶"/>
            </a:pPr>
            <a:r>
              <a:rPr lang="en-US" sz="1800"/>
              <a:t> The </a:t>
            </a:r>
            <a:r>
              <a:rPr lang="en-US" sz="1800" u="sng"/>
              <a:t>duration</a:t>
            </a:r>
            <a:r>
              <a:rPr lang="en-US" sz="1800"/>
              <a:t> of the murmur</a:t>
            </a:r>
            <a:endParaRPr/>
          </a:p>
          <a:p>
            <a:pPr marL="742950" lvl="1" indent="-285750" algn="l" rtl="0">
              <a:spcBef>
                <a:spcPts val="1000"/>
              </a:spcBef>
              <a:spcAft>
                <a:spcPts val="0"/>
              </a:spcAft>
              <a:buSzPts val="1800"/>
              <a:buChar char="🠶"/>
            </a:pPr>
            <a:r>
              <a:rPr lang="en-US" sz="1800"/>
              <a:t> The </a:t>
            </a:r>
            <a:r>
              <a:rPr lang="en-US" sz="1800" u="sng"/>
              <a:t>intensity</a:t>
            </a:r>
            <a:r>
              <a:rPr lang="en-US" sz="1800"/>
              <a:t> or loudness of the murmur, e.g., its grade</a:t>
            </a:r>
            <a:endParaRPr/>
          </a:p>
          <a:p>
            <a:pPr marL="742950" lvl="1" indent="-285750" algn="l" rtl="0">
              <a:spcBef>
                <a:spcPts val="1000"/>
              </a:spcBef>
              <a:spcAft>
                <a:spcPts val="0"/>
              </a:spcAft>
              <a:buSzPts val="1800"/>
              <a:buChar char="🠶"/>
            </a:pPr>
            <a:r>
              <a:rPr lang="en-US" sz="1800"/>
              <a:t> The </a:t>
            </a:r>
            <a:r>
              <a:rPr lang="en-US" sz="1800" u="sng"/>
              <a:t>location and radiation</a:t>
            </a:r>
            <a:r>
              <a:rPr lang="en-US" sz="1800"/>
              <a:t> of  murmur</a:t>
            </a:r>
            <a:endParaRPr/>
          </a:p>
          <a:p>
            <a:pPr marL="742950" lvl="1" indent="-285750" algn="l" rtl="0">
              <a:spcBef>
                <a:spcPts val="1000"/>
              </a:spcBef>
              <a:spcAft>
                <a:spcPts val="0"/>
              </a:spcAft>
              <a:buSzPts val="1800"/>
              <a:buChar char="🠶"/>
            </a:pPr>
            <a:r>
              <a:rPr lang="en-US" sz="1800"/>
              <a:t> The </a:t>
            </a:r>
            <a:r>
              <a:rPr lang="en-US" sz="1800" u="sng"/>
              <a:t>shape and pitch</a:t>
            </a:r>
            <a:r>
              <a:rPr lang="en-US" sz="1800"/>
              <a:t> of the murmur</a:t>
            </a:r>
            <a:endParaRPr/>
          </a:p>
          <a:p>
            <a:pPr marL="742950" lvl="1" indent="-285750" algn="l" rtl="0">
              <a:spcBef>
                <a:spcPts val="1000"/>
              </a:spcBef>
              <a:spcAft>
                <a:spcPts val="0"/>
              </a:spcAft>
              <a:buSzPts val="1800"/>
              <a:buChar char="🠶"/>
            </a:pPr>
            <a:r>
              <a:rPr lang="en-US" sz="1800"/>
              <a:t>Other cardiac abnormalities present on examination that may relate to the etiology of the murmur.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391772-DEFB-4DE5-BFEA-34C529192362}"/>
              </a:ext>
            </a:extLst>
          </p:cNvPr>
          <p:cNvSpPr>
            <a:spLocks noGrp="1"/>
          </p:cNvSpPr>
          <p:nvPr>
            <p:ph idx="1"/>
          </p:nvPr>
        </p:nvSpPr>
        <p:spPr>
          <a:xfrm>
            <a:off x="1856792" y="606490"/>
            <a:ext cx="9647820" cy="5304732"/>
          </a:xfrm>
        </p:spPr>
        <p:txBody>
          <a:bodyPr/>
          <a:lstStyle/>
          <a:p>
            <a:r>
              <a:rPr lang="en-US" sz="2000" b="1" dirty="0"/>
              <a:t>TIMING</a:t>
            </a:r>
          </a:p>
          <a:p>
            <a:endParaRPr lang="en-US" sz="2000" b="1" dirty="0"/>
          </a:p>
          <a:p>
            <a:r>
              <a:rPr lang="en-US" dirty="0"/>
              <a:t>Identify S1 and S2. Palpating the carotid pulse helps to determine the onset of ventricular systole. The carotid upstroke closely follows S1.</a:t>
            </a:r>
          </a:p>
          <a:p>
            <a:r>
              <a:rPr lang="en-US" dirty="0"/>
              <a:t> Systolic murmurs begin with or after the first heart sound (S1) and terminate at or before the component (A2 or P2) of the second heart sound (S2) that  corresponds to their site of origin.</a:t>
            </a:r>
          </a:p>
          <a:p>
            <a:r>
              <a:rPr lang="en-US" dirty="0"/>
              <a:t> Diastolic murmurs begin with or after the associated component of S2 and end at or before the subsequent S1.</a:t>
            </a:r>
          </a:p>
          <a:p>
            <a:r>
              <a:rPr lang="en-US" dirty="0"/>
              <a:t> Continuous murmurs are not confined to either phase of the cardiac cycle but instead begin in early systole and proceed through S2  into all or part of diastole.</a:t>
            </a:r>
            <a:endParaRPr lang="en-IN" dirty="0"/>
          </a:p>
        </p:txBody>
      </p:sp>
    </p:spTree>
    <p:extLst>
      <p:ext uri="{BB962C8B-B14F-4D97-AF65-F5344CB8AC3E}">
        <p14:creationId xmlns:p14="http://schemas.microsoft.com/office/powerpoint/2010/main" val="3561328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4"/>
          <p:cNvSpPr txBox="1">
            <a:spLocks noGrp="1"/>
          </p:cNvSpPr>
          <p:nvPr>
            <p:ph type="body" idx="1"/>
          </p:nvPr>
        </p:nvSpPr>
        <p:spPr>
          <a:xfrm>
            <a:off x="2706371" y="1121477"/>
            <a:ext cx="10236000" cy="54450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Within systole: </a:t>
            </a:r>
            <a:endParaRPr/>
          </a:p>
          <a:p>
            <a:pPr marL="742950" lvl="1" indent="-285750" algn="l" rtl="0">
              <a:spcBef>
                <a:spcPts val="1000"/>
              </a:spcBef>
              <a:spcAft>
                <a:spcPts val="0"/>
              </a:spcAft>
              <a:buSzPts val="1600"/>
              <a:buChar char="🠶"/>
            </a:pPr>
            <a:r>
              <a:rPr lang="en-US"/>
              <a:t>Early systolic</a:t>
            </a:r>
            <a:endParaRPr/>
          </a:p>
          <a:p>
            <a:pPr marL="742950" lvl="1" indent="-285750" algn="l" rtl="0">
              <a:spcBef>
                <a:spcPts val="1000"/>
              </a:spcBef>
              <a:spcAft>
                <a:spcPts val="0"/>
              </a:spcAft>
              <a:buSzPts val="1600"/>
              <a:buChar char="🠶"/>
            </a:pPr>
            <a:r>
              <a:rPr lang="en-US"/>
              <a:t>Mid – systolic</a:t>
            </a:r>
            <a:endParaRPr/>
          </a:p>
          <a:p>
            <a:pPr marL="742950" lvl="1" indent="-285750" algn="l" rtl="0">
              <a:spcBef>
                <a:spcPts val="1000"/>
              </a:spcBef>
              <a:spcAft>
                <a:spcPts val="0"/>
              </a:spcAft>
              <a:buSzPts val="1600"/>
              <a:buChar char="🠶"/>
            </a:pPr>
            <a:r>
              <a:rPr lang="en-US"/>
              <a:t>Late – systolic</a:t>
            </a:r>
            <a:endParaRPr/>
          </a:p>
          <a:p>
            <a:pPr marL="742950" lvl="1" indent="-285750" algn="l" rtl="0">
              <a:spcBef>
                <a:spcPts val="1000"/>
              </a:spcBef>
              <a:spcAft>
                <a:spcPts val="0"/>
              </a:spcAft>
              <a:buSzPts val="1600"/>
              <a:buChar char="🠶"/>
            </a:pPr>
            <a:r>
              <a:rPr lang="en-US"/>
              <a:t>Holocystolic</a:t>
            </a:r>
            <a:endParaRPr/>
          </a:p>
          <a:p>
            <a:pPr marL="57150" lvl="0" indent="0" algn="l" rtl="0">
              <a:spcBef>
                <a:spcPts val="1000"/>
              </a:spcBef>
              <a:spcAft>
                <a:spcPts val="0"/>
              </a:spcAft>
              <a:buSzPts val="1800"/>
              <a:buNone/>
            </a:pPr>
            <a:endParaRPr/>
          </a:p>
          <a:p>
            <a:pPr marL="342900" lvl="0" indent="-285750" algn="l" rtl="0">
              <a:spcBef>
                <a:spcPts val="1000"/>
              </a:spcBef>
              <a:spcAft>
                <a:spcPts val="0"/>
              </a:spcAft>
              <a:buSzPts val="1800"/>
              <a:buChar char="🠶"/>
            </a:pPr>
            <a:r>
              <a:rPr lang="en-US"/>
              <a:t>Within diastole</a:t>
            </a:r>
            <a:endParaRPr/>
          </a:p>
          <a:p>
            <a:pPr marL="742950" lvl="1" indent="-285750" algn="l" rtl="0">
              <a:spcBef>
                <a:spcPts val="1000"/>
              </a:spcBef>
              <a:spcAft>
                <a:spcPts val="0"/>
              </a:spcAft>
              <a:buSzPts val="1600"/>
              <a:buChar char="🠶"/>
            </a:pPr>
            <a:r>
              <a:rPr lang="en-US"/>
              <a:t>Early diastolic</a:t>
            </a:r>
            <a:endParaRPr/>
          </a:p>
          <a:p>
            <a:pPr marL="742950" lvl="1" indent="-285750" algn="l" rtl="0">
              <a:spcBef>
                <a:spcPts val="1000"/>
              </a:spcBef>
              <a:spcAft>
                <a:spcPts val="0"/>
              </a:spcAft>
              <a:buSzPts val="1600"/>
              <a:buChar char="🠶"/>
            </a:pPr>
            <a:r>
              <a:rPr lang="en-US"/>
              <a:t>Mid- diastolic</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1E29AC-57F9-4118-97FC-99AA0CABFB57}"/>
              </a:ext>
            </a:extLst>
          </p:cNvPr>
          <p:cNvSpPr>
            <a:spLocks noGrp="1"/>
          </p:cNvSpPr>
          <p:nvPr>
            <p:ph idx="1"/>
          </p:nvPr>
        </p:nvSpPr>
        <p:spPr>
          <a:xfrm>
            <a:off x="1455575" y="1203650"/>
            <a:ext cx="10664364" cy="4670250"/>
          </a:xfrm>
        </p:spPr>
        <p:txBody>
          <a:bodyPr>
            <a:normAutofit/>
          </a:bodyPr>
          <a:lstStyle/>
          <a:p>
            <a:r>
              <a:rPr lang="en-US" sz="2000" b="1" dirty="0"/>
              <a:t>DURATION</a:t>
            </a:r>
          </a:p>
          <a:p>
            <a:r>
              <a:rPr lang="en-US" dirty="0"/>
              <a:t>SYSTOLE</a:t>
            </a:r>
          </a:p>
          <a:p>
            <a:r>
              <a:rPr lang="en-US" dirty="0"/>
              <a:t>The duration of a heart murmur depends on the length of time over which a pressure difference exists between two cardiac chambers, the left ventricle and the aorta, the right ventricle and the pulmonary artery, or the great vessels.</a:t>
            </a:r>
          </a:p>
          <a:p>
            <a:r>
              <a:rPr lang="en-US" dirty="0"/>
              <a:t>Any murmur that is truly holo- or pansystolic, regardless of shape, is caused by continuous pressure differential between two cardiac chambers. </a:t>
            </a:r>
          </a:p>
          <a:p>
            <a:r>
              <a:rPr lang="en-US" dirty="0"/>
              <a:t>Thus, the classic murmurs of a ventricular septal defect or mitral regurgitation begin with S1 and extend through S2. Severe obstruction of the left or right ventricular outflow tract (severe Aortic or Pulmonary stenosis)  may cause a prolonged systolic murmur that is actually pansystolic.</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98864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5"/>
          <p:cNvSpPr txBox="1">
            <a:spLocks noGrp="1"/>
          </p:cNvSpPr>
          <p:nvPr>
            <p:ph type="body" idx="1"/>
          </p:nvPr>
        </p:nvSpPr>
        <p:spPr>
          <a:xfrm>
            <a:off x="2332653" y="1231641"/>
            <a:ext cx="9171900" cy="46797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The presence of a long systolic murmur should stimulate a careful evaluation of late systole through the use of selective listening. A careful focus on the last 25% of systole is important.</a:t>
            </a:r>
            <a:endParaRPr/>
          </a:p>
          <a:p>
            <a:pPr marL="342900" lvl="0" indent="-342900" algn="l" rtl="0">
              <a:spcBef>
                <a:spcPts val="1000"/>
              </a:spcBef>
              <a:spcAft>
                <a:spcPts val="0"/>
              </a:spcAft>
              <a:buSzPts val="1800"/>
              <a:buChar char="🠶"/>
            </a:pPr>
            <a:r>
              <a:rPr lang="en-US"/>
              <a:t> If sound vibrations end before S2 ie spares the last 1/3</a:t>
            </a:r>
            <a:r>
              <a:rPr lang="en-US" baseline="30000"/>
              <a:t>rd</a:t>
            </a:r>
            <a:r>
              <a:rPr lang="en-US"/>
              <a:t> of systole,  the murmur is usually an ejection murmur. </a:t>
            </a:r>
            <a:endParaRPr/>
          </a:p>
          <a:p>
            <a:pPr marL="342900" lvl="0" indent="-342900" algn="l" rtl="0">
              <a:spcBef>
                <a:spcPts val="1000"/>
              </a:spcBef>
              <a:spcAft>
                <a:spcPts val="0"/>
              </a:spcAft>
              <a:buSzPts val="1800"/>
              <a:buChar char="🠶"/>
            </a:pPr>
            <a:r>
              <a:rPr lang="en-US"/>
              <a:t>If the murmur extends to S2 (pansystolic), the differential diagnosis should include regurgitant lesions as well as severe semilunar valve stenosis.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A9C5C5-6B7B-466B-9842-FE40CBDBFC42}"/>
              </a:ext>
            </a:extLst>
          </p:cNvPr>
          <p:cNvSpPr>
            <a:spLocks noGrp="1"/>
          </p:cNvSpPr>
          <p:nvPr>
            <p:ph idx="1"/>
          </p:nvPr>
        </p:nvSpPr>
        <p:spPr>
          <a:xfrm>
            <a:off x="2192694" y="1296955"/>
            <a:ext cx="9311918" cy="4614267"/>
          </a:xfrm>
        </p:spPr>
        <p:txBody>
          <a:bodyPr/>
          <a:lstStyle/>
          <a:p>
            <a:r>
              <a:rPr lang="en-IN" dirty="0"/>
              <a:t>DIASTOLE</a:t>
            </a:r>
          </a:p>
          <a:p>
            <a:endParaRPr lang="en-IN" dirty="0"/>
          </a:p>
          <a:p>
            <a:r>
              <a:rPr lang="en-IN" dirty="0"/>
              <a:t>Flow across a nonobstructive or mildly stenotic A-V valve produces a short mid-diastolic murmur</a:t>
            </a:r>
          </a:p>
          <a:p>
            <a:r>
              <a:rPr lang="en-IN" dirty="0"/>
              <a:t>A long diastolic murmur following an opening snap is indicative of a persistent A-V gradient and significant mitral stenosis. With short cycle lengths, these murmurs will extend to S1.</a:t>
            </a:r>
          </a:p>
          <a:p>
            <a:r>
              <a:rPr lang="en-IN" dirty="0"/>
              <a:t>Murmurs of aortic and pulmonary regurgitation start in early diastole and extend into mid-diastole.</a:t>
            </a:r>
          </a:p>
        </p:txBody>
      </p:sp>
    </p:spTree>
    <p:extLst>
      <p:ext uri="{BB962C8B-B14F-4D97-AF65-F5344CB8AC3E}">
        <p14:creationId xmlns:p14="http://schemas.microsoft.com/office/powerpoint/2010/main" val="3675104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6"/>
          <p:cNvSpPr txBox="1">
            <a:spLocks noGrp="1"/>
          </p:cNvSpPr>
          <p:nvPr>
            <p:ph type="body" idx="1"/>
          </p:nvPr>
        </p:nvSpPr>
        <p:spPr>
          <a:xfrm>
            <a:off x="2090057" y="541176"/>
            <a:ext cx="9414600" cy="5370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800"/>
              <a:buNone/>
            </a:pPr>
            <a:endParaRPr/>
          </a:p>
          <a:p>
            <a:pPr marL="342900" lvl="0" indent="-228600" algn="l" rtl="0">
              <a:spcBef>
                <a:spcPts val="1000"/>
              </a:spcBef>
              <a:spcAft>
                <a:spcPts val="0"/>
              </a:spcAft>
              <a:buSzPts val="1800"/>
              <a:buNone/>
            </a:pPr>
            <a:endParaRPr/>
          </a:p>
          <a:p>
            <a:pPr marL="342900" lvl="0" indent="-342900" algn="l" rtl="0">
              <a:spcBef>
                <a:spcPts val="1000"/>
              </a:spcBef>
              <a:spcAft>
                <a:spcPts val="0"/>
              </a:spcAft>
              <a:buSzPts val="2000"/>
              <a:buChar char="🠶"/>
            </a:pPr>
            <a:r>
              <a:rPr lang="en-US" sz="2000" b="1"/>
              <a:t>INTENSITY</a:t>
            </a:r>
            <a:endParaRPr/>
          </a:p>
          <a:p>
            <a:pPr marL="742950" lvl="1" indent="-285750" algn="l" rtl="0">
              <a:spcBef>
                <a:spcPts val="1000"/>
              </a:spcBef>
              <a:spcAft>
                <a:spcPts val="0"/>
              </a:spcAft>
              <a:buSzPts val="1600"/>
              <a:buChar char="🠶"/>
            </a:pPr>
            <a:r>
              <a:rPr lang="en-US"/>
              <a:t>grade 1 – very soft heard with great effort</a:t>
            </a:r>
            <a:endParaRPr/>
          </a:p>
          <a:p>
            <a:pPr marL="742950" lvl="1" indent="-285750" algn="l" rtl="0">
              <a:spcBef>
                <a:spcPts val="1000"/>
              </a:spcBef>
              <a:spcAft>
                <a:spcPts val="0"/>
              </a:spcAft>
              <a:buSzPts val="1600"/>
              <a:buChar char="🠶"/>
            </a:pPr>
            <a:r>
              <a:rPr lang="en-US"/>
              <a:t>grade 2 – easily heard</a:t>
            </a:r>
            <a:endParaRPr/>
          </a:p>
          <a:p>
            <a:pPr marL="742950" lvl="1" indent="-285750" algn="l" rtl="0">
              <a:spcBef>
                <a:spcPts val="1000"/>
              </a:spcBef>
              <a:spcAft>
                <a:spcPts val="0"/>
              </a:spcAft>
              <a:buSzPts val="1600"/>
              <a:buChar char="🠶"/>
            </a:pPr>
            <a:r>
              <a:rPr lang="en-US"/>
              <a:t>grade 3 – loud but without thrill</a:t>
            </a:r>
            <a:endParaRPr/>
          </a:p>
          <a:p>
            <a:pPr marL="742950" lvl="1" indent="-285750" algn="l" rtl="0">
              <a:spcBef>
                <a:spcPts val="1000"/>
              </a:spcBef>
              <a:spcAft>
                <a:spcPts val="0"/>
              </a:spcAft>
              <a:buSzPts val="1600"/>
              <a:buChar char="🠶"/>
            </a:pPr>
            <a:r>
              <a:rPr lang="en-US"/>
              <a:t>grade 4 – loud with thrill</a:t>
            </a:r>
            <a:endParaRPr/>
          </a:p>
          <a:p>
            <a:pPr marL="742950" lvl="1" indent="-285750" algn="l" rtl="0">
              <a:spcBef>
                <a:spcPts val="1000"/>
              </a:spcBef>
              <a:spcAft>
                <a:spcPts val="0"/>
              </a:spcAft>
              <a:buSzPts val="1600"/>
              <a:buChar char="🠶"/>
            </a:pPr>
            <a:r>
              <a:rPr lang="en-US"/>
              <a:t>grade 5 – heard with stethoscope edge touching the chest (thrill present)</a:t>
            </a:r>
            <a:endParaRPr/>
          </a:p>
          <a:p>
            <a:pPr marL="742950" lvl="1" indent="-285750" algn="l" rtl="0">
              <a:spcBef>
                <a:spcPts val="1000"/>
              </a:spcBef>
              <a:spcAft>
                <a:spcPts val="0"/>
              </a:spcAft>
              <a:buSzPts val="1600"/>
              <a:buChar char="🠶"/>
            </a:pPr>
            <a:r>
              <a:rPr lang="en-US"/>
              <a:t>grade 6 – heard with stethoscope slightly off the chest</a:t>
            </a:r>
            <a:endParaRPr/>
          </a:p>
          <a:p>
            <a:pPr marL="342900" lvl="0" indent="-330200" algn="l" rtl="0">
              <a:spcBef>
                <a:spcPts val="1000"/>
              </a:spcBef>
              <a:spcAft>
                <a:spcPts val="0"/>
              </a:spcAft>
              <a:buSzPts val="1600"/>
              <a:buChar char="🠶"/>
            </a:pPr>
            <a:r>
              <a:rPr lang="en-US"/>
              <a:t>Grade 3 or more indicates a structural heart disease .</a:t>
            </a:r>
            <a:endParaRPr/>
          </a:p>
          <a:p>
            <a:pPr marL="457200" lvl="1" indent="0" algn="l" rtl="0">
              <a:spcBef>
                <a:spcPts val="1000"/>
              </a:spcBef>
              <a:spcAft>
                <a:spcPts val="0"/>
              </a:spcAft>
              <a:buSzPts val="1600"/>
              <a:buNone/>
            </a:pPr>
            <a:r>
              <a:rPr lang="en-US"/>
              <a:t> </a:t>
            </a:r>
            <a:endParaRPr/>
          </a:p>
          <a:p>
            <a:pPr marL="742950" lvl="1" indent="-184150" algn="l" rtl="0">
              <a:spcBef>
                <a:spcPts val="1000"/>
              </a:spcBef>
              <a:spcAft>
                <a:spcPts val="0"/>
              </a:spcAft>
              <a:buSzPts val="160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7"/>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It also implies high blood flow velocity at the site of murmur production. (eg: Small VSDs  are accompanied by loud; usually grade 4 or greater systolic murmurs )</a:t>
            </a:r>
            <a:endParaRPr/>
          </a:p>
          <a:p>
            <a:pPr marL="342900" lvl="0" indent="-342900" algn="l" rtl="0">
              <a:spcBef>
                <a:spcPts val="1000"/>
              </a:spcBef>
              <a:spcAft>
                <a:spcPts val="0"/>
              </a:spcAft>
              <a:buSzPts val="1800"/>
              <a:buChar char="🠶"/>
            </a:pPr>
            <a:r>
              <a:rPr lang="en-US"/>
              <a:t>Factors diminishing intensity:</a:t>
            </a:r>
            <a:endParaRPr/>
          </a:p>
          <a:p>
            <a:pPr marL="742950" lvl="1" indent="-285750" algn="l" rtl="0">
              <a:spcBef>
                <a:spcPts val="1000"/>
              </a:spcBef>
              <a:spcAft>
                <a:spcPts val="0"/>
              </a:spcAft>
              <a:buSzPts val="1600"/>
              <a:buChar char="🠶"/>
            </a:pPr>
            <a:r>
              <a:rPr lang="en-US"/>
              <a:t>obesity.</a:t>
            </a:r>
            <a:endParaRPr/>
          </a:p>
          <a:p>
            <a:pPr marL="742950" lvl="1" indent="-285750" algn="l" rtl="0">
              <a:spcBef>
                <a:spcPts val="1000"/>
              </a:spcBef>
              <a:spcAft>
                <a:spcPts val="0"/>
              </a:spcAft>
              <a:buSzPts val="1600"/>
              <a:buChar char="🠶"/>
            </a:pPr>
            <a:r>
              <a:rPr lang="en-US"/>
              <a:t>obstructive lung disease.</a:t>
            </a:r>
            <a:endParaRPr/>
          </a:p>
          <a:p>
            <a:pPr marL="742950" lvl="1" indent="-285750" algn="l" rtl="0">
              <a:spcBef>
                <a:spcPts val="1000"/>
              </a:spcBef>
              <a:spcAft>
                <a:spcPts val="0"/>
              </a:spcAft>
              <a:buSzPts val="1600"/>
              <a:buChar char="🠶"/>
            </a:pPr>
            <a:r>
              <a:rPr lang="en-US"/>
              <a:t> a large pericardial effusion.</a:t>
            </a:r>
            <a:endParaRPr/>
          </a:p>
          <a:p>
            <a:pPr marL="742950" lvl="1" indent="-285750" algn="l" rtl="0">
              <a:spcBef>
                <a:spcPts val="1000"/>
              </a:spcBef>
              <a:spcAft>
                <a:spcPts val="0"/>
              </a:spcAft>
              <a:buSzPts val="1600"/>
              <a:buChar char="🠶"/>
            </a:pPr>
            <a:r>
              <a:rPr lang="en-US"/>
              <a:t>when cardiac output is reduced significantly. </a:t>
            </a:r>
            <a:endParaRPr/>
          </a:p>
          <a:p>
            <a:pPr marL="742950" lvl="1" indent="-285750" algn="l" rtl="0">
              <a:spcBef>
                <a:spcPts val="1000"/>
              </a:spcBef>
              <a:spcAft>
                <a:spcPts val="0"/>
              </a:spcAft>
              <a:buSzPts val="1600"/>
              <a:buChar char="🠶"/>
            </a:pPr>
            <a:r>
              <a:rPr lang="en-US"/>
              <a:t>when the pressure gradient between the involved cardiac structures is low.</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8"/>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Increased Intensity</a:t>
            </a:r>
            <a:endParaRPr/>
          </a:p>
          <a:p>
            <a:pPr marL="742950" lvl="1" indent="-285750" algn="l" rtl="0">
              <a:spcBef>
                <a:spcPts val="1000"/>
              </a:spcBef>
              <a:spcAft>
                <a:spcPts val="0"/>
              </a:spcAft>
              <a:buSzPts val="1600"/>
              <a:buChar char="🠶"/>
            </a:pPr>
            <a:r>
              <a:rPr lang="en-US"/>
              <a:t>High cardiac output (hyperdynamic) states</a:t>
            </a:r>
            <a:endParaRPr/>
          </a:p>
          <a:p>
            <a:pPr marL="742950" lvl="1" indent="-184150" algn="l" rtl="0">
              <a:spcBef>
                <a:spcPts val="1000"/>
              </a:spcBef>
              <a:spcAft>
                <a:spcPts val="0"/>
              </a:spcAft>
              <a:buSzPts val="1600"/>
              <a:buNone/>
            </a:pPr>
            <a:endParaRPr/>
          </a:p>
          <a:p>
            <a:pPr marL="742950" lvl="1" indent="-285750" algn="l" rtl="0">
              <a:spcBef>
                <a:spcPts val="1000"/>
              </a:spcBef>
              <a:spcAft>
                <a:spcPts val="0"/>
              </a:spcAft>
              <a:buSzPts val="1600"/>
              <a:buChar char="🠶"/>
            </a:pPr>
            <a:r>
              <a:rPr lang="en-US"/>
              <a:t>Thin chest wall</a:t>
            </a:r>
            <a:endParaRPr/>
          </a:p>
          <a:p>
            <a:pPr marL="742950" lvl="1" indent="-184150" algn="l" rtl="0">
              <a:spcBef>
                <a:spcPts val="1000"/>
              </a:spcBef>
              <a:spcAft>
                <a:spcPts val="0"/>
              </a:spcAft>
              <a:buSzPts val="1600"/>
              <a:buNone/>
            </a:pPr>
            <a:endParaRPr/>
          </a:p>
          <a:p>
            <a:pPr marL="742950" lvl="1" indent="-285750" algn="l" rtl="0">
              <a:spcBef>
                <a:spcPts val="1000"/>
              </a:spcBef>
              <a:spcAft>
                <a:spcPts val="0"/>
              </a:spcAft>
              <a:buSzPts val="1600"/>
              <a:buChar char="🠶"/>
            </a:pPr>
            <a:r>
              <a:rPr lang="en-US"/>
              <a:t>Narrow thoracic diameter, e.g., "straight back," pectus excavatum</a:t>
            </a:r>
            <a:endParaRPr/>
          </a:p>
          <a:p>
            <a:pPr marL="742950" lvl="1" indent="-184150" algn="l" rtl="0">
              <a:spcBef>
                <a:spcPts val="1000"/>
              </a:spcBef>
              <a:spcAft>
                <a:spcPts val="0"/>
              </a:spcAft>
              <a:buSzPts val="1600"/>
              <a:buNone/>
            </a:pPr>
            <a:endParaRPr/>
          </a:p>
          <a:p>
            <a:pPr marL="742950" lvl="1" indent="-285750" algn="l" rtl="0">
              <a:spcBef>
                <a:spcPts val="1000"/>
              </a:spcBef>
              <a:spcAft>
                <a:spcPts val="0"/>
              </a:spcAft>
              <a:buSzPts val="1600"/>
              <a:buChar char="🠶"/>
            </a:pPr>
            <a:r>
              <a:rPr lang="en-US"/>
              <a:t>Anemia (decreased blood viscosity)</a:t>
            </a:r>
            <a:endParaRPr/>
          </a:p>
          <a:p>
            <a:pPr marL="742950" lvl="1" indent="-184150" algn="l" rtl="0">
              <a:spcBef>
                <a:spcPts val="1000"/>
              </a:spcBef>
              <a:spcAft>
                <a:spcPts val="0"/>
              </a:spcAft>
              <a:buSzPts val="1600"/>
              <a:buNone/>
            </a:pPr>
            <a:endParaRPr/>
          </a:p>
          <a:p>
            <a:pPr marL="742950" lvl="1" indent="-285750" algn="l" rtl="0">
              <a:spcBef>
                <a:spcPts val="1000"/>
              </a:spcBef>
              <a:spcAft>
                <a:spcPts val="0"/>
              </a:spcAft>
              <a:buSzPts val="1600"/>
              <a:buChar char="🠶"/>
            </a:pPr>
            <a:r>
              <a:rPr lang="en-US"/>
              <a:t>Tortuous aorta (close to chest wall)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9"/>
          <p:cNvSpPr txBox="1">
            <a:spLocks noGrp="1"/>
          </p:cNvSpPr>
          <p:nvPr>
            <p:ph type="body" idx="1"/>
          </p:nvPr>
        </p:nvSpPr>
        <p:spPr>
          <a:xfrm>
            <a:off x="1922106" y="1135862"/>
            <a:ext cx="9554400" cy="45864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000"/>
              <a:buChar char="🠶"/>
            </a:pPr>
            <a:r>
              <a:rPr lang="en-US" sz="2000" b="1"/>
              <a:t>LOCATION AND RADIATION</a:t>
            </a:r>
            <a:endParaRPr/>
          </a:p>
          <a:p>
            <a:pPr marL="342900" lvl="0" indent="-342900" algn="l" rtl="0">
              <a:spcBef>
                <a:spcPts val="1000"/>
              </a:spcBef>
              <a:spcAft>
                <a:spcPts val="0"/>
              </a:spcAft>
              <a:buSzPts val="1800"/>
              <a:buChar char="🠶"/>
            </a:pPr>
            <a:r>
              <a:rPr lang="en-US"/>
              <a:t>Recognition of the location and radiation of the murmur help facilitate its accurate identification.</a:t>
            </a:r>
            <a:endParaRPr/>
          </a:p>
          <a:p>
            <a:pPr marL="342900" lvl="0" indent="-342900" algn="l" rtl="0">
              <a:spcBef>
                <a:spcPts val="1000"/>
              </a:spcBef>
              <a:spcAft>
                <a:spcPts val="0"/>
              </a:spcAft>
              <a:buSzPts val="1800"/>
              <a:buChar char="🠶"/>
            </a:pPr>
            <a:r>
              <a:rPr lang="en-US"/>
              <a:t>Adventitious sounds, such as a systolic click or diastolic snap, or abnormalities of S1 or S2 may provide additional clues.</a:t>
            </a:r>
            <a:endParaRPr/>
          </a:p>
          <a:p>
            <a:pPr marL="0" lvl="0" indent="0" algn="l" rtl="0">
              <a:spcBef>
                <a:spcPts val="1000"/>
              </a:spcBef>
              <a:spcAft>
                <a:spcPts val="0"/>
              </a:spcAft>
              <a:buSzPts val="1800"/>
              <a:buNone/>
            </a:pPr>
            <a:endParaRPr/>
          </a:p>
          <a:p>
            <a:pPr marL="342900" lvl="0" indent="-342900" algn="l" rtl="0">
              <a:spcBef>
                <a:spcPts val="1000"/>
              </a:spcBef>
              <a:spcAft>
                <a:spcPts val="0"/>
              </a:spcAft>
              <a:buSzPts val="2000"/>
              <a:buChar char="🠶"/>
            </a:pPr>
            <a:r>
              <a:rPr lang="en-US" sz="2000" b="1"/>
              <a:t>SHAPE </a:t>
            </a:r>
            <a:endParaRPr/>
          </a:p>
          <a:p>
            <a:pPr marL="342900" lvl="0" indent="-342900" algn="l" rtl="0">
              <a:spcBef>
                <a:spcPts val="1000"/>
              </a:spcBef>
              <a:spcAft>
                <a:spcPts val="0"/>
              </a:spcAft>
              <a:buSzPts val="1800"/>
              <a:buChar char="🠶"/>
            </a:pPr>
            <a:r>
              <a:rPr lang="en-US"/>
              <a:t>Crescendo </a:t>
            </a:r>
            <a:endParaRPr/>
          </a:p>
          <a:p>
            <a:pPr marL="342900" lvl="0" indent="-342900" algn="l" rtl="0">
              <a:spcBef>
                <a:spcPts val="1000"/>
              </a:spcBef>
              <a:spcAft>
                <a:spcPts val="0"/>
              </a:spcAft>
              <a:buSzPts val="1800"/>
              <a:buChar char="🠶"/>
            </a:pPr>
            <a:r>
              <a:rPr lang="en-US"/>
              <a:t>Crescendo-decrescendo : eg; Aortic stenosis</a:t>
            </a:r>
            <a:endParaRPr/>
          </a:p>
          <a:p>
            <a:pPr marL="342900" lvl="0" indent="-342900" algn="l" rtl="0">
              <a:spcBef>
                <a:spcPts val="1000"/>
              </a:spcBef>
              <a:spcAft>
                <a:spcPts val="0"/>
              </a:spcAft>
              <a:buSzPts val="1800"/>
              <a:buChar char="🠶"/>
            </a:pPr>
            <a:r>
              <a:rPr lang="en-US"/>
              <a:t>Decrescendo: eg chronic Aortic regurgitation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0"/>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Plateau: chronic Mitral regurgitation</a:t>
            </a:r>
            <a:endParaRPr/>
          </a:p>
          <a:p>
            <a:pPr marL="342900" lvl="0" indent="-228600" algn="l" rtl="0">
              <a:spcBef>
                <a:spcPts val="1000"/>
              </a:spcBef>
              <a:spcAft>
                <a:spcPts val="0"/>
              </a:spcAft>
              <a:buSzPts val="1800"/>
              <a:buNone/>
            </a:pPr>
            <a:endParaRPr/>
          </a:p>
          <a:p>
            <a:pPr marL="342900" lvl="0" indent="-342900" algn="l" rtl="0">
              <a:spcBef>
                <a:spcPts val="1000"/>
              </a:spcBef>
              <a:spcAft>
                <a:spcPts val="0"/>
              </a:spcAft>
              <a:buSzPts val="2000"/>
              <a:buChar char="🠶"/>
            </a:pPr>
            <a:r>
              <a:rPr lang="en-US" sz="2000" b="1"/>
              <a:t>PITCH </a:t>
            </a:r>
            <a:endParaRPr/>
          </a:p>
          <a:p>
            <a:pPr marL="342900" lvl="0" indent="-342900" algn="l" rtl="0">
              <a:spcBef>
                <a:spcPts val="1000"/>
              </a:spcBef>
              <a:spcAft>
                <a:spcPts val="0"/>
              </a:spcAft>
              <a:buSzPts val="1800"/>
              <a:buChar char="🠶"/>
            </a:pPr>
            <a:r>
              <a:rPr lang="en-US"/>
              <a:t>HIGH – WHISTLE             LOW- RUMBLE</a:t>
            </a:r>
            <a:endParaRPr/>
          </a:p>
          <a:p>
            <a:pPr marL="342900" lvl="0" indent="-342900" algn="l" rtl="0">
              <a:spcBef>
                <a:spcPts val="1000"/>
              </a:spcBef>
              <a:spcAft>
                <a:spcPts val="0"/>
              </a:spcAft>
              <a:buSzPts val="1800"/>
              <a:buChar char="🠶"/>
            </a:pPr>
            <a:r>
              <a:rPr lang="en-US"/>
              <a:t>High pitched murmurs often correspond to high pressure gradients, hence the diastolic murmur of Aortic regurgitation (AR) is high pitched whereas murmur of mitral stenosis (MS) is a low frequency event.</a:t>
            </a:r>
            <a:endParaRPr/>
          </a:p>
          <a:p>
            <a:pPr marL="342900" lvl="0" indent="-342900" algn="l" rtl="0">
              <a:spcBef>
                <a:spcPts val="1000"/>
              </a:spcBef>
              <a:spcAft>
                <a:spcPts val="0"/>
              </a:spcAft>
              <a:buSzPts val="1800"/>
              <a:buChar char="🠶"/>
            </a:pPr>
            <a:r>
              <a:rPr lang="en-US"/>
              <a:t>The coarse systolic murmur of aortic stenosis (AS) may sound higher pitched and more acoustically pure at the apex :</a:t>
            </a:r>
            <a:r>
              <a:rPr lang="en-US" u="sng"/>
              <a:t>Gallavardin effect</a:t>
            </a:r>
            <a:r>
              <a:rPr lang="en-US"/>
              <a: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AA7F1-43A1-4D34-943D-6352827F6BCB}"/>
              </a:ext>
            </a:extLst>
          </p:cNvPr>
          <p:cNvSpPr>
            <a:spLocks noGrp="1"/>
          </p:cNvSpPr>
          <p:nvPr>
            <p:ph type="title"/>
          </p:nvPr>
        </p:nvSpPr>
        <p:spPr/>
        <p:txBody>
          <a:bodyPr/>
          <a:lstStyle/>
          <a:p>
            <a:r>
              <a:rPr lang="en-IN" dirty="0"/>
              <a:t>CLASSIFICATION OF MURMURS</a:t>
            </a:r>
          </a:p>
        </p:txBody>
      </p:sp>
      <p:pic>
        <p:nvPicPr>
          <p:cNvPr id="5" name="Content Placeholder 4">
            <a:extLst>
              <a:ext uri="{FF2B5EF4-FFF2-40B4-BE49-F238E27FC236}">
                <a16:creationId xmlns:a16="http://schemas.microsoft.com/office/drawing/2014/main" id="{3EA979F6-EFB4-4AF5-A22B-5BEB34CB9191}"/>
              </a:ext>
            </a:extLst>
          </p:cNvPr>
          <p:cNvPicPr>
            <a:picLocks noGrp="1" noChangeAspect="1"/>
          </p:cNvPicPr>
          <p:nvPr>
            <p:ph idx="1"/>
          </p:nvPr>
        </p:nvPicPr>
        <p:blipFill>
          <a:blip r:embed="rId2"/>
          <a:stretch>
            <a:fillRect/>
          </a:stretch>
        </p:blipFill>
        <p:spPr>
          <a:xfrm>
            <a:off x="2592926" y="1279722"/>
            <a:ext cx="8146610" cy="5541503"/>
          </a:xfrm>
        </p:spPr>
      </p:pic>
    </p:spTree>
    <p:extLst>
      <p:ext uri="{BB962C8B-B14F-4D97-AF65-F5344CB8AC3E}">
        <p14:creationId xmlns:p14="http://schemas.microsoft.com/office/powerpoint/2010/main" val="1274990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1"/>
          <p:cNvPicPr preferRelativeResize="0">
            <a:picLocks noGrp="1"/>
          </p:cNvPicPr>
          <p:nvPr>
            <p:ph type="body" idx="1"/>
          </p:nvPr>
        </p:nvPicPr>
        <p:blipFill rotWithShape="1">
          <a:blip r:embed="rId2">
            <a:alphaModFix/>
          </a:blip>
          <a:srcRect/>
          <a:stretch/>
        </p:blipFill>
        <p:spPr>
          <a:xfrm>
            <a:off x="1928325" y="109975"/>
            <a:ext cx="9940200" cy="6600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2572688" y="371662"/>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2800"/>
              <a:buFont typeface="Century Gothic"/>
              <a:buNone/>
            </a:pPr>
            <a:r>
              <a:rPr lang="en-US" sz="2800"/>
              <a:t>Diagram depicting the principal heart murmurs</a:t>
            </a:r>
            <a:endParaRPr/>
          </a:p>
        </p:txBody>
      </p:sp>
      <p:pic>
        <p:nvPicPr>
          <p:cNvPr id="63" name="Google Shape;63;p12"/>
          <p:cNvPicPr preferRelativeResize="0">
            <a:picLocks noGrp="1"/>
          </p:cNvPicPr>
          <p:nvPr>
            <p:ph type="body" idx="1"/>
          </p:nvPr>
        </p:nvPicPr>
        <p:blipFill rotWithShape="1">
          <a:blip r:embed="rId2">
            <a:alphaModFix/>
          </a:blip>
          <a:srcRect/>
          <a:stretch/>
        </p:blipFill>
        <p:spPr>
          <a:xfrm>
            <a:off x="3349700" y="981549"/>
            <a:ext cx="7357800" cy="5698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B32D-681F-442C-A66A-25E8C880D87D}"/>
              </a:ext>
            </a:extLst>
          </p:cNvPr>
          <p:cNvSpPr>
            <a:spLocks noGrp="1"/>
          </p:cNvSpPr>
          <p:nvPr>
            <p:ph type="title"/>
          </p:nvPr>
        </p:nvSpPr>
        <p:spPr>
          <a:xfrm>
            <a:off x="3367365" y="2919441"/>
            <a:ext cx="8911687" cy="1280890"/>
          </a:xfrm>
        </p:spPr>
        <p:txBody>
          <a:bodyPr/>
          <a:lstStyle/>
          <a:p>
            <a:r>
              <a:rPr lang="en-IN" dirty="0"/>
              <a:t>SYSTOLIC MURMURS</a:t>
            </a:r>
          </a:p>
        </p:txBody>
      </p:sp>
    </p:spTree>
    <p:extLst>
      <p:ext uri="{BB962C8B-B14F-4D97-AF65-F5344CB8AC3E}">
        <p14:creationId xmlns:p14="http://schemas.microsoft.com/office/powerpoint/2010/main" val="1037391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3"/>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EARLY SYSTOLIC MURMURS</a:t>
            </a:r>
            <a:endParaRPr/>
          </a:p>
        </p:txBody>
      </p:sp>
      <p:sp>
        <p:nvSpPr>
          <p:cNvPr id="66" name="Google Shape;66;p13"/>
          <p:cNvSpPr txBox="1">
            <a:spLocks noGrp="1"/>
          </p:cNvSpPr>
          <p:nvPr>
            <p:ph type="body" idx="1"/>
          </p:nvPr>
        </p:nvSpPr>
        <p:spPr>
          <a:xfrm>
            <a:off x="2211355" y="1726163"/>
            <a:ext cx="9480000" cy="45078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Begin with S1,extend for a variable period and end well before S2.</a:t>
            </a:r>
            <a:endParaRPr/>
          </a:p>
          <a:p>
            <a:pPr marL="342900" lvl="0" indent="-342900" algn="l" rtl="0">
              <a:spcBef>
                <a:spcPts val="1000"/>
              </a:spcBef>
              <a:spcAft>
                <a:spcPts val="0"/>
              </a:spcAft>
              <a:buSzPts val="1800"/>
              <a:buChar char="🠶"/>
            </a:pPr>
            <a:r>
              <a:rPr lang="en-US"/>
              <a:t> 1) </a:t>
            </a:r>
            <a:r>
              <a:rPr lang="en-US" u="sng"/>
              <a:t>Acute severe MR </a:t>
            </a:r>
            <a:endParaRPr/>
          </a:p>
          <a:p>
            <a:pPr marL="742950" lvl="1" indent="-285750" algn="l" rtl="0">
              <a:spcBef>
                <a:spcPts val="1000"/>
              </a:spcBef>
              <a:spcAft>
                <a:spcPts val="0"/>
              </a:spcAft>
              <a:buSzPts val="1800"/>
              <a:buChar char="🠶"/>
            </a:pPr>
            <a:r>
              <a:rPr lang="en-US" sz="1800"/>
              <a:t>Regurgitation into a relatively non compliant normal sized atrium leads to an early, decrescendo murmur best heard at or just medial to apex.</a:t>
            </a:r>
            <a:endParaRPr/>
          </a:p>
          <a:p>
            <a:pPr marL="742950" lvl="1" indent="-285750" algn="l" rtl="0">
              <a:spcBef>
                <a:spcPts val="1000"/>
              </a:spcBef>
              <a:spcAft>
                <a:spcPts val="0"/>
              </a:spcAft>
              <a:buSzPts val="1800"/>
              <a:buChar char="🠶"/>
            </a:pPr>
            <a:r>
              <a:rPr lang="en-US" sz="1800"/>
              <a:t>Causes are papillary muscle rupture after acute  MI, rupture of chordae tendinae in MVP, Infective endocarditis and Blunt chest wall trauma.</a:t>
            </a:r>
            <a:endParaRPr/>
          </a:p>
          <a:p>
            <a:pPr marL="342900" lvl="0" indent="-342900" algn="l" rtl="0">
              <a:spcBef>
                <a:spcPts val="1000"/>
              </a:spcBef>
              <a:spcAft>
                <a:spcPts val="0"/>
              </a:spcAft>
              <a:buSzPts val="1800"/>
              <a:buChar char="🠶"/>
            </a:pPr>
            <a:r>
              <a:rPr lang="en-US"/>
              <a:t>2) </a:t>
            </a:r>
            <a:r>
              <a:rPr lang="en-US" u="sng"/>
              <a:t>Small muscular VSD </a:t>
            </a:r>
            <a:endParaRPr/>
          </a:p>
          <a:p>
            <a:pPr marL="742950" lvl="1" indent="-285750" algn="l" rtl="0">
              <a:spcBef>
                <a:spcPts val="1000"/>
              </a:spcBef>
              <a:spcAft>
                <a:spcPts val="0"/>
              </a:spcAft>
              <a:buSzPts val="1800"/>
              <a:buChar char="🠶"/>
            </a:pPr>
            <a:r>
              <a:rPr lang="en-US" sz="1800"/>
              <a:t>defect closes progressively during septal contraction.</a:t>
            </a:r>
            <a:endParaRPr/>
          </a:p>
          <a:p>
            <a:pPr marL="742950" lvl="1" indent="-285750" algn="l" rtl="0">
              <a:spcBef>
                <a:spcPts val="1000"/>
              </a:spcBef>
              <a:spcAft>
                <a:spcPts val="0"/>
              </a:spcAft>
              <a:buSzPts val="1800"/>
              <a:buChar char="🠶"/>
            </a:pPr>
            <a:r>
              <a:rPr lang="en-US" sz="1800"/>
              <a:t> localised to left sternal border </a:t>
            </a:r>
            <a:endParaRPr/>
          </a:p>
          <a:p>
            <a:pPr marL="742950" lvl="1" indent="-285750" algn="l" rtl="0">
              <a:spcBef>
                <a:spcPts val="1000"/>
              </a:spcBef>
              <a:spcAft>
                <a:spcPts val="0"/>
              </a:spcAft>
              <a:buSzPts val="1800"/>
              <a:buChar char="🠶"/>
            </a:pPr>
            <a:r>
              <a:rPr lang="en-US" sz="1800"/>
              <a:t> grade 4 or 5</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3) </a:t>
            </a:r>
            <a:r>
              <a:rPr lang="en-US" u="sng"/>
              <a:t>Acute severe TR with normal pulmonary artery pressure</a:t>
            </a:r>
            <a:endParaRPr/>
          </a:p>
          <a:p>
            <a:pPr marL="742950" lvl="1" indent="-285750" algn="l" rtl="0">
              <a:spcBef>
                <a:spcPts val="1000"/>
              </a:spcBef>
              <a:spcAft>
                <a:spcPts val="0"/>
              </a:spcAft>
              <a:buSzPts val="1800"/>
              <a:buChar char="🠶"/>
            </a:pPr>
            <a:r>
              <a:rPr lang="en-US" sz="1800"/>
              <a:t>Best heard at lower left sternal border</a:t>
            </a:r>
            <a:endParaRPr/>
          </a:p>
          <a:p>
            <a:pPr marL="742950" lvl="1" indent="-285750" algn="l" rtl="0">
              <a:spcBef>
                <a:spcPts val="1000"/>
              </a:spcBef>
              <a:spcAft>
                <a:spcPts val="0"/>
              </a:spcAft>
              <a:buSzPts val="1800"/>
              <a:buChar char="🠶"/>
            </a:pPr>
            <a:r>
              <a:rPr lang="en-US" sz="1800"/>
              <a:t> soft: grade 1 or 2</a:t>
            </a:r>
            <a:endParaRPr/>
          </a:p>
          <a:p>
            <a:pPr marL="742950" lvl="1" indent="-285750" algn="l" rtl="0">
              <a:spcBef>
                <a:spcPts val="1000"/>
              </a:spcBef>
              <a:spcAft>
                <a:spcPts val="0"/>
              </a:spcAft>
              <a:buSzPts val="1800"/>
              <a:buChar char="🠶"/>
            </a:pPr>
            <a:r>
              <a:rPr lang="en-US" sz="1800"/>
              <a:t> increase in intensity with respiration </a:t>
            </a:r>
            <a:r>
              <a:rPr lang="en-US" sz="1800" b="1"/>
              <a:t> (Carvallo’s sign)</a:t>
            </a:r>
            <a:endParaRPr/>
          </a:p>
          <a:p>
            <a:pPr marL="342900" lvl="0" indent="-228600" algn="l" rtl="0">
              <a:spcBef>
                <a:spcPts val="1000"/>
              </a:spcBef>
              <a:spcAft>
                <a:spcPts val="0"/>
              </a:spcAft>
              <a:buSzPts val="1800"/>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MID SYSTOLIC MURMURS</a:t>
            </a:r>
            <a:endParaRPr/>
          </a:p>
        </p:txBody>
      </p:sp>
      <p:sp>
        <p:nvSpPr>
          <p:cNvPr id="71" name="Google Shape;71;p15"/>
          <p:cNvSpPr txBox="1">
            <a:spLocks noGrp="1"/>
          </p:cNvSpPr>
          <p:nvPr>
            <p:ph type="body" idx="1"/>
          </p:nvPr>
        </p:nvSpPr>
        <p:spPr>
          <a:xfrm>
            <a:off x="2052735" y="1632857"/>
            <a:ext cx="9451800" cy="42783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800"/>
              <a:buNone/>
            </a:pPr>
            <a:endParaRPr/>
          </a:p>
          <a:p>
            <a:pPr marL="342900" lvl="0" indent="-342900" algn="l" rtl="0">
              <a:spcBef>
                <a:spcPts val="1000"/>
              </a:spcBef>
              <a:spcAft>
                <a:spcPts val="0"/>
              </a:spcAft>
              <a:buSzPts val="1800"/>
              <a:buChar char="🠶"/>
            </a:pPr>
            <a:r>
              <a:rPr lang="en-US"/>
              <a:t> Begin a short interval after S1 and end before S2</a:t>
            </a:r>
            <a:endParaRPr/>
          </a:p>
          <a:p>
            <a:pPr marL="342900" lvl="0" indent="-342900" algn="l" rtl="0">
              <a:spcBef>
                <a:spcPts val="1000"/>
              </a:spcBef>
              <a:spcAft>
                <a:spcPts val="0"/>
              </a:spcAft>
              <a:buSzPts val="1800"/>
              <a:buChar char="🠶"/>
            </a:pPr>
            <a:r>
              <a:rPr lang="en-US"/>
              <a:t> Crescendo-decrescendo in configuration</a:t>
            </a:r>
            <a:endParaRPr/>
          </a:p>
          <a:p>
            <a:pPr marL="342900" lvl="0" indent="-342900" algn="l" rtl="0">
              <a:spcBef>
                <a:spcPts val="1000"/>
              </a:spcBef>
              <a:spcAft>
                <a:spcPts val="0"/>
              </a:spcAft>
              <a:buSzPts val="1800"/>
              <a:buChar char="🠶"/>
            </a:pPr>
            <a:r>
              <a:rPr lang="en-US"/>
              <a:t> Eg : </a:t>
            </a:r>
            <a:r>
              <a:rPr lang="en-US" u="sng"/>
              <a:t>1 AORTIC STENOSIS</a:t>
            </a:r>
            <a:endParaRPr/>
          </a:p>
          <a:p>
            <a:pPr marL="742950" lvl="1" indent="-285750" algn="l" rtl="0">
              <a:spcBef>
                <a:spcPts val="1000"/>
              </a:spcBef>
              <a:spcAft>
                <a:spcPts val="0"/>
              </a:spcAft>
              <a:buSzPts val="1600"/>
              <a:buChar char="🠶"/>
            </a:pPr>
            <a:r>
              <a:rPr lang="en-US" sz="1800"/>
              <a:t>Loudest at aortic area</a:t>
            </a:r>
            <a:endParaRPr/>
          </a:p>
          <a:p>
            <a:pPr marL="742950" lvl="1" indent="-285750" algn="l" rtl="0">
              <a:spcBef>
                <a:spcPts val="1000"/>
              </a:spcBef>
              <a:spcAft>
                <a:spcPts val="0"/>
              </a:spcAft>
              <a:buSzPts val="1800"/>
              <a:buChar char="🠶"/>
            </a:pPr>
            <a:r>
              <a:rPr lang="en-US" sz="1800"/>
              <a:t>radiates to carotids.</a:t>
            </a:r>
            <a:endParaRPr/>
          </a:p>
          <a:p>
            <a:pPr marL="742950" lvl="1" indent="-285750" algn="l" rtl="0">
              <a:spcBef>
                <a:spcPts val="1000"/>
              </a:spcBef>
              <a:spcAft>
                <a:spcPts val="0"/>
              </a:spcAft>
              <a:buSzPts val="1800"/>
              <a:buChar char="🠶"/>
            </a:pPr>
            <a:r>
              <a:rPr lang="en-US" sz="1800" b="1"/>
              <a:t>Gallavardin Effect </a:t>
            </a:r>
            <a:r>
              <a:rPr lang="en-US" sz="1800"/>
              <a:t>–transmission to apex where it becomes high pitched.</a:t>
            </a:r>
            <a:endParaRPr/>
          </a:p>
          <a:p>
            <a:pPr marL="342900" lvl="0" indent="-228600" algn="l" rtl="0">
              <a:spcBef>
                <a:spcPts val="1000"/>
              </a:spcBef>
              <a:spcAft>
                <a:spcPts val="0"/>
              </a:spcAft>
              <a:buSzPts val="180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
          <p:cNvSpPr txBox="1">
            <a:spLocks noGrp="1"/>
          </p:cNvSpPr>
          <p:nvPr>
            <p:ph type="body" idx="1"/>
          </p:nvPr>
        </p:nvSpPr>
        <p:spPr>
          <a:xfrm>
            <a:off x="2423977" y="1141207"/>
            <a:ext cx="8915400" cy="3777600"/>
          </a:xfrm>
          <a:prstGeom prst="rect">
            <a:avLst/>
          </a:prstGeom>
          <a:noFill/>
          <a:ln>
            <a:noFill/>
          </a:ln>
        </p:spPr>
        <p:txBody>
          <a:bodyPr spcFirstLastPara="1" wrap="square" lIns="91425" tIns="45700" rIns="91425" bIns="45700" anchor="t" anchorCtr="0">
            <a:normAutofit/>
          </a:bodyPr>
          <a:lstStyle/>
          <a:p>
            <a:pPr marL="342900" lvl="0" indent="-228600" algn="l" rtl="0">
              <a:spcBef>
                <a:spcPts val="0"/>
              </a:spcBef>
              <a:spcAft>
                <a:spcPts val="0"/>
              </a:spcAft>
              <a:buSzPts val="1800"/>
              <a:buNone/>
            </a:pPr>
            <a:endParaRPr/>
          </a:p>
          <a:p>
            <a:pPr marL="342900" lvl="0" indent="-342900" algn="l" rtl="0">
              <a:spcBef>
                <a:spcPts val="1000"/>
              </a:spcBef>
              <a:spcAft>
                <a:spcPts val="0"/>
              </a:spcAft>
              <a:buSzPts val="1800"/>
              <a:buChar char="?"/>
            </a:pPr>
            <a:r>
              <a:rPr lang="en-US"/>
              <a:t> Features of severe AS: </a:t>
            </a:r>
            <a:endParaRPr/>
          </a:p>
          <a:p>
            <a:pPr marL="742950" lvl="1" indent="-285750" algn="l" rtl="0">
              <a:spcBef>
                <a:spcPts val="1000"/>
              </a:spcBef>
              <a:spcAft>
                <a:spcPts val="0"/>
              </a:spcAft>
              <a:buSzPts val="1800"/>
              <a:buChar char="?"/>
            </a:pPr>
            <a:r>
              <a:rPr lang="en-US" sz="1800"/>
              <a:t>with a normal cardiac output; grade 4 or more murmur.</a:t>
            </a:r>
            <a:endParaRPr/>
          </a:p>
          <a:p>
            <a:pPr marL="742950" lvl="1" indent="-285750" algn="l" rtl="0">
              <a:spcBef>
                <a:spcPts val="1000"/>
              </a:spcBef>
              <a:spcAft>
                <a:spcPts val="0"/>
              </a:spcAft>
              <a:buSzPts val="1800"/>
              <a:buChar char="?"/>
            </a:pPr>
            <a:r>
              <a:rPr lang="en-US" sz="1800"/>
              <a:t> soft or absent A2.</a:t>
            </a:r>
            <a:endParaRPr/>
          </a:p>
          <a:p>
            <a:pPr marL="742950" lvl="1" indent="-285750" algn="l" rtl="0">
              <a:spcBef>
                <a:spcPts val="1000"/>
              </a:spcBef>
              <a:spcAft>
                <a:spcPts val="0"/>
              </a:spcAft>
              <a:buSzPts val="1800"/>
              <a:buChar char="?"/>
            </a:pPr>
            <a:r>
              <a:rPr lang="en-US" sz="1800"/>
              <a:t> paradoxical splitting of S2.</a:t>
            </a:r>
            <a:endParaRPr/>
          </a:p>
          <a:p>
            <a:pPr marL="742950" lvl="1" indent="-285750" algn="l" rtl="0">
              <a:spcBef>
                <a:spcPts val="1000"/>
              </a:spcBef>
              <a:spcAft>
                <a:spcPts val="0"/>
              </a:spcAft>
              <a:buSzPts val="1800"/>
              <a:buChar char="?"/>
            </a:pPr>
            <a:r>
              <a:rPr lang="en-US" sz="1800"/>
              <a:t>apical S4 </a:t>
            </a:r>
            <a:endParaRPr/>
          </a:p>
          <a:p>
            <a:pPr marL="742950" lvl="1" indent="-285750" algn="l" rtl="0">
              <a:spcBef>
                <a:spcPts val="1000"/>
              </a:spcBef>
              <a:spcAft>
                <a:spcPts val="0"/>
              </a:spcAft>
              <a:buSzPts val="1800"/>
              <a:buChar char="?"/>
            </a:pPr>
            <a:r>
              <a:rPr lang="en-US" sz="1800"/>
              <a:t> late peaking systolic murmur.</a:t>
            </a:r>
            <a:endParaRPr/>
          </a:p>
          <a:p>
            <a:pPr marL="742950" lvl="1" indent="-285750" algn="l" rtl="0">
              <a:spcBef>
                <a:spcPts val="1000"/>
              </a:spcBef>
              <a:spcAft>
                <a:spcPts val="0"/>
              </a:spcAft>
              <a:buSzPts val="1800"/>
              <a:buChar char="?"/>
            </a:pPr>
            <a:r>
              <a:rPr lang="en-US" sz="1800"/>
              <a:t>Pulse: parvus et tardus</a:t>
            </a:r>
            <a:endParaRPr sz="1800"/>
          </a:p>
          <a:p>
            <a:pPr marL="457200" lvl="1" indent="0" algn="l" rtl="0">
              <a:spcBef>
                <a:spcPts val="1000"/>
              </a:spcBef>
              <a:spcAft>
                <a:spcPts val="0"/>
              </a:spcAft>
              <a:buSzPts val="1600"/>
              <a:buNone/>
            </a:pPr>
            <a:endParaRPr/>
          </a:p>
          <a:p>
            <a:pPr marL="342900" lvl="0" indent="-228600" algn="l" rtl="0">
              <a:spcBef>
                <a:spcPts val="1000"/>
              </a:spcBef>
              <a:spcAft>
                <a:spcPts val="0"/>
              </a:spcAft>
              <a:buSzPts val="1800"/>
              <a:buNone/>
            </a:pPr>
            <a:endParaRPr/>
          </a:p>
          <a:p>
            <a:pPr marL="342900" lvl="0" indent="-228600" algn="l" rtl="0">
              <a:spcBef>
                <a:spcPts val="1000"/>
              </a:spcBef>
              <a:spcAft>
                <a:spcPts val="0"/>
              </a:spcAft>
              <a:buSzPts val="1800"/>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
          <p:cNvSpPr txBox="1">
            <a:spLocks noGrp="1"/>
          </p:cNvSpPr>
          <p:nvPr>
            <p:ph type="body" idx="1"/>
          </p:nvPr>
        </p:nvSpPr>
        <p:spPr>
          <a:xfrm>
            <a:off x="1573200" y="1183800"/>
            <a:ext cx="10618800" cy="64869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u="sng"/>
              <a:t>2) HOCM </a:t>
            </a:r>
            <a:r>
              <a:rPr lang="en-US"/>
              <a:t>– </a:t>
            </a:r>
            <a:endParaRPr/>
          </a:p>
          <a:p>
            <a:pPr marL="742950" lvl="1" indent="-285750" algn="l" rtl="0">
              <a:spcBef>
                <a:spcPts val="1000"/>
              </a:spcBef>
              <a:spcAft>
                <a:spcPts val="0"/>
              </a:spcAft>
              <a:buSzPts val="1800"/>
              <a:buChar char="?"/>
            </a:pPr>
            <a:r>
              <a:rPr lang="en-US" sz="1800"/>
              <a:t>lower left sternal border</a:t>
            </a:r>
            <a:endParaRPr/>
          </a:p>
          <a:p>
            <a:pPr marL="742950" lvl="1" indent="-285750" algn="l" rtl="0">
              <a:spcBef>
                <a:spcPts val="1000"/>
              </a:spcBef>
              <a:spcAft>
                <a:spcPts val="0"/>
              </a:spcAft>
              <a:buSzPts val="1800"/>
              <a:buChar char="?"/>
            </a:pPr>
            <a:r>
              <a:rPr lang="en-US" sz="1800"/>
              <a:t>The intensity of the murmur may vary from beat to beat and after provocative maneuvers but usually does not exceed grade 3. </a:t>
            </a:r>
            <a:endParaRPr/>
          </a:p>
          <a:p>
            <a:pPr marL="742950" lvl="1" indent="-285750" algn="l" rtl="0">
              <a:spcBef>
                <a:spcPts val="1000"/>
              </a:spcBef>
              <a:spcAft>
                <a:spcPts val="0"/>
              </a:spcAft>
              <a:buSzPts val="1800"/>
              <a:buChar char="?"/>
            </a:pPr>
            <a:r>
              <a:rPr lang="en-US" sz="1800"/>
              <a:t>The murmur classically will increase in intensity with maneuvers that result in increasing degrees of outflow tract obstruction, such as a reduction in preload or afterload (Valsalva, standing, vasodilators), or with an augmentation of contractility (inotropic stimulation). </a:t>
            </a:r>
            <a:endParaRPr/>
          </a:p>
          <a:p>
            <a:pPr marL="742950" lvl="1" indent="-285750" algn="l" rtl="0">
              <a:spcBef>
                <a:spcPts val="1000"/>
              </a:spcBef>
              <a:spcAft>
                <a:spcPts val="0"/>
              </a:spcAft>
              <a:buSzPts val="1800"/>
              <a:buChar char="?"/>
            </a:pPr>
            <a:r>
              <a:rPr lang="en-US" sz="1800"/>
              <a:t>Maneuvers that increase preload (squatting, passive leg raising, volume administration) or afterload (squatting, vasopressors) or that reduce contractility (β-adrenoreceptor blockers) decrease the intensity of the murmur.</a:t>
            </a:r>
            <a:endParaRPr/>
          </a:p>
          <a:p>
            <a:pPr marL="342900" lvl="0" indent="-228600" algn="l" rtl="0">
              <a:spcBef>
                <a:spcPts val="1000"/>
              </a:spcBef>
              <a:spcAft>
                <a:spcPts val="0"/>
              </a:spcAft>
              <a:buSzPts val="180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3"/>
          <p:cNvSpPr txBox="1">
            <a:spLocks noGrp="1"/>
          </p:cNvSpPr>
          <p:nvPr>
            <p:ph type="body" idx="1"/>
          </p:nvPr>
        </p:nvSpPr>
        <p:spPr>
          <a:xfrm>
            <a:off x="2117899" y="1250575"/>
            <a:ext cx="9386700" cy="46605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3) </a:t>
            </a:r>
            <a:r>
              <a:rPr lang="en-US" u="sng"/>
              <a:t>PULMONARY STENOSIS</a:t>
            </a:r>
            <a:endParaRPr/>
          </a:p>
          <a:p>
            <a:pPr marL="742950" lvl="1" indent="-285750" algn="l" rtl="0">
              <a:spcBef>
                <a:spcPts val="1000"/>
              </a:spcBef>
              <a:spcAft>
                <a:spcPts val="0"/>
              </a:spcAft>
              <a:buSzPts val="1600"/>
              <a:buChar char="?"/>
            </a:pPr>
            <a:r>
              <a:rPr lang="en-US"/>
              <a:t> </a:t>
            </a:r>
            <a:r>
              <a:rPr lang="en-US" sz="1800"/>
              <a:t>pulmonic area (2</a:t>
            </a:r>
            <a:r>
              <a:rPr lang="en-US" sz="1800" baseline="30000"/>
              <a:t>nd</a:t>
            </a:r>
            <a:r>
              <a:rPr lang="en-US" sz="1800"/>
              <a:t> and 3</a:t>
            </a:r>
            <a:r>
              <a:rPr lang="en-US" sz="1800" baseline="30000"/>
              <a:t>rd</a:t>
            </a:r>
            <a:r>
              <a:rPr lang="en-US" sz="1800"/>
              <a:t> left intercostal space)</a:t>
            </a:r>
            <a:endParaRPr sz="1800"/>
          </a:p>
          <a:p>
            <a:pPr marL="457200" lvl="0" indent="0" algn="l" rtl="0">
              <a:spcBef>
                <a:spcPts val="1000"/>
              </a:spcBef>
              <a:spcAft>
                <a:spcPts val="0"/>
              </a:spcAft>
              <a:buNone/>
            </a:pPr>
            <a:endParaRPr sz="1800"/>
          </a:p>
          <a:p>
            <a:pPr marL="342900" lvl="0" indent="-342900" algn="l" rtl="0">
              <a:spcBef>
                <a:spcPts val="1000"/>
              </a:spcBef>
              <a:spcAft>
                <a:spcPts val="0"/>
              </a:spcAft>
              <a:buSzPts val="1800"/>
              <a:buChar char="?"/>
            </a:pPr>
            <a:r>
              <a:rPr lang="en-US"/>
              <a:t>4)</a:t>
            </a:r>
            <a:r>
              <a:rPr lang="en-US" u="sng"/>
              <a:t>Significant left to right shunting due to ASD</a:t>
            </a:r>
            <a:endParaRPr/>
          </a:p>
          <a:p>
            <a:pPr marL="742950" lvl="1" indent="-298450" algn="l" rtl="0">
              <a:spcBef>
                <a:spcPts val="1000"/>
              </a:spcBef>
              <a:spcAft>
                <a:spcPts val="0"/>
              </a:spcAft>
              <a:buSzPts val="1800"/>
              <a:buChar char="?"/>
            </a:pPr>
            <a:r>
              <a:rPr lang="en-US" sz="1800"/>
              <a:t>Increased pulmonary blood flow and grade 2-3 midsystolic murmur at upper left sternal border with fixed split of S2</a:t>
            </a:r>
            <a:endParaRPr sz="1800"/>
          </a:p>
          <a:p>
            <a:pPr marL="457200" lvl="0" indent="0" algn="l" rtl="0">
              <a:spcBef>
                <a:spcPts val="1000"/>
              </a:spcBef>
              <a:spcAft>
                <a:spcPts val="0"/>
              </a:spcAft>
              <a:buNone/>
            </a:pPr>
            <a:endParaRPr sz="1800"/>
          </a:p>
          <a:p>
            <a:pPr marL="342900" lvl="0" indent="-342900" algn="l" rtl="0">
              <a:spcBef>
                <a:spcPts val="1000"/>
              </a:spcBef>
              <a:spcAft>
                <a:spcPts val="0"/>
              </a:spcAft>
              <a:buSzPts val="1800"/>
              <a:buChar char="?"/>
            </a:pPr>
            <a:r>
              <a:rPr lang="en-US"/>
              <a:t>5)</a:t>
            </a:r>
            <a:r>
              <a:rPr lang="en-US" u="sng"/>
              <a:t>AORTIC VALVE SCLEROSIS</a:t>
            </a:r>
            <a:endParaRPr/>
          </a:p>
          <a:p>
            <a:pPr marL="742950" lvl="1" indent="-298450" algn="l" rtl="0">
              <a:spcBef>
                <a:spcPts val="1000"/>
              </a:spcBef>
              <a:spcAft>
                <a:spcPts val="0"/>
              </a:spcAft>
              <a:buSzPts val="1800"/>
              <a:buChar char="?"/>
            </a:pPr>
            <a:r>
              <a:rPr lang="en-US" sz="1800"/>
              <a:t>2</a:t>
            </a:r>
            <a:r>
              <a:rPr lang="en-US" sz="1800" baseline="30000"/>
              <a:t>nd</a:t>
            </a:r>
            <a:r>
              <a:rPr lang="en-US" sz="1800"/>
              <a:t> right intercostal space, carotid upstrokes being normal and no LVH in ECG.</a:t>
            </a:r>
            <a:r>
              <a:rPr lang="en-US" sz="1800" u="sng"/>
              <a:t> </a:t>
            </a:r>
            <a:endParaRPr sz="1800"/>
          </a:p>
          <a:p>
            <a:pPr marL="342900" lvl="0" indent="-228600" algn="l" rtl="0">
              <a:spcBef>
                <a:spcPts val="1000"/>
              </a:spcBef>
              <a:spcAft>
                <a:spcPts val="0"/>
              </a:spcAft>
              <a:buSzPts val="1800"/>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body" idx="1"/>
          </p:nvPr>
        </p:nvSpPr>
        <p:spPr>
          <a:xfrm>
            <a:off x="2456099" y="1742749"/>
            <a:ext cx="9735900" cy="47655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6) </a:t>
            </a:r>
            <a:r>
              <a:rPr lang="en-US" u="sng"/>
              <a:t>PHYSIOLOGIC MURMURS/ FUNCTIONAL MURMURS</a:t>
            </a:r>
            <a:endParaRPr u="sng"/>
          </a:p>
          <a:p>
            <a:pPr marL="342900" lvl="0" indent="-342900" algn="l" rtl="0">
              <a:spcBef>
                <a:spcPts val="1000"/>
              </a:spcBef>
              <a:spcAft>
                <a:spcPts val="0"/>
              </a:spcAft>
              <a:buSzPts val="1800"/>
              <a:buChar char="?"/>
            </a:pPr>
            <a:r>
              <a:rPr lang="en-US"/>
              <a:t>Flow or Functional Murmur: These are by far the most common heart</a:t>
            </a:r>
            <a:endParaRPr/>
          </a:p>
          <a:p>
            <a:pPr marL="0" lvl="0" indent="0" algn="l" rtl="0">
              <a:spcBef>
                <a:spcPts val="1000"/>
              </a:spcBef>
              <a:spcAft>
                <a:spcPts val="0"/>
              </a:spcAft>
              <a:buSzPts val="1800"/>
              <a:buNone/>
            </a:pPr>
            <a:r>
              <a:rPr lang="en-US"/>
              <a:t>      murmurs and are found in many normal people. </a:t>
            </a:r>
            <a:endParaRPr/>
          </a:p>
          <a:p>
            <a:pPr marL="342900" lvl="0" indent="-342900" algn="l" rtl="0">
              <a:spcBef>
                <a:spcPts val="1000"/>
              </a:spcBef>
              <a:spcAft>
                <a:spcPts val="0"/>
              </a:spcAft>
              <a:buSzPts val="1800"/>
              <a:buChar char="?"/>
            </a:pPr>
            <a:r>
              <a:rPr lang="en-US"/>
              <a:t>In the presence of a </a:t>
            </a:r>
            <a:r>
              <a:rPr lang="en-US" u="sng"/>
              <a:t>normal resting cardiac output</a:t>
            </a:r>
            <a:r>
              <a:rPr lang="en-US"/>
              <a:t> the murmur is known as an </a:t>
            </a:r>
            <a:r>
              <a:rPr lang="en-US" u="sng"/>
              <a:t>innocent or functional murmur</a:t>
            </a:r>
            <a:r>
              <a:rPr lang="en-US"/>
              <a:t>.</a:t>
            </a:r>
            <a:endParaRPr/>
          </a:p>
          <a:p>
            <a:pPr marL="0" lvl="0" indent="0" algn="l" rtl="0">
              <a:spcBef>
                <a:spcPts val="1000"/>
              </a:spcBef>
              <a:spcAft>
                <a:spcPts val="0"/>
              </a:spcAft>
              <a:buSzPts val="1800"/>
              <a:buNone/>
            </a:pPr>
            <a:r>
              <a:rPr lang="en-US"/>
              <a:t>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5"/>
          <p:cNvSpPr txBox="1">
            <a:spLocks noGrp="1"/>
          </p:cNvSpPr>
          <p:nvPr>
            <p:ph type="body" idx="1"/>
          </p:nvPr>
        </p:nvSpPr>
        <p:spPr>
          <a:xfrm>
            <a:off x="2202624" y="1718525"/>
            <a:ext cx="9302100" cy="41928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If the murmur is related to a hyperkinetic state with </a:t>
            </a:r>
            <a:r>
              <a:rPr lang="en-US" u="sng"/>
              <a:t>increased cardiac</a:t>
            </a:r>
            <a:r>
              <a:rPr lang="en-US"/>
              <a:t> </a:t>
            </a:r>
            <a:r>
              <a:rPr lang="en-US" u="sng"/>
              <a:t>output</a:t>
            </a:r>
            <a:r>
              <a:rPr lang="en-US"/>
              <a:t> and stroke volume, the murmur is known as a </a:t>
            </a:r>
            <a:r>
              <a:rPr lang="en-US" u="sng"/>
              <a:t>physiologic murmur</a:t>
            </a:r>
            <a:r>
              <a:rPr lang="en-US"/>
              <a:t>. </a:t>
            </a:r>
            <a:endParaRPr/>
          </a:p>
          <a:p>
            <a:pPr marL="742950" lvl="1" indent="-285750" algn="l" rtl="0">
              <a:spcBef>
                <a:spcPts val="1000"/>
              </a:spcBef>
              <a:spcAft>
                <a:spcPts val="0"/>
              </a:spcAft>
              <a:buSzPts val="1600"/>
              <a:buChar char="?"/>
            </a:pPr>
            <a:r>
              <a:rPr lang="en-US"/>
              <a:t>Eg:</a:t>
            </a:r>
            <a:r>
              <a:rPr lang="en-US" sz="1800"/>
              <a:t> in pregnancy, hyperthyroidism or anaemia .</a:t>
            </a:r>
            <a:endParaRPr sz="1800"/>
          </a:p>
          <a:p>
            <a:pPr marL="742950" lvl="1" indent="-298450" algn="l" rtl="0">
              <a:spcBef>
                <a:spcPts val="1000"/>
              </a:spcBef>
              <a:spcAft>
                <a:spcPts val="0"/>
              </a:spcAft>
              <a:buSzPts val="1800"/>
              <a:buChar char="?"/>
            </a:pPr>
            <a:r>
              <a:rPr lang="en-US" sz="1800"/>
              <a:t>Grade 1-2 mid systolic murmur heard the left lower sternal border.</a:t>
            </a:r>
            <a:endParaRPr sz="1800"/>
          </a:p>
          <a:p>
            <a:pPr marL="457200" lvl="0" indent="0" algn="l" rtl="0">
              <a:spcBef>
                <a:spcPts val="1000"/>
              </a:spcBef>
              <a:spcAft>
                <a:spcPts val="0"/>
              </a:spcAft>
              <a:buSzPts val="1800"/>
              <a:buNone/>
            </a:pPr>
            <a:endParaRPr sz="1800"/>
          </a:p>
          <a:p>
            <a:pPr marL="342900" lvl="0" indent="-342900" algn="l" rtl="0">
              <a:spcBef>
                <a:spcPts val="1000"/>
              </a:spcBef>
              <a:spcAft>
                <a:spcPts val="0"/>
              </a:spcAft>
              <a:buSzPts val="1800"/>
              <a:buChar char="?"/>
            </a:pPr>
            <a:r>
              <a:rPr lang="en-US" u="sng"/>
              <a:t>STILL’S MURMUR</a:t>
            </a:r>
            <a:r>
              <a:rPr lang="en-US"/>
              <a:t>: Benign, grade 2, vibratory or musical midsystolic murmur at the mid or lower left sternal border in normal children and adolescents, best heard in the supine position.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LATE SYSTOLIC MURMURS</a:t>
            </a:r>
            <a:endParaRPr/>
          </a:p>
        </p:txBody>
      </p:sp>
      <p:sp>
        <p:nvSpPr>
          <p:cNvPr id="84" name="Google Shape;84;p21"/>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Best heard at left ventricular apex - Mostly due to MVP – murmur is introduced by a non ejection click.</a:t>
            </a:r>
            <a:endParaRPr/>
          </a:p>
          <a:p>
            <a:pPr marL="342900" lvl="0" indent="-342900" algn="l" rtl="0">
              <a:spcBef>
                <a:spcPts val="1000"/>
              </a:spcBef>
              <a:spcAft>
                <a:spcPts val="0"/>
              </a:spcAft>
              <a:buSzPts val="1800"/>
              <a:buChar char="🠶"/>
            </a:pPr>
            <a:r>
              <a:rPr lang="en-US"/>
              <a:t>With the posterior leaflet prolapse – MR jet is directed anteriorly and medially - murmur radiates to the base of heart and masquerades AS.</a:t>
            </a:r>
            <a:endParaRPr/>
          </a:p>
          <a:p>
            <a:pPr marL="342900" lvl="0" indent="-342900" algn="l" rtl="0">
              <a:spcBef>
                <a:spcPts val="1000"/>
              </a:spcBef>
              <a:spcAft>
                <a:spcPts val="0"/>
              </a:spcAft>
              <a:buSzPts val="1800"/>
              <a:buChar char="🠶"/>
            </a:pPr>
            <a:r>
              <a:rPr lang="en-US"/>
              <a:t>Anterior  leaflet prolapse -  posteriorly directed MR jet - radiates to axilla or left infrascapular region.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HOLOSYSTOLIC MURMURS</a:t>
            </a:r>
            <a:endParaRPr/>
          </a:p>
        </p:txBody>
      </p:sp>
      <p:sp>
        <p:nvSpPr>
          <p:cNvPr id="87" name="Google Shape;87;p22"/>
          <p:cNvSpPr txBox="1">
            <a:spLocks noGrp="1"/>
          </p:cNvSpPr>
          <p:nvPr>
            <p:ph type="body" idx="1"/>
          </p:nvPr>
        </p:nvSpPr>
        <p:spPr>
          <a:xfrm>
            <a:off x="2043405" y="1539551"/>
            <a:ext cx="9461100" cy="4371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800"/>
              <a:buNone/>
            </a:pPr>
            <a:endParaRPr/>
          </a:p>
          <a:p>
            <a:pPr marL="342900" lvl="0" indent="-342900" algn="l" rtl="0">
              <a:spcBef>
                <a:spcPts val="1000"/>
              </a:spcBef>
              <a:spcAft>
                <a:spcPts val="0"/>
              </a:spcAft>
              <a:buSzPts val="1800"/>
              <a:buChar char="🠶"/>
            </a:pPr>
            <a:r>
              <a:rPr lang="en-US"/>
              <a:t> Begin with S1, continue through systole to S2</a:t>
            </a:r>
            <a:endParaRPr/>
          </a:p>
          <a:p>
            <a:pPr marL="0" lvl="0" indent="0" algn="l" rtl="0">
              <a:spcBef>
                <a:spcPts val="1000"/>
              </a:spcBef>
              <a:spcAft>
                <a:spcPts val="0"/>
              </a:spcAft>
              <a:buNone/>
            </a:pPr>
            <a:endParaRPr/>
          </a:p>
          <a:p>
            <a:pPr marL="342900" lvl="0" indent="-342900" algn="l" rtl="0">
              <a:spcBef>
                <a:spcPts val="1000"/>
              </a:spcBef>
              <a:spcAft>
                <a:spcPts val="0"/>
              </a:spcAft>
              <a:buSzPts val="1800"/>
              <a:buChar char="🠶"/>
            </a:pPr>
            <a:r>
              <a:rPr lang="en-US"/>
              <a:t> 1) </a:t>
            </a:r>
            <a:r>
              <a:rPr lang="en-US" u="sng"/>
              <a:t>Chronic MR </a:t>
            </a:r>
            <a:endParaRPr/>
          </a:p>
          <a:p>
            <a:pPr marL="342900" lvl="0" indent="-342900" algn="l" rtl="0">
              <a:spcBef>
                <a:spcPts val="1000"/>
              </a:spcBef>
              <a:spcAft>
                <a:spcPts val="0"/>
              </a:spcAft>
              <a:buSzPts val="1800"/>
              <a:buChar char="🠶"/>
            </a:pPr>
            <a:r>
              <a:rPr lang="en-US"/>
              <a:t>Best heard at left ventricular apex, high pitched, plateau in configuration and radiates to the axilla.</a:t>
            </a:r>
            <a:endParaRPr/>
          </a:p>
          <a:p>
            <a:pPr marL="342900" lvl="0" indent="-342900" algn="l" rtl="0">
              <a:spcBef>
                <a:spcPts val="1000"/>
              </a:spcBef>
              <a:spcAft>
                <a:spcPts val="0"/>
              </a:spcAft>
              <a:buSzPts val="1800"/>
              <a:buChar char="🠶"/>
            </a:pPr>
            <a:r>
              <a:rPr lang="en-US"/>
              <a:t>Causes of chronic MR : Rheumatic scarring of leaflets, Mitral annular calcification,post myocardial infarction LV remodelling,  severe LV enlargement (dilated cardiomyopathy)</a:t>
            </a:r>
            <a:endParaRPr/>
          </a:p>
          <a:p>
            <a:pPr marL="0" lvl="0" indent="0" algn="l" rtl="0">
              <a:spcBef>
                <a:spcPts val="1000"/>
              </a:spcBef>
              <a:spcAft>
                <a:spcPts val="0"/>
              </a:spcAft>
              <a:buNone/>
            </a:pPr>
            <a:endParaRPr/>
          </a:p>
          <a:p>
            <a:pPr marL="342900" lvl="0" indent="-342900" algn="l" rtl="0">
              <a:spcBef>
                <a:spcPts val="1000"/>
              </a:spcBef>
              <a:spcAft>
                <a:spcPts val="0"/>
              </a:spcAft>
              <a:buSzPts val="1800"/>
              <a:buChar char="🠶"/>
            </a:pPr>
            <a:r>
              <a:rPr lang="en-US"/>
              <a:t>2) </a:t>
            </a:r>
            <a:r>
              <a:rPr lang="en-US" u="sng"/>
              <a:t>Chronic TR </a:t>
            </a:r>
            <a:endParaRPr/>
          </a:p>
          <a:p>
            <a:pPr marL="342900" lvl="0" indent="-342900" algn="l" rtl="0">
              <a:spcBef>
                <a:spcPts val="1000"/>
              </a:spcBef>
              <a:spcAft>
                <a:spcPts val="0"/>
              </a:spcAft>
              <a:buSzPts val="1800"/>
              <a:buChar char="🠶"/>
            </a:pPr>
            <a:r>
              <a:rPr lang="en-US"/>
              <a:t>Softer than that of MR, loudest at lower left sternal border,</a:t>
            </a:r>
            <a:endParaRPr/>
          </a:p>
          <a:p>
            <a:pPr marL="342900" lvl="0" indent="-342900" algn="l" rtl="0">
              <a:spcBef>
                <a:spcPts val="1000"/>
              </a:spcBef>
              <a:spcAft>
                <a:spcPts val="0"/>
              </a:spcAft>
              <a:buSzPts val="1800"/>
              <a:buChar char="🠶"/>
            </a:pPr>
            <a:r>
              <a:rPr lang="en-US"/>
              <a:t>Carvallo’s sign positive.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23"/>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228600" algn="l" rtl="0">
              <a:spcBef>
                <a:spcPts val="0"/>
              </a:spcBef>
              <a:spcAft>
                <a:spcPts val="0"/>
              </a:spcAft>
              <a:buSzPts val="1800"/>
              <a:buNone/>
            </a:pPr>
            <a:endParaRPr/>
          </a:p>
          <a:p>
            <a:pPr marL="342900" lvl="0" indent="-342900" algn="l" rtl="0">
              <a:spcBef>
                <a:spcPts val="1000"/>
              </a:spcBef>
              <a:spcAft>
                <a:spcPts val="0"/>
              </a:spcAft>
              <a:buSzPts val="1800"/>
              <a:buChar char="🠶"/>
            </a:pPr>
            <a:r>
              <a:rPr lang="en-US"/>
              <a:t>Associated with  c-v waves in JVP, pulsatile and enlarged liver, ascites and peripheral edema</a:t>
            </a:r>
            <a:endParaRPr/>
          </a:p>
          <a:p>
            <a:pPr marL="342900" lvl="0" indent="-342900" algn="l" rtl="0">
              <a:spcBef>
                <a:spcPts val="1000"/>
              </a:spcBef>
              <a:spcAft>
                <a:spcPts val="0"/>
              </a:spcAft>
              <a:buSzPts val="1800"/>
              <a:buChar char="🠶"/>
            </a:pPr>
            <a:r>
              <a:rPr lang="en-US"/>
              <a:t>TR is more commonly a passive process.</a:t>
            </a:r>
            <a:endParaRPr/>
          </a:p>
          <a:p>
            <a:pPr marL="342900" lvl="0" indent="-342900" algn="l" rtl="0">
              <a:spcBef>
                <a:spcPts val="1000"/>
              </a:spcBef>
              <a:spcAft>
                <a:spcPts val="0"/>
              </a:spcAft>
              <a:buSzPts val="1800"/>
              <a:buChar char="🠶"/>
            </a:pPr>
            <a:r>
              <a:rPr lang="en-US"/>
              <a:t>Causes of primary  TR : Endocarditis, RHD, Carcinoid, Ebsteins Anomaly.</a:t>
            </a:r>
            <a:endParaRPr/>
          </a:p>
          <a:p>
            <a:pPr marL="0" lvl="0" indent="0" algn="l" rtl="0">
              <a:spcBef>
                <a:spcPts val="1000"/>
              </a:spcBef>
              <a:spcAft>
                <a:spcPts val="0"/>
              </a:spcAft>
              <a:buNone/>
            </a:pPr>
            <a:endParaRPr/>
          </a:p>
          <a:p>
            <a:pPr marL="342900" lvl="0" indent="-342900" algn="l" rtl="0">
              <a:spcBef>
                <a:spcPts val="1000"/>
              </a:spcBef>
              <a:spcAft>
                <a:spcPts val="0"/>
              </a:spcAft>
              <a:buSzPts val="1800"/>
              <a:buChar char="🠶"/>
            </a:pPr>
            <a:r>
              <a:rPr lang="en-US"/>
              <a:t>3)  </a:t>
            </a:r>
            <a:r>
              <a:rPr lang="en-US" u="sng"/>
              <a:t>VSD</a:t>
            </a:r>
            <a:r>
              <a:rPr lang="en-US"/>
              <a:t> </a:t>
            </a:r>
            <a:endParaRPr/>
          </a:p>
          <a:p>
            <a:pPr marL="342900" lvl="0" indent="-342900" algn="l" rtl="0">
              <a:spcBef>
                <a:spcPts val="1000"/>
              </a:spcBef>
              <a:spcAft>
                <a:spcPts val="0"/>
              </a:spcAft>
              <a:buSzPts val="1800"/>
              <a:buChar char="🠶"/>
            </a:pPr>
            <a:r>
              <a:rPr lang="en-US"/>
              <a:t>Loudest at mid to lower left sternal border</a:t>
            </a:r>
            <a:endParaRPr/>
          </a:p>
          <a:p>
            <a:pPr marL="342900" lvl="0" indent="-342900" algn="l" rtl="0">
              <a:spcBef>
                <a:spcPts val="1000"/>
              </a:spcBef>
              <a:spcAft>
                <a:spcPts val="0"/>
              </a:spcAft>
              <a:buSzPts val="1800"/>
              <a:buChar char="🠶"/>
            </a:pPr>
            <a:r>
              <a:rPr lang="en-US"/>
              <a:t>Radiates widely, thrill present in majority</a:t>
            </a:r>
            <a:endParaRPr/>
          </a:p>
          <a:p>
            <a:pPr marL="342900" lvl="0" indent="-342900" algn="l" rtl="0">
              <a:spcBef>
                <a:spcPts val="1000"/>
              </a:spcBef>
              <a:spcAft>
                <a:spcPts val="0"/>
              </a:spcAft>
              <a:buSzPts val="1800"/>
              <a:buChar char="🠶"/>
            </a:pPr>
            <a:r>
              <a:rPr lang="en-US"/>
              <a:t>No change with inspiration</a:t>
            </a:r>
            <a:endParaRPr/>
          </a:p>
          <a:p>
            <a:pPr marL="342900" lvl="0" indent="-228600" algn="l" rtl="0">
              <a:spcBef>
                <a:spcPts val="1000"/>
              </a:spcBef>
              <a:spcAft>
                <a:spcPts val="0"/>
              </a:spcAft>
              <a:buSzPts val="1800"/>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24"/>
          <p:cNvPicPr preferRelativeResize="0">
            <a:picLocks noGrp="1"/>
          </p:cNvPicPr>
          <p:nvPr>
            <p:ph type="body" idx="1"/>
          </p:nvPr>
        </p:nvPicPr>
        <p:blipFill rotWithShape="1">
          <a:blip r:embed="rId2">
            <a:alphaModFix/>
          </a:blip>
          <a:srcRect/>
          <a:stretch/>
        </p:blipFill>
        <p:spPr>
          <a:xfrm>
            <a:off x="2358975" y="225900"/>
            <a:ext cx="9427200" cy="66072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B8FF57D-BDF7-4238-A167-49E35632B0EC}"/>
              </a:ext>
            </a:extLst>
          </p:cNvPr>
          <p:cNvSpPr>
            <a:spLocks noGrp="1"/>
          </p:cNvSpPr>
          <p:nvPr>
            <p:ph type="title"/>
          </p:nvPr>
        </p:nvSpPr>
        <p:spPr>
          <a:xfrm>
            <a:off x="3880548" y="3693881"/>
            <a:ext cx="8911687" cy="1280890"/>
          </a:xfrm>
        </p:spPr>
        <p:txBody>
          <a:bodyPr/>
          <a:lstStyle/>
          <a:p>
            <a:r>
              <a:rPr lang="en-IN" dirty="0"/>
              <a:t>DIASTOLIC MURMURS</a:t>
            </a:r>
          </a:p>
        </p:txBody>
      </p:sp>
    </p:spTree>
    <p:extLst>
      <p:ext uri="{BB962C8B-B14F-4D97-AF65-F5344CB8AC3E}">
        <p14:creationId xmlns:p14="http://schemas.microsoft.com/office/powerpoint/2010/main" val="16565864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5"/>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EARLY DIASTOLIC MURMURS</a:t>
            </a:r>
            <a:endParaRPr/>
          </a:p>
        </p:txBody>
      </p:sp>
      <p:sp>
        <p:nvSpPr>
          <p:cNvPr id="94" name="Google Shape;94;p25"/>
          <p:cNvSpPr txBox="1">
            <a:spLocks noGrp="1"/>
          </p:cNvSpPr>
          <p:nvPr>
            <p:ph type="body" idx="1"/>
          </p:nvPr>
        </p:nvSpPr>
        <p:spPr>
          <a:xfrm>
            <a:off x="2591075" y="1540200"/>
            <a:ext cx="8915400" cy="43785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1665"/>
              <a:buNone/>
            </a:pPr>
            <a:endParaRPr sz="1665"/>
          </a:p>
          <a:p>
            <a:pPr marL="342900" lvl="0" indent="-342900" algn="l" rtl="0">
              <a:lnSpc>
                <a:spcPct val="80000"/>
              </a:lnSpc>
              <a:spcBef>
                <a:spcPts val="1000"/>
              </a:spcBef>
              <a:spcAft>
                <a:spcPts val="0"/>
              </a:spcAft>
              <a:buSzPts val="1665"/>
              <a:buChar char="🠶"/>
            </a:pPr>
            <a:r>
              <a:rPr lang="en-US" sz="1665"/>
              <a:t> </a:t>
            </a:r>
            <a:r>
              <a:rPr lang="en-US"/>
              <a:t>Begin immediately after S2 and end well before S1,</a:t>
            </a:r>
            <a:endParaRPr/>
          </a:p>
          <a:p>
            <a:pPr marL="0" lvl="0" indent="0" algn="l" rtl="0">
              <a:lnSpc>
                <a:spcPct val="80000"/>
              </a:lnSpc>
              <a:spcBef>
                <a:spcPts val="1000"/>
              </a:spcBef>
              <a:spcAft>
                <a:spcPts val="0"/>
              </a:spcAft>
              <a:buNone/>
            </a:pPr>
            <a:r>
              <a:rPr lang="en-US"/>
              <a:t>       Decrescendo in configuration</a:t>
            </a:r>
            <a:endParaRPr/>
          </a:p>
          <a:p>
            <a:pPr marL="0" lvl="0" indent="0" algn="l" rtl="0">
              <a:lnSpc>
                <a:spcPct val="80000"/>
              </a:lnSpc>
              <a:spcBef>
                <a:spcPts val="1000"/>
              </a:spcBef>
              <a:spcAft>
                <a:spcPts val="0"/>
              </a:spcAft>
              <a:buNone/>
            </a:pPr>
            <a:endParaRPr/>
          </a:p>
          <a:p>
            <a:pPr marL="342900" lvl="0" indent="-351472" algn="l" rtl="0">
              <a:lnSpc>
                <a:spcPct val="80000"/>
              </a:lnSpc>
              <a:spcBef>
                <a:spcPts val="1000"/>
              </a:spcBef>
              <a:spcAft>
                <a:spcPts val="0"/>
              </a:spcAft>
              <a:buSzPts val="1800"/>
              <a:buChar char="🠶"/>
            </a:pPr>
            <a:r>
              <a:rPr lang="en-US"/>
              <a:t>1) </a:t>
            </a:r>
            <a:r>
              <a:rPr lang="en-US" u="sng"/>
              <a:t>Chronic AR</a:t>
            </a:r>
            <a:r>
              <a:rPr lang="en-US"/>
              <a:t> </a:t>
            </a:r>
            <a:endParaRPr/>
          </a:p>
          <a:p>
            <a:pPr marL="342900" lvl="0" indent="-351472" algn="l" rtl="0">
              <a:lnSpc>
                <a:spcPct val="80000"/>
              </a:lnSpc>
              <a:spcBef>
                <a:spcPts val="1000"/>
              </a:spcBef>
              <a:spcAft>
                <a:spcPts val="0"/>
              </a:spcAft>
              <a:buSzPts val="1800"/>
              <a:buChar char="🠶"/>
            </a:pPr>
            <a:r>
              <a:rPr lang="en-US"/>
              <a:t>High pitched, blowing , second right intercostal space.</a:t>
            </a:r>
            <a:endParaRPr/>
          </a:p>
          <a:p>
            <a:pPr marL="342900" lvl="0" indent="-351472" algn="l" rtl="0">
              <a:lnSpc>
                <a:spcPct val="80000"/>
              </a:lnSpc>
              <a:spcBef>
                <a:spcPts val="1000"/>
              </a:spcBef>
              <a:spcAft>
                <a:spcPts val="0"/>
              </a:spcAft>
              <a:buSzPts val="1800"/>
              <a:buChar char="🠶"/>
            </a:pPr>
            <a:r>
              <a:rPr lang="en-US"/>
              <a:t>Auscultated with patient leaning forward at end expiration.</a:t>
            </a:r>
            <a:endParaRPr/>
          </a:p>
          <a:p>
            <a:pPr marL="342900" lvl="0" indent="-351472" algn="l" rtl="0">
              <a:lnSpc>
                <a:spcPct val="80000"/>
              </a:lnSpc>
              <a:spcBef>
                <a:spcPts val="1000"/>
              </a:spcBef>
              <a:spcAft>
                <a:spcPts val="0"/>
              </a:spcAft>
              <a:buSzPts val="1800"/>
              <a:buChar char="🠶"/>
            </a:pPr>
            <a:r>
              <a:rPr lang="en-US"/>
              <a:t>With primary valve disease, murmur radiated along left sternal border.</a:t>
            </a:r>
            <a:endParaRPr/>
          </a:p>
          <a:p>
            <a:pPr marL="342900" lvl="0" indent="-351472" algn="l" rtl="0">
              <a:lnSpc>
                <a:spcPct val="80000"/>
              </a:lnSpc>
              <a:spcBef>
                <a:spcPts val="1000"/>
              </a:spcBef>
              <a:spcAft>
                <a:spcPts val="0"/>
              </a:spcAft>
              <a:buSzPts val="1800"/>
              <a:buChar char="🠶"/>
            </a:pPr>
            <a:r>
              <a:rPr lang="en-US"/>
              <a:t>When AR IS due to aortic root disease, murmur may radiate along right</a:t>
            </a:r>
            <a:endParaRPr/>
          </a:p>
          <a:p>
            <a:pPr marL="0" lvl="0" indent="0" algn="l" rtl="0">
              <a:lnSpc>
                <a:spcPct val="80000"/>
              </a:lnSpc>
              <a:spcBef>
                <a:spcPts val="1000"/>
              </a:spcBef>
              <a:spcAft>
                <a:spcPts val="0"/>
              </a:spcAft>
              <a:buNone/>
            </a:pPr>
            <a:r>
              <a:rPr lang="en-US"/>
              <a:t>      sternal border.</a:t>
            </a:r>
            <a:endParaRPr/>
          </a:p>
          <a:p>
            <a:pPr marL="742950" lvl="1" indent="-306069" algn="l" rtl="0">
              <a:lnSpc>
                <a:spcPct val="80000"/>
              </a:lnSpc>
              <a:spcBef>
                <a:spcPts val="1000"/>
              </a:spcBef>
              <a:spcAft>
                <a:spcPts val="0"/>
              </a:spcAft>
              <a:buSzPts val="1800"/>
              <a:buChar char="🠶"/>
            </a:pPr>
            <a:r>
              <a:rPr lang="en-US" sz="1800"/>
              <a:t>causes – Marfans syndrome with aneurysm, annuloaortic ectasia,</a:t>
            </a:r>
            <a:endParaRPr sz="1800"/>
          </a:p>
          <a:p>
            <a:pPr marL="457200" lvl="0" indent="0" algn="l" rtl="0">
              <a:lnSpc>
                <a:spcPct val="80000"/>
              </a:lnSpc>
              <a:spcBef>
                <a:spcPts val="1000"/>
              </a:spcBef>
              <a:spcAft>
                <a:spcPts val="0"/>
              </a:spcAft>
              <a:buNone/>
            </a:pPr>
            <a:r>
              <a:rPr lang="en-US" sz="1800"/>
              <a:t>    ankylosing spondylitis, aortic dissection</a:t>
            </a:r>
            <a:endParaRPr sz="18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6"/>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 Chronic, severe AR also may produce a lower-pitched, mid to late, grade 1 or 2 diastolic murmur at the apex (</a:t>
            </a:r>
            <a:r>
              <a:rPr lang="en-US" u="sng"/>
              <a:t>Austin Flint murmur</a:t>
            </a:r>
            <a:r>
              <a:rPr lang="en-US"/>
              <a:t>)</a:t>
            </a:r>
            <a:endParaRPr/>
          </a:p>
          <a:p>
            <a:pPr marL="342900" lvl="0" indent="-342900" algn="l" rtl="0">
              <a:spcBef>
                <a:spcPts val="1000"/>
              </a:spcBef>
              <a:spcAft>
                <a:spcPts val="0"/>
              </a:spcAft>
              <a:buSzPts val="1800"/>
              <a:buChar char="?"/>
            </a:pPr>
            <a:r>
              <a:rPr lang="en-US"/>
              <a:t>Distinguished from MS by absence of opening snap and response to vasodilator challenge</a:t>
            </a:r>
            <a:endParaRPr/>
          </a:p>
          <a:p>
            <a:pPr marL="0" lvl="0" indent="0" algn="l" rtl="0">
              <a:spcBef>
                <a:spcPts val="1000"/>
              </a:spcBef>
              <a:spcAft>
                <a:spcPts val="0"/>
              </a:spcAft>
              <a:buNone/>
            </a:pPr>
            <a:endParaRPr/>
          </a:p>
          <a:p>
            <a:pPr marL="342900" lvl="0" indent="-342900" algn="l" rtl="0">
              <a:spcBef>
                <a:spcPts val="1000"/>
              </a:spcBef>
              <a:spcAft>
                <a:spcPts val="0"/>
              </a:spcAft>
              <a:buSzPts val="1800"/>
              <a:buChar char="?"/>
            </a:pPr>
            <a:r>
              <a:rPr lang="en-US"/>
              <a:t>2) </a:t>
            </a:r>
            <a:r>
              <a:rPr lang="en-US" u="sng"/>
              <a:t>Pulmonic Regurgitation</a:t>
            </a:r>
            <a:endParaRPr/>
          </a:p>
          <a:p>
            <a:pPr marL="342900" lvl="0" indent="-342900" algn="l" rtl="0">
              <a:spcBef>
                <a:spcPts val="1000"/>
              </a:spcBef>
              <a:spcAft>
                <a:spcPts val="0"/>
              </a:spcAft>
              <a:buSzPts val="1800"/>
              <a:buChar char="?"/>
            </a:pPr>
            <a:r>
              <a:rPr lang="en-US"/>
              <a:t>decrescendo, early to mid-diastolic murmur (</a:t>
            </a:r>
            <a:r>
              <a:rPr lang="en-US" b="1"/>
              <a:t>Graham Steell murmur</a:t>
            </a:r>
            <a:r>
              <a:rPr lang="en-US"/>
              <a:t>) that begins after the pulmonic component of S2</a:t>
            </a:r>
            <a:endParaRPr/>
          </a:p>
          <a:p>
            <a:pPr marL="342900" lvl="0" indent="-342900" algn="l" rtl="0">
              <a:spcBef>
                <a:spcPts val="1000"/>
              </a:spcBef>
              <a:spcAft>
                <a:spcPts val="0"/>
              </a:spcAft>
              <a:buSzPts val="1800"/>
              <a:buChar char="?"/>
            </a:pPr>
            <a:r>
              <a:rPr lang="en-US"/>
              <a:t>Best heard at the second left interspace, and radiates along the left sternal border.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7"/>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The intensity of the murmur may increase with inspiration. </a:t>
            </a:r>
            <a:endParaRPr/>
          </a:p>
          <a:p>
            <a:pPr marL="342900" lvl="0" indent="-342900" algn="l" rtl="0">
              <a:spcBef>
                <a:spcPts val="1000"/>
              </a:spcBef>
              <a:spcAft>
                <a:spcPts val="0"/>
              </a:spcAft>
              <a:buSzPts val="1800"/>
              <a:buChar char="🠶"/>
            </a:pPr>
            <a:r>
              <a:rPr lang="en-US"/>
              <a:t>PR is most commonly due to dilation of the valve annulus from chronic elevation of the pulmonary artery pressure.</a:t>
            </a:r>
            <a:endParaRPr/>
          </a:p>
          <a:p>
            <a:pPr marL="342900" lvl="0" indent="-342900" algn="l" rtl="0">
              <a:spcBef>
                <a:spcPts val="1000"/>
              </a:spcBef>
              <a:spcAft>
                <a:spcPts val="0"/>
              </a:spcAft>
              <a:buSzPts val="1800"/>
              <a:buChar char="🠶"/>
            </a:pPr>
            <a:r>
              <a:rPr lang="en-US"/>
              <a:t>Signs of PAH (left parasternal heave and loud, single or narrow split S2 are present)</a:t>
            </a:r>
            <a:endParaRPr/>
          </a:p>
          <a:p>
            <a:pPr marL="342900" lvl="0" indent="-342900" algn="l" rtl="0">
              <a:spcBef>
                <a:spcPts val="1000"/>
              </a:spcBef>
              <a:spcAft>
                <a:spcPts val="0"/>
              </a:spcAft>
              <a:buSzPts val="1800"/>
              <a:buChar char="🠶"/>
            </a:pPr>
            <a:r>
              <a:rPr lang="en-US"/>
              <a:t>PR can also occur in endocarditis, with congenitally deformed valve or after repair of TOF.</a:t>
            </a:r>
            <a:endParaRPr/>
          </a:p>
          <a:p>
            <a:pPr marL="342900" lvl="0" indent="-228600" algn="l" rtl="0">
              <a:spcBef>
                <a:spcPts val="1000"/>
              </a:spcBef>
              <a:spcAft>
                <a:spcPts val="0"/>
              </a:spcAft>
              <a:buSzPts val="1800"/>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8"/>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MID DIASTOLIC MURMURS</a:t>
            </a:r>
            <a:endParaRPr/>
          </a:p>
        </p:txBody>
      </p:sp>
      <p:sp>
        <p:nvSpPr>
          <p:cNvPr id="101" name="Google Shape;101;p28"/>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800"/>
              <a:buNone/>
            </a:pPr>
            <a:endParaRPr/>
          </a:p>
          <a:p>
            <a:pPr marL="342900" lvl="0" indent="-342900" algn="l" rtl="0">
              <a:spcBef>
                <a:spcPts val="1000"/>
              </a:spcBef>
              <a:spcAft>
                <a:spcPts val="0"/>
              </a:spcAft>
              <a:buSzPts val="1800"/>
              <a:buChar char="🠶"/>
            </a:pPr>
            <a:r>
              <a:rPr lang="en-US"/>
              <a:t>Produced due to obstruction/augmented flow at mitral or tricuspid valve</a:t>
            </a:r>
            <a:endParaRPr/>
          </a:p>
          <a:p>
            <a:pPr marL="342900" lvl="0" indent="-342900" algn="l" rtl="0">
              <a:spcBef>
                <a:spcPts val="1000"/>
              </a:spcBef>
              <a:spcAft>
                <a:spcPts val="0"/>
              </a:spcAft>
              <a:buSzPts val="1800"/>
              <a:buChar char="🠶"/>
            </a:pPr>
            <a:r>
              <a:rPr lang="en-US"/>
              <a:t>Eg : </a:t>
            </a:r>
            <a:r>
              <a:rPr lang="en-US" u="sng"/>
              <a:t>1 Mitral stenosis </a:t>
            </a:r>
            <a:r>
              <a:rPr lang="en-US"/>
              <a:t>– </a:t>
            </a:r>
            <a:endParaRPr/>
          </a:p>
          <a:p>
            <a:pPr marL="742950" lvl="1" indent="-298450" algn="l" rtl="0">
              <a:spcBef>
                <a:spcPts val="1000"/>
              </a:spcBef>
              <a:spcAft>
                <a:spcPts val="0"/>
              </a:spcAft>
              <a:buSzPts val="1800"/>
              <a:buChar char="🠶"/>
            </a:pPr>
            <a:r>
              <a:rPr lang="en-US" sz="1800"/>
              <a:t>Most common cause – rheumatic fever</a:t>
            </a:r>
            <a:endParaRPr sz="1800"/>
          </a:p>
          <a:p>
            <a:pPr marL="742950" lvl="1" indent="-298450" algn="l" rtl="0">
              <a:spcBef>
                <a:spcPts val="1000"/>
              </a:spcBef>
              <a:spcAft>
                <a:spcPts val="0"/>
              </a:spcAft>
              <a:buSzPts val="1800"/>
              <a:buChar char="🠶"/>
            </a:pPr>
            <a:r>
              <a:rPr lang="en-US" sz="1800"/>
              <a:t>opening snap shortly after S2, followed by a low pitched murmur best heard at LV apex  with patient in left lateral decubitus position.</a:t>
            </a:r>
            <a:endParaRPr sz="1800"/>
          </a:p>
          <a:p>
            <a:pPr marL="742950" lvl="1" indent="-298450" algn="l" rtl="0">
              <a:spcBef>
                <a:spcPts val="1000"/>
              </a:spcBef>
              <a:spcAft>
                <a:spcPts val="0"/>
              </a:spcAft>
              <a:buSzPts val="1800"/>
              <a:buChar char="🠶"/>
            </a:pPr>
            <a:r>
              <a:rPr lang="en-US" sz="1800"/>
              <a:t>Presystolic accentuation which disappears in atrial fibrillation.</a:t>
            </a:r>
            <a:endParaRPr sz="1800"/>
          </a:p>
          <a:p>
            <a:pPr marL="742950" lvl="1" indent="-298450" algn="l" rtl="0">
              <a:spcBef>
                <a:spcPts val="1000"/>
              </a:spcBef>
              <a:spcAft>
                <a:spcPts val="0"/>
              </a:spcAft>
              <a:buSzPts val="1800"/>
              <a:buChar char="🠶"/>
            </a:pPr>
            <a:r>
              <a:rPr lang="en-US" sz="1800"/>
              <a:t>The interval between A2 and opening snap varies inversely with the severity of stenosis.</a:t>
            </a:r>
            <a:endParaRPr sz="1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7"/>
          <p:cNvSpPr txBox="1">
            <a:spLocks noGrp="1"/>
          </p:cNvSpPr>
          <p:nvPr>
            <p:ph type="body" idx="1"/>
          </p:nvPr>
        </p:nvSpPr>
        <p:spPr>
          <a:xfrm>
            <a:off x="2549563" y="1335001"/>
            <a:ext cx="9050100" cy="55230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2) </a:t>
            </a:r>
            <a:r>
              <a:rPr lang="en-US" u="sng"/>
              <a:t>Tricuspid stenosis </a:t>
            </a:r>
            <a:endParaRPr u="sng"/>
          </a:p>
          <a:p>
            <a:pPr marL="742950" lvl="1" indent="-298450" algn="l" rtl="0">
              <a:spcBef>
                <a:spcPts val="1000"/>
              </a:spcBef>
              <a:spcAft>
                <a:spcPts val="0"/>
              </a:spcAft>
              <a:buSzPts val="1800"/>
              <a:buChar char="?"/>
            </a:pPr>
            <a:r>
              <a:rPr lang="en-US" sz="1800"/>
              <a:t>lower left sternal border, increase in intensity with inspiration.</a:t>
            </a:r>
            <a:endParaRPr sz="1800"/>
          </a:p>
          <a:p>
            <a:pPr marL="742950" lvl="1" indent="-298450" algn="l" rtl="0">
              <a:spcBef>
                <a:spcPts val="1000"/>
              </a:spcBef>
              <a:spcAft>
                <a:spcPts val="0"/>
              </a:spcAft>
              <a:buSzPts val="1800"/>
              <a:buChar char="?"/>
            </a:pPr>
            <a:r>
              <a:rPr lang="en-US" sz="1800"/>
              <a:t> prolonged y descent in JVP</a:t>
            </a:r>
            <a:endParaRPr sz="1800"/>
          </a:p>
          <a:p>
            <a:pPr marL="457200" lvl="0" indent="0" algn="l" rtl="0">
              <a:spcBef>
                <a:spcPts val="1000"/>
              </a:spcBef>
              <a:spcAft>
                <a:spcPts val="0"/>
              </a:spcAft>
              <a:buNone/>
            </a:pPr>
            <a:endParaRPr sz="1800"/>
          </a:p>
          <a:p>
            <a:pPr marL="342900" lvl="0" indent="-342900" algn="l" rtl="0">
              <a:spcBef>
                <a:spcPts val="1000"/>
              </a:spcBef>
              <a:spcAft>
                <a:spcPts val="0"/>
              </a:spcAft>
              <a:buSzPts val="1800"/>
              <a:buChar char="?"/>
            </a:pPr>
            <a:r>
              <a:rPr lang="en-US"/>
              <a:t>3) </a:t>
            </a:r>
            <a:r>
              <a:rPr lang="en-US" u="sng"/>
              <a:t>Atrial Myxoma</a:t>
            </a:r>
            <a:r>
              <a:rPr lang="en-US"/>
              <a:t> – may prolapse across mitral valve and obstruct LV inflow.</a:t>
            </a:r>
            <a:endParaRPr/>
          </a:p>
          <a:p>
            <a:pPr marL="742950" lvl="1" indent="-298450" algn="l" rtl="0">
              <a:spcBef>
                <a:spcPts val="1000"/>
              </a:spcBef>
              <a:spcAft>
                <a:spcPts val="0"/>
              </a:spcAft>
              <a:buSzPts val="1800"/>
              <a:buChar char="?"/>
            </a:pPr>
            <a:r>
              <a:rPr lang="en-US" sz="1800"/>
              <a:t>No opening snap or presystolic accentuation</a:t>
            </a:r>
            <a:endParaRPr sz="1800"/>
          </a:p>
          <a:p>
            <a:pPr marL="457200" lvl="0" indent="0" algn="l" rtl="0">
              <a:spcBef>
                <a:spcPts val="1000"/>
              </a:spcBef>
              <a:spcAft>
                <a:spcPts val="0"/>
              </a:spcAft>
              <a:buNone/>
            </a:pPr>
            <a:endParaRPr sz="1800"/>
          </a:p>
          <a:p>
            <a:pPr marL="342900" lvl="0" indent="-342900" algn="l" rtl="0">
              <a:spcBef>
                <a:spcPts val="1000"/>
              </a:spcBef>
              <a:spcAft>
                <a:spcPts val="0"/>
              </a:spcAft>
              <a:buSzPts val="1800"/>
              <a:buChar char="?"/>
            </a:pPr>
            <a:r>
              <a:rPr lang="en-US"/>
              <a:t>4) </a:t>
            </a:r>
            <a:r>
              <a:rPr lang="en-US" u="sng"/>
              <a:t>Carey coombs murmur</a:t>
            </a:r>
            <a:r>
              <a:rPr lang="en-US"/>
              <a:t> – short mid diastolic murmur in Acute Rheumatic Fever, due to flow through edematous mitral valve.</a:t>
            </a:r>
            <a:endParaRPr/>
          </a:p>
          <a:p>
            <a:pPr marL="342900" lvl="0" indent="-228600" algn="l" rtl="0">
              <a:spcBef>
                <a:spcPts val="1000"/>
              </a:spcBef>
              <a:spcAft>
                <a:spcPts val="0"/>
              </a:spcAft>
              <a:buSzPts val="1800"/>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CONTINUOUS MURMURS</a:t>
            </a:r>
            <a:endParaRPr/>
          </a:p>
        </p:txBody>
      </p:sp>
      <p:sp>
        <p:nvSpPr>
          <p:cNvPr id="138" name="Google Shape;138;p8"/>
          <p:cNvSpPr txBox="1">
            <a:spLocks noGrp="1"/>
          </p:cNvSpPr>
          <p:nvPr>
            <p:ph type="body" idx="1"/>
          </p:nvPr>
        </p:nvSpPr>
        <p:spPr>
          <a:xfrm>
            <a:off x="2264232" y="1502503"/>
            <a:ext cx="9390600" cy="4980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Begin in systole, peak near the second heart sound and continue into all or part of diastole</a:t>
            </a:r>
            <a:endParaRPr/>
          </a:p>
          <a:p>
            <a:pPr marL="742950" lvl="1" indent="-285750" algn="l" rtl="0">
              <a:spcBef>
                <a:spcPts val="1000"/>
              </a:spcBef>
              <a:spcAft>
                <a:spcPts val="0"/>
              </a:spcAft>
              <a:buSzPts val="1600"/>
              <a:buChar char="?"/>
            </a:pPr>
            <a:r>
              <a:rPr lang="en-US" sz="1800"/>
              <a:t>PDA – best heard at upper left sternal border</a:t>
            </a:r>
            <a:endParaRPr sz="1800"/>
          </a:p>
          <a:p>
            <a:pPr marL="742950" lvl="1" indent="-298450" algn="l" rtl="0">
              <a:spcBef>
                <a:spcPts val="1000"/>
              </a:spcBef>
              <a:spcAft>
                <a:spcPts val="0"/>
              </a:spcAft>
              <a:buSzPts val="1800"/>
              <a:buChar char="?"/>
            </a:pPr>
            <a:r>
              <a:rPr lang="en-US" sz="1800"/>
              <a:t>Ruptured sinus of Valsalva aneurysm  – upper right sternal border.</a:t>
            </a:r>
            <a:endParaRPr sz="1800"/>
          </a:p>
          <a:p>
            <a:pPr marL="742950" lvl="1" indent="-298450" algn="l" rtl="0">
              <a:spcBef>
                <a:spcPts val="1000"/>
              </a:spcBef>
              <a:spcAft>
                <a:spcPts val="0"/>
              </a:spcAft>
              <a:buSzPts val="1800"/>
              <a:buChar char="?"/>
            </a:pPr>
            <a:r>
              <a:rPr lang="en-US" sz="1800"/>
              <a:t>Coronary arteriovenous fistula.</a:t>
            </a:r>
            <a:endParaRPr sz="1800"/>
          </a:p>
          <a:p>
            <a:pPr marL="742950" lvl="1" indent="-298450" algn="l" rtl="0">
              <a:spcBef>
                <a:spcPts val="1000"/>
              </a:spcBef>
              <a:spcAft>
                <a:spcPts val="0"/>
              </a:spcAft>
              <a:buSzPts val="1800"/>
              <a:buChar char="?"/>
            </a:pPr>
            <a:r>
              <a:rPr lang="en-US" sz="1800"/>
              <a:t>At AV fistula for hemodialysis.</a:t>
            </a:r>
            <a:endParaRPr sz="1800"/>
          </a:p>
          <a:p>
            <a:pPr marL="742950" lvl="1" indent="-298450" algn="l" rtl="0">
              <a:spcBef>
                <a:spcPts val="1000"/>
              </a:spcBef>
              <a:spcAft>
                <a:spcPts val="0"/>
              </a:spcAft>
              <a:buSzPts val="1800"/>
              <a:buChar char="?"/>
            </a:pPr>
            <a:r>
              <a:rPr lang="en-US" sz="1800"/>
              <a:t>Over intercostal collaterals in patients with coarctation of aorta</a:t>
            </a:r>
            <a:endParaRPr sz="1800"/>
          </a:p>
          <a:p>
            <a:pPr marL="742950" lvl="1" indent="-298450" algn="l" rtl="0">
              <a:spcBef>
                <a:spcPts val="1000"/>
              </a:spcBef>
              <a:spcAft>
                <a:spcPts val="0"/>
              </a:spcAft>
              <a:buSzPts val="1800"/>
              <a:buChar char="?"/>
            </a:pPr>
            <a:r>
              <a:rPr lang="en-US" sz="1800"/>
              <a:t>venous hum in children and young adults (in </a:t>
            </a:r>
            <a:r>
              <a:rPr lang="en-US" sz="1800" u="sng"/>
              <a:t>right supraclavicular fossa</a:t>
            </a:r>
            <a:r>
              <a:rPr lang="en-US" sz="1800"/>
              <a:t>).</a:t>
            </a:r>
            <a:endParaRPr sz="1800"/>
          </a:p>
          <a:p>
            <a:pPr marL="742950" lvl="1" indent="-298450" algn="l" rtl="0">
              <a:spcBef>
                <a:spcPts val="1000"/>
              </a:spcBef>
              <a:spcAft>
                <a:spcPts val="0"/>
              </a:spcAft>
              <a:buSzPts val="1800"/>
              <a:buChar char="?"/>
            </a:pPr>
            <a:r>
              <a:rPr lang="en-US" sz="1800"/>
              <a:t>Mammary souffle in pregnancy.</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1"/>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TO AND FRO MURMUR – in AS + AR (Here the midsystolic component decrescendos as it approaches S2)</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32"/>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DYNAMIC AUSCULTATION</a:t>
            </a:r>
            <a:endParaRPr/>
          </a:p>
        </p:txBody>
      </p:sp>
      <p:sp>
        <p:nvSpPr>
          <p:cNvPr id="111" name="Google Shape;111;p32"/>
          <p:cNvSpPr txBox="1">
            <a:spLocks noGrp="1"/>
          </p:cNvSpPr>
          <p:nvPr>
            <p:ph type="body" idx="1"/>
          </p:nvPr>
        </p:nvSpPr>
        <p:spPr>
          <a:xfrm>
            <a:off x="2065474" y="1617676"/>
            <a:ext cx="9569700" cy="49551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RESPIRATION</a:t>
            </a:r>
            <a:endParaRPr/>
          </a:p>
          <a:p>
            <a:pPr marL="342900" lvl="0" indent="-342900" algn="l" rtl="0">
              <a:spcBef>
                <a:spcPts val="1000"/>
              </a:spcBef>
              <a:spcAft>
                <a:spcPts val="0"/>
              </a:spcAft>
              <a:buSzPts val="1800"/>
              <a:buChar char="🠶"/>
            </a:pPr>
            <a:r>
              <a:rPr lang="en-US"/>
              <a:t>Left-sided murmurs may be best heard at end expiration, when lung volumes are minimized and the heart and great vessels are brought closer to the chest wall. This phenomenon is characteristic of the murmur of AR.</a:t>
            </a:r>
            <a:endParaRPr/>
          </a:p>
          <a:p>
            <a:pPr marL="342900" lvl="0" indent="-342900" algn="l" rtl="0">
              <a:spcBef>
                <a:spcPts val="1000"/>
              </a:spcBef>
              <a:spcAft>
                <a:spcPts val="0"/>
              </a:spcAft>
              <a:buSzPts val="1800"/>
              <a:buChar char="🠶"/>
            </a:pPr>
            <a:r>
              <a:rPr lang="en-US"/>
              <a:t> Murmurs of right-sided origin, such as tricuspid or pulmonic regurgitation, increase in intensity during inspiration.</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33"/>
          <p:cNvSpPr txBox="1">
            <a:spLocks noGrp="1"/>
          </p:cNvSpPr>
          <p:nvPr>
            <p:ph type="body" idx="1"/>
          </p:nvPr>
        </p:nvSpPr>
        <p:spPr>
          <a:xfrm>
            <a:off x="2844203" y="969601"/>
            <a:ext cx="8858100" cy="49188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ALTERATIONS OF SYSTEMIC VASCULAR RESISTANCE</a:t>
            </a:r>
            <a:endParaRPr/>
          </a:p>
          <a:p>
            <a:pPr marL="342900" lvl="0" indent="-342900" algn="l" rtl="0">
              <a:spcBef>
                <a:spcPts val="1000"/>
              </a:spcBef>
              <a:spcAft>
                <a:spcPts val="0"/>
              </a:spcAft>
              <a:buSzPts val="1800"/>
              <a:buChar char="🠶"/>
            </a:pPr>
            <a:r>
              <a:rPr lang="en-US"/>
              <a:t>The systolic murmurs of AR, MR and VSD become louder during sustained handgrip, simultaneous inflation of blood pressure cuffs on both upper extremities to pressures 20–40 mmHg above systolic pressure for 20 s, or infusion of a vasopressor agent. (All these manuever raise the aortic pressure)</a:t>
            </a:r>
            <a:endParaRPr/>
          </a:p>
          <a:p>
            <a:pPr marL="342900" lvl="0" indent="-342900" algn="l" rtl="0">
              <a:spcBef>
                <a:spcPts val="1000"/>
              </a:spcBef>
              <a:spcAft>
                <a:spcPts val="0"/>
              </a:spcAft>
              <a:buSzPts val="1800"/>
              <a:buChar char="🠶"/>
            </a:pPr>
            <a:r>
              <a:rPr lang="en-US"/>
              <a:t>Murmur associated with AS or HOCM become softer or remain unchanged with these maneuvers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34"/>
          <p:cNvSpPr txBox="1">
            <a:spLocks noGrp="1"/>
          </p:cNvSpPr>
          <p:nvPr>
            <p:ph type="body" idx="1"/>
          </p:nvPr>
        </p:nvSpPr>
        <p:spPr>
          <a:xfrm>
            <a:off x="2613417" y="1263907"/>
            <a:ext cx="8915400" cy="3777600"/>
          </a:xfrm>
          <a:prstGeom prst="rect">
            <a:avLst/>
          </a:prstGeom>
          <a:noFill/>
          <a:ln>
            <a:noFill/>
          </a:ln>
        </p:spPr>
        <p:txBody>
          <a:bodyPr spcFirstLastPara="1" wrap="square" lIns="91425" tIns="45700" rIns="91425" bIns="45700" anchor="t" anchorCtr="0">
            <a:normAutofit/>
          </a:bodyPr>
          <a:lstStyle/>
          <a:p>
            <a:pPr marL="342900" lvl="0" indent="-228600" algn="l" rtl="0">
              <a:spcBef>
                <a:spcPts val="0"/>
              </a:spcBef>
              <a:spcAft>
                <a:spcPts val="0"/>
              </a:spcAft>
              <a:buSzPts val="1800"/>
              <a:buNone/>
            </a:pPr>
            <a:endParaRPr/>
          </a:p>
          <a:p>
            <a:pPr marL="342900" lvl="0" indent="-342900" algn="l" rtl="0">
              <a:spcBef>
                <a:spcPts val="1000"/>
              </a:spcBef>
              <a:spcAft>
                <a:spcPts val="0"/>
              </a:spcAft>
              <a:buSzPts val="1800"/>
              <a:buChar char="🠶"/>
            </a:pPr>
            <a:r>
              <a:rPr lang="en-US"/>
              <a:t>CHANGES IN VENOUS RETURN</a:t>
            </a:r>
            <a:endParaRPr/>
          </a:p>
          <a:p>
            <a:pPr marL="342900" lvl="0" indent="-342900" algn="l" rtl="0">
              <a:spcBef>
                <a:spcPts val="1000"/>
              </a:spcBef>
              <a:spcAft>
                <a:spcPts val="0"/>
              </a:spcAft>
              <a:buSzPts val="1800"/>
              <a:buChar char="🠶"/>
            </a:pPr>
            <a:r>
              <a:rPr lang="en-US"/>
              <a:t>The majority of murmurs decrease in intensity during the strain phase of the   Valsalva maneuver or standing (positive intrathoracic pressure and decreased venous return)</a:t>
            </a:r>
            <a:endParaRPr/>
          </a:p>
          <a:p>
            <a:pPr marL="342900" lvl="0" indent="-342900" algn="l" rtl="0">
              <a:spcBef>
                <a:spcPts val="1000"/>
              </a:spcBef>
              <a:spcAft>
                <a:spcPts val="0"/>
              </a:spcAft>
              <a:buSzPts val="1800"/>
              <a:buChar char="🠶"/>
            </a:pPr>
            <a:r>
              <a:rPr lang="en-US"/>
              <a:t>Two notable exceptions are the murmurs associated with MVP and obstructive HOCM, both of which become louder during the Valsalva maneuver.</a:t>
            </a:r>
            <a:endParaRPr/>
          </a:p>
          <a:p>
            <a:pPr marL="342900" lvl="0" indent="-342900" algn="l" rtl="0">
              <a:spcBef>
                <a:spcPts val="1000"/>
              </a:spcBef>
              <a:spcAft>
                <a:spcPts val="0"/>
              </a:spcAft>
              <a:buSzPts val="1800"/>
              <a:buChar char="🠶"/>
            </a:pPr>
            <a:r>
              <a:rPr lang="en-US"/>
              <a:t>Squatting which increases venous return increases the intensity of all murmurs except MVP and HOCM.</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35"/>
          <p:cNvSpPr txBox="1">
            <a:spLocks noGrp="1"/>
          </p:cNvSpPr>
          <p:nvPr>
            <p:ph type="title"/>
          </p:nvPr>
        </p:nvSpPr>
        <p:spPr>
          <a:xfrm>
            <a:off x="2304661" y="246354"/>
            <a:ext cx="8593500" cy="958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240"/>
              <a:buFont typeface="Century Gothic"/>
              <a:buNone/>
            </a:pPr>
            <a:r>
              <a:rPr lang="en-US" sz="3240"/>
              <a:t>STRATEGY FOR EVALUATING HEART MURMURS</a:t>
            </a:r>
            <a:endParaRPr/>
          </a:p>
        </p:txBody>
      </p:sp>
      <p:pic>
        <p:nvPicPr>
          <p:cNvPr id="118" name="Google Shape;118;p35"/>
          <p:cNvPicPr preferRelativeResize="0">
            <a:picLocks noGrp="1"/>
          </p:cNvPicPr>
          <p:nvPr>
            <p:ph type="body" idx="1"/>
          </p:nvPr>
        </p:nvPicPr>
        <p:blipFill rotWithShape="1">
          <a:blip r:embed="rId2">
            <a:alphaModFix/>
          </a:blip>
          <a:srcRect/>
          <a:stretch/>
        </p:blipFill>
        <p:spPr>
          <a:xfrm>
            <a:off x="3004450" y="1374900"/>
            <a:ext cx="8371200" cy="54831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6"/>
          <p:cNvSpPr txBox="1">
            <a:spLocks noGrp="1"/>
          </p:cNvSpPr>
          <p:nvPr>
            <p:ph type="title"/>
          </p:nvPr>
        </p:nvSpPr>
        <p:spPr>
          <a:xfrm>
            <a:off x="2589212" y="609600"/>
            <a:ext cx="8915400" cy="3117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62626"/>
              </a:buClr>
              <a:buSzPts val="4800"/>
              <a:buFont typeface="Century Gothic"/>
              <a:buNone/>
            </a:pPr>
            <a:r>
              <a:rPr lang="en-US"/>
              <a:t>THANK YOU</a:t>
            </a:r>
            <a:endParaRPr/>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47</Slides>
  <Notes>0</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Wisp</vt:lpstr>
      <vt:lpstr>APPROACH TO A PATIENT WITH HEART MURMUR</vt:lpstr>
      <vt:lpstr>BASICS</vt:lpstr>
      <vt:lpstr>SIGNIFICANCE OF A MURMUR</vt:lpstr>
      <vt:lpstr>CLUES TO IDENTIFY PATHOLOGICAL MURMURS</vt:lpstr>
      <vt:lpstr>PHYSIOLOGY</vt:lpstr>
      <vt:lpstr>PowerPoint Presentation</vt:lpstr>
      <vt:lpstr>AREAS OF AUSCULTATION</vt:lpstr>
      <vt:lpstr>CHARACTERISITCS OF A HEART MURMUR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CLASSIFICATION OF MURMURS</vt:lpstr>
      <vt:lpstr>PowerPoint Presentation</vt:lpstr>
      <vt:lpstr>Diagram depicting the principal heart murmurs</vt:lpstr>
      <vt:lpstr>SYSTOLIC MURMURS</vt:lpstr>
      <vt:lpstr>EARLY SYSTOLIC MURMURS</vt:lpstr>
      <vt:lpstr>PowerPoint Presentation</vt:lpstr>
      <vt:lpstr>MID SYSTOLIC MURMURS</vt:lpstr>
      <vt:lpstr>PowerPoint Presentation</vt:lpstr>
      <vt:lpstr>PowerPoint Presentation</vt:lpstr>
      <vt:lpstr>PowerPoint Presentation</vt:lpstr>
      <vt:lpstr>PowerPoint Presentation</vt:lpstr>
      <vt:lpstr>PowerPoint Presentation</vt:lpstr>
      <vt:lpstr>LATE SYSTOLIC MURMURS</vt:lpstr>
      <vt:lpstr>HOLOSYSTOLIC MURMURS</vt:lpstr>
      <vt:lpstr>PowerPoint Presentation</vt:lpstr>
      <vt:lpstr>PowerPoint Presentation</vt:lpstr>
      <vt:lpstr>DIASTOLIC MURMURS</vt:lpstr>
      <vt:lpstr>EARLY DIASTOLIC MURMURS</vt:lpstr>
      <vt:lpstr>PowerPoint Presentation</vt:lpstr>
      <vt:lpstr>PowerPoint Presentation</vt:lpstr>
      <vt:lpstr>MID DIASTOLIC MURMURS</vt:lpstr>
      <vt:lpstr>PowerPoint Presentation</vt:lpstr>
      <vt:lpstr>CONTINUOUS MURMURS</vt:lpstr>
      <vt:lpstr>PowerPoint Presentation</vt:lpstr>
      <vt:lpstr>DYNAMIC AUSCULTATION</vt:lpstr>
      <vt:lpstr>PowerPoint Presentation</vt:lpstr>
      <vt:lpstr>PowerPoint Presentation</vt:lpstr>
      <vt:lpstr>STRATEGY FOR EVALUATING HEART MURMURS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A PATIENT WITH HEART MURMUR</dc:title>
  <cp:lastModifiedBy>Unknown User</cp:lastModifiedBy>
  <cp:revision>2</cp:revision>
  <dcterms:modified xsi:type="dcterms:W3CDTF">2023-04-16T09:34:19Z</dcterms:modified>
</cp:coreProperties>
</file>