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8" r:id="rId19"/>
    <p:sldId id="265" r:id="rId20"/>
    <p:sldId id="267" r:id="rId21"/>
    <p:sldId id="266" r:id="rId22"/>
    <p:sldId id="270" r:id="rId23"/>
    <p:sldId id="273" r:id="rId24"/>
    <p:sldId id="279" r:id="rId25"/>
    <p:sldId id="274" r:id="rId26"/>
    <p:sldId id="275" r:id="rId27"/>
    <p:sldId id="276" r:id="rId28"/>
    <p:sldId id="288" r:id="rId29"/>
    <p:sldId id="289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798D-F758-67DE-54F8-87F93FCFF4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2890" y="235975"/>
            <a:ext cx="10520516" cy="2300747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HYPERTENSION</a:t>
            </a:r>
            <a:br>
              <a:rPr lang="en-US" sz="4400" dirty="0"/>
            </a:br>
            <a:r>
              <a:rPr lang="en-US" sz="4400" dirty="0"/>
              <a:t>-CLINICAL  FEATURES,COMPLICATIONS,</a:t>
            </a:r>
            <a:br>
              <a:rPr lang="en-US" sz="4400" dirty="0"/>
            </a:br>
            <a:r>
              <a:rPr lang="en-US" sz="4400" dirty="0"/>
              <a:t>  INVESTIGATIONS</a:t>
            </a:r>
            <a:br>
              <a:rPr lang="en-US" sz="4400" dirty="0"/>
            </a:br>
            <a:endParaRPr lang="en-IN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CA2CDF-707A-8F40-27F7-9EC7ABBED8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33884" y="4994787"/>
            <a:ext cx="6066503" cy="1292941"/>
          </a:xfrm>
        </p:spPr>
        <p:txBody>
          <a:bodyPr>
            <a:normAutofit/>
          </a:bodyPr>
          <a:lstStyle/>
          <a:p>
            <a:r>
              <a:rPr lang="en-US" sz="2800" dirty="0"/>
              <a:t>DR ASWATHI T R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679679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69F2E-3734-519E-F9A1-F99BFA830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1" y="112833"/>
            <a:ext cx="9066212" cy="988380"/>
          </a:xfrm>
        </p:spPr>
        <p:txBody>
          <a:bodyPr/>
          <a:lstStyle/>
          <a:p>
            <a:r>
              <a:rPr lang="en-IN" dirty="0"/>
              <a:t>CLINICAL   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AC96A-A6A1-0901-2215-05717ECC4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7995" y="1278193"/>
            <a:ext cx="8967018" cy="5122607"/>
          </a:xfrm>
        </p:spPr>
        <p:txBody>
          <a:bodyPr>
            <a:normAutofit/>
          </a:bodyPr>
          <a:lstStyle/>
          <a:p>
            <a:r>
              <a:rPr lang="en-IN" sz="2800" dirty="0"/>
              <a:t> MOST  OF  INDIVIDUALS  WITH HTN-DON’T FEEL     ANY   SYMPTOMS</a:t>
            </a:r>
          </a:p>
          <a:p>
            <a:r>
              <a:rPr lang="en-IN" sz="2800" dirty="0"/>
              <a:t>HIGH   BLOOD  PRESSURE  (180/120 OR   HIGHER)</a:t>
            </a:r>
          </a:p>
          <a:p>
            <a:pPr marL="0" indent="0">
              <a:buNone/>
            </a:pPr>
            <a:r>
              <a:rPr lang="en-IN" sz="2800" dirty="0"/>
              <a:t>    EXPERIENCE    SYMPTOMS</a:t>
            </a:r>
          </a:p>
          <a:p>
            <a:pPr>
              <a:buFontTx/>
              <a:buChar char="-"/>
            </a:pPr>
            <a:r>
              <a:rPr lang="en-IN" sz="2800" dirty="0"/>
              <a:t>SEVERE   HEADACHE</a:t>
            </a:r>
          </a:p>
          <a:p>
            <a:pPr>
              <a:buFontTx/>
              <a:buChar char="-"/>
            </a:pPr>
            <a:r>
              <a:rPr lang="en-IN" sz="2800" dirty="0"/>
              <a:t>BREATHING   DIFFICULTY</a:t>
            </a:r>
          </a:p>
          <a:p>
            <a:pPr>
              <a:buFontTx/>
              <a:buChar char="-"/>
            </a:pPr>
            <a:r>
              <a:rPr lang="en-IN" sz="2800" dirty="0"/>
              <a:t>CHEST  PAIN</a:t>
            </a:r>
          </a:p>
          <a:p>
            <a:pPr>
              <a:buFontTx/>
              <a:buChar char="-"/>
            </a:pPr>
            <a:r>
              <a:rPr lang="en-IN" sz="2800" dirty="0"/>
              <a:t>DIZZINESS</a:t>
            </a:r>
          </a:p>
          <a:p>
            <a:pPr marL="0" indent="0">
              <a:buNone/>
            </a:pPr>
            <a:r>
              <a:rPr lang="en-IN" sz="2800" dirty="0"/>
              <a:t>   </a:t>
            </a:r>
          </a:p>
          <a:p>
            <a:pPr marL="0" indent="0">
              <a:buNone/>
            </a:pP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4165775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ACCDA-9356-7DCF-BD58-9260781FE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809" y="0"/>
            <a:ext cx="8911687" cy="1280890"/>
          </a:xfrm>
        </p:spPr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DFC26-6B55-1129-1EE1-C0125C9CC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0809" y="1622323"/>
            <a:ext cx="9373803" cy="42888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NAUSEA AND  VOMITING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BLURRED VISION  OR  OTHER VISION CHANGES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ANXIETY  AND CONFUSION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EPISTAXIS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ABNORMAL   HEART RHYTHM</a:t>
            </a:r>
          </a:p>
        </p:txBody>
      </p:sp>
    </p:spTree>
    <p:extLst>
      <p:ext uri="{BB962C8B-B14F-4D97-AF65-F5344CB8AC3E}">
        <p14:creationId xmlns:p14="http://schemas.microsoft.com/office/powerpoint/2010/main" val="502837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B257F-0B67-4F32-982D-FB985E48F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624110"/>
            <a:ext cx="9715141" cy="929387"/>
          </a:xfrm>
        </p:spPr>
        <p:txBody>
          <a:bodyPr>
            <a:normAutofit fontScale="90000"/>
          </a:bodyPr>
          <a:lstStyle/>
          <a:p>
            <a:r>
              <a:rPr lang="en-IN" dirty="0"/>
              <a:t>PHYSICAL   EXAMINATION IN  HYPERTENSIVE  </a:t>
            </a:r>
            <a:br>
              <a:rPr lang="en-IN" dirty="0"/>
            </a:br>
            <a:r>
              <a:rPr lang="en-IN" dirty="0"/>
              <a:t>PATIENT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8859E-FFE9-EEB2-AF00-CEE28546E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9471" y="1966452"/>
            <a:ext cx="10019071" cy="4807974"/>
          </a:xfrm>
        </p:spPr>
        <p:txBody>
          <a:bodyPr>
            <a:normAutofit/>
          </a:bodyPr>
          <a:lstStyle/>
          <a:p>
            <a:r>
              <a:rPr lang="en-IN" sz="2800" dirty="0"/>
              <a:t>ACCURATE   MEASUREMENT   OF  BLOOD   PRESSURE</a:t>
            </a:r>
          </a:p>
          <a:p>
            <a:pPr marL="0" indent="0">
              <a:buNone/>
            </a:pPr>
            <a:r>
              <a:rPr lang="en-IN" sz="2800" dirty="0"/>
              <a:t>    -  KEY   TO  DIAGNOSIS</a:t>
            </a:r>
          </a:p>
          <a:p>
            <a:r>
              <a:rPr lang="en-IN" sz="2800" dirty="0"/>
              <a:t>AT   ANY   GIVEN  VISIT-  AN  AVERAGE    OF   3  BP </a:t>
            </a:r>
          </a:p>
          <a:p>
            <a:pPr marL="0" indent="0">
              <a:buNone/>
            </a:pPr>
            <a:r>
              <a:rPr lang="en-IN" sz="2800" dirty="0"/>
              <a:t>    READINGS   TAKEN 2  MINUTES  APART  USING A  </a:t>
            </a:r>
          </a:p>
          <a:p>
            <a:pPr marL="0" indent="0">
              <a:buNone/>
            </a:pPr>
            <a:r>
              <a:rPr lang="en-IN" sz="2800" dirty="0"/>
              <a:t>    MERCURY    MANOMETER IS  PREFERABLE</a:t>
            </a:r>
          </a:p>
          <a:p>
            <a:r>
              <a:rPr lang="en-IN" sz="2800" dirty="0"/>
              <a:t>ON  THE FIRST  VISIT – CHECK BP IN BOTH ARMS </a:t>
            </a:r>
          </a:p>
          <a:p>
            <a:pPr marL="0" indent="0">
              <a:buNone/>
            </a:pPr>
            <a:r>
              <a:rPr lang="en-IN" sz="2800" dirty="0"/>
              <a:t>    AND   IN ONE  LEG  TO  AVOID   MISSING    DIAGNOSIS  </a:t>
            </a:r>
          </a:p>
          <a:p>
            <a:pPr marL="0" indent="0">
              <a:buNone/>
            </a:pPr>
            <a:r>
              <a:rPr lang="en-IN" sz="2800" dirty="0"/>
              <a:t>    OF   COA/SUBCLAVIAN  ARTERY  STENOSIS</a:t>
            </a:r>
          </a:p>
        </p:txBody>
      </p:sp>
    </p:spTree>
    <p:extLst>
      <p:ext uri="{BB962C8B-B14F-4D97-AF65-F5344CB8AC3E}">
        <p14:creationId xmlns:p14="http://schemas.microsoft.com/office/powerpoint/2010/main" val="2202880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51F33-06F3-CF2E-6B69-A0E5588B7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624110"/>
            <a:ext cx="9715141" cy="565593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B87AD-6A5D-AA47-335F-BCD3D6A76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807" y="1700980"/>
            <a:ext cx="9734806" cy="4210241"/>
          </a:xfrm>
        </p:spPr>
        <p:txBody>
          <a:bodyPr>
            <a:normAutofit lnSpcReduction="10000"/>
          </a:bodyPr>
          <a:lstStyle/>
          <a:p>
            <a:r>
              <a:rPr lang="en-IN" sz="2400" dirty="0"/>
              <a:t>GENERAL   APPEARANCE</a:t>
            </a:r>
          </a:p>
          <a:p>
            <a:r>
              <a:rPr lang="en-IN" sz="2400" dirty="0"/>
              <a:t>DISTRIBUTION OF  BODY  FAT</a:t>
            </a:r>
          </a:p>
          <a:p>
            <a:r>
              <a:rPr lang="en-IN" sz="2400" dirty="0"/>
              <a:t>SKIN LESIONS  </a:t>
            </a:r>
          </a:p>
          <a:p>
            <a:r>
              <a:rPr lang="en-IN" sz="2400" dirty="0"/>
              <a:t>ALERTNESS</a:t>
            </a:r>
          </a:p>
          <a:p>
            <a:r>
              <a:rPr lang="en-IN" sz="2400" dirty="0"/>
              <a:t>FUNDOSCOPY-  IDENTIFY   ANY   SIGNS  OF  EARLY OR  LATE ,</a:t>
            </a:r>
          </a:p>
          <a:p>
            <a:pPr marL="0" indent="0">
              <a:buNone/>
            </a:pPr>
            <a:r>
              <a:rPr lang="en-IN" sz="2400" dirty="0"/>
              <a:t>    CHRONIC OR  ACUTE  HYPERTENSIVE   RETINOPATHY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    SILVER  WIRING,HARD EXUDATES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FLAME SHAPED HEMORRHAGES,PAPPILLEDEMA</a:t>
            </a:r>
          </a:p>
          <a:p>
            <a:pPr marL="0" indent="0">
              <a:buNone/>
            </a:pPr>
            <a:r>
              <a:rPr lang="en-IN" sz="2400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390665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A12E1-8538-B569-4323-686377057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1419" y="624110"/>
            <a:ext cx="9243193" cy="663916"/>
          </a:xfrm>
        </p:spPr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84B47-B783-A3E8-1426-BA7E34C48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1419" y="1540189"/>
            <a:ext cx="8915400" cy="3777622"/>
          </a:xfrm>
        </p:spPr>
        <p:txBody>
          <a:bodyPr>
            <a:normAutofit/>
          </a:bodyPr>
          <a:lstStyle/>
          <a:p>
            <a:r>
              <a:rPr lang="en-IN" sz="2400" dirty="0"/>
              <a:t>PALPATION OF ALL   PERIPHERAL PULSES SHOULD   BE</a:t>
            </a:r>
          </a:p>
          <a:p>
            <a:pPr marL="0" indent="0">
              <a:buNone/>
            </a:pPr>
            <a:r>
              <a:rPr lang="en-IN" sz="2400" dirty="0"/>
              <a:t>    PERFORMED</a:t>
            </a:r>
          </a:p>
          <a:p>
            <a:r>
              <a:rPr lang="en-IN" sz="2400" dirty="0"/>
              <a:t>ABSENT,WEAK  OR  DELAYED  PERIPHERAL  PULSES</a:t>
            </a:r>
          </a:p>
          <a:p>
            <a:pPr marL="0" indent="0">
              <a:buNone/>
            </a:pPr>
            <a:r>
              <a:rPr lang="en-IN" sz="2400" dirty="0"/>
              <a:t>     -    COARCTATION  OF AORTA/SEVERE   PERIPHERAL  </a:t>
            </a:r>
          </a:p>
          <a:p>
            <a:pPr marL="0" indent="0">
              <a:buNone/>
            </a:pPr>
            <a:r>
              <a:rPr lang="en-IN" sz="2400" dirty="0"/>
              <a:t>           VASCULAR    DISEASE</a:t>
            </a:r>
          </a:p>
          <a:p>
            <a:r>
              <a:rPr lang="en-IN" sz="2400" dirty="0"/>
              <a:t>EXAMINE   NECK-CAROTID  BRUITS,DISTENDED   VEINS</a:t>
            </a:r>
          </a:p>
          <a:p>
            <a:pPr marL="0" indent="0">
              <a:buNone/>
            </a:pPr>
            <a:r>
              <a:rPr lang="en-IN" sz="2400" dirty="0"/>
              <a:t>    OR  ENLARGED   THYROID   GLANDS</a:t>
            </a:r>
          </a:p>
        </p:txBody>
      </p:sp>
    </p:spTree>
    <p:extLst>
      <p:ext uri="{BB962C8B-B14F-4D97-AF65-F5344CB8AC3E}">
        <p14:creationId xmlns:p14="http://schemas.microsoft.com/office/powerpoint/2010/main" val="1772220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FF1B-4B2D-88F7-2A89-A3D460768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1" y="306333"/>
            <a:ext cx="8997386" cy="873538"/>
          </a:xfrm>
        </p:spPr>
        <p:txBody>
          <a:bodyPr/>
          <a:lstStyle/>
          <a:p>
            <a:r>
              <a:rPr lang="en-IN" dirty="0"/>
              <a:t>SYSTEM 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B6AE1-38B7-4A6B-AD09-BBD49196B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0977" y="1209368"/>
            <a:ext cx="9285313" cy="3984099"/>
          </a:xfrm>
        </p:spPr>
        <p:txBody>
          <a:bodyPr>
            <a:normAutofit lnSpcReduction="10000"/>
          </a:bodyPr>
          <a:lstStyle/>
          <a:p>
            <a:r>
              <a:rPr lang="en-IN" sz="2400" dirty="0"/>
              <a:t>GIT   EXAMINATION-LOOK   FOR  RENAL  MASS,</a:t>
            </a:r>
          </a:p>
          <a:p>
            <a:pPr marL="0" indent="0">
              <a:buNone/>
            </a:pPr>
            <a:r>
              <a:rPr lang="en-IN" sz="2400" dirty="0"/>
              <a:t>     BRUITS   OVER    AORTA/RENAL   ARTERIES</a:t>
            </a:r>
          </a:p>
          <a:p>
            <a:r>
              <a:rPr lang="en-IN" sz="2400" dirty="0"/>
              <a:t>PRESENCE   OF  BRUIT  WITH BOTH  SYSTOLIC AND  DIASTOLIC  COMPONENT  -   RENAL  ARTERY   STENOSIS</a:t>
            </a:r>
          </a:p>
          <a:p>
            <a:endParaRPr lang="en-IN" sz="2400" dirty="0"/>
          </a:p>
          <a:p>
            <a:r>
              <a:rPr lang="en-IN" sz="2400" dirty="0"/>
              <a:t>NERVOUS  SYSTEM  EXAMINATION</a:t>
            </a:r>
          </a:p>
          <a:p>
            <a:pPr marL="0" indent="0">
              <a:buNone/>
            </a:pPr>
            <a:endParaRPr lang="en-IN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LEVEL  OF  CONCIOUSNESS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FOCAL  WEAKNESS</a:t>
            </a:r>
          </a:p>
        </p:txBody>
      </p:sp>
    </p:spTree>
    <p:extLst>
      <p:ext uri="{BB962C8B-B14F-4D97-AF65-F5344CB8AC3E}">
        <p14:creationId xmlns:p14="http://schemas.microsoft.com/office/powerpoint/2010/main" val="4124086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5B451-CD61-4218-33D0-89568C65C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149" y="83336"/>
            <a:ext cx="9105542" cy="880226"/>
          </a:xfrm>
        </p:spPr>
        <p:txBody>
          <a:bodyPr>
            <a:normAutofit/>
          </a:bodyPr>
          <a:lstStyle/>
          <a:p>
            <a:r>
              <a:rPr lang="en-IN" sz="2800" dirty="0"/>
              <a:t>CARDIOVASCULAR 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D0ABB-3DA9-7A6E-603F-19B0DAC29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8465" y="786581"/>
            <a:ext cx="8771244" cy="4377390"/>
          </a:xfrm>
        </p:spPr>
        <p:txBody>
          <a:bodyPr>
            <a:normAutofit/>
          </a:bodyPr>
          <a:lstStyle/>
          <a:p>
            <a:r>
              <a:rPr lang="en-IN" sz="2400" dirty="0"/>
              <a:t>HEART  RATE,RHYTM</a:t>
            </a:r>
          </a:p>
          <a:p>
            <a:r>
              <a:rPr lang="en-IN" sz="2400" dirty="0"/>
              <a:t>SIGNS    OF  LVH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DISPLACEMENT OF APEX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SUSTAINED AND   ENLARGED APICAL   IMPULSE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S3   HEARD   AT APEX,PRESENCE   OF S4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OCCASIONALLY  ,A  TAMBOUR   S2   IS HEARD  WITH </a:t>
            </a:r>
          </a:p>
          <a:p>
            <a:pPr marL="0" indent="0">
              <a:buNone/>
            </a:pPr>
            <a:r>
              <a:rPr lang="en-IN" sz="2400" dirty="0"/>
              <a:t>     AORTIC ROOT  DILATATION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sz="2400" dirty="0"/>
          </a:p>
          <a:p>
            <a:pPr>
              <a:buFont typeface="Wingdings" panose="05000000000000000000" pitchFamily="2" charset="2"/>
              <a:buChar char="§"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87215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87294-0C4B-E243-9BD6-F9BA37FBA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7795" y="286668"/>
            <a:ext cx="9026882" cy="1089848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1FF73-DABF-9BA8-CA61-75563CBA8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0956" y="1750142"/>
            <a:ext cx="8915400" cy="3777622"/>
          </a:xfrm>
        </p:spPr>
        <p:txBody>
          <a:bodyPr>
            <a:normAutofit/>
          </a:bodyPr>
          <a:lstStyle/>
          <a:p>
            <a:r>
              <a:rPr lang="en-IN" sz="2400" dirty="0"/>
              <a:t>AUSCULTATION-HARSH   CRESCENDO  -DECRESCENDO</a:t>
            </a:r>
          </a:p>
          <a:p>
            <a:pPr marL="0" indent="0">
              <a:buNone/>
            </a:pPr>
            <a:r>
              <a:rPr lang="en-IN" sz="2400" dirty="0"/>
              <a:t>    SYSTOLIC  MURMER  HEARD  MOST  CLEARLY   AT  </a:t>
            </a:r>
          </a:p>
          <a:p>
            <a:pPr marL="0" indent="0">
              <a:buNone/>
            </a:pPr>
            <a:r>
              <a:rPr lang="en-IN" sz="2400" dirty="0"/>
              <a:t>    LEFT   LOWER STERNAL  BORDER   AND APEX  </a:t>
            </a:r>
          </a:p>
          <a:p>
            <a:pPr marL="0" indent="0">
              <a:buNone/>
            </a:pPr>
            <a:r>
              <a:rPr lang="en-IN" sz="2400" dirty="0"/>
              <a:t>    (NOT SEEN IN  ALL PATIENTS)</a:t>
            </a:r>
          </a:p>
          <a:p>
            <a:r>
              <a:rPr lang="en-IN" sz="2400" dirty="0"/>
              <a:t>FUNCTIONAL MR MURMER AND  MDM CAN  BE  HEARD IN SOME  CASES</a:t>
            </a:r>
          </a:p>
          <a:p>
            <a:pPr marL="0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349481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901F2-951F-BD3F-8476-5CC0E0BF4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COMPLICATIONS  OF HYPERTENSION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BE7B6-9975-D64D-8AC9-AB5B01FF8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7626" y="1455174"/>
            <a:ext cx="9606986" cy="4456048"/>
          </a:xfrm>
        </p:spPr>
        <p:txBody>
          <a:bodyPr>
            <a:normAutofit/>
          </a:bodyPr>
          <a:lstStyle/>
          <a:p>
            <a:r>
              <a:rPr lang="en-US" sz="2800" dirty="0"/>
              <a:t>HEART</a:t>
            </a:r>
          </a:p>
          <a:p>
            <a:r>
              <a:rPr lang="en-IN" sz="2800" dirty="0"/>
              <a:t>BRAIN </a:t>
            </a:r>
          </a:p>
          <a:p>
            <a:r>
              <a:rPr lang="en-IN" sz="2800" dirty="0"/>
              <a:t>KIDNEY</a:t>
            </a:r>
          </a:p>
          <a:p>
            <a:r>
              <a:rPr lang="en-IN" sz="2800" dirty="0"/>
              <a:t>EYE</a:t>
            </a:r>
          </a:p>
          <a:p>
            <a:r>
              <a:rPr lang="en-IN" sz="2800" dirty="0"/>
              <a:t>PERIPHERAL  ARTERIES</a:t>
            </a:r>
          </a:p>
        </p:txBody>
      </p:sp>
    </p:spTree>
    <p:extLst>
      <p:ext uri="{BB962C8B-B14F-4D97-AF65-F5344CB8AC3E}">
        <p14:creationId xmlns:p14="http://schemas.microsoft.com/office/powerpoint/2010/main" val="1022954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23A29-2F67-2C96-83FC-55AFE7E9B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4775" y="624110"/>
            <a:ext cx="9439838" cy="703245"/>
          </a:xfrm>
        </p:spPr>
        <p:txBody>
          <a:bodyPr>
            <a:normAutofit/>
          </a:bodyPr>
          <a:lstStyle/>
          <a:p>
            <a:r>
              <a:rPr lang="en-US" dirty="0"/>
              <a:t> EFFECT   ON  HEART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C6EDC-D6A4-5719-EE47-277FF9229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153" y="1327354"/>
            <a:ext cx="9969912" cy="5034117"/>
          </a:xfrm>
        </p:spPr>
        <p:txBody>
          <a:bodyPr>
            <a:normAutofit/>
          </a:bodyPr>
          <a:lstStyle/>
          <a:p>
            <a:r>
              <a:rPr lang="en-US" sz="2800" dirty="0"/>
              <a:t>HEART  DISEASE- MOST COMMON CAUSE  OF DEATH</a:t>
            </a:r>
          </a:p>
          <a:p>
            <a:pPr marL="0" indent="0">
              <a:buNone/>
            </a:pPr>
            <a:r>
              <a:rPr lang="en-US" sz="2800" dirty="0"/>
              <a:t>    IN   HYPERTENSIVE   PATIENTS</a:t>
            </a:r>
          </a:p>
          <a:p>
            <a:r>
              <a:rPr lang="en-US" sz="2800" dirty="0"/>
              <a:t>HYPERTENSIVE  HEART  DISEASE-   LEAD TO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IN" sz="2800" dirty="0"/>
              <a:t>LEFT   VENTRICULAR   HYPERTROPHY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IN" sz="2800" dirty="0"/>
              <a:t>INCREASED   ATRIAL  SIZE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IN" sz="2800" dirty="0"/>
              <a:t>CHF</a:t>
            </a:r>
          </a:p>
          <a:p>
            <a:pPr marL="0" indent="0" algn="just">
              <a:buNone/>
            </a:pPr>
            <a:endParaRPr lang="en-IN" sz="2800" dirty="0"/>
          </a:p>
          <a:p>
            <a:pPr algn="just">
              <a:buFont typeface="Wingdings" panose="05000000000000000000" pitchFamily="2" charset="2"/>
              <a:buChar char="§"/>
            </a:pP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483788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8AC13-9016-444B-920F-EE1F3B918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4774" y="624111"/>
            <a:ext cx="9439839" cy="60492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B986C-7A11-6DAD-49EF-F20703733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73" y="1563329"/>
            <a:ext cx="9439839" cy="499478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ATHEROSCLEROTIC   CORONARY   ARTERY  DISEASE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MICROVASCULAR  DISEASE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CARDIAC   ARRYTHMIAS</a:t>
            </a:r>
          </a:p>
          <a:p>
            <a:pPr marL="0" indent="0">
              <a:buNone/>
            </a:pP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416622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B4553-772A-E989-0202-427FE69C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1252" y="515954"/>
            <a:ext cx="9302186" cy="624587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26F61-BA65-793C-FE52-B58F43806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2426" y="1540189"/>
            <a:ext cx="8915400" cy="3777622"/>
          </a:xfrm>
        </p:spPr>
        <p:txBody>
          <a:bodyPr>
            <a:normAutofit/>
          </a:bodyPr>
          <a:lstStyle/>
          <a:p>
            <a:r>
              <a:rPr lang="en-US" sz="2800" dirty="0"/>
              <a:t>INDIVIDUALS  WITH  LVH-INCREASED   RISK  FOR</a:t>
            </a:r>
          </a:p>
          <a:p>
            <a:pPr marL="0" indent="0">
              <a:buNone/>
            </a:pPr>
            <a:r>
              <a:rPr lang="en-US" sz="2800" dirty="0"/>
              <a:t>    CHD,STROKE,CHF AND SUDDEN DEATH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CONTROL OF HYPERTENSION-REGRESS OR  REVERSE   LVH   AND  REDUCE   RISK  OF  </a:t>
            </a:r>
          </a:p>
          <a:p>
            <a:pPr marL="0" indent="0">
              <a:buNone/>
            </a:pPr>
            <a:r>
              <a:rPr lang="en-US" sz="2800" dirty="0"/>
              <a:t>    CARDIOVASCULAR  DISEASES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511025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9D4EB-163D-8680-67FD-23098E50A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0813" y="112833"/>
            <a:ext cx="9174367" cy="781902"/>
          </a:xfrm>
        </p:spPr>
        <p:txBody>
          <a:bodyPr/>
          <a:lstStyle/>
          <a:p>
            <a:r>
              <a:rPr lang="en-US" dirty="0"/>
              <a:t>EFFECT   ON  BRAIN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ECA8D-5B94-6ECA-CAA9-56225498B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0813" y="894735"/>
            <a:ext cx="9705309" cy="4751016"/>
          </a:xfrm>
        </p:spPr>
        <p:txBody>
          <a:bodyPr>
            <a:normAutofit/>
          </a:bodyPr>
          <a:lstStyle/>
          <a:p>
            <a:r>
              <a:rPr lang="en-US" sz="2800" dirty="0"/>
              <a:t>ELEVATED   BP-  STRONGEST   RISK  FACTOR FOR  STROKE</a:t>
            </a:r>
          </a:p>
          <a:p>
            <a:r>
              <a:rPr lang="en-US" sz="2800" dirty="0"/>
              <a:t>85% STROKE   - INFARCTION</a:t>
            </a:r>
          </a:p>
          <a:p>
            <a:r>
              <a:rPr lang="en-US" sz="2800" dirty="0"/>
              <a:t>15% STROKE   -INTRACEREBRAL  /SUB –ARACHNOID</a:t>
            </a:r>
          </a:p>
          <a:p>
            <a:pPr marL="0" indent="0">
              <a:buNone/>
            </a:pPr>
            <a:r>
              <a:rPr lang="en-US" sz="2800" dirty="0"/>
              <a:t>    HEMORRHAGE</a:t>
            </a:r>
          </a:p>
          <a:p>
            <a:r>
              <a:rPr lang="en-US" sz="2800" dirty="0"/>
              <a:t>INCIDENCE   OF  STROKE-  INCREASES  WITH INCREASE </a:t>
            </a:r>
          </a:p>
          <a:p>
            <a:pPr marL="0" indent="0">
              <a:buNone/>
            </a:pPr>
            <a:r>
              <a:rPr lang="en-US" sz="2800" dirty="0"/>
              <a:t>    IN SBP,IN   INDIVIDUALS   &gt;65YRS</a:t>
            </a:r>
          </a:p>
          <a:p>
            <a:pPr marL="0" indent="0">
              <a:buNone/>
            </a:pPr>
            <a:r>
              <a:rPr lang="en-US" sz="2800" dirty="0"/>
              <a:t>   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08483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C3870-4D76-1263-C414-E02F0DA02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0413" y="624110"/>
            <a:ext cx="9184199" cy="624587"/>
          </a:xfrm>
        </p:spPr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6768C-CA59-F64A-6BE4-612956BF6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5445" y="1248697"/>
            <a:ext cx="9479167" cy="4662525"/>
          </a:xfrm>
        </p:spPr>
        <p:txBody>
          <a:bodyPr>
            <a:normAutofit/>
          </a:bodyPr>
          <a:lstStyle/>
          <a:p>
            <a:r>
              <a:rPr lang="en-US" sz="2800" dirty="0"/>
              <a:t>IMPAIRMENT   OF  COGNITION  AND  DEMENTIA</a:t>
            </a:r>
          </a:p>
          <a:p>
            <a:pPr marL="0" indent="0">
              <a:buNone/>
            </a:pPr>
            <a:r>
              <a:rPr lang="en-US" sz="2800" dirty="0"/>
              <a:t>    IN ELDERLY</a:t>
            </a:r>
          </a:p>
          <a:p>
            <a:r>
              <a:rPr lang="en-US" sz="2800" dirty="0"/>
              <a:t>SINGLE   INFARCT CAUSING  OCCLUSION OF A STRATEGIC    LARGER  VESSEL  OR  MULTIPLE   LACUNAR  INFARCT -   SUBCORTICAL   WHITE  MATTER   ISCHEMIA</a:t>
            </a:r>
          </a:p>
          <a:p>
            <a:r>
              <a:rPr lang="en-US" sz="2800" dirty="0"/>
              <a:t>HYPERTENSION-BETA  AMYLOID  DEPOSITION,</a:t>
            </a:r>
          </a:p>
          <a:p>
            <a:pPr marL="0" indent="0">
              <a:buNone/>
            </a:pPr>
            <a:r>
              <a:rPr lang="en-US" sz="2800" dirty="0"/>
              <a:t>    MAJOR  PATHOLOGICAL  FACTOR IN  DEMENTIA</a:t>
            </a:r>
          </a:p>
          <a:p>
            <a:pPr marL="0" indent="0">
              <a:buNone/>
            </a:pP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158413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27724-B426-8F56-86A4-C67C406F8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69" y="624110"/>
            <a:ext cx="9380844" cy="791735"/>
          </a:xfrm>
        </p:spPr>
        <p:txBody>
          <a:bodyPr/>
          <a:lstStyle/>
          <a:p>
            <a:r>
              <a:rPr lang="en-US" dirty="0"/>
              <a:t>HYPERTENSIVE    ENCEPHALOPATHY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69F02-34CD-C9C6-1994-FFDEF6F30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2594" y="1691148"/>
            <a:ext cx="9312018" cy="4220073"/>
          </a:xfrm>
        </p:spPr>
        <p:txBody>
          <a:bodyPr>
            <a:normAutofit/>
          </a:bodyPr>
          <a:lstStyle/>
          <a:p>
            <a:r>
              <a:rPr lang="en-US" sz="2800" dirty="0"/>
              <a:t>FAILURE  OF  AUTOREGULATION OF   CEREBRAL  BLOOD  FLOW  AT UPPER  PRESSURE  LIMIT</a:t>
            </a:r>
          </a:p>
          <a:p>
            <a:r>
              <a:rPr lang="en-US" sz="2800" dirty="0"/>
              <a:t>VASODILATION  AND    HYPERPERFUSION</a:t>
            </a:r>
          </a:p>
          <a:p>
            <a:r>
              <a:rPr lang="en-IN" sz="2800" dirty="0"/>
              <a:t>CLINICAL  FEATURES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SEVERE    HEADACHE,VOMITING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ALTERATION IN MENTAL     STATUS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FOCAL   NEUROLOGICAL  SIGNS</a:t>
            </a:r>
            <a:r>
              <a:rPr lang="en-IN" sz="2800" dirty="0"/>
              <a:t> </a:t>
            </a:r>
            <a:endParaRPr lang="en-US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791317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3ACC2-5DA4-3D6D-A800-B9D6ABF63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259" y="624110"/>
            <a:ext cx="9292354" cy="880225"/>
          </a:xfrm>
        </p:spPr>
        <p:txBody>
          <a:bodyPr/>
          <a:lstStyle/>
          <a:p>
            <a:r>
              <a:rPr lang="en-IN" dirty="0"/>
              <a:t>EFFECT   ON   KIDNEYS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86C01-53BF-A9F6-075B-266319F9D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432" y="1504335"/>
            <a:ext cx="9007219" cy="4170913"/>
          </a:xfrm>
        </p:spPr>
        <p:txBody>
          <a:bodyPr>
            <a:normAutofit/>
          </a:bodyPr>
          <a:lstStyle/>
          <a:p>
            <a:r>
              <a:rPr lang="en-IN" sz="2800" dirty="0"/>
              <a:t>HYPERTENSION-  RISK FACTOR    FOR   RENAL  INJURY AND  ESRD</a:t>
            </a:r>
          </a:p>
          <a:p>
            <a:r>
              <a:rPr lang="en-IN" sz="2800" dirty="0"/>
              <a:t>HYPERTENSION RELATED   VASCULAR  LESIONS</a:t>
            </a:r>
          </a:p>
          <a:p>
            <a:pPr marL="0" indent="0">
              <a:buNone/>
            </a:pPr>
            <a:r>
              <a:rPr lang="en-IN" sz="2800" dirty="0"/>
              <a:t>  -   PRIMARILY   AFFECT   PREGLOMERULAR   </a:t>
            </a:r>
          </a:p>
          <a:p>
            <a:pPr marL="0" indent="0">
              <a:buNone/>
            </a:pPr>
            <a:r>
              <a:rPr lang="en-IN" sz="2800" dirty="0"/>
              <a:t>      ARTERIOLES</a:t>
            </a:r>
          </a:p>
          <a:p>
            <a:pPr marL="0" indent="0">
              <a:buNone/>
            </a:pPr>
            <a:r>
              <a:rPr lang="en-IN" sz="2800" dirty="0"/>
              <a:t>  -   LEAD TO ISCHEMIC CHANGES  IN GLOMERULUS</a:t>
            </a:r>
          </a:p>
          <a:p>
            <a:pPr marL="0" indent="0">
              <a:buNone/>
            </a:pPr>
            <a:r>
              <a:rPr lang="en-IN" sz="2800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556379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7DB56-079C-0BD3-4111-3DD83FE89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667" y="36871"/>
            <a:ext cx="8911687" cy="1280890"/>
          </a:xfrm>
        </p:spPr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F8B0B-9CE2-CAFD-BE48-C106ADF24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4667" y="1691148"/>
            <a:ext cx="9599945" cy="4220074"/>
          </a:xfrm>
        </p:spPr>
        <p:txBody>
          <a:bodyPr>
            <a:normAutofit/>
          </a:bodyPr>
          <a:lstStyle/>
          <a:p>
            <a:r>
              <a:rPr lang="en-IN" sz="2800" dirty="0"/>
              <a:t>PROGRESSIVE     RENAL     INJURY   </a:t>
            </a:r>
          </a:p>
          <a:p>
            <a:pPr marL="0" indent="0">
              <a:buNone/>
            </a:pPr>
            <a:r>
              <a:rPr lang="en-IN" sz="2800" dirty="0"/>
              <a:t>   -  LEAD TO  LOSS OF  AUTOREGULATION OF RENAL</a:t>
            </a:r>
          </a:p>
          <a:p>
            <a:pPr marL="0" indent="0">
              <a:buNone/>
            </a:pPr>
            <a:r>
              <a:rPr lang="en-IN" sz="2800" dirty="0"/>
              <a:t>       BLOOD   FLOW</a:t>
            </a:r>
          </a:p>
          <a:p>
            <a:pPr marL="0" indent="0">
              <a:buNone/>
            </a:pPr>
            <a:r>
              <a:rPr lang="en-IN" sz="2800" dirty="0"/>
              <a:t>   -  LOWER   BLOOD  PRESSURE  THRESHOLD  FOR  </a:t>
            </a:r>
          </a:p>
          <a:p>
            <a:pPr marL="0" indent="0">
              <a:buNone/>
            </a:pPr>
            <a:r>
              <a:rPr lang="en-IN" sz="2800" dirty="0"/>
              <a:t>      RENAL   DAMAGE</a:t>
            </a:r>
          </a:p>
          <a:p>
            <a:pPr marL="0" indent="0">
              <a:buNone/>
            </a:pPr>
            <a:endParaRPr lang="en-IN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640483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176E3-5046-8891-897B-FC483A4D1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518" y="0"/>
            <a:ext cx="8911687" cy="1280890"/>
          </a:xfrm>
        </p:spPr>
        <p:txBody>
          <a:bodyPr>
            <a:normAutofit/>
          </a:bodyPr>
          <a:lstStyle/>
          <a:p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B5D5B-D158-638D-0B37-F77F90472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3805" y="1632155"/>
            <a:ext cx="8915400" cy="3777622"/>
          </a:xfrm>
        </p:spPr>
        <p:txBody>
          <a:bodyPr>
            <a:normAutofit/>
          </a:bodyPr>
          <a:lstStyle/>
          <a:p>
            <a:r>
              <a:rPr lang="en-IN" sz="2800" dirty="0"/>
              <a:t>VICIOUS  CYCLE   OF  RENAL DAMAGE  AND  NEPHRON   LOSS </a:t>
            </a:r>
          </a:p>
          <a:p>
            <a:pPr marL="0" indent="0">
              <a:buNone/>
            </a:pPr>
            <a:r>
              <a:rPr lang="en-IN" sz="2800" dirty="0"/>
              <a:t>-  SEVERE   HTN,GLOMERULAR   HYPERFILTRATION</a:t>
            </a:r>
          </a:p>
          <a:p>
            <a:pPr marL="0" indent="0">
              <a:buNone/>
            </a:pPr>
            <a:r>
              <a:rPr lang="en-IN" sz="2800" dirty="0"/>
              <a:t>    AND    FURTHER   RENAL DAMAGE</a:t>
            </a:r>
          </a:p>
          <a:p>
            <a:r>
              <a:rPr lang="en-IN" sz="2800" dirty="0"/>
              <a:t>CLINICALLY- MACROALBUMINURIA   AND</a:t>
            </a:r>
          </a:p>
          <a:p>
            <a:pPr marL="0" indent="0">
              <a:buNone/>
            </a:pPr>
            <a:r>
              <a:rPr lang="en-IN" sz="2800" dirty="0"/>
              <a:t>    MICROALBUMINURIA  ARE    EARLY  MARKERS  OF</a:t>
            </a:r>
          </a:p>
          <a:p>
            <a:pPr marL="0" indent="0">
              <a:buNone/>
            </a:pPr>
            <a:r>
              <a:rPr lang="en-IN" sz="2800" dirty="0"/>
              <a:t>    RENAL  INJURY     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5455217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AB70F-4AAA-7F98-4782-B7CF99155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6619" y="624110"/>
            <a:ext cx="9547993" cy="693413"/>
          </a:xfrm>
        </p:spPr>
        <p:txBody>
          <a:bodyPr/>
          <a:lstStyle/>
          <a:p>
            <a:r>
              <a:rPr lang="en-IN" dirty="0"/>
              <a:t>EFFECT   ON PERIPHERAL    ARTERIES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89068-B9CF-00D2-8FB4-F49394183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9444" y="1710813"/>
            <a:ext cx="8915400" cy="3777622"/>
          </a:xfrm>
        </p:spPr>
        <p:txBody>
          <a:bodyPr>
            <a:normAutofit/>
          </a:bodyPr>
          <a:lstStyle/>
          <a:p>
            <a:r>
              <a:rPr lang="en-IN" sz="2800" dirty="0"/>
              <a:t>HYPERTENSIVE PTS  WITH ARTERIAL  D/S - </a:t>
            </a:r>
          </a:p>
          <a:p>
            <a:pPr marL="0" indent="0">
              <a:buNone/>
            </a:pPr>
            <a:r>
              <a:rPr lang="en-IN" sz="2800" dirty="0"/>
              <a:t>    INCREASED   RISK  FOR  CARDIOVASCULAR </a:t>
            </a:r>
          </a:p>
          <a:p>
            <a:pPr marL="0" indent="0">
              <a:buNone/>
            </a:pPr>
            <a:r>
              <a:rPr lang="en-IN" sz="2800" dirty="0"/>
              <a:t>    DISEASE</a:t>
            </a:r>
          </a:p>
          <a:p>
            <a:r>
              <a:rPr lang="en-IN" sz="2800" dirty="0"/>
              <a:t>CLINICALLY-PERIPHERAL  ARTERIAL  DISEASE</a:t>
            </a:r>
          </a:p>
          <a:p>
            <a:pPr marL="0" indent="0">
              <a:buNone/>
            </a:pPr>
            <a:r>
              <a:rPr lang="en-IN" sz="2800" dirty="0"/>
              <a:t>    MAIN SYMPTOM  CLAUDICATION</a:t>
            </a:r>
          </a:p>
          <a:p>
            <a:r>
              <a:rPr lang="en-IN" sz="2800" dirty="0"/>
              <a:t>ANKLE-BRACHIAL  INDEX-EVALUATE   PAD</a:t>
            </a:r>
          </a:p>
        </p:txBody>
      </p:sp>
    </p:spTree>
    <p:extLst>
      <p:ext uri="{BB962C8B-B14F-4D97-AF65-F5344CB8AC3E}">
        <p14:creationId xmlns:p14="http://schemas.microsoft.com/office/powerpoint/2010/main" val="3774030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C01B8-4BA8-3D4E-E087-F2ED65720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613" y="624110"/>
            <a:ext cx="9488999" cy="624587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03759-D499-D3EA-9E92-3E0AF57AA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5613" y="1730477"/>
            <a:ext cx="9488999" cy="418074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800" dirty="0"/>
              <a:t>ANKLE-BRACHIAL INDEX &lt;0.90  </a:t>
            </a:r>
          </a:p>
          <a:p>
            <a:pPr marL="0" indent="0">
              <a:buNone/>
            </a:pPr>
            <a:r>
              <a:rPr lang="en-IN" sz="2800" dirty="0"/>
              <a:t> 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800" dirty="0"/>
              <a:t>   DIAGNOSTIC  OF PAD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800" dirty="0"/>
              <a:t>   ASSOCIATED   WITH   &gt;50%STENOSIS   IN  AT LEAST </a:t>
            </a:r>
          </a:p>
          <a:p>
            <a:pPr marL="0" indent="0">
              <a:buNone/>
            </a:pPr>
            <a:r>
              <a:rPr lang="en-IN" sz="2800" dirty="0"/>
              <a:t>       1  MAJOR  LOWER LIMB VESSELS</a:t>
            </a:r>
          </a:p>
          <a:p>
            <a:r>
              <a:rPr lang="en-IN" sz="2800" dirty="0"/>
              <a:t>ANKLE-BRACHIAL INDEX &lt;0.80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800" dirty="0"/>
              <a:t>ASSOCIATED  WITH    ELEVATED  SBP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975921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FCD5C-4E30-9DD2-F893-88FDA4B0F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03316-89EA-2E05-BF96-F769003FB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800" dirty="0"/>
              <a:t>ARTERIAL STIFFNESS- MEASURED  AS   CAROTID  PULSE PRESSURE  /CAROTID  -FEMORAL  </a:t>
            </a:r>
          </a:p>
          <a:p>
            <a:pPr marL="0" indent="0">
              <a:buNone/>
            </a:pPr>
            <a:r>
              <a:rPr lang="en-IN" sz="2800" dirty="0"/>
              <a:t>    PULSE WAVE   VELOCITY  ASSOCIATED   WITH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800" dirty="0"/>
              <a:t>    STROKE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800" dirty="0"/>
              <a:t>HEART DISEASE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800" dirty="0"/>
              <a:t>RENAL FAILURE</a:t>
            </a:r>
          </a:p>
        </p:txBody>
      </p:sp>
    </p:spTree>
    <p:extLst>
      <p:ext uri="{BB962C8B-B14F-4D97-AF65-F5344CB8AC3E}">
        <p14:creationId xmlns:p14="http://schemas.microsoft.com/office/powerpoint/2010/main" val="2932817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A9888-A15F-0F9F-62FF-2E1FDBF84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EYE-KEITH   AND  WAGNER’S  GRADING  OF  HYPERTENSIVE   RETINOPATHY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A26B5A8-CE98-A43C-7AD4-C1C64B3778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5052351"/>
              </p:ext>
            </p:extLst>
          </p:nvPr>
        </p:nvGraphicFramePr>
        <p:xfrm>
          <a:off x="2005781" y="1740310"/>
          <a:ext cx="9498832" cy="495545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749416">
                  <a:extLst>
                    <a:ext uri="{9D8B030D-6E8A-4147-A177-3AD203B41FA5}">
                      <a16:colId xmlns:a16="http://schemas.microsoft.com/office/drawing/2014/main" val="3982863045"/>
                    </a:ext>
                  </a:extLst>
                </a:gridCol>
                <a:gridCol w="4749416">
                  <a:extLst>
                    <a:ext uri="{9D8B030D-6E8A-4147-A177-3AD203B41FA5}">
                      <a16:colId xmlns:a16="http://schemas.microsoft.com/office/drawing/2014/main" val="1910713619"/>
                    </a:ext>
                  </a:extLst>
                </a:gridCol>
              </a:tblGrid>
              <a:tr h="1106129">
                <a:tc>
                  <a:txBody>
                    <a:bodyPr/>
                    <a:lstStyle/>
                    <a:p>
                      <a:r>
                        <a:rPr lang="en-IN" sz="2800" dirty="0"/>
                        <a:t>GRADE 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THICKENINGAND TORTUOSITY OF ARTERIES  SHOWING  SILVER WIRE APPEARANCE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259685"/>
                  </a:ext>
                </a:extLst>
              </a:tr>
              <a:tr h="1106129">
                <a:tc>
                  <a:txBody>
                    <a:bodyPr/>
                    <a:lstStyle/>
                    <a:p>
                      <a:r>
                        <a:rPr lang="en-IN" sz="2800" dirty="0"/>
                        <a:t>GRADE 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GRADE 1  CHANGES +</a:t>
                      </a:r>
                    </a:p>
                    <a:p>
                      <a:r>
                        <a:rPr lang="en-IN" sz="2400" dirty="0"/>
                        <a:t> ARTERIOVENOUS   NIPPING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718953"/>
                  </a:ext>
                </a:extLst>
              </a:tr>
              <a:tr h="1106129">
                <a:tc>
                  <a:txBody>
                    <a:bodyPr/>
                    <a:lstStyle/>
                    <a:p>
                      <a:r>
                        <a:rPr lang="en-IN" sz="2800" dirty="0"/>
                        <a:t>GRADE 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GRADE  2  CHANGES +</a:t>
                      </a:r>
                    </a:p>
                    <a:p>
                      <a:r>
                        <a:rPr lang="en-IN" sz="2400" dirty="0"/>
                        <a:t> FLAME   SHAPED  HEMORRHAGES   AND  COTTON WOOL   EXUDATES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308525"/>
                  </a:ext>
                </a:extLst>
              </a:tr>
              <a:tr h="1106129">
                <a:tc>
                  <a:txBody>
                    <a:bodyPr/>
                    <a:lstStyle/>
                    <a:p>
                      <a:r>
                        <a:rPr lang="en-IN" sz="2800" dirty="0"/>
                        <a:t>GRADE  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GRADE 3  CHANGES+PAPILLEDEMA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392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807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F9EC3-719A-DA1E-8475-25806E00E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7795" y="127819"/>
            <a:ext cx="9616818" cy="1150375"/>
          </a:xfrm>
        </p:spPr>
        <p:txBody>
          <a:bodyPr>
            <a:normAutofit fontScale="90000"/>
          </a:bodyPr>
          <a:lstStyle/>
          <a:p>
            <a:r>
              <a:rPr lang="en-IN" dirty="0"/>
              <a:t>BASIC  LABORATORY   TEST   FOR   </a:t>
            </a:r>
            <a:br>
              <a:rPr lang="en-IN" dirty="0"/>
            </a:br>
            <a:r>
              <a:rPr lang="en-IN" dirty="0"/>
              <a:t>INITIAL   EVALUATION</a:t>
            </a:r>
            <a:br>
              <a:rPr lang="en-IN" dirty="0"/>
            </a:br>
            <a:endParaRPr lang="en-IN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2CCE74A-E0B7-2093-2EF9-0DBBE75B31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066765"/>
              </p:ext>
            </p:extLst>
          </p:nvPr>
        </p:nvGraphicFramePr>
        <p:xfrm>
          <a:off x="1504335" y="1179871"/>
          <a:ext cx="9616818" cy="567812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808409">
                  <a:extLst>
                    <a:ext uri="{9D8B030D-6E8A-4147-A177-3AD203B41FA5}">
                      <a16:colId xmlns:a16="http://schemas.microsoft.com/office/drawing/2014/main" val="601179394"/>
                    </a:ext>
                  </a:extLst>
                </a:gridCol>
                <a:gridCol w="4808409">
                  <a:extLst>
                    <a:ext uri="{9D8B030D-6E8A-4147-A177-3AD203B41FA5}">
                      <a16:colId xmlns:a16="http://schemas.microsoft.com/office/drawing/2014/main" val="106194324"/>
                    </a:ext>
                  </a:extLst>
                </a:gridCol>
              </a:tblGrid>
              <a:tr h="874778">
                <a:tc>
                  <a:txBody>
                    <a:bodyPr/>
                    <a:lstStyle/>
                    <a:p>
                      <a:r>
                        <a:rPr lang="en-IN" sz="3200" dirty="0"/>
                        <a:t>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/>
                        <a:t>TEST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256195"/>
                  </a:ext>
                </a:extLst>
              </a:tr>
              <a:tr h="1819767">
                <a:tc>
                  <a:txBody>
                    <a:bodyPr/>
                    <a:lstStyle/>
                    <a:p>
                      <a:r>
                        <a:rPr lang="en-IN" sz="2400" dirty="0"/>
                        <a:t>RENAL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MICROSCOPIC  URINALYSIS,ALBUMIN EXCRETION ,SERUN  BUN,AND  CREATININE(eGFR)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542949"/>
                  </a:ext>
                </a:extLst>
              </a:tr>
              <a:tr h="1234028">
                <a:tc>
                  <a:txBody>
                    <a:bodyPr/>
                    <a:lstStyle/>
                    <a:p>
                      <a:r>
                        <a:rPr lang="en-IN" sz="2400" dirty="0"/>
                        <a:t>ENDOCRINE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SERUM  SODIUM,POTASSIUM,CALCIUM,</a:t>
                      </a:r>
                    </a:p>
                    <a:p>
                      <a:r>
                        <a:rPr lang="en-IN" sz="2400" dirty="0"/>
                        <a:t>TSH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418993"/>
                  </a:ext>
                </a:extLst>
              </a:tr>
              <a:tr h="874778">
                <a:tc>
                  <a:txBody>
                    <a:bodyPr/>
                    <a:lstStyle/>
                    <a:p>
                      <a:r>
                        <a:rPr lang="en-IN" sz="2400" dirty="0"/>
                        <a:t>METABOLIC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FBS,LIPID 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985525"/>
                  </a:ext>
                </a:extLst>
              </a:tr>
              <a:tr h="874778">
                <a:tc>
                  <a:txBody>
                    <a:bodyPr/>
                    <a:lstStyle/>
                    <a:p>
                      <a:r>
                        <a:rPr lang="en-IN" sz="2400" dirty="0"/>
                        <a:t>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CBC,ECG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050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64802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E0D802-2650-A17F-CF24-E3A250E59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THANKYOU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7F1547-C640-0379-4A9A-91007D2745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40737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A6034-936B-175A-8852-336570F2A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123" y="624110"/>
            <a:ext cx="9577489" cy="949051"/>
          </a:xfrm>
        </p:spPr>
        <p:txBody>
          <a:bodyPr/>
          <a:lstStyle/>
          <a:p>
            <a:r>
              <a:rPr lang="en-IN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02F39-1A4B-2940-A5E2-1F60FEB0E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7123" y="1651820"/>
            <a:ext cx="8915400" cy="3777622"/>
          </a:xfrm>
        </p:spPr>
        <p:txBody>
          <a:bodyPr>
            <a:normAutofit/>
          </a:bodyPr>
          <a:lstStyle/>
          <a:p>
            <a:r>
              <a:rPr lang="en-IN" sz="2400" dirty="0"/>
              <a:t>DURATION OF HTN</a:t>
            </a:r>
          </a:p>
          <a:p>
            <a:r>
              <a:rPr lang="en-IN" sz="2400" dirty="0"/>
              <a:t>PREVIOUS   THERAPY-RESPONSE ANS SIDE EFFECTS</a:t>
            </a:r>
          </a:p>
          <a:p>
            <a:r>
              <a:rPr lang="en-IN" sz="2400" dirty="0"/>
              <a:t>FAMILY  HISTORY   OF HTN AND   CAARDIOVASCULAR  DISEASE</a:t>
            </a:r>
          </a:p>
          <a:p>
            <a:r>
              <a:rPr lang="en-IN" sz="2400" dirty="0"/>
              <a:t>DIETARY/PSYCHOSOCIAL  HISTORY</a:t>
            </a:r>
          </a:p>
          <a:p>
            <a:r>
              <a:rPr lang="en-IN" sz="2400" dirty="0"/>
              <a:t>ALCOHOL  CONSUMPTION</a:t>
            </a:r>
          </a:p>
          <a:p>
            <a:pPr marL="0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2828958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2A374-5CAA-F2A4-F758-BD07F5960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433" y="624110"/>
            <a:ext cx="9361180" cy="899890"/>
          </a:xfrm>
        </p:spPr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A4F7D-012D-5EED-4820-A81C3C6FC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6425" y="1799304"/>
            <a:ext cx="8915400" cy="3777622"/>
          </a:xfrm>
        </p:spPr>
        <p:txBody>
          <a:bodyPr>
            <a:normAutofit/>
          </a:bodyPr>
          <a:lstStyle/>
          <a:p>
            <a:r>
              <a:rPr lang="en-IN" sz="2400" dirty="0"/>
              <a:t>RISK  FACTORS-WEIGHT   CHANGE,DYSLIPIDEMIA,SMOKING,DIABETES,</a:t>
            </a:r>
          </a:p>
          <a:p>
            <a:pPr marL="0" indent="0">
              <a:buNone/>
            </a:pPr>
            <a:r>
              <a:rPr lang="en-IN" sz="2400" dirty="0"/>
              <a:t>     PHYSICAL  INACTIVITY</a:t>
            </a:r>
          </a:p>
          <a:p>
            <a:r>
              <a:rPr lang="en-IN" sz="2400" dirty="0"/>
              <a:t>EVIDENCE  OF  SECONDARY  HTN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    HISTORY  OF RENAL  DISEASE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    CHANGE IN APPEARANCE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     MUSCLE   WEAKNESS</a:t>
            </a:r>
          </a:p>
          <a:p>
            <a:pPr marL="0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5143134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AED8-F070-07E4-2A81-84BFBBF4F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647" y="103001"/>
            <a:ext cx="8911687" cy="1280890"/>
          </a:xfrm>
        </p:spPr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54A1D-8A3D-3DA5-B406-907600819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1647" y="1671484"/>
            <a:ext cx="9422965" cy="42397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SPELLS  OF  SWEATING,PALPITATION,TREMOR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ERATIC  SLEEP,DAY  TIME  SOMNOLENCE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SYMPTOMS  OF  HYPO OR HYPERTHYRIODISM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USE OF AGENTS THAT INCREASE  BP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EVIDENCE  OF  TARGET  ORGAN  DAMAGE</a:t>
            </a:r>
          </a:p>
          <a:p>
            <a:pPr marL="0" indent="0">
              <a:buNone/>
            </a:pPr>
            <a:r>
              <a:rPr lang="en-IN" sz="2400" dirty="0"/>
              <a:t>   -HISTORY  OF  TIA,CVA,MI,CCF,ANGINA,TRANSIENT  </a:t>
            </a:r>
          </a:p>
          <a:p>
            <a:pPr marL="0" indent="0">
              <a:buNone/>
            </a:pPr>
            <a:r>
              <a:rPr lang="en-IN" sz="2400" dirty="0"/>
              <a:t>    BLINDNESS</a:t>
            </a:r>
          </a:p>
        </p:txBody>
      </p:sp>
    </p:spTree>
    <p:extLst>
      <p:ext uri="{BB962C8B-B14F-4D97-AF65-F5344CB8AC3E}">
        <p14:creationId xmlns:p14="http://schemas.microsoft.com/office/powerpoint/2010/main" val="21508754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8A006-4A29-DD52-F560-2B569CF46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911" y="624110"/>
            <a:ext cx="9154702" cy="880225"/>
          </a:xfrm>
        </p:spPr>
        <p:txBody>
          <a:bodyPr/>
          <a:lstStyle/>
          <a:p>
            <a:r>
              <a:rPr lang="en-IN" dirty="0"/>
              <a:t>PHYSICAL 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F9322-6151-254F-B398-B5C1C2452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7095" y="1540189"/>
            <a:ext cx="9377517" cy="5037592"/>
          </a:xfrm>
        </p:spPr>
        <p:txBody>
          <a:bodyPr>
            <a:normAutofit/>
          </a:bodyPr>
          <a:lstStyle/>
          <a:p>
            <a:r>
              <a:rPr lang="en-IN" sz="2400" dirty="0"/>
              <a:t>BODY  HABITUS</a:t>
            </a:r>
          </a:p>
          <a:p>
            <a:r>
              <a:rPr lang="en-IN" sz="2400" dirty="0"/>
              <a:t>BP IN BOTH  ARMS</a:t>
            </a:r>
          </a:p>
          <a:p>
            <a:r>
              <a:rPr lang="en-IN" sz="2400" dirty="0"/>
              <a:t>SUPINE  AND  STANDING  BP</a:t>
            </a:r>
          </a:p>
          <a:p>
            <a:r>
              <a:rPr lang="en-IN" sz="2400" dirty="0"/>
              <a:t>FUNDOSCOPIC EXAMINATION OF RETINA</a:t>
            </a:r>
          </a:p>
          <a:p>
            <a:r>
              <a:rPr lang="en-IN" sz="2400" dirty="0"/>
              <a:t>QUALITY OF FEMORAL  AND PEDAL PULSES</a:t>
            </a:r>
          </a:p>
          <a:p>
            <a:r>
              <a:rPr lang="en-IN" sz="2400" dirty="0"/>
              <a:t>VASCULAR AND  ABDOMINAL  BRUITS</a:t>
            </a:r>
          </a:p>
          <a:p>
            <a:r>
              <a:rPr lang="en-IN" sz="2400" dirty="0"/>
              <a:t>CARDIAC RATE  AND RHYTHM</a:t>
            </a:r>
          </a:p>
          <a:p>
            <a:r>
              <a:rPr lang="en-IN" sz="2400" dirty="0"/>
              <a:t>SIGNS OF CCF</a:t>
            </a:r>
          </a:p>
          <a:p>
            <a:r>
              <a:rPr lang="en-IN" sz="2400" dirty="0"/>
              <a:t>CHARACTERISTICS  OF  SECONDARY  HTN</a:t>
            </a:r>
          </a:p>
          <a:p>
            <a:endParaRPr lang="en-IN" sz="2400" dirty="0"/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79825326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307</TotalTime>
  <Words>885</Words>
  <Application>Microsoft Office PowerPoint</Application>
  <PresentationFormat>Widescreen</PresentationFormat>
  <Paragraphs>195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Century Gothic</vt:lpstr>
      <vt:lpstr>Wingdings</vt:lpstr>
      <vt:lpstr>Wingdings 3</vt:lpstr>
      <vt:lpstr>Wisp</vt:lpstr>
      <vt:lpstr>HYPERTENSION -CLINICAL  FEATURES,COMPLICATIONS,   INVESTIGATIONS </vt:lpstr>
      <vt:lpstr>CLINICAL    FEATURES</vt:lpstr>
      <vt:lpstr>PowerPoint Presentation</vt:lpstr>
      <vt:lpstr>PHYSICAL   EXAMINATION IN  HYPERTENSIVE   PATIENT</vt:lpstr>
      <vt:lpstr>PowerPoint Presentation</vt:lpstr>
      <vt:lpstr>PowerPoint Presentation</vt:lpstr>
      <vt:lpstr>SYSTEM  EXAMINATION</vt:lpstr>
      <vt:lpstr>CARDIOVASCULAR  SYSTEM</vt:lpstr>
      <vt:lpstr>PowerPoint Presentation</vt:lpstr>
      <vt:lpstr>COMPLICATIONS  OF HYPERTENSION</vt:lpstr>
      <vt:lpstr> EFFECT   ON  HEART</vt:lpstr>
      <vt:lpstr>PowerPoint Presentation</vt:lpstr>
      <vt:lpstr>PowerPoint Presentation</vt:lpstr>
      <vt:lpstr>EFFECT   ON  BRAIN</vt:lpstr>
      <vt:lpstr>PowerPoint Presentation</vt:lpstr>
      <vt:lpstr>HYPERTENSIVE    ENCEPHALOPATHY</vt:lpstr>
      <vt:lpstr>EFFECT   ON   KIDNEYS</vt:lpstr>
      <vt:lpstr>PowerPoint Presentation</vt:lpstr>
      <vt:lpstr>PowerPoint Presentation</vt:lpstr>
      <vt:lpstr>EFFECT   ON PERIPHERAL    ARTERIES</vt:lpstr>
      <vt:lpstr>PowerPoint Presentation</vt:lpstr>
      <vt:lpstr>PowerPoint Presentation</vt:lpstr>
      <vt:lpstr>EYE-KEITH   AND  WAGNER’S  GRADING  OF  HYPERTENSIVE   RETINOPATHY</vt:lpstr>
      <vt:lpstr>BASIC  LABORATORY   TEST   FOR    INITIAL   EVALUATION </vt:lpstr>
      <vt:lpstr>     THANKYOU</vt:lpstr>
      <vt:lpstr>HISTORY</vt:lpstr>
      <vt:lpstr>PowerPoint Presentation</vt:lpstr>
      <vt:lpstr>PowerPoint Presentation</vt:lpstr>
      <vt:lpstr>PHYSICAL  EXAMINATION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HYPERTENSION -CLINICAL  FEATURES,COMPLICATIONS,   INVESTIGATIONS </dc:title>
  <dc:creator>aswathitr@hotmail.com</dc:creator>
  <cp:lastModifiedBy>aswathitr@hotmail.com</cp:lastModifiedBy>
  <cp:revision>27</cp:revision>
  <dcterms:created xsi:type="dcterms:W3CDTF">2023-04-12T08:02:18Z</dcterms:created>
  <dcterms:modified xsi:type="dcterms:W3CDTF">2023-04-12T13:10:06Z</dcterms:modified>
</cp:coreProperties>
</file>