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74" r:id="rId7"/>
    <p:sldId id="260" r:id="rId8"/>
    <p:sldId id="275" r:id="rId9"/>
    <p:sldId id="261" r:id="rId10"/>
    <p:sldId id="276" r:id="rId11"/>
    <p:sldId id="262" r:id="rId12"/>
    <p:sldId id="277" r:id="rId13"/>
    <p:sldId id="263" r:id="rId14"/>
    <p:sldId id="278" r:id="rId15"/>
    <p:sldId id="291" r:id="rId16"/>
    <p:sldId id="264" r:id="rId17"/>
    <p:sldId id="279" r:id="rId18"/>
    <p:sldId id="280" r:id="rId19"/>
    <p:sldId id="281" r:id="rId20"/>
    <p:sldId id="265" r:id="rId21"/>
    <p:sldId id="282" r:id="rId22"/>
    <p:sldId id="268" r:id="rId23"/>
    <p:sldId id="269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71" r:id="rId32"/>
    <p:sldId id="29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HYPERCALCEMIA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582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9971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534" y="1469571"/>
            <a:ext cx="8596668" cy="447381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Calcium helps in normal cell function and signaling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Myocardial </a:t>
            </a:r>
            <a:r>
              <a:rPr lang="en-US" sz="2400" dirty="0" err="1" smtClean="0"/>
              <a:t>contraction,coagulation</a:t>
            </a:r>
            <a:r>
              <a:rPr lang="en-US" sz="2400" dirty="0" smtClean="0"/>
              <a:t> of blood,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hormone secretion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Calcium level is maintained by PTH and 1,25 </a:t>
            </a:r>
            <a:r>
              <a:rPr lang="en-US" sz="2400" dirty="0" err="1" smtClean="0"/>
              <a:t>dihydroxy</a:t>
            </a:r>
            <a:r>
              <a:rPr lang="en-US" sz="2400" dirty="0" smtClean="0"/>
              <a:t> vitamin 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Normal physiologic level range 8.9 to 10.1 mg/dl(2.2 to 2.5mM)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99 % of calcium is in bone  1% in ECF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70471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7694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2743"/>
            <a:ext cx="8596668" cy="4778619"/>
          </a:xfrm>
        </p:spPr>
        <p:txBody>
          <a:bodyPr>
            <a:normAutofit/>
          </a:bodyPr>
          <a:lstStyle/>
          <a:p>
            <a:r>
              <a:rPr lang="en-US" sz="2400" dirty="0"/>
              <a:t>PTH stimulates bone </a:t>
            </a:r>
            <a:r>
              <a:rPr lang="en-US" sz="2400" dirty="0" err="1"/>
              <a:t>resorption</a:t>
            </a:r>
            <a:r>
              <a:rPr lang="en-US" sz="2400" dirty="0"/>
              <a:t> , promote conversion of vitamin D to </a:t>
            </a:r>
            <a:r>
              <a:rPr lang="en-US" sz="2400" dirty="0" err="1"/>
              <a:t>calcitriol</a:t>
            </a:r>
            <a:endParaRPr lang="en-US" sz="2400" dirty="0"/>
          </a:p>
          <a:p>
            <a:r>
              <a:rPr lang="en-US" sz="2400" dirty="0"/>
              <a:t>CALCITRIOL is the active form of vitamin D . Stimulates intestinal absorption of calcium</a:t>
            </a:r>
          </a:p>
          <a:p>
            <a:r>
              <a:rPr lang="en-US" sz="2400" dirty="0"/>
              <a:t>CALCITONIN inhibits osteoclast activity and renal reabsorption of calcium thus lowering the serum calcium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6801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en-US" dirty="0" smtClean="0"/>
              <a:t>NORMAL FEEDBACK MECHANISM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467" y="1687513"/>
            <a:ext cx="3913104" cy="4354512"/>
          </a:xfrm>
        </p:spPr>
      </p:pic>
    </p:spTree>
    <p:extLst>
      <p:ext uri="{BB962C8B-B14F-4D97-AF65-F5344CB8AC3E}">
        <p14:creationId xmlns:p14="http://schemas.microsoft.com/office/powerpoint/2010/main" val="291315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31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83771"/>
            <a:ext cx="8596668" cy="525759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DECREASE IN ECF CALCIUM TRIGGERS AN INCREASE IN PTH SECERETION VIA </a:t>
            </a:r>
            <a:r>
              <a:rPr lang="en-US" sz="2400" dirty="0" err="1" smtClean="0">
                <a:solidFill>
                  <a:schemeClr val="accent4"/>
                </a:solidFill>
              </a:rPr>
              <a:t>CasR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ON PARATHYROID CELLS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PTH INCREASES TUBULAR REABSORPTION FROM KIDNEY , RESORPTION FROM BONE, AND ALSO HELPS IN ACTIVE VITAMIN D PRODUCTION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ACTIVE VITAMIN D IN TURN INCREASES CALCIUM REABSORPTION FROM GIT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2452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782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HYPERCALCEMIA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93371"/>
            <a:ext cx="8596668" cy="464799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serum calcium &gt; 10.3 mg/dl with a normal serum albumin or an ionized calcium &gt;5.2 mg/dl defines </a:t>
            </a:r>
            <a:r>
              <a:rPr lang="en-US" sz="2400" dirty="0" err="1" smtClean="0"/>
              <a:t>hypercalcemia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8683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7571"/>
          </a:xfrm>
        </p:spPr>
        <p:txBody>
          <a:bodyPr/>
          <a:lstStyle/>
          <a:p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8687"/>
            <a:ext cx="8596668" cy="458267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EXCESSIVE PTH PRODUCTION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PRIMARY HYPERPARATHYROIDISM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MC cause for </a:t>
            </a:r>
            <a:r>
              <a:rPr lang="en-US" sz="2400" dirty="0" err="1" smtClean="0"/>
              <a:t>hypercalcemia</a:t>
            </a:r>
            <a:r>
              <a:rPr lang="en-US" sz="2400" dirty="0" smtClean="0"/>
              <a:t> in ambulatory patients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MC in elderly women in whom annual incidence is 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approximately 2 in 1000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85% adenoma 15% hyperplasia 1% carcinoma</a:t>
            </a:r>
          </a:p>
        </p:txBody>
      </p:sp>
    </p:spTree>
    <p:extLst>
      <p:ext uri="{BB962C8B-B14F-4D97-AF65-F5344CB8AC3E}">
        <p14:creationId xmlns:p14="http://schemas.microsoft.com/office/powerpoint/2010/main" val="3600332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2"/>
            </a:pPr>
            <a:r>
              <a:rPr lang="en-US" sz="2400" dirty="0"/>
              <a:t>TERITARY HYPERPARATHYROIDISM(LONG TERM </a:t>
            </a:r>
          </a:p>
          <a:p>
            <a:pPr marL="0" indent="0">
              <a:buNone/>
            </a:pPr>
            <a:r>
              <a:rPr lang="en-US" sz="2400" dirty="0"/>
              <a:t>     STIMULATION OF PTH IN RENAL INSUFFICIENCY)</a:t>
            </a:r>
          </a:p>
          <a:p>
            <a:pPr marL="457200" indent="-457200">
              <a:buAutoNum type="arabicPeriod" startAt="3"/>
            </a:pPr>
            <a:r>
              <a:rPr lang="en-US" sz="2400" dirty="0"/>
              <a:t>ECTOPIC PTH</a:t>
            </a:r>
          </a:p>
          <a:p>
            <a:pPr marL="457200" indent="-457200">
              <a:buAutoNum type="arabicPeriod" startAt="3"/>
            </a:pPr>
            <a:r>
              <a:rPr lang="en-US" sz="2400" dirty="0"/>
              <a:t>FHH</a:t>
            </a:r>
          </a:p>
          <a:p>
            <a:pPr marL="457200" indent="-457200">
              <a:buAutoNum type="arabicPeriod" startAt="3"/>
            </a:pPr>
            <a:r>
              <a:rPr lang="en-US" sz="2400" dirty="0"/>
              <a:t>LITHIUM THERAPY                                                                               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0365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21771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4317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HYPERCALCEMIA OF MALIGNANCY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MC cause for </a:t>
            </a:r>
            <a:r>
              <a:rPr lang="en-US" sz="2400" dirty="0" err="1" smtClean="0"/>
              <a:t>hypercalcemia</a:t>
            </a:r>
            <a:r>
              <a:rPr lang="en-US" sz="2400" dirty="0" smtClean="0"/>
              <a:t> in hospitalized patients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Osteoclast stimulation by tumor cell products or </a:t>
            </a:r>
            <a:r>
              <a:rPr lang="en-US" sz="2400" dirty="0" err="1" smtClean="0"/>
              <a:t>PTHrP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or tumor </a:t>
            </a:r>
            <a:r>
              <a:rPr lang="en-US" sz="2400" dirty="0" err="1" smtClean="0"/>
              <a:t>calcitriol</a:t>
            </a: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1. SOLID ORGAN TUMORS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2.MYELOMA ,BREAST CANCER (LYTIC BONY METS)</a:t>
            </a:r>
          </a:p>
        </p:txBody>
      </p:sp>
    </p:spTree>
    <p:extLst>
      <p:ext uri="{BB962C8B-B14F-4D97-AF65-F5344CB8AC3E}">
        <p14:creationId xmlns:p14="http://schemas.microsoft.com/office/powerpoint/2010/main" val="1462290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782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13115"/>
            <a:ext cx="8596668" cy="4528248"/>
          </a:xfrm>
        </p:spPr>
        <p:txBody>
          <a:bodyPr>
            <a:normAutofit/>
          </a:bodyPr>
          <a:lstStyle/>
          <a:p>
            <a:r>
              <a:rPr lang="en-US" sz="2400" dirty="0"/>
              <a:t>EXCESSIVE VITAMIN D3 PRODUCTION</a:t>
            </a:r>
          </a:p>
          <a:p>
            <a:pPr marL="0" indent="0">
              <a:buNone/>
            </a:pPr>
            <a:r>
              <a:rPr lang="en-US" sz="2400" dirty="0"/>
              <a:t>   GRANULOMA(TB,SILICOSIS,SARCOIDOSIS)</a:t>
            </a:r>
          </a:p>
          <a:p>
            <a:pPr marL="0" indent="0">
              <a:buNone/>
            </a:pPr>
            <a:r>
              <a:rPr lang="en-US" sz="2400" dirty="0"/>
              <a:t>   LYMPHOMA</a:t>
            </a:r>
          </a:p>
          <a:p>
            <a:pPr marL="0" indent="0">
              <a:buNone/>
            </a:pPr>
            <a:r>
              <a:rPr lang="en-US" sz="2400" dirty="0"/>
              <a:t>   VITAMIN D INTOXICATION</a:t>
            </a:r>
          </a:p>
          <a:p>
            <a:r>
              <a:rPr lang="en-US" sz="2400" dirty="0"/>
              <a:t>INCREASE IN BONE RESORPTION </a:t>
            </a:r>
          </a:p>
          <a:p>
            <a:pPr marL="0" indent="0">
              <a:buNone/>
            </a:pPr>
            <a:r>
              <a:rPr lang="en-US" sz="2400" dirty="0"/>
              <a:t>   HYPERTHYROIDISM</a:t>
            </a:r>
          </a:p>
          <a:p>
            <a:pPr marL="0" indent="0">
              <a:buNone/>
            </a:pPr>
            <a:r>
              <a:rPr lang="en-US" sz="2400" dirty="0"/>
              <a:t>   IMMOBILIZATION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3850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6328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72887"/>
            <a:ext cx="8596668" cy="526847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EXCESS CALCIUM INTAKE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MILK ALKALI SYNDROME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Due to ingestion of large quantity of calcium containing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antacids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err="1" smtClean="0"/>
              <a:t>Hypercalcemia,Renal</a:t>
            </a:r>
            <a:r>
              <a:rPr lang="en-US" sz="2400" dirty="0" smtClean="0"/>
              <a:t> </a:t>
            </a:r>
            <a:r>
              <a:rPr lang="en-US" sz="2400" dirty="0" err="1" smtClean="0"/>
              <a:t>failure,Alkalosis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TPN</a:t>
            </a:r>
          </a:p>
        </p:txBody>
      </p:sp>
    </p:spTree>
    <p:extLst>
      <p:ext uri="{BB962C8B-B14F-4D97-AF65-F5344CB8AC3E}">
        <p14:creationId xmlns:p14="http://schemas.microsoft.com/office/powerpoint/2010/main" val="3972749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137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67543"/>
            <a:ext cx="8596668" cy="4473819"/>
          </a:xfrm>
        </p:spPr>
        <p:txBody>
          <a:bodyPr>
            <a:normAutofit/>
          </a:bodyPr>
          <a:lstStyle/>
          <a:p>
            <a:r>
              <a:rPr lang="en-US" sz="2400" dirty="0"/>
              <a:t>ENDOCRINE CAUSES</a:t>
            </a:r>
          </a:p>
          <a:p>
            <a:pPr marL="0" indent="0">
              <a:buNone/>
            </a:pPr>
            <a:r>
              <a:rPr lang="en-US" sz="2400" dirty="0"/>
              <a:t>    Adrenal </a:t>
            </a:r>
            <a:r>
              <a:rPr lang="en-US" sz="2400" dirty="0" err="1"/>
              <a:t>insufficiency,Pheochromocytoma,VIPoma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 err="1"/>
              <a:t>Hyperthyroidism,Acromegaly</a:t>
            </a:r>
            <a:endParaRPr lang="en-US" sz="2400" dirty="0"/>
          </a:p>
          <a:p>
            <a:r>
              <a:rPr lang="en-US" sz="2400" dirty="0"/>
              <a:t>DRUGS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 err="1"/>
              <a:t>Thiazides,Vitamin</a:t>
            </a:r>
            <a:r>
              <a:rPr lang="en-US" sz="2400" dirty="0"/>
              <a:t> </a:t>
            </a:r>
            <a:r>
              <a:rPr lang="en-US" sz="2400" dirty="0" smtClean="0"/>
              <a:t>A, </a:t>
            </a:r>
            <a:r>
              <a:rPr lang="en-US" sz="2400" dirty="0" err="1" smtClean="0"/>
              <a:t>Antiestrogens,Teriparatide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Theophylline</a:t>
            </a:r>
          </a:p>
          <a:p>
            <a:r>
              <a:rPr lang="en-US" sz="2400" dirty="0" err="1" smtClean="0"/>
              <a:t>Pseudohypercalcemia</a:t>
            </a: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Seen in </a:t>
            </a:r>
            <a:r>
              <a:rPr lang="en-US" sz="2400" dirty="0" err="1" smtClean="0"/>
              <a:t>hyperalbuminaemia</a:t>
            </a:r>
            <a:r>
              <a:rPr lang="en-US" sz="2400" dirty="0" smtClean="0"/>
              <a:t> conditions such as severe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dehydration and </a:t>
            </a:r>
            <a:r>
              <a:rPr lang="en-US" sz="2400" dirty="0" err="1" smtClean="0"/>
              <a:t>paraproteinemias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750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4914"/>
          </a:xfrm>
        </p:spPr>
        <p:txBody>
          <a:bodyPr/>
          <a:lstStyle/>
          <a:p>
            <a:r>
              <a:rPr lang="en-US" dirty="0" smtClean="0"/>
              <a:t>CLINICAL MANIFESTATIONS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1343"/>
            <a:ext cx="8596668" cy="455001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Mild </a:t>
            </a:r>
            <a:r>
              <a:rPr lang="en-US" sz="2400" dirty="0" err="1" smtClean="0"/>
              <a:t>hypercalcemia</a:t>
            </a:r>
            <a:r>
              <a:rPr lang="en-US" sz="2400" dirty="0" smtClean="0"/>
              <a:t>(11 – 11.5) usually asymptomatic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or may be vague neuropsychiatric manifestations</a:t>
            </a:r>
          </a:p>
          <a:p>
            <a:r>
              <a:rPr lang="en-US" sz="2400" dirty="0" smtClean="0"/>
              <a:t>Acid peptic disease, Fractures, Nephrolithiasis</a:t>
            </a:r>
          </a:p>
          <a:p>
            <a:r>
              <a:rPr lang="en-US" sz="2400" dirty="0" smtClean="0"/>
              <a:t>Severe </a:t>
            </a:r>
            <a:r>
              <a:rPr lang="en-US" sz="2400" dirty="0" err="1" smtClean="0"/>
              <a:t>hypercalcemia</a:t>
            </a:r>
            <a:r>
              <a:rPr lang="en-US" sz="2400" dirty="0" smtClean="0"/>
              <a:t> (&gt;12-13 mg/</a:t>
            </a:r>
            <a:r>
              <a:rPr lang="en-US" sz="2400" dirty="0" err="1" smtClean="0"/>
              <a:t>dL</a:t>
            </a:r>
            <a:r>
              <a:rPr lang="en-US" sz="2400" dirty="0" smtClean="0"/>
              <a:t>) may </a:t>
            </a:r>
            <a:r>
              <a:rPr lang="en-US" sz="2400" dirty="0"/>
              <a:t>present lethargy, </a:t>
            </a:r>
            <a:r>
              <a:rPr lang="en-US" sz="2400" dirty="0" err="1"/>
              <a:t>stuper</a:t>
            </a:r>
            <a:r>
              <a:rPr lang="en-US" sz="2400" dirty="0"/>
              <a:t> or coma or GI symptoms like </a:t>
            </a:r>
            <a:r>
              <a:rPr lang="en-US" sz="2400" dirty="0" err="1"/>
              <a:t>nausea,anorexia</a:t>
            </a:r>
            <a:r>
              <a:rPr lang="en-US" sz="2400" dirty="0"/>
              <a:t> or </a:t>
            </a:r>
            <a:r>
              <a:rPr lang="en-US" sz="2400" dirty="0" smtClean="0"/>
              <a:t>constipation OR pancreatitis</a:t>
            </a:r>
          </a:p>
          <a:p>
            <a:r>
              <a:rPr lang="en-US" sz="2400" dirty="0" smtClean="0"/>
              <a:t>Polyuria and polydipsia</a:t>
            </a:r>
          </a:p>
        </p:txBody>
      </p:sp>
    </p:spTree>
    <p:extLst>
      <p:ext uri="{BB962C8B-B14F-4D97-AF65-F5344CB8AC3E}">
        <p14:creationId xmlns:p14="http://schemas.microsoft.com/office/powerpoint/2010/main" val="1983669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00743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17171"/>
            <a:ext cx="8596668" cy="472419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Osteopenia and frequent fractures </a:t>
            </a:r>
          </a:p>
          <a:p>
            <a:r>
              <a:rPr lang="en-US" sz="2400" dirty="0" err="1" smtClean="0"/>
              <a:t>Osteitis</a:t>
            </a:r>
            <a:r>
              <a:rPr lang="en-US" sz="2400" dirty="0" smtClean="0"/>
              <a:t> </a:t>
            </a:r>
            <a:r>
              <a:rPr lang="en-US" sz="2400" dirty="0" err="1" smtClean="0"/>
              <a:t>fibrosa</a:t>
            </a:r>
            <a:r>
              <a:rPr lang="en-US" sz="2400" dirty="0" smtClean="0"/>
              <a:t> </a:t>
            </a:r>
            <a:r>
              <a:rPr lang="en-US" sz="2400" dirty="0" err="1" smtClean="0"/>
              <a:t>cystica</a:t>
            </a:r>
            <a:r>
              <a:rPr lang="en-US" sz="2400" dirty="0" smtClean="0"/>
              <a:t> due to prolonged hyperparathyroidism</a:t>
            </a:r>
          </a:p>
          <a:p>
            <a:r>
              <a:rPr lang="en-US" sz="2400" dirty="0" smtClean="0"/>
              <a:t>Brown tumors </a:t>
            </a:r>
          </a:p>
          <a:p>
            <a:r>
              <a:rPr lang="en-US" sz="2400" dirty="0"/>
              <a:t>Bone pain , Pathologic fractures</a:t>
            </a:r>
          </a:p>
          <a:p>
            <a:r>
              <a:rPr lang="en-US" sz="2400" dirty="0" err="1"/>
              <a:t>Bradycardia,AV</a:t>
            </a:r>
            <a:r>
              <a:rPr lang="en-US" sz="2400" dirty="0"/>
              <a:t> block, Short QT interval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2145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OSTEITIS FIBROSA CYSTICA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916" y="2229644"/>
            <a:ext cx="5568378" cy="3743325"/>
          </a:xfrm>
        </p:spPr>
      </p:pic>
    </p:spTree>
    <p:extLst>
      <p:ext uri="{BB962C8B-B14F-4D97-AF65-F5344CB8AC3E}">
        <p14:creationId xmlns:p14="http://schemas.microsoft.com/office/powerpoint/2010/main" val="78413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1629"/>
            <a:ext cx="8596668" cy="642257"/>
          </a:xfrm>
        </p:spPr>
        <p:txBody>
          <a:bodyPr/>
          <a:lstStyle/>
          <a:p>
            <a:r>
              <a:rPr lang="en-US" dirty="0" smtClean="0"/>
              <a:t>DIAGNOSTIC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5771"/>
            <a:ext cx="8596668" cy="449559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History and physical examination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1) Duration of symptoms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2) Clinical evidence of </a:t>
            </a:r>
            <a:r>
              <a:rPr lang="en-US" sz="2400" dirty="0" err="1" smtClean="0"/>
              <a:t>hypercalcemia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3) Signs and symptoms of malignancy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If </a:t>
            </a:r>
            <a:r>
              <a:rPr lang="en-US" sz="2400" dirty="0" err="1" smtClean="0"/>
              <a:t>hypercalcemia</a:t>
            </a:r>
            <a:r>
              <a:rPr lang="en-US" sz="2400" dirty="0" smtClean="0"/>
              <a:t> persist for more than 6 months without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obvious etiology primary hyperparathyroidism is almost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certainly the cause</a:t>
            </a:r>
          </a:p>
        </p:txBody>
      </p:sp>
    </p:spTree>
    <p:extLst>
      <p:ext uri="{BB962C8B-B14F-4D97-AF65-F5344CB8AC3E}">
        <p14:creationId xmlns:p14="http://schemas.microsoft.com/office/powerpoint/2010/main" val="372086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33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93371"/>
            <a:ext cx="8596668" cy="4647991"/>
          </a:xfrm>
        </p:spPr>
        <p:txBody>
          <a:bodyPr>
            <a:normAutofit/>
          </a:bodyPr>
          <a:lstStyle/>
          <a:p>
            <a:r>
              <a:rPr lang="en-US" sz="2400" dirty="0"/>
              <a:t>Ensure that change in serum calcium is not due to abnormal albumin concentrations</a:t>
            </a:r>
          </a:p>
          <a:p>
            <a:r>
              <a:rPr lang="en-US" sz="2400" dirty="0"/>
              <a:t>We have to calculate corrected calcium levels if serum albumin falls below 4 g/</a:t>
            </a:r>
            <a:r>
              <a:rPr lang="en-US" sz="2400" dirty="0" err="1"/>
              <a:t>dL</a:t>
            </a:r>
            <a:endParaRPr lang="en-US" sz="2400" dirty="0"/>
          </a:p>
          <a:p>
            <a:r>
              <a:rPr lang="en-US" sz="2400" dirty="0"/>
              <a:t>CRC = (4-Albumin)0.8 + Measured </a:t>
            </a:r>
            <a:r>
              <a:rPr lang="en-US" sz="2400"/>
              <a:t>calcium </a:t>
            </a:r>
            <a:r>
              <a:rPr lang="en-US" sz="2400" smtClean="0"/>
              <a:t>level</a:t>
            </a:r>
            <a:endParaRPr lang="en-US" sz="2400" dirty="0"/>
          </a:p>
          <a:p>
            <a:r>
              <a:rPr lang="en-US" sz="2400" dirty="0"/>
              <a:t>After estimating </a:t>
            </a:r>
            <a:r>
              <a:rPr lang="en-US" sz="2400" dirty="0" err="1"/>
              <a:t>hypercalcemia</a:t>
            </a:r>
            <a:r>
              <a:rPr lang="en-US" sz="2400" dirty="0"/>
              <a:t> we should measure serum</a:t>
            </a:r>
          </a:p>
          <a:p>
            <a:pPr marL="0" indent="0">
              <a:buNone/>
            </a:pPr>
            <a:r>
              <a:rPr lang="en-US" sz="2400" dirty="0"/>
              <a:t>    PTH levels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2471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574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8411"/>
            <a:ext cx="8596668" cy="458295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Serum PTH MI 1 </a:t>
            </a:r>
            <a:r>
              <a:rPr lang="en-US" sz="2400" dirty="0" err="1" smtClean="0"/>
              <a:t>st</a:t>
            </a:r>
            <a:r>
              <a:rPr lang="en-US" sz="2400" dirty="0" smtClean="0"/>
              <a:t> step in evaluation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1 ) Normally elevated serum calcium suppress PTH.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So hyperca2+ with elevated PTH = PRIMARY HYPER PTH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2 ) When PTH is suppressed or normal then </a:t>
            </a:r>
            <a:r>
              <a:rPr lang="en-US" sz="2400" dirty="0" err="1" smtClean="0"/>
              <a:t>PTHrP</a:t>
            </a:r>
            <a:r>
              <a:rPr lang="en-US" sz="2400" dirty="0" smtClean="0"/>
              <a:t> can be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measured to r/o malignancy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2673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7424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92193"/>
            <a:ext cx="8596668" cy="484917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1,25 (OH)2 D3 LEVEL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elevated in </a:t>
            </a:r>
            <a:r>
              <a:rPr lang="en-US" sz="2400" dirty="0" err="1" smtClean="0"/>
              <a:t>granuloma,acromegaly,primary</a:t>
            </a:r>
            <a:r>
              <a:rPr lang="en-US" sz="2400" dirty="0" smtClean="0"/>
              <a:t> hyper PTH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Vitamin D intoxication</a:t>
            </a:r>
          </a:p>
          <a:p>
            <a:r>
              <a:rPr lang="en-US" sz="2400" dirty="0" smtClean="0"/>
              <a:t>Serum Phosphorus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Usually decreased in PHPT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Increased in Paget d/s and </a:t>
            </a:r>
            <a:r>
              <a:rPr lang="en-US" sz="2400" dirty="0" err="1" smtClean="0"/>
              <a:t>vit</a:t>
            </a:r>
            <a:r>
              <a:rPr lang="en-US" sz="2400" dirty="0" smtClean="0"/>
              <a:t> D intoxication</a:t>
            </a:r>
          </a:p>
        </p:txBody>
      </p:sp>
    </p:spTree>
    <p:extLst>
      <p:ext uri="{BB962C8B-B14F-4D97-AF65-F5344CB8AC3E}">
        <p14:creationId xmlns:p14="http://schemas.microsoft.com/office/powerpoint/2010/main" val="1417765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02772"/>
            <a:ext cx="8596668" cy="31568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57943"/>
            <a:ext cx="8596668" cy="5083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/>
              <a:t>Urine Calcium</a:t>
            </a:r>
          </a:p>
          <a:p>
            <a:pPr marL="0" indent="0">
              <a:buNone/>
            </a:pPr>
            <a:r>
              <a:rPr lang="en-US" sz="2400" dirty="0"/>
              <a:t>    usually high in PHPT</a:t>
            </a:r>
          </a:p>
          <a:p>
            <a:pPr marL="0" indent="0">
              <a:buNone/>
            </a:pPr>
            <a:r>
              <a:rPr lang="en-US" sz="2400" dirty="0"/>
              <a:t>    In FHH low urine calcium clearance(&lt;200mg)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 err="1"/>
              <a:t>FeCa</a:t>
            </a:r>
            <a:r>
              <a:rPr lang="en-US" sz="2400" dirty="0"/>
              <a:t> (&lt;1%)</a:t>
            </a:r>
          </a:p>
          <a:p>
            <a:r>
              <a:rPr lang="en-US" sz="2400" dirty="0"/>
              <a:t>ECG = QT prolongation and AV block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1691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4692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857" y="857250"/>
            <a:ext cx="5194323" cy="5184775"/>
          </a:xfrm>
        </p:spPr>
      </p:pic>
    </p:spTree>
    <p:extLst>
      <p:ext uri="{BB962C8B-B14F-4D97-AF65-F5344CB8AC3E}">
        <p14:creationId xmlns:p14="http://schemas.microsoft.com/office/powerpoint/2010/main" val="121436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3143"/>
          </a:xfrm>
        </p:spPr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932" y="1314691"/>
            <a:ext cx="8596668" cy="448470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Correction of hypovolemia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Because hypovolemia prevents </a:t>
            </a:r>
            <a:r>
              <a:rPr lang="en-US" sz="2400" dirty="0" err="1" smtClean="0"/>
              <a:t>calciuresis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4-6 liters of IV fluids may be required over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24 </a:t>
            </a:r>
            <a:r>
              <a:rPr lang="en-US" sz="2400" dirty="0" smtClean="0"/>
              <a:t>hours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urine output 100-150ml/</a:t>
            </a:r>
            <a:r>
              <a:rPr lang="en-US" sz="2400" dirty="0" err="1" smtClean="0"/>
              <a:t>hr</a:t>
            </a:r>
            <a:endParaRPr lang="en-US" sz="2400" dirty="0" smtClean="0"/>
          </a:p>
          <a:p>
            <a:r>
              <a:rPr lang="en-US" sz="2400" dirty="0" smtClean="0"/>
              <a:t>Forced diuresis using LD should be considered once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hypovolemia is </a:t>
            </a:r>
            <a:r>
              <a:rPr lang="en-US" sz="2400" dirty="0" err="1" smtClean="0"/>
              <a:t>corrected.Also</a:t>
            </a:r>
            <a:r>
              <a:rPr lang="en-US" sz="2400" dirty="0" smtClean="0"/>
              <a:t> useful in HF,RF to prevent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volume overload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241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3143"/>
          </a:xfrm>
        </p:spPr>
        <p:txBody>
          <a:bodyPr/>
          <a:lstStyle/>
          <a:p>
            <a:r>
              <a:rPr lang="en-US" dirty="0" smtClean="0"/>
              <a:t>BISPHOSPHONATES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56657"/>
            <a:ext cx="8596668" cy="448470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Decreases the liberation of calcium from bone</a:t>
            </a:r>
            <a:endParaRPr lang="en-US" sz="2400" dirty="0" smtClean="0"/>
          </a:p>
          <a:p>
            <a:r>
              <a:rPr lang="en-US" sz="2400" dirty="0" err="1" smtClean="0"/>
              <a:t>Pamidronate</a:t>
            </a:r>
            <a:r>
              <a:rPr lang="en-US" sz="2400" dirty="0" smtClean="0"/>
              <a:t> </a:t>
            </a:r>
            <a:r>
              <a:rPr lang="en-US" sz="2400" dirty="0" smtClean="0"/>
              <a:t>60mg </a:t>
            </a:r>
            <a:r>
              <a:rPr lang="en-US" sz="2400" dirty="0" smtClean="0"/>
              <a:t>IV over </a:t>
            </a:r>
            <a:r>
              <a:rPr lang="en-US" sz="2400" dirty="0" smtClean="0"/>
              <a:t>2-4h</a:t>
            </a:r>
          </a:p>
          <a:p>
            <a:r>
              <a:rPr lang="en-US" sz="2400" dirty="0" smtClean="0"/>
              <a:t>Foe severe </a:t>
            </a:r>
            <a:r>
              <a:rPr lang="en-US" sz="2400" dirty="0" err="1" smtClean="0"/>
              <a:t>hypocalcemia</a:t>
            </a:r>
            <a:r>
              <a:rPr lang="en-US" sz="2400" dirty="0" smtClean="0"/>
              <a:t> cases 90 mg is used</a:t>
            </a:r>
            <a:endParaRPr lang="en-US" sz="2400" dirty="0" smtClean="0"/>
          </a:p>
          <a:p>
            <a:r>
              <a:rPr lang="en-US" sz="2400" dirty="0" smtClean="0"/>
              <a:t>Response within 2 days persist 2 weeks  or longer</a:t>
            </a:r>
            <a:endParaRPr lang="en-US" sz="2400" dirty="0" smtClean="0"/>
          </a:p>
          <a:p>
            <a:r>
              <a:rPr lang="en-US" sz="2400" dirty="0" smtClean="0"/>
              <a:t>For recurrence dose can be repeated after 7 days</a:t>
            </a:r>
          </a:p>
          <a:p>
            <a:r>
              <a:rPr lang="en-US" sz="2400" dirty="0" err="1" smtClean="0"/>
              <a:t>Zoledronate</a:t>
            </a:r>
            <a:r>
              <a:rPr lang="en-US" sz="2400" dirty="0" smtClean="0"/>
              <a:t> is most potent (4 mg over 15 min)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710529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9914"/>
          </a:xfrm>
        </p:spPr>
        <p:txBody>
          <a:bodyPr>
            <a:normAutofit/>
          </a:bodyPr>
          <a:lstStyle/>
          <a:p>
            <a:r>
              <a:rPr lang="en-US" dirty="0" smtClean="0"/>
              <a:t>CALCITONIN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19514"/>
            <a:ext cx="8596668" cy="472184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Calcitonin inhibit bone </a:t>
            </a:r>
            <a:r>
              <a:rPr lang="en-US" sz="2400" dirty="0" err="1" smtClean="0"/>
              <a:t>resorption</a:t>
            </a:r>
            <a:r>
              <a:rPr lang="en-US" sz="2400" dirty="0" smtClean="0"/>
              <a:t> and promote renal excretion of calcium</a:t>
            </a:r>
          </a:p>
          <a:p>
            <a:r>
              <a:rPr lang="en-US" sz="2400" dirty="0" smtClean="0"/>
              <a:t>Salmon calcitonin 4- 8 U/Kg  IM or SC every 6-12h</a:t>
            </a:r>
          </a:p>
          <a:p>
            <a:r>
              <a:rPr lang="en-US" sz="2400" dirty="0" smtClean="0"/>
              <a:t>Lowers serum calcium by 1-2 mg/dl within hours</a:t>
            </a:r>
          </a:p>
          <a:p>
            <a:r>
              <a:rPr lang="en-US" sz="2400" dirty="0" smtClean="0"/>
              <a:t>Safe in renal failure</a:t>
            </a:r>
          </a:p>
          <a:p>
            <a:r>
              <a:rPr lang="en-US" sz="2400" dirty="0" err="1" smtClean="0"/>
              <a:t>Anagesis</a:t>
            </a:r>
            <a:r>
              <a:rPr lang="en-US" sz="2400" dirty="0" smtClean="0"/>
              <a:t> effect in bone </a:t>
            </a:r>
            <a:r>
              <a:rPr lang="en-US" sz="2400" dirty="0" err="1" smtClean="0"/>
              <a:t>mets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672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1959"/>
          </a:xfrm>
        </p:spPr>
        <p:txBody>
          <a:bodyPr/>
          <a:lstStyle/>
          <a:p>
            <a:r>
              <a:rPr lang="en-US" dirty="0" smtClean="0"/>
              <a:t>GLUCOCORTICOIDS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75099"/>
            <a:ext cx="8596668" cy="41662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Used in hematological malignancies and granuloma</a:t>
            </a:r>
          </a:p>
          <a:p>
            <a:r>
              <a:rPr lang="en-US" sz="2400" dirty="0" smtClean="0"/>
              <a:t>20 – 60mg/ day</a:t>
            </a:r>
          </a:p>
          <a:p>
            <a:r>
              <a:rPr lang="en-US" sz="2400" dirty="0" smtClean="0"/>
              <a:t>Dose should be tapered and stop after correction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7665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937"/>
          </a:xfrm>
        </p:spPr>
        <p:txBody>
          <a:bodyPr/>
          <a:lstStyle/>
          <a:p>
            <a:r>
              <a:rPr lang="en-US" dirty="0" smtClean="0"/>
              <a:t>DENOSUMAB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47777"/>
            <a:ext cx="8596668" cy="429358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RANK ligand inhibitor </a:t>
            </a:r>
          </a:p>
          <a:p>
            <a:r>
              <a:rPr lang="en-US" sz="2400" dirty="0" smtClean="0"/>
              <a:t>Useful in refractory </a:t>
            </a:r>
            <a:r>
              <a:rPr lang="en-US" sz="2400" dirty="0" err="1" smtClean="0"/>
              <a:t>hypercalcemia</a:t>
            </a:r>
            <a:endParaRPr lang="en-US" sz="2400" dirty="0" smtClean="0"/>
          </a:p>
          <a:p>
            <a:r>
              <a:rPr lang="en-US" sz="2400" dirty="0" smtClean="0"/>
              <a:t>120 mg S/C </a:t>
            </a:r>
            <a:r>
              <a:rPr lang="en-US" sz="2400" dirty="0" err="1" smtClean="0"/>
              <a:t>wkly</a:t>
            </a:r>
            <a:r>
              <a:rPr lang="en-US" sz="2400" dirty="0" smtClean="0"/>
              <a:t> for 4 weeks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1261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3063"/>
          </a:xfrm>
        </p:spPr>
        <p:txBody>
          <a:bodyPr>
            <a:normAutofit/>
          </a:bodyPr>
          <a:lstStyle/>
          <a:p>
            <a:r>
              <a:rPr lang="en-US" dirty="0" smtClean="0"/>
              <a:t>DIALYSIS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43605"/>
            <a:ext cx="8596668" cy="439775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HD and Peritoneal dialysis using low calcium dialysate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are effective for very severe </a:t>
            </a:r>
            <a:r>
              <a:rPr lang="en-US" sz="2400" dirty="0" err="1" smtClean="0"/>
              <a:t>hypercalcemia</a:t>
            </a:r>
            <a:r>
              <a:rPr lang="en-US" sz="2400" dirty="0" smtClean="0"/>
              <a:t>(16mg/dl)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1422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18258"/>
          </a:xfrm>
        </p:spPr>
        <p:txBody>
          <a:bodyPr/>
          <a:lstStyle/>
          <a:p>
            <a:r>
              <a:rPr lang="en-US" dirty="0" smtClean="0"/>
              <a:t>Chronic </a:t>
            </a:r>
            <a:r>
              <a:rPr lang="en-US" dirty="0" err="1" smtClean="0"/>
              <a:t>hypercalcemia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212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PRIMARY HYPERPARATHYROIDISM</a:t>
            </a:r>
          </a:p>
          <a:p>
            <a:pPr marL="0" indent="0">
              <a:buNone/>
            </a:pPr>
            <a:r>
              <a:rPr lang="en-US" sz="2400" dirty="0" err="1" smtClean="0"/>
              <a:t>Parathyroidectomy</a:t>
            </a:r>
            <a:r>
              <a:rPr lang="en-US" sz="2400" dirty="0" smtClean="0"/>
              <a:t> is done, IF</a:t>
            </a:r>
          </a:p>
          <a:p>
            <a:pPr marL="0" indent="0">
              <a:buNone/>
            </a:pPr>
            <a:r>
              <a:rPr lang="en-US" sz="2400" dirty="0" smtClean="0"/>
              <a:t>1)CRC &gt;1 mg/dl above the upper limit of normal</a:t>
            </a:r>
          </a:p>
          <a:p>
            <a:pPr marL="0" indent="0">
              <a:buNone/>
            </a:pPr>
            <a:r>
              <a:rPr lang="en-US" sz="2400" dirty="0" smtClean="0"/>
              <a:t>2)Creatinine Clearance&lt;60mL/min</a:t>
            </a:r>
          </a:p>
          <a:p>
            <a:pPr marL="0" indent="0">
              <a:buNone/>
            </a:pPr>
            <a:r>
              <a:rPr lang="en-US" sz="2400" dirty="0" smtClean="0"/>
              <a:t>3)Age&lt;50</a:t>
            </a:r>
          </a:p>
          <a:p>
            <a:pPr marL="0" indent="0">
              <a:buNone/>
            </a:pPr>
            <a:r>
              <a:rPr lang="en-US" sz="2400" dirty="0" smtClean="0"/>
              <a:t>4)BMD </a:t>
            </a:r>
            <a:r>
              <a:rPr lang="en-US" sz="2400" dirty="0"/>
              <a:t>H</a:t>
            </a:r>
            <a:r>
              <a:rPr lang="en-US" sz="2400" dirty="0" smtClean="0"/>
              <a:t>ip/L spine/Distal Radius&gt;2.5 SD below peak bone mass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60365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737" y="540152"/>
            <a:ext cx="8596668" cy="8835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2031"/>
            <a:ext cx="8596668" cy="44093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MEDICAL THERAPY</a:t>
            </a:r>
          </a:p>
          <a:p>
            <a:pPr marL="0" indent="0">
              <a:buNone/>
            </a:pPr>
            <a:r>
              <a:rPr lang="en-US" sz="2400" dirty="0" smtClean="0"/>
              <a:t>For asymptomatic patients</a:t>
            </a:r>
          </a:p>
          <a:p>
            <a:pPr marL="0" indent="0">
              <a:buNone/>
            </a:pPr>
            <a:r>
              <a:rPr lang="en-US" sz="2400" dirty="0" smtClean="0"/>
              <a:t>Liberal oral </a:t>
            </a:r>
            <a:r>
              <a:rPr lang="en-US" sz="2400" dirty="0" err="1" smtClean="0"/>
              <a:t>hydration,High</a:t>
            </a:r>
            <a:r>
              <a:rPr lang="en-US" sz="2400" dirty="0" smtClean="0"/>
              <a:t> salt </a:t>
            </a:r>
            <a:r>
              <a:rPr lang="en-US" sz="2400" dirty="0" err="1" smtClean="0"/>
              <a:t>diet,Daily</a:t>
            </a:r>
            <a:r>
              <a:rPr lang="en-US" sz="2400" dirty="0" smtClean="0"/>
              <a:t> physical activity</a:t>
            </a:r>
          </a:p>
          <a:p>
            <a:pPr marL="0" indent="0">
              <a:buNone/>
            </a:pPr>
            <a:r>
              <a:rPr lang="en-US" sz="2400" dirty="0" smtClean="0"/>
              <a:t>Avoid thiazides</a:t>
            </a:r>
          </a:p>
          <a:p>
            <a:pPr marL="0" indent="0">
              <a:buNone/>
            </a:pPr>
            <a:r>
              <a:rPr lang="en-US" sz="2400" dirty="0" err="1" smtClean="0"/>
              <a:t>Cinacalcet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Activate </a:t>
            </a:r>
            <a:r>
              <a:rPr lang="en-US" sz="2400" dirty="0" err="1" smtClean="0"/>
              <a:t>CasR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8231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9362"/>
          </a:xfrm>
        </p:spPr>
        <p:txBody>
          <a:bodyPr/>
          <a:lstStyle/>
          <a:p>
            <a:r>
              <a:rPr lang="en-US" dirty="0" smtClean="0"/>
              <a:t>MALIGNANT HYPERCALCEMIA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3053"/>
            <a:ext cx="8596668" cy="432830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Bisphosphonate and steroids</a:t>
            </a:r>
          </a:p>
          <a:p>
            <a:r>
              <a:rPr lang="en-US" sz="2400" dirty="0" smtClean="0"/>
              <a:t>Calcium restriction (&lt;400mg/day)</a:t>
            </a:r>
          </a:p>
          <a:p>
            <a:r>
              <a:rPr lang="en-US" sz="2400" dirty="0" err="1" smtClean="0"/>
              <a:t>Denosumab</a:t>
            </a:r>
            <a:r>
              <a:rPr lang="en-US" sz="2400" dirty="0" smtClean="0"/>
              <a:t> if RF present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8636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90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FAMILIAL HYPOCALCIURIC HYPERCALCEMIA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30829"/>
            <a:ext cx="8596668" cy="431053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AUTOSOMAL DOMINANT SYNDROME</a:t>
            </a:r>
          </a:p>
          <a:p>
            <a:r>
              <a:rPr lang="en-US" sz="2400" dirty="0" smtClean="0"/>
              <a:t>Family history of </a:t>
            </a:r>
            <a:r>
              <a:rPr lang="en-US" sz="2400" dirty="0" err="1" smtClean="0"/>
              <a:t>hypercalcemia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TYPE 1CaSR Inactivating mutations</a:t>
            </a:r>
          </a:p>
          <a:p>
            <a:r>
              <a:rPr lang="en-US" sz="2400" dirty="0" smtClean="0"/>
              <a:t>TYPE 2 GNA11 mutation</a:t>
            </a:r>
          </a:p>
          <a:p>
            <a:r>
              <a:rPr lang="en-US" sz="2400" dirty="0" smtClean="0"/>
              <a:t>TYPE 3 AP2S1 </a:t>
            </a:r>
            <a:r>
              <a:rPr lang="en-US" sz="2400" dirty="0" smtClean="0"/>
              <a:t>mutation</a:t>
            </a:r>
          </a:p>
          <a:p>
            <a:r>
              <a:rPr lang="en-US" sz="2400" dirty="0" smtClean="0"/>
              <a:t>Low calcium creatinine clearance ratio&lt;0.01</a:t>
            </a:r>
          </a:p>
          <a:p>
            <a:r>
              <a:rPr lang="en-US" sz="2400" dirty="0" smtClean="0"/>
              <a:t>Sequential analysis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5289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977" y="2727767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                   THANK YOU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968084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363</TotalTime>
  <Words>884</Words>
  <Application>Microsoft Office PowerPoint</Application>
  <PresentationFormat>Widescreen</PresentationFormat>
  <Paragraphs>159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Trebuchet MS</vt:lpstr>
      <vt:lpstr>Wingdings</vt:lpstr>
      <vt:lpstr>Wingdings 3</vt:lpstr>
      <vt:lpstr>Facet</vt:lpstr>
      <vt:lpstr>HYPERCALCEMIA</vt:lpstr>
      <vt:lpstr>INTRODUCTION</vt:lpstr>
      <vt:lpstr>PowerPoint Presentation</vt:lpstr>
      <vt:lpstr>NORMAL FEEDBACK MECHANISM</vt:lpstr>
      <vt:lpstr>PowerPoint Presentation</vt:lpstr>
      <vt:lpstr>HYPERCALCEMIA</vt:lpstr>
      <vt:lpstr>ETIOLOGY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CLINICAL MANIFESTATIONS</vt:lpstr>
      <vt:lpstr>PowerPoint Presentation</vt:lpstr>
      <vt:lpstr>OSTEITIS FIBROSA CYSTICA</vt:lpstr>
      <vt:lpstr>DIAGNOSTIC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MANAGEMENT</vt:lpstr>
      <vt:lpstr>BISPHOSPHONATES</vt:lpstr>
      <vt:lpstr>CALCITONIN</vt:lpstr>
      <vt:lpstr>GLUCOCORTICOIDS</vt:lpstr>
      <vt:lpstr>DENOSUMAB</vt:lpstr>
      <vt:lpstr>DIALYSIS</vt:lpstr>
      <vt:lpstr>Chronic hypercalcemia</vt:lpstr>
      <vt:lpstr>PowerPoint Presentation</vt:lpstr>
      <vt:lpstr>MALIGNANT HYPERCALCEMIA</vt:lpstr>
      <vt:lpstr>FAMILIAL HYPOCALCIURIC HYPERCALCEMIA</vt:lpstr>
      <vt:lpstr>                   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HYPERCALCEMIA</dc:title>
  <dc:creator>Microsoft account</dc:creator>
  <cp:lastModifiedBy>Microsoft account</cp:lastModifiedBy>
  <cp:revision>36</cp:revision>
  <dcterms:created xsi:type="dcterms:W3CDTF">2022-06-10T14:23:41Z</dcterms:created>
  <dcterms:modified xsi:type="dcterms:W3CDTF">2022-06-13T18:48:55Z</dcterms:modified>
</cp:coreProperties>
</file>