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75" r:id="rId5"/>
    <p:sldId id="276" r:id="rId6"/>
    <p:sldId id="278" r:id="rId7"/>
    <p:sldId id="279" r:id="rId8"/>
    <p:sldId id="280" r:id="rId9"/>
    <p:sldId id="281" r:id="rId10"/>
    <p:sldId id="260" r:id="rId11"/>
    <p:sldId id="282" r:id="rId12"/>
    <p:sldId id="283" r:id="rId13"/>
    <p:sldId id="284" r:id="rId14"/>
    <p:sldId id="285" r:id="rId15"/>
    <p:sldId id="286" r:id="rId16"/>
    <p:sldId id="287" r:id="rId17"/>
    <p:sldId id="288" r:id="rId18"/>
    <p:sldId id="289" r:id="rId19"/>
    <p:sldId id="290" r:id="rId20"/>
    <p:sldId id="291" r:id="rId21"/>
    <p:sldId id="292" r:id="rId22"/>
    <p:sldId id="293" r:id="rId23"/>
    <p:sldId id="262" r:id="rId24"/>
    <p:sldId id="268" r:id="rId25"/>
    <p:sldId id="269" r:id="rId26"/>
    <p:sldId id="271" r:id="rId27"/>
    <p:sldId id="272" r:id="rId28"/>
    <p:sldId id="261" r:id="rId29"/>
    <p:sldId id="273" r:id="rId30"/>
    <p:sldId id="266" r:id="rId31"/>
    <p:sldId id="267" r:id="rId32"/>
    <p:sldId id="259" r:id="rId33"/>
    <p:sldId id="294" r:id="rId34"/>
    <p:sldId id="274" r:id="rId35"/>
    <p:sldId id="295" r:id="rId36"/>
    <p:sldId id="296" r:id="rId37"/>
    <p:sldId id="297" r:id="rId38"/>
    <p:sldId id="298" r:id="rId39"/>
    <p:sldId id="299" r:id="rId40"/>
    <p:sldId id="302" r:id="rId41"/>
    <p:sldId id="303" r:id="rId42"/>
    <p:sldId id="301" r:id="rId43"/>
    <p:sldId id="304"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88B3156-125E-4B21-A50D-C81A39CA54A4}" type="datetimeFigureOut">
              <a:rPr lang="en-IN" smtClean="0"/>
              <a:t>06-04-2022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2DDC9FE-C6FB-4F22-860A-7F94047DB39D}"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1544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8B3156-125E-4B21-A50D-C81A39CA54A4}" type="datetimeFigureOut">
              <a:rPr lang="en-IN" smtClean="0"/>
              <a:t>06-04-2022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2DDC9FE-C6FB-4F22-860A-7F94047DB39D}" type="slidenum">
              <a:rPr lang="en-IN" smtClean="0"/>
              <a:t>‹#›</a:t>
            </a:fld>
            <a:endParaRPr lang="en-IN"/>
          </a:p>
        </p:txBody>
      </p:sp>
    </p:spTree>
    <p:extLst>
      <p:ext uri="{BB962C8B-B14F-4D97-AF65-F5344CB8AC3E}">
        <p14:creationId xmlns:p14="http://schemas.microsoft.com/office/powerpoint/2010/main" val="3686714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8B3156-125E-4B21-A50D-C81A39CA54A4}" type="datetimeFigureOut">
              <a:rPr lang="en-IN" smtClean="0"/>
              <a:t>06-04-2022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2DDC9FE-C6FB-4F22-860A-7F94047DB39D}"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1643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88B3156-125E-4B21-A50D-C81A39CA54A4}" type="datetimeFigureOut">
              <a:rPr lang="en-IN" smtClean="0"/>
              <a:t>06-04-2022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2DDC9FE-C6FB-4F22-860A-7F94047DB39D}" type="slidenum">
              <a:rPr lang="en-IN" smtClean="0"/>
              <a:t>‹#›</a:t>
            </a:fld>
            <a:endParaRPr lang="en-IN"/>
          </a:p>
        </p:txBody>
      </p:sp>
    </p:spTree>
    <p:extLst>
      <p:ext uri="{BB962C8B-B14F-4D97-AF65-F5344CB8AC3E}">
        <p14:creationId xmlns:p14="http://schemas.microsoft.com/office/powerpoint/2010/main" val="1450338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88B3156-125E-4B21-A50D-C81A39CA54A4}" type="datetimeFigureOut">
              <a:rPr lang="en-IN" smtClean="0"/>
              <a:t>06-04-2022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2DDC9FE-C6FB-4F22-860A-7F94047DB39D}" type="slidenum">
              <a:rPr lang="en-IN" smtClean="0"/>
              <a:t>‹#›</a:t>
            </a:fld>
            <a:endParaRPr lang="en-IN"/>
          </a:p>
        </p:txBody>
      </p:sp>
    </p:spTree>
    <p:extLst>
      <p:ext uri="{BB962C8B-B14F-4D97-AF65-F5344CB8AC3E}">
        <p14:creationId xmlns:p14="http://schemas.microsoft.com/office/powerpoint/2010/main" val="223381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88B3156-125E-4B21-A50D-C81A39CA54A4}" type="datetimeFigureOut">
              <a:rPr lang="en-IN" smtClean="0"/>
              <a:t>06-04-2022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2DDC9FE-C6FB-4F22-860A-7F94047DB39D}" type="slidenum">
              <a:rPr lang="en-IN" smtClean="0"/>
              <a:t>‹#›</a:t>
            </a:fld>
            <a:endParaRPr lang="en-IN"/>
          </a:p>
        </p:txBody>
      </p:sp>
    </p:spTree>
    <p:extLst>
      <p:ext uri="{BB962C8B-B14F-4D97-AF65-F5344CB8AC3E}">
        <p14:creationId xmlns:p14="http://schemas.microsoft.com/office/powerpoint/2010/main" val="3932448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88B3156-125E-4B21-A50D-C81A39CA54A4}" type="datetimeFigureOut">
              <a:rPr lang="en-IN" smtClean="0"/>
              <a:t>06-04-2022</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42DDC9FE-C6FB-4F22-860A-7F94047DB39D}" type="slidenum">
              <a:rPr lang="en-IN" smtClean="0"/>
              <a:t>‹#›</a:t>
            </a:fld>
            <a:endParaRPr lang="en-IN"/>
          </a:p>
        </p:txBody>
      </p:sp>
    </p:spTree>
    <p:extLst>
      <p:ext uri="{BB962C8B-B14F-4D97-AF65-F5344CB8AC3E}">
        <p14:creationId xmlns:p14="http://schemas.microsoft.com/office/powerpoint/2010/main" val="4114112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88B3156-125E-4B21-A50D-C81A39CA54A4}" type="datetimeFigureOut">
              <a:rPr lang="en-IN" smtClean="0"/>
              <a:t>06-04-2022</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2DDC9FE-C6FB-4F22-860A-7F94047DB39D}" type="slidenum">
              <a:rPr lang="en-IN" smtClean="0"/>
              <a:t>‹#›</a:t>
            </a:fld>
            <a:endParaRPr lang="en-IN"/>
          </a:p>
        </p:txBody>
      </p:sp>
    </p:spTree>
    <p:extLst>
      <p:ext uri="{BB962C8B-B14F-4D97-AF65-F5344CB8AC3E}">
        <p14:creationId xmlns:p14="http://schemas.microsoft.com/office/powerpoint/2010/main" val="1964050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8B3156-125E-4B21-A50D-C81A39CA54A4}" type="datetimeFigureOut">
              <a:rPr lang="en-IN" smtClean="0"/>
              <a:t>06-04-2022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2DDC9FE-C6FB-4F22-860A-7F94047DB39D}" type="slidenum">
              <a:rPr lang="en-IN" smtClean="0"/>
              <a:t>‹#›</a:t>
            </a:fld>
            <a:endParaRPr lang="en-IN"/>
          </a:p>
        </p:txBody>
      </p:sp>
    </p:spTree>
    <p:extLst>
      <p:ext uri="{BB962C8B-B14F-4D97-AF65-F5344CB8AC3E}">
        <p14:creationId xmlns:p14="http://schemas.microsoft.com/office/powerpoint/2010/main" val="1689765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8B3156-125E-4B21-A50D-C81A39CA54A4}" type="datetimeFigureOut">
              <a:rPr lang="en-IN" smtClean="0"/>
              <a:t>06-04-2022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2DDC9FE-C6FB-4F22-860A-7F94047DB39D}" type="slidenum">
              <a:rPr lang="en-IN" smtClean="0"/>
              <a:t>‹#›</a:t>
            </a:fld>
            <a:endParaRPr lang="en-IN"/>
          </a:p>
        </p:txBody>
      </p:sp>
    </p:spTree>
    <p:extLst>
      <p:ext uri="{BB962C8B-B14F-4D97-AF65-F5344CB8AC3E}">
        <p14:creationId xmlns:p14="http://schemas.microsoft.com/office/powerpoint/2010/main" val="69352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8B3156-125E-4B21-A50D-C81A39CA54A4}" type="datetimeFigureOut">
              <a:rPr lang="en-IN" smtClean="0"/>
              <a:t>06-04-2022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2DDC9FE-C6FB-4F22-860A-7F94047DB39D}" type="slidenum">
              <a:rPr lang="en-IN" smtClean="0"/>
              <a:t>‹#›</a:t>
            </a:fld>
            <a:endParaRPr lang="en-IN"/>
          </a:p>
        </p:txBody>
      </p:sp>
    </p:spTree>
    <p:extLst>
      <p:ext uri="{BB962C8B-B14F-4D97-AF65-F5344CB8AC3E}">
        <p14:creationId xmlns:p14="http://schemas.microsoft.com/office/powerpoint/2010/main" val="635322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88B3156-125E-4B21-A50D-C81A39CA54A4}" type="datetimeFigureOut">
              <a:rPr lang="en-IN" smtClean="0"/>
              <a:t>06-04-2022</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2DDC9FE-C6FB-4F22-860A-7F94047DB39D}"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9535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uptodate.com/contents/pembrolizumab-drug-information?search=hodgkin+lymphoma+treatment&amp;topicRef=4765&amp;source=see_link" TargetMode="External"/><Relationship Id="rId2" Type="http://schemas.openxmlformats.org/officeDocument/2006/relationships/hyperlink" Target="https://www.uptodate.com/contents/nivolumab-drug-information?search=hodgkin+lymphoma+treatment&amp;topicRef=4765&amp;source=see_link"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6CAB0-EDB2-4F21-8419-6C2C72FB4494}"/>
              </a:ext>
            </a:extLst>
          </p:cNvPr>
          <p:cNvSpPr>
            <a:spLocks noGrp="1"/>
          </p:cNvSpPr>
          <p:nvPr>
            <p:ph type="ctrTitle"/>
          </p:nvPr>
        </p:nvSpPr>
        <p:spPr/>
        <p:txBody>
          <a:bodyPr/>
          <a:lstStyle/>
          <a:p>
            <a:r>
              <a:rPr lang="en-US" dirty="0"/>
              <a:t>HODGKIN’S LYMPHOMA</a:t>
            </a:r>
            <a:endParaRPr lang="en-IN" dirty="0"/>
          </a:p>
        </p:txBody>
      </p:sp>
      <p:sp>
        <p:nvSpPr>
          <p:cNvPr id="3" name="Subtitle 2">
            <a:extLst>
              <a:ext uri="{FF2B5EF4-FFF2-40B4-BE49-F238E27FC236}">
                <a16:creationId xmlns:a16="http://schemas.microsoft.com/office/drawing/2014/main" id="{082F7F0C-6DCE-42FC-9075-41431A94BE2B}"/>
              </a:ext>
            </a:extLst>
          </p:cNvPr>
          <p:cNvSpPr>
            <a:spLocks noGrp="1"/>
          </p:cNvSpPr>
          <p:nvPr>
            <p:ph type="subTitle" idx="1"/>
          </p:nvPr>
        </p:nvSpPr>
        <p:spPr/>
        <p:txBody>
          <a:bodyPr>
            <a:normAutofit fontScale="47500" lnSpcReduction="20000"/>
          </a:bodyPr>
          <a:lstStyle/>
          <a:p>
            <a:endParaRPr lang="en-US" dirty="0"/>
          </a:p>
          <a:p>
            <a:endParaRPr lang="en-IN" dirty="0"/>
          </a:p>
          <a:p>
            <a:r>
              <a:rPr lang="en-IN" dirty="0"/>
              <a:t>                                                                   DR Monet Philipose</a:t>
            </a:r>
          </a:p>
          <a:p>
            <a:r>
              <a:rPr lang="en-IN" dirty="0"/>
              <a:t>                                                                 JR2 Medicine</a:t>
            </a:r>
          </a:p>
        </p:txBody>
      </p:sp>
    </p:spTree>
    <p:extLst>
      <p:ext uri="{BB962C8B-B14F-4D97-AF65-F5344CB8AC3E}">
        <p14:creationId xmlns:p14="http://schemas.microsoft.com/office/powerpoint/2010/main" val="873502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2BFCB-B028-498C-8877-F8B580EFE65B}"/>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E0CE8B58-419B-4EDB-A5A0-9C510D2385CC}"/>
              </a:ext>
            </a:extLst>
          </p:cNvPr>
          <p:cNvSpPr>
            <a:spLocks noGrp="1"/>
          </p:cNvSpPr>
          <p:nvPr>
            <p:ph idx="1"/>
          </p:nvPr>
        </p:nvSpPr>
        <p:spPr/>
        <p:txBody>
          <a:bodyPr/>
          <a:lstStyle/>
          <a:p>
            <a:pPr>
              <a:buFont typeface="Wingdings" panose="05000000000000000000" pitchFamily="2" charset="2"/>
              <a:buChar char="§"/>
            </a:pPr>
            <a:r>
              <a:rPr lang="en-US" dirty="0"/>
              <a:t> Malignancy of mature B lymphocytes;</a:t>
            </a:r>
          </a:p>
          <a:p>
            <a:pPr>
              <a:buFont typeface="Wingdings" panose="05000000000000000000" pitchFamily="2" charset="2"/>
              <a:buChar char="§"/>
            </a:pPr>
            <a:r>
              <a:rPr lang="en-US" dirty="0"/>
              <a:t> Represents ~ 10% of all lymphomas diagnosed each year.</a:t>
            </a:r>
          </a:p>
          <a:p>
            <a:pPr>
              <a:buFont typeface="Wingdings" panose="05000000000000000000" pitchFamily="2" charset="2"/>
              <a:buChar char="§"/>
            </a:pPr>
            <a:r>
              <a:rPr lang="en-US" dirty="0"/>
              <a:t> Formerly called Hodgkin's disease</a:t>
            </a:r>
          </a:p>
          <a:p>
            <a:pPr>
              <a:buFont typeface="Wingdings" panose="05000000000000000000" pitchFamily="2" charset="2"/>
              <a:buChar char="§"/>
            </a:pPr>
            <a:r>
              <a:rPr lang="en-US" dirty="0"/>
              <a:t> Lymphoid neoplasms in which malignant Hodgkin/Reed-Sternberg (HRS) cells are admixed with a heterogeneous population of non-neoplastic inflammatory cells</a:t>
            </a:r>
          </a:p>
        </p:txBody>
      </p:sp>
    </p:spTree>
    <p:extLst>
      <p:ext uri="{BB962C8B-B14F-4D97-AF65-F5344CB8AC3E}">
        <p14:creationId xmlns:p14="http://schemas.microsoft.com/office/powerpoint/2010/main" val="2855445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6C9A2-0CF2-4FE2-93D7-D23B5FA47F60}"/>
              </a:ext>
            </a:extLst>
          </p:cNvPr>
          <p:cNvSpPr>
            <a:spLocks noGrp="1"/>
          </p:cNvSpPr>
          <p:nvPr>
            <p:ph type="title"/>
          </p:nvPr>
        </p:nvSpPr>
        <p:spPr/>
        <p:txBody>
          <a:bodyPr>
            <a:normAutofit/>
          </a:bodyPr>
          <a:lstStyle/>
          <a:p>
            <a:r>
              <a:rPr lang="en-US" sz="3200" dirty="0"/>
              <a:t>WHO classification</a:t>
            </a:r>
            <a:endParaRPr lang="en-IN" sz="3200" dirty="0"/>
          </a:p>
        </p:txBody>
      </p:sp>
      <p:sp>
        <p:nvSpPr>
          <p:cNvPr id="3" name="Content Placeholder 2">
            <a:extLst>
              <a:ext uri="{FF2B5EF4-FFF2-40B4-BE49-F238E27FC236}">
                <a16:creationId xmlns:a16="http://schemas.microsoft.com/office/drawing/2014/main" id="{3ADE730C-5393-4D4E-9194-BD11B6B12E07}"/>
              </a:ext>
            </a:extLst>
          </p:cNvPr>
          <p:cNvSpPr>
            <a:spLocks noGrp="1"/>
          </p:cNvSpPr>
          <p:nvPr>
            <p:ph idx="1"/>
          </p:nvPr>
        </p:nvSpPr>
        <p:spPr/>
        <p:txBody>
          <a:bodyPr/>
          <a:lstStyle/>
          <a:p>
            <a:r>
              <a:rPr lang="en-US" dirty="0"/>
              <a:t>Two major categories of HL </a:t>
            </a:r>
          </a:p>
          <a:p>
            <a:pPr marL="0" indent="0">
              <a:buNone/>
            </a:pPr>
            <a:r>
              <a:rPr lang="en-US" dirty="0"/>
              <a:t>1. Classic HL (</a:t>
            </a:r>
            <a:r>
              <a:rPr lang="en-US" dirty="0" err="1"/>
              <a:t>cHL</a:t>
            </a:r>
            <a:r>
              <a:rPr lang="en-US" dirty="0"/>
              <a:t>) - 90 to 95 percent of cases of HL . </a:t>
            </a:r>
          </a:p>
          <a:p>
            <a:pPr marL="0" indent="0">
              <a:buNone/>
            </a:pPr>
            <a:r>
              <a:rPr lang="en-US" dirty="0"/>
              <a:t>further subtyped according to pathologic features:</a:t>
            </a:r>
          </a:p>
          <a:p>
            <a:pPr marL="0" indent="0">
              <a:buNone/>
            </a:pPr>
            <a:r>
              <a:rPr lang="en-US" dirty="0"/>
              <a:t>	- Nodular sclerosis </a:t>
            </a:r>
            <a:r>
              <a:rPr lang="en-US" dirty="0" err="1"/>
              <a:t>cHL</a:t>
            </a:r>
            <a:r>
              <a:rPr lang="en-US" dirty="0"/>
              <a:t> (NSCHL)</a:t>
            </a:r>
          </a:p>
          <a:p>
            <a:pPr marL="0" indent="0">
              <a:buNone/>
            </a:pPr>
            <a:r>
              <a:rPr lang="en-US" dirty="0"/>
              <a:t>	- Mixed cellularity </a:t>
            </a:r>
            <a:r>
              <a:rPr lang="en-US" dirty="0" err="1"/>
              <a:t>cHL</a:t>
            </a:r>
            <a:r>
              <a:rPr lang="en-US" dirty="0"/>
              <a:t> (MCCHL)</a:t>
            </a:r>
          </a:p>
          <a:p>
            <a:pPr marL="0" indent="0">
              <a:buNone/>
            </a:pPr>
            <a:r>
              <a:rPr lang="en-US" dirty="0"/>
              <a:t>	- Lymphocyte rich </a:t>
            </a:r>
            <a:r>
              <a:rPr lang="en-US" dirty="0" err="1"/>
              <a:t>cHL</a:t>
            </a:r>
            <a:r>
              <a:rPr lang="en-US" dirty="0"/>
              <a:t> (LRCHL)</a:t>
            </a:r>
          </a:p>
          <a:p>
            <a:pPr marL="0" indent="0">
              <a:buNone/>
            </a:pPr>
            <a:r>
              <a:rPr lang="en-US" dirty="0"/>
              <a:t>	- Lymphocyte depleted </a:t>
            </a:r>
            <a:r>
              <a:rPr lang="en-US" dirty="0" err="1"/>
              <a:t>cHL</a:t>
            </a:r>
            <a:r>
              <a:rPr lang="en-US" dirty="0"/>
              <a:t> (LDCHL)</a:t>
            </a:r>
          </a:p>
          <a:p>
            <a:pPr marL="0" indent="0">
              <a:buNone/>
            </a:pPr>
            <a:r>
              <a:rPr lang="en-US" dirty="0"/>
              <a:t>2. Nodular lymphocyte predominant HL (NLPHL)- accounts for the remainder</a:t>
            </a:r>
            <a:endParaRPr lang="en-IN" dirty="0"/>
          </a:p>
          <a:p>
            <a:endParaRPr lang="en-IN" dirty="0"/>
          </a:p>
        </p:txBody>
      </p:sp>
    </p:spTree>
    <p:extLst>
      <p:ext uri="{BB962C8B-B14F-4D97-AF65-F5344CB8AC3E}">
        <p14:creationId xmlns:p14="http://schemas.microsoft.com/office/powerpoint/2010/main" val="3505389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A68E8-109E-4EC7-BC6E-2C65D9C3EC8F}"/>
              </a:ext>
            </a:extLst>
          </p:cNvPr>
          <p:cNvSpPr>
            <a:spLocks noGrp="1"/>
          </p:cNvSpPr>
          <p:nvPr>
            <p:ph type="title"/>
          </p:nvPr>
        </p:nvSpPr>
        <p:spPr/>
        <p:txBody>
          <a:bodyPr>
            <a:normAutofit/>
          </a:bodyPr>
          <a:lstStyle/>
          <a:p>
            <a:r>
              <a:rPr lang="en-US" sz="4000" b="1" dirty="0">
                <a:solidFill>
                  <a:schemeClr val="bg2">
                    <a:lumMod val="50000"/>
                  </a:schemeClr>
                </a:solidFill>
              </a:rPr>
              <a:t>EPIDEMIOLOGY AND RISK FACTORS</a:t>
            </a:r>
            <a:endParaRPr lang="en-IN" sz="4000" b="1" dirty="0">
              <a:solidFill>
                <a:schemeClr val="bg2">
                  <a:lumMod val="50000"/>
                </a:schemeClr>
              </a:solidFill>
            </a:endParaRPr>
          </a:p>
        </p:txBody>
      </p:sp>
      <p:sp>
        <p:nvSpPr>
          <p:cNvPr id="3" name="Content Placeholder 2">
            <a:extLst>
              <a:ext uri="{FF2B5EF4-FFF2-40B4-BE49-F238E27FC236}">
                <a16:creationId xmlns:a16="http://schemas.microsoft.com/office/drawing/2014/main" id="{ABFB1F8B-0D51-40D6-AB85-2261386713B8}"/>
              </a:ext>
            </a:extLst>
          </p:cNvPr>
          <p:cNvSpPr>
            <a:spLocks noGrp="1"/>
          </p:cNvSpPr>
          <p:nvPr>
            <p:ph idx="1"/>
          </p:nvPr>
        </p:nvSpPr>
        <p:spPr/>
        <p:txBody>
          <a:bodyPr>
            <a:normAutofit fontScale="40000" lnSpcReduction="20000"/>
          </a:bodyPr>
          <a:lstStyle/>
          <a:p>
            <a:pPr>
              <a:buFont typeface="Wingdings" panose="05000000000000000000" pitchFamily="2" charset="2"/>
              <a:buChar char="q"/>
            </a:pPr>
            <a:r>
              <a:rPr lang="en-US" dirty="0"/>
              <a:t>  </a:t>
            </a:r>
            <a:r>
              <a:rPr lang="en-US" sz="9000" dirty="0"/>
              <a:t>Age  —</a:t>
            </a:r>
          </a:p>
          <a:p>
            <a:pPr marL="0" indent="0">
              <a:buNone/>
            </a:pPr>
            <a:r>
              <a:rPr lang="en-US" sz="9000" dirty="0"/>
              <a:t>	</a:t>
            </a:r>
            <a:r>
              <a:rPr lang="en-US" sz="7200" dirty="0"/>
              <a:t>* </a:t>
            </a:r>
            <a:r>
              <a:rPr lang="en-US" sz="5000" dirty="0"/>
              <a:t>most common among young adults (20 to 34 years)</a:t>
            </a:r>
          </a:p>
          <a:p>
            <a:pPr marL="0" indent="0">
              <a:buNone/>
            </a:pPr>
            <a:r>
              <a:rPr lang="en-US" sz="5000" dirty="0"/>
              <a:t>	* the median age at diagnosis is 39 years.</a:t>
            </a:r>
          </a:p>
          <a:p>
            <a:pPr marL="0" indent="0">
              <a:buNone/>
            </a:pPr>
            <a:r>
              <a:rPr lang="en-US" sz="5000" dirty="0"/>
              <a:t>	* bimodal age distribution with some histologic subtypes.</a:t>
            </a:r>
          </a:p>
          <a:p>
            <a:pPr marL="0" indent="0">
              <a:buNone/>
            </a:pPr>
            <a:r>
              <a:rPr lang="en-US" sz="5000" dirty="0"/>
              <a:t>                   ● Nodular lymphocyte-predominant HL (NLPHL) </a:t>
            </a:r>
          </a:p>
          <a:p>
            <a:pPr marL="0" indent="0">
              <a:buNone/>
            </a:pPr>
            <a:r>
              <a:rPr lang="en-US" sz="5000" dirty="0"/>
              <a:t>                                        - peak incidence in 4</a:t>
            </a:r>
            <a:r>
              <a:rPr lang="en-US" sz="5000" baseline="30000" dirty="0"/>
              <a:t>th</a:t>
            </a:r>
            <a:r>
              <a:rPr lang="en-US" sz="5000" dirty="0"/>
              <a:t> and 5</a:t>
            </a:r>
            <a:r>
              <a:rPr lang="en-US" sz="5000" baseline="30000" dirty="0"/>
              <a:t>th</a:t>
            </a:r>
            <a:r>
              <a:rPr lang="en-US" sz="5000" dirty="0"/>
              <a:t> decades of life.</a:t>
            </a:r>
          </a:p>
          <a:p>
            <a:pPr marL="0" indent="0">
              <a:buNone/>
            </a:pPr>
            <a:r>
              <a:rPr lang="en-US" sz="5000" dirty="0"/>
              <a:t>		- more common in males than in females</a:t>
            </a:r>
            <a:r>
              <a:rPr lang="en-US" sz="7200" dirty="0"/>
              <a:t>.</a:t>
            </a:r>
          </a:p>
          <a:p>
            <a:pPr marL="0" indent="0">
              <a:buNone/>
            </a:pPr>
            <a:r>
              <a:rPr lang="en-US" sz="7200" dirty="0"/>
              <a:t> 	</a:t>
            </a:r>
            <a:endParaRPr lang="en-IN" sz="7200" dirty="0"/>
          </a:p>
        </p:txBody>
      </p:sp>
    </p:spTree>
    <p:extLst>
      <p:ext uri="{BB962C8B-B14F-4D97-AF65-F5344CB8AC3E}">
        <p14:creationId xmlns:p14="http://schemas.microsoft.com/office/powerpoint/2010/main" val="3432395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0538C9-C172-453E-A4F5-5BCEB066C6C9}"/>
              </a:ext>
            </a:extLst>
          </p:cNvPr>
          <p:cNvSpPr txBox="1"/>
          <p:nvPr/>
        </p:nvSpPr>
        <p:spPr>
          <a:xfrm>
            <a:off x="1287261" y="2121764"/>
            <a:ext cx="9099612" cy="2031325"/>
          </a:xfrm>
          <a:prstGeom prst="rect">
            <a:avLst/>
          </a:prstGeom>
          <a:noFill/>
        </p:spPr>
        <p:txBody>
          <a:bodyPr wrap="square">
            <a:spAutoFit/>
          </a:bodyPr>
          <a:lstStyle/>
          <a:p>
            <a:pPr marL="285750" indent="-285750">
              <a:buFont typeface="Arial" panose="020B0604020202020204" pitchFamily="34" charset="0"/>
              <a:buChar char="•"/>
            </a:pPr>
            <a:r>
              <a:rPr lang="en-US" sz="1800" b="1" dirty="0"/>
              <a:t>Classic Hodgkin lymphoma (</a:t>
            </a:r>
            <a:r>
              <a:rPr lang="en-US" sz="1800" b="1" dirty="0" err="1"/>
              <a:t>cHL</a:t>
            </a:r>
            <a:r>
              <a:rPr lang="en-US" sz="1800" b="1" dirty="0"/>
              <a:t>) </a:t>
            </a:r>
            <a:r>
              <a:rPr lang="en-US" sz="1800" dirty="0"/>
              <a:t>– The age and sex distribution varies with the </a:t>
            </a:r>
            <a:r>
              <a:rPr lang="en-US" sz="1800" dirty="0" err="1"/>
              <a:t>cHL</a:t>
            </a:r>
            <a:r>
              <a:rPr lang="en-US" sz="1800" dirty="0"/>
              <a:t> subtype. </a:t>
            </a:r>
          </a:p>
          <a:p>
            <a:pPr marL="0" indent="0">
              <a:buNone/>
            </a:pPr>
            <a:r>
              <a:rPr lang="en-US" sz="1800" dirty="0"/>
              <a:t>                		</a:t>
            </a:r>
          </a:p>
          <a:p>
            <a:pPr marL="0" indent="0">
              <a:buNone/>
            </a:pPr>
            <a:r>
              <a:rPr lang="en-US" dirty="0"/>
              <a:t>		</a:t>
            </a:r>
            <a:r>
              <a:rPr lang="en-US" sz="1800" dirty="0"/>
              <a:t>-  NSCHL has a peak incidence between ages 15 and 35 years, whereas </a:t>
            </a:r>
          </a:p>
          <a:p>
            <a:pPr marL="0" indent="0">
              <a:buNone/>
            </a:pPr>
            <a:r>
              <a:rPr lang="en-US" sz="1800" dirty="0"/>
              <a:t>        		-  MCCHL has a bimodal distribution with the peak in young adults and a second peak in older adults.</a:t>
            </a:r>
          </a:p>
          <a:p>
            <a:pPr marL="0" indent="0">
              <a:buNone/>
            </a:pPr>
            <a:r>
              <a:rPr lang="en-US" sz="1800" dirty="0"/>
              <a:t> 		- For NSCHL the incidence is comparable between males and females, but there is a male predominance for other subtypes of </a:t>
            </a:r>
            <a:r>
              <a:rPr lang="en-US" sz="1800" dirty="0" err="1"/>
              <a:t>cHL.</a:t>
            </a:r>
            <a:r>
              <a:rPr lang="en-US" sz="1800" dirty="0"/>
              <a:t> </a:t>
            </a:r>
            <a:endParaRPr lang="en-IN" sz="1800" dirty="0"/>
          </a:p>
        </p:txBody>
      </p:sp>
    </p:spTree>
    <p:extLst>
      <p:ext uri="{BB962C8B-B14F-4D97-AF65-F5344CB8AC3E}">
        <p14:creationId xmlns:p14="http://schemas.microsoft.com/office/powerpoint/2010/main" val="199438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01F28-4453-464D-A76C-14F0556EBEA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F7A4A40-73D5-4222-9E03-5431AF63FECB}"/>
              </a:ext>
            </a:extLst>
          </p:cNvPr>
          <p:cNvSpPr>
            <a:spLocks noGrp="1"/>
          </p:cNvSpPr>
          <p:nvPr>
            <p:ph idx="1"/>
          </p:nvPr>
        </p:nvSpPr>
        <p:spPr/>
        <p:txBody>
          <a:bodyPr/>
          <a:lstStyle/>
          <a:p>
            <a:pPr>
              <a:buFont typeface="Arial" panose="020B0604020202020204" pitchFamily="34" charset="0"/>
              <a:buChar char="•"/>
            </a:pPr>
            <a:r>
              <a:rPr lang="en-US" dirty="0"/>
              <a:t> </a:t>
            </a:r>
            <a:r>
              <a:rPr lang="en-US" b="1" dirty="0"/>
              <a:t>Epstein-Barr virus </a:t>
            </a:r>
            <a:r>
              <a:rPr lang="en-US" dirty="0"/>
              <a:t>— 		</a:t>
            </a:r>
          </a:p>
          <a:p>
            <a:pPr lvl="1">
              <a:buFont typeface="Arial" panose="020B0604020202020204" pitchFamily="34" charset="0"/>
              <a:buChar char="•"/>
            </a:pPr>
            <a:r>
              <a:rPr lang="en-US" dirty="0"/>
              <a:t>Detection of EBV in Hodgkin/Reed-Sternberg (HRS) cells varies with the histologic subtype, geography, and immunocompetence of the patient. </a:t>
            </a:r>
          </a:p>
          <a:p>
            <a:pPr lvl="1">
              <a:buFont typeface="Arial" panose="020B0604020202020204" pitchFamily="34" charset="0"/>
              <a:buChar char="•"/>
            </a:pPr>
            <a:r>
              <a:rPr lang="en-US" dirty="0"/>
              <a:t>EBV is most often associated with MCCHL and LDCHL subtypes, is more common in resource-limited settings, and is nearly always detected in HL of HIV-infected patients.</a:t>
            </a:r>
          </a:p>
          <a:p>
            <a:pPr lvl="1">
              <a:buFont typeface="Arial" panose="020B0604020202020204" pitchFamily="34" charset="0"/>
              <a:buChar char="•"/>
            </a:pPr>
            <a:r>
              <a:rPr lang="en-US" dirty="0"/>
              <a:t>Histologic subtype – approximately 10 to 25 percent of NSCHL, 40 percent of LRCHL, 70 percent of MCCHL, and close to 100 percent of LDCHL  are EBV associated.</a:t>
            </a:r>
          </a:p>
          <a:p>
            <a:pPr lvl="1">
              <a:buFont typeface="Arial" panose="020B0604020202020204" pitchFamily="34" charset="0"/>
              <a:buChar char="•"/>
            </a:pPr>
            <a:endParaRPr lang="en-IN" dirty="0"/>
          </a:p>
        </p:txBody>
      </p:sp>
    </p:spTree>
    <p:extLst>
      <p:ext uri="{BB962C8B-B14F-4D97-AF65-F5344CB8AC3E}">
        <p14:creationId xmlns:p14="http://schemas.microsoft.com/office/powerpoint/2010/main" val="2472618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0C5E6-98E5-4D05-977D-0AF140A7660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4BDCACD-448E-411F-BF4E-A2C3714BB1A4}"/>
              </a:ext>
            </a:extLst>
          </p:cNvPr>
          <p:cNvSpPr>
            <a:spLocks noGrp="1"/>
          </p:cNvSpPr>
          <p:nvPr>
            <p:ph idx="1"/>
          </p:nvPr>
        </p:nvSpPr>
        <p:spPr>
          <a:xfrm>
            <a:off x="1097279" y="1845734"/>
            <a:ext cx="10443692" cy="4023360"/>
          </a:xfrm>
        </p:spPr>
        <p:txBody>
          <a:bodyPr/>
          <a:lstStyle/>
          <a:p>
            <a:pPr>
              <a:buFont typeface="Wingdings" panose="05000000000000000000" pitchFamily="2" charset="2"/>
              <a:buChar char="§"/>
            </a:pPr>
            <a:r>
              <a:rPr lang="en-US" dirty="0"/>
              <a:t> </a:t>
            </a:r>
            <a:r>
              <a:rPr lang="en-US" b="1" dirty="0"/>
              <a:t>Immunosuppression </a:t>
            </a:r>
            <a:r>
              <a:rPr lang="en-US" dirty="0"/>
              <a:t>— </a:t>
            </a:r>
          </a:p>
          <a:p>
            <a:pPr lvl="3">
              <a:buFont typeface="Wingdings" panose="05000000000000000000" pitchFamily="2" charset="2"/>
              <a:buChar char="§"/>
            </a:pPr>
            <a:r>
              <a:rPr lang="en-US" sz="2000" dirty="0"/>
              <a:t>The incidence of HL is increased in patients infected with HIV and in other settings associated with immunodeficiency.</a:t>
            </a:r>
          </a:p>
          <a:p>
            <a:pPr lvl="3">
              <a:buFont typeface="Wingdings" panose="05000000000000000000" pitchFamily="2" charset="2"/>
              <a:buChar char="§"/>
            </a:pPr>
            <a:r>
              <a:rPr lang="en-US" sz="2000" dirty="0"/>
              <a:t> HL in these populations is almost universally positive for EBV </a:t>
            </a:r>
            <a:r>
              <a:rPr lang="en-US" sz="1800" dirty="0"/>
              <a:t>and many cases are </a:t>
            </a:r>
            <a:r>
              <a:rPr lang="en-US" sz="1800" b="1" dirty="0"/>
              <a:t>LDCHL</a:t>
            </a:r>
            <a:endParaRPr lang="en-IN" sz="3200" b="1" dirty="0"/>
          </a:p>
          <a:p>
            <a:pPr lvl="3">
              <a:buFont typeface="Wingdings" panose="05000000000000000000" pitchFamily="2" charset="2"/>
              <a:buChar char="§"/>
            </a:pPr>
            <a:r>
              <a:rPr lang="en-US" sz="2000" dirty="0"/>
              <a:t> Although there is an increased incidence of HL in people infected with AIDS, </a:t>
            </a:r>
            <a:r>
              <a:rPr lang="en-US" sz="2000" b="1" dirty="0">
                <a:solidFill>
                  <a:schemeClr val="accent2"/>
                </a:solidFill>
              </a:rPr>
              <a:t>HL is not considered an AIDS-defining malignancy</a:t>
            </a:r>
            <a:endParaRPr lang="en-IN" sz="2000" b="1" dirty="0">
              <a:solidFill>
                <a:schemeClr val="accent2"/>
              </a:solidFill>
            </a:endParaRPr>
          </a:p>
        </p:txBody>
      </p:sp>
    </p:spTree>
    <p:extLst>
      <p:ext uri="{BB962C8B-B14F-4D97-AF65-F5344CB8AC3E}">
        <p14:creationId xmlns:p14="http://schemas.microsoft.com/office/powerpoint/2010/main" val="4170971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B3A7D-AAF1-4136-9510-EF6DC45E13C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F921432-FB5E-468A-8B01-328E9C3BB407}"/>
              </a:ext>
            </a:extLst>
          </p:cNvPr>
          <p:cNvSpPr>
            <a:spLocks noGrp="1"/>
          </p:cNvSpPr>
          <p:nvPr>
            <p:ph idx="1"/>
          </p:nvPr>
        </p:nvSpPr>
        <p:spPr/>
        <p:txBody>
          <a:bodyPr/>
          <a:lstStyle/>
          <a:p>
            <a:pPr marL="0" indent="0">
              <a:buNone/>
            </a:pPr>
            <a:r>
              <a:rPr lang="en-US" dirty="0"/>
              <a:t>The risk for HL is also increased in patients</a:t>
            </a:r>
          </a:p>
          <a:p>
            <a:pPr lvl="1">
              <a:buFont typeface="Wingdings" panose="05000000000000000000" pitchFamily="2" charset="2"/>
              <a:buChar char="§"/>
            </a:pPr>
            <a:r>
              <a:rPr lang="en-US" b="1" dirty="0"/>
              <a:t>After solid organ transplantation</a:t>
            </a:r>
          </a:p>
          <a:p>
            <a:pPr lvl="1">
              <a:buFont typeface="Wingdings" panose="05000000000000000000" pitchFamily="2" charset="2"/>
              <a:buChar char="§"/>
            </a:pPr>
            <a:r>
              <a:rPr lang="en-US" b="1" dirty="0"/>
              <a:t>Hematopoietic cell transplantation</a:t>
            </a:r>
          </a:p>
          <a:p>
            <a:pPr lvl="1">
              <a:buFont typeface="Wingdings" panose="05000000000000000000" pitchFamily="2" charset="2"/>
              <a:buChar char="§"/>
            </a:pPr>
            <a:r>
              <a:rPr lang="en-US" b="1" dirty="0"/>
              <a:t>Treatment with immunosuppressive drugs </a:t>
            </a:r>
            <a:r>
              <a:rPr lang="en-US" dirty="0"/>
              <a:t>(</a:t>
            </a:r>
            <a:r>
              <a:rPr lang="en-US" dirty="0" err="1"/>
              <a:t>eg</a:t>
            </a:r>
            <a:r>
              <a:rPr lang="en-US" dirty="0"/>
              <a:t>, for autoimmune diseases)</a:t>
            </a:r>
          </a:p>
          <a:p>
            <a:pPr>
              <a:buFont typeface="Wingdings" panose="05000000000000000000" pitchFamily="2" charset="2"/>
              <a:buChar char="§"/>
            </a:pPr>
            <a:r>
              <a:rPr lang="en-US" dirty="0"/>
              <a:t> Rarely, </a:t>
            </a:r>
            <a:r>
              <a:rPr lang="en-US" dirty="0" err="1"/>
              <a:t>cHL</a:t>
            </a:r>
            <a:r>
              <a:rPr lang="en-US" dirty="0"/>
              <a:t>  can arise as a Richter's transformation of chronic lymphocytic leukemia, and this occurrence may be related to immunosuppressive therapy (</a:t>
            </a:r>
            <a:r>
              <a:rPr lang="en-US" dirty="0" err="1"/>
              <a:t>eg</a:t>
            </a:r>
            <a:r>
              <a:rPr lang="en-US" dirty="0"/>
              <a:t>, fludarabine) or EBV .</a:t>
            </a:r>
          </a:p>
        </p:txBody>
      </p:sp>
    </p:spTree>
    <p:extLst>
      <p:ext uri="{BB962C8B-B14F-4D97-AF65-F5344CB8AC3E}">
        <p14:creationId xmlns:p14="http://schemas.microsoft.com/office/powerpoint/2010/main" val="3374316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4A931-A294-4971-9813-6C2D6B341D6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7BD6CCE-BD72-4550-9952-3A3767EB8E6E}"/>
              </a:ext>
            </a:extLst>
          </p:cNvPr>
          <p:cNvSpPr>
            <a:spLocks noGrp="1"/>
          </p:cNvSpPr>
          <p:nvPr>
            <p:ph idx="1"/>
          </p:nvPr>
        </p:nvSpPr>
        <p:spPr/>
        <p:txBody>
          <a:bodyPr/>
          <a:lstStyle/>
          <a:p>
            <a:pPr>
              <a:buFont typeface="Wingdings" panose="05000000000000000000" pitchFamily="2" charset="2"/>
              <a:buChar char="§"/>
            </a:pPr>
            <a:r>
              <a:rPr lang="en-US" dirty="0"/>
              <a:t> GENETIC FACTORS </a:t>
            </a:r>
          </a:p>
          <a:p>
            <a:pPr marL="0" indent="0">
              <a:buNone/>
            </a:pPr>
            <a:endParaRPr lang="en-US" dirty="0"/>
          </a:p>
          <a:p>
            <a:pPr lvl="1">
              <a:buFont typeface="Wingdings" panose="05000000000000000000" pitchFamily="2" charset="2"/>
              <a:buChar char="§"/>
            </a:pPr>
            <a:r>
              <a:rPr lang="en-US" dirty="0"/>
              <a:t>Variations at specific MHC/HLA loci are associated with an increased risk of developing HL. </a:t>
            </a:r>
          </a:p>
          <a:p>
            <a:pPr lvl="1">
              <a:buFont typeface="Wingdings" panose="05000000000000000000" pitchFamily="2" charset="2"/>
              <a:buChar char="§"/>
            </a:pPr>
            <a:r>
              <a:rPr lang="en-US" dirty="0"/>
              <a:t>There is a consistent association with HLA-A1, and to a lesser extent, HLA-B5, HLA-B8, and HLA-B18 </a:t>
            </a:r>
            <a:endParaRPr lang="en-IN" dirty="0"/>
          </a:p>
        </p:txBody>
      </p:sp>
    </p:spTree>
    <p:extLst>
      <p:ext uri="{BB962C8B-B14F-4D97-AF65-F5344CB8AC3E}">
        <p14:creationId xmlns:p14="http://schemas.microsoft.com/office/powerpoint/2010/main" val="1879135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C5245-359B-4C71-8D79-78DE73F838AD}"/>
              </a:ext>
            </a:extLst>
          </p:cNvPr>
          <p:cNvSpPr>
            <a:spLocks noGrp="1"/>
          </p:cNvSpPr>
          <p:nvPr>
            <p:ph type="title"/>
          </p:nvPr>
        </p:nvSpPr>
        <p:spPr/>
        <p:txBody>
          <a:bodyPr/>
          <a:lstStyle/>
          <a:p>
            <a:r>
              <a:rPr lang="en-US" dirty="0"/>
              <a:t>PATHOGENESIS</a:t>
            </a:r>
            <a:br>
              <a:rPr lang="en-US" dirty="0"/>
            </a:br>
            <a:endParaRPr lang="en-IN" dirty="0"/>
          </a:p>
        </p:txBody>
      </p:sp>
      <p:sp>
        <p:nvSpPr>
          <p:cNvPr id="3" name="Content Placeholder 2">
            <a:extLst>
              <a:ext uri="{FF2B5EF4-FFF2-40B4-BE49-F238E27FC236}">
                <a16:creationId xmlns:a16="http://schemas.microsoft.com/office/drawing/2014/main" id="{F286C8C0-5ECF-4AC3-8C26-0B9367C93759}"/>
              </a:ext>
            </a:extLst>
          </p:cNvPr>
          <p:cNvSpPr>
            <a:spLocks noGrp="1"/>
          </p:cNvSpPr>
          <p:nvPr>
            <p:ph idx="1"/>
          </p:nvPr>
        </p:nvSpPr>
        <p:spPr/>
        <p:txBody>
          <a:bodyPr/>
          <a:lstStyle/>
          <a:p>
            <a:pPr>
              <a:buFont typeface="Arial" panose="020B0604020202020204" pitchFamily="34" charset="0"/>
              <a:buChar char="•"/>
            </a:pPr>
            <a:r>
              <a:rPr lang="en-US" dirty="0"/>
              <a:t> The pathogenesis of classic HL (</a:t>
            </a:r>
            <a:r>
              <a:rPr lang="en-US" dirty="0" err="1"/>
              <a:t>cHL</a:t>
            </a:r>
            <a:r>
              <a:rPr lang="en-US" dirty="0"/>
              <a:t>) involves malignant transformation of developing B lymphocytes, aberrant autocrine and paracrine signaling, and escape from immune destruction</a:t>
            </a:r>
          </a:p>
          <a:p>
            <a:pPr>
              <a:buFont typeface="Arial" panose="020B0604020202020204" pitchFamily="34" charset="0"/>
              <a:buChar char="•"/>
            </a:pPr>
            <a:r>
              <a:rPr lang="en-US" dirty="0"/>
              <a:t> Mutations and disordered expression affect key signaling pathways in HRS cells, including nuclear factor kappa B (NF-kB), JAK/STAT, activator protein 1 (AP-1), tumor necrosis factor (TNF), and Notch1.</a:t>
            </a:r>
          </a:p>
          <a:p>
            <a:pPr>
              <a:buFont typeface="Arial" panose="020B0604020202020204" pitchFamily="34" charset="0"/>
              <a:buChar char="•"/>
            </a:pPr>
            <a:r>
              <a:rPr lang="en-US" dirty="0"/>
              <a:t> These abnormalities, together with the robust inflammatory lymph node milieu and expression of cytokines and chemokines by HRS cells contribute to the pathophysiology of </a:t>
            </a:r>
            <a:r>
              <a:rPr lang="en-US" dirty="0" err="1"/>
              <a:t>cHL</a:t>
            </a:r>
            <a:endParaRPr lang="en-US" dirty="0"/>
          </a:p>
        </p:txBody>
      </p:sp>
    </p:spTree>
    <p:extLst>
      <p:ext uri="{BB962C8B-B14F-4D97-AF65-F5344CB8AC3E}">
        <p14:creationId xmlns:p14="http://schemas.microsoft.com/office/powerpoint/2010/main" val="618430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12510-4EB3-4F90-B470-EB9994C11C3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B365403-676F-41AB-AD3B-49963059B165}"/>
              </a:ext>
            </a:extLst>
          </p:cNvPr>
          <p:cNvSpPr>
            <a:spLocks noGrp="1"/>
          </p:cNvSpPr>
          <p:nvPr>
            <p:ph idx="1"/>
          </p:nvPr>
        </p:nvSpPr>
        <p:spPr/>
        <p:txBody>
          <a:bodyPr>
            <a:normAutofit/>
          </a:bodyPr>
          <a:lstStyle/>
          <a:p>
            <a:pPr marL="0" indent="0">
              <a:buNone/>
            </a:pPr>
            <a:endParaRPr lang="en-IN" dirty="0"/>
          </a:p>
          <a:p>
            <a:pPr>
              <a:buFont typeface="Arial" panose="020B0604020202020204" pitchFamily="34" charset="0"/>
              <a:buChar char="•"/>
            </a:pPr>
            <a:r>
              <a:rPr lang="en-US" dirty="0"/>
              <a:t> Abnormal immune checkpoint activation in </a:t>
            </a:r>
            <a:r>
              <a:rPr lang="en-US" dirty="0" err="1"/>
              <a:t>cHL</a:t>
            </a:r>
            <a:r>
              <a:rPr lang="en-US" dirty="0"/>
              <a:t> –  Overexpression of PD-L1 and PD-L2 contributes to the creation of an immunoprotected niche that is implicated in the "exhaustion" of PD1+ cytotoxic T cells in </a:t>
            </a:r>
            <a:r>
              <a:rPr lang="en-US" dirty="0" err="1"/>
              <a:t>cHL</a:t>
            </a:r>
            <a:r>
              <a:rPr lang="en-US" dirty="0"/>
              <a:t> and permits HRS cell survival.</a:t>
            </a:r>
          </a:p>
          <a:p>
            <a:pPr>
              <a:buFont typeface="Arial" panose="020B0604020202020204" pitchFamily="34" charset="0"/>
              <a:buChar char="•"/>
            </a:pPr>
            <a:r>
              <a:rPr lang="en-US" dirty="0"/>
              <a:t> Nearly all cases of </a:t>
            </a:r>
            <a:r>
              <a:rPr lang="en-US" dirty="0" err="1"/>
              <a:t>cHL</a:t>
            </a:r>
            <a:r>
              <a:rPr lang="en-US" dirty="0"/>
              <a:t> have alterations of the PD-L1 and/or PD-L2 genetic loci</a:t>
            </a:r>
            <a:r>
              <a:rPr lang="en-IN" dirty="0"/>
              <a:t>.</a:t>
            </a:r>
          </a:p>
          <a:p>
            <a:pPr>
              <a:buFont typeface="Arial" panose="020B0604020202020204" pitchFamily="34" charset="0"/>
              <a:buChar char="•"/>
            </a:pPr>
            <a:r>
              <a:rPr lang="en-IN" dirty="0"/>
              <a:t> EBV  related -Latent membrane protein 1 (LMP1) encodes a transmembrane protein that is essential for EBV-mediated cellular transformation, and constitutive expression of LMP1 is sufficient to induce B cell lymphomas.</a:t>
            </a:r>
          </a:p>
        </p:txBody>
      </p:sp>
    </p:spTree>
    <p:extLst>
      <p:ext uri="{BB962C8B-B14F-4D97-AF65-F5344CB8AC3E}">
        <p14:creationId xmlns:p14="http://schemas.microsoft.com/office/powerpoint/2010/main" val="2209623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D79A4-B70E-45E3-AC4C-38F6B5089DE6}"/>
              </a:ext>
            </a:extLst>
          </p:cNvPr>
          <p:cNvSpPr>
            <a:spLocks noGrp="1"/>
          </p:cNvSpPr>
          <p:nvPr>
            <p:ph type="title"/>
          </p:nvPr>
        </p:nvSpPr>
        <p:spPr/>
        <p:txBody>
          <a:bodyPr/>
          <a:lstStyle/>
          <a:p>
            <a:r>
              <a:rPr lang="en-US" dirty="0"/>
              <a:t>Clinical manifestations</a:t>
            </a:r>
            <a:endParaRPr lang="en-IN" dirty="0"/>
          </a:p>
        </p:txBody>
      </p:sp>
      <p:sp>
        <p:nvSpPr>
          <p:cNvPr id="3" name="Content Placeholder 2">
            <a:extLst>
              <a:ext uri="{FF2B5EF4-FFF2-40B4-BE49-F238E27FC236}">
                <a16:creationId xmlns:a16="http://schemas.microsoft.com/office/drawing/2014/main" id="{402651F1-63C9-4411-97A9-9CC99D76B06F}"/>
              </a:ext>
            </a:extLst>
          </p:cNvPr>
          <p:cNvSpPr>
            <a:spLocks noGrp="1"/>
          </p:cNvSpPr>
          <p:nvPr>
            <p:ph idx="1"/>
          </p:nvPr>
        </p:nvSpPr>
        <p:spPr/>
        <p:txBody>
          <a:bodyPr/>
          <a:lstStyle/>
          <a:p>
            <a:pPr marL="514350" indent="-514350">
              <a:buFont typeface="+mj-lt"/>
              <a:buAutoNum type="romanUcPeriod"/>
            </a:pPr>
            <a:r>
              <a:rPr lang="en-US" dirty="0" err="1"/>
              <a:t>cHL</a:t>
            </a:r>
            <a:r>
              <a:rPr lang="en-US" dirty="0"/>
              <a:t> generally progresses slowly, but the tempo of disease is variable.</a:t>
            </a:r>
          </a:p>
          <a:p>
            <a:pPr marL="514350" indent="-514350">
              <a:buFont typeface="+mj-lt"/>
              <a:buAutoNum type="romanUcPeriod"/>
            </a:pPr>
            <a:r>
              <a:rPr lang="en-US" dirty="0"/>
              <a:t>Typical presentations — Most patients with </a:t>
            </a:r>
            <a:r>
              <a:rPr lang="en-US" dirty="0" err="1"/>
              <a:t>cHL</a:t>
            </a:r>
            <a:r>
              <a:rPr lang="en-US" dirty="0"/>
              <a:t> present with asymptomatic lymphadenopathy or a mass on chest radiograph.</a:t>
            </a:r>
          </a:p>
          <a:p>
            <a:pPr marL="514350" indent="-514350">
              <a:buFont typeface="+mj-lt"/>
              <a:buAutoNum type="romanUcPeriod"/>
            </a:pPr>
            <a:r>
              <a:rPr lang="en-US" dirty="0"/>
              <a:t> Constitutional symptoms ("B" symptoms; </a:t>
            </a:r>
            <a:r>
              <a:rPr lang="en-US" dirty="0" err="1"/>
              <a:t>ie</a:t>
            </a:r>
            <a:r>
              <a:rPr lang="en-US" dirty="0"/>
              <a:t>, fever, night sweats, or unintended weight loss) are present in approximately 40 % of cases.</a:t>
            </a:r>
            <a:endParaRPr lang="en-IN" dirty="0"/>
          </a:p>
        </p:txBody>
      </p:sp>
    </p:spTree>
    <p:extLst>
      <p:ext uri="{BB962C8B-B14F-4D97-AF65-F5344CB8AC3E}">
        <p14:creationId xmlns:p14="http://schemas.microsoft.com/office/powerpoint/2010/main" val="930216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7F1919-67B4-4D70-8C99-5980A4F46E57}"/>
              </a:ext>
            </a:extLst>
          </p:cNvPr>
          <p:cNvSpPr>
            <a:spLocks noGrp="1"/>
          </p:cNvSpPr>
          <p:nvPr>
            <p:ph idx="1"/>
          </p:nvPr>
        </p:nvSpPr>
        <p:spPr>
          <a:xfrm>
            <a:off x="1097280" y="1305017"/>
            <a:ext cx="10058400" cy="4564077"/>
          </a:xfrm>
        </p:spPr>
        <p:txBody>
          <a:bodyPr>
            <a:normAutofit/>
          </a:bodyPr>
          <a:lstStyle/>
          <a:p>
            <a:pPr marL="0" indent="0">
              <a:buNone/>
            </a:pPr>
            <a:r>
              <a:rPr lang="en-US" dirty="0"/>
              <a:t>1. Lymphadenopathy </a:t>
            </a:r>
          </a:p>
          <a:p>
            <a:pPr marL="0" indent="0">
              <a:buNone/>
            </a:pPr>
            <a:endParaRPr lang="en-US" dirty="0"/>
          </a:p>
          <a:p>
            <a:pPr lvl="1">
              <a:buFont typeface="Wingdings" panose="05000000000000000000" pitchFamily="2" charset="2"/>
              <a:buChar char="§"/>
            </a:pPr>
            <a:r>
              <a:rPr lang="en-US" dirty="0"/>
              <a:t> More than two-thirds of patients with </a:t>
            </a:r>
            <a:r>
              <a:rPr lang="en-US" dirty="0" err="1"/>
              <a:t>cHL</a:t>
            </a:r>
            <a:r>
              <a:rPr lang="en-US" dirty="0"/>
              <a:t> at presentation </a:t>
            </a:r>
          </a:p>
          <a:p>
            <a:pPr lvl="1">
              <a:buFont typeface="Wingdings" panose="05000000000000000000" pitchFamily="2" charset="2"/>
              <a:buChar char="§"/>
            </a:pPr>
            <a:r>
              <a:rPr lang="en-US" dirty="0"/>
              <a:t> Involved lymph nodes are usually nontender and have a firm, rubbery consistency.</a:t>
            </a:r>
          </a:p>
          <a:p>
            <a:pPr lvl="1">
              <a:buFont typeface="Wingdings" panose="05000000000000000000" pitchFamily="2" charset="2"/>
              <a:buChar char="§"/>
            </a:pPr>
            <a:r>
              <a:rPr lang="en-US" dirty="0"/>
              <a:t> Neck is the most common site of involvement, as 60-80% of patients have enlarged cervical and/or supraclavicular nodes. </a:t>
            </a:r>
          </a:p>
          <a:p>
            <a:pPr lvl="1">
              <a:buFont typeface="Wingdings" panose="05000000000000000000" pitchFamily="2" charset="2"/>
              <a:buChar char="§"/>
            </a:pPr>
            <a:r>
              <a:rPr lang="en-US" dirty="0"/>
              <a:t> Enlarged axillary nodes are found in ~30 % and inguinal nodes in 10 % of patients. </a:t>
            </a:r>
          </a:p>
          <a:p>
            <a:pPr lvl="1">
              <a:buFont typeface="Wingdings" panose="05000000000000000000" pitchFamily="2" charset="2"/>
              <a:buChar char="§"/>
            </a:pPr>
            <a:r>
              <a:rPr lang="en-US" dirty="0"/>
              <a:t>Mediastinal nodes are involved in 50-60% and retroperitoneal nodes in 30 % of patients. </a:t>
            </a:r>
            <a:r>
              <a:rPr lang="en-US" dirty="0" err="1"/>
              <a:t>Infradiaphragmatic</a:t>
            </a:r>
            <a:r>
              <a:rPr lang="en-US" dirty="0"/>
              <a:t> lymphadenopathy alone is uncommon, occurring in &lt;10 % of patients.</a:t>
            </a:r>
          </a:p>
        </p:txBody>
      </p:sp>
    </p:spTree>
    <p:extLst>
      <p:ext uri="{BB962C8B-B14F-4D97-AF65-F5344CB8AC3E}">
        <p14:creationId xmlns:p14="http://schemas.microsoft.com/office/powerpoint/2010/main" val="3140285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67F65-889B-4FCF-9F69-F9CB504C7B7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654AE98-DADD-4F19-965F-3C5DF16B4777}"/>
              </a:ext>
            </a:extLst>
          </p:cNvPr>
          <p:cNvSpPr>
            <a:spLocks noGrp="1"/>
          </p:cNvSpPr>
          <p:nvPr>
            <p:ph idx="1"/>
          </p:nvPr>
        </p:nvSpPr>
        <p:spPr/>
        <p:txBody>
          <a:bodyPr/>
          <a:lstStyle/>
          <a:p>
            <a:pPr>
              <a:buFont typeface="Wingdings" panose="05000000000000000000" pitchFamily="2" charset="2"/>
              <a:buChar char="§"/>
            </a:pPr>
            <a:r>
              <a:rPr lang="en-US" dirty="0"/>
              <a:t> Dissemination generally proceeds from a single lymph node region to adjacent lymph nodes via lymphatic channels before involving more distant or nonadjacent sites and organs.</a:t>
            </a:r>
          </a:p>
          <a:p>
            <a:pPr>
              <a:buFont typeface="Wingdings" panose="05000000000000000000" pitchFamily="2" charset="2"/>
              <a:buChar char="§"/>
            </a:pPr>
            <a:r>
              <a:rPr lang="en-US" dirty="0"/>
              <a:t>  It is likely that </a:t>
            </a:r>
            <a:r>
              <a:rPr lang="en-US" dirty="0" err="1"/>
              <a:t>cHL</a:t>
            </a:r>
            <a:r>
              <a:rPr lang="en-US" dirty="0"/>
              <a:t> can spread via the thoracic duct, possibly in either direction, without clinical enlargement of mediastinal nodes. </a:t>
            </a:r>
          </a:p>
          <a:p>
            <a:pPr>
              <a:buFont typeface="Wingdings" panose="05000000000000000000" pitchFamily="2" charset="2"/>
              <a:buChar char="§"/>
            </a:pPr>
            <a:r>
              <a:rPr lang="en-US" dirty="0"/>
              <a:t> Noncontiguous spread and/or hematologic dissemination are uncommon, but are more often encountered in immunosuppressed patients (</a:t>
            </a:r>
            <a:r>
              <a:rPr lang="en-US" dirty="0" err="1"/>
              <a:t>eg</a:t>
            </a:r>
            <a:r>
              <a:rPr lang="en-US" dirty="0"/>
              <a:t>, HIV/AIDS).</a:t>
            </a:r>
            <a:endParaRPr lang="en-IN" dirty="0"/>
          </a:p>
        </p:txBody>
      </p:sp>
    </p:spTree>
    <p:extLst>
      <p:ext uri="{BB962C8B-B14F-4D97-AF65-F5344CB8AC3E}">
        <p14:creationId xmlns:p14="http://schemas.microsoft.com/office/powerpoint/2010/main" val="396170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7D1FB-790C-4FF3-8343-062FA35E3BD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B66C6B6-267F-4E8A-814D-9C1B78B8694B}"/>
              </a:ext>
            </a:extLst>
          </p:cNvPr>
          <p:cNvSpPr>
            <a:spLocks noGrp="1"/>
          </p:cNvSpPr>
          <p:nvPr>
            <p:ph idx="1"/>
          </p:nvPr>
        </p:nvSpPr>
        <p:spPr/>
        <p:txBody>
          <a:bodyPr/>
          <a:lstStyle/>
          <a:p>
            <a:pPr marL="0" indent="0">
              <a:buNone/>
            </a:pPr>
            <a:r>
              <a:rPr lang="en-US" dirty="0"/>
              <a:t>2. Mediastinal mass — </a:t>
            </a:r>
          </a:p>
          <a:p>
            <a:pPr marL="0" indent="0">
              <a:buNone/>
            </a:pPr>
            <a:endParaRPr lang="en-US" dirty="0"/>
          </a:p>
          <a:p>
            <a:pPr lvl="1">
              <a:buFont typeface="Wingdings" panose="05000000000000000000" pitchFamily="2" charset="2"/>
              <a:buChar char="§"/>
            </a:pPr>
            <a:r>
              <a:rPr lang="en-US" dirty="0"/>
              <a:t>Discovery of a mediastinal mass on routine chest radiograph is another common presentation of </a:t>
            </a:r>
            <a:r>
              <a:rPr lang="en-US" dirty="0" err="1"/>
              <a:t>cHL.</a:t>
            </a:r>
            <a:endParaRPr lang="en-US" dirty="0"/>
          </a:p>
          <a:p>
            <a:pPr lvl="1">
              <a:buFont typeface="Wingdings" panose="05000000000000000000" pitchFamily="2" charset="2"/>
              <a:buChar char="§"/>
            </a:pPr>
            <a:r>
              <a:rPr lang="en-US" dirty="0"/>
              <a:t> Mass may be asymptomatic or associated with cough, shortness of breath, or retrosternal chest pain.</a:t>
            </a:r>
          </a:p>
          <a:p>
            <a:pPr lvl="1">
              <a:buFont typeface="Wingdings" panose="05000000000000000000" pitchFamily="2" charset="2"/>
              <a:buChar char="§"/>
            </a:pPr>
            <a:r>
              <a:rPr lang="en-US" dirty="0"/>
              <a:t>Pericardial or pleural effusions are uncommon, except in patients with bulky mediastinal disease, and presentation with superior vena cava syndrome is rare. </a:t>
            </a:r>
          </a:p>
          <a:p>
            <a:pPr lvl="1">
              <a:buFont typeface="Wingdings" panose="05000000000000000000" pitchFamily="2" charset="2"/>
              <a:buChar char="§"/>
            </a:pPr>
            <a:r>
              <a:rPr lang="en-US" dirty="0"/>
              <a:t>Among patients with early stage </a:t>
            </a:r>
            <a:r>
              <a:rPr lang="en-US" dirty="0" err="1"/>
              <a:t>cHL</a:t>
            </a:r>
            <a:r>
              <a:rPr lang="en-US" dirty="0"/>
              <a:t>, large mediastinal adenopathy is an adverse prognostic factor that influences treatment decisions.</a:t>
            </a:r>
            <a:endParaRPr lang="en-IN" dirty="0"/>
          </a:p>
        </p:txBody>
      </p:sp>
    </p:spTree>
    <p:extLst>
      <p:ext uri="{BB962C8B-B14F-4D97-AF65-F5344CB8AC3E}">
        <p14:creationId xmlns:p14="http://schemas.microsoft.com/office/powerpoint/2010/main" val="1954875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FE534E-5CC3-41CC-A9C3-FE4060B0006E}"/>
              </a:ext>
            </a:extLst>
          </p:cNvPr>
          <p:cNvSpPr>
            <a:spLocks noGrp="1"/>
          </p:cNvSpPr>
          <p:nvPr>
            <p:ph idx="1"/>
          </p:nvPr>
        </p:nvSpPr>
        <p:spPr>
          <a:xfrm>
            <a:off x="1180729" y="1022674"/>
            <a:ext cx="10001583" cy="5611642"/>
          </a:xfrm>
        </p:spPr>
        <p:txBody>
          <a:bodyPr/>
          <a:lstStyle/>
          <a:p>
            <a:pPr marL="0" indent="0">
              <a:buNone/>
            </a:pPr>
            <a:r>
              <a:rPr lang="en-US" dirty="0"/>
              <a:t>3. B symptoms </a:t>
            </a:r>
          </a:p>
          <a:p>
            <a:pPr marL="0" indent="0">
              <a:buNone/>
            </a:pPr>
            <a:endParaRPr lang="en-US" dirty="0"/>
          </a:p>
          <a:p>
            <a:pPr lvl="1">
              <a:buFont typeface="Wingdings" panose="05000000000000000000" pitchFamily="2" charset="2"/>
              <a:buChar char="§"/>
            </a:pPr>
            <a:r>
              <a:rPr lang="en-US" dirty="0"/>
              <a:t>B symptoms are formally defined as follows</a:t>
            </a:r>
          </a:p>
          <a:p>
            <a:pPr marL="201168" lvl="1" indent="0">
              <a:buNone/>
            </a:pPr>
            <a:r>
              <a:rPr lang="en-US" dirty="0"/>
              <a:t>	● Fever – Persistent temperature &gt;38°C (&gt;100.4°F)</a:t>
            </a:r>
          </a:p>
          <a:p>
            <a:pPr marL="201168" lvl="1" indent="0">
              <a:buNone/>
            </a:pPr>
            <a:r>
              <a:rPr lang="en-US" dirty="0"/>
              <a:t>	● Sweats – The presence of drenching night sweats</a:t>
            </a:r>
          </a:p>
          <a:p>
            <a:pPr marL="201168" lvl="1" indent="0">
              <a:buNone/>
            </a:pPr>
            <a:r>
              <a:rPr lang="en-US" dirty="0"/>
              <a:t>	● Weight loss – Unexplained loss of &gt;10 percent of body weight over the past six months</a:t>
            </a:r>
          </a:p>
          <a:p>
            <a:pPr lvl="1">
              <a:buFont typeface="Wingdings" panose="05000000000000000000" pitchFamily="2" charset="2"/>
              <a:buChar char="§"/>
            </a:pPr>
            <a:endParaRPr lang="en-US" dirty="0"/>
          </a:p>
          <a:p>
            <a:pPr lvl="1">
              <a:buFont typeface="Wingdings" panose="05000000000000000000" pitchFamily="2" charset="2"/>
              <a:buChar char="§"/>
            </a:pPr>
            <a:r>
              <a:rPr lang="en-US" dirty="0"/>
              <a:t> It generally accompany lymphadenopathy, but patients occasionally present with B symptoms alone. </a:t>
            </a:r>
          </a:p>
          <a:p>
            <a:pPr lvl="1">
              <a:buFont typeface="Wingdings" panose="05000000000000000000" pitchFamily="2" charset="2"/>
              <a:buChar char="§"/>
            </a:pPr>
            <a:r>
              <a:rPr lang="en-US" dirty="0"/>
              <a:t>The presence of B symptoms varies with disease stage; B symptoms are present in &lt;20 percent of patients with stage I/II </a:t>
            </a:r>
            <a:r>
              <a:rPr lang="en-US" dirty="0" err="1"/>
              <a:t>cHL</a:t>
            </a:r>
            <a:r>
              <a:rPr lang="en-US" dirty="0"/>
              <a:t> and up to half of patients with advanced disease.</a:t>
            </a:r>
          </a:p>
          <a:p>
            <a:pPr marL="201168" lvl="1" indent="0">
              <a:buNone/>
            </a:pPr>
            <a:endParaRPr lang="en-US" dirty="0"/>
          </a:p>
        </p:txBody>
      </p:sp>
    </p:spTree>
    <p:extLst>
      <p:ext uri="{BB962C8B-B14F-4D97-AF65-F5344CB8AC3E}">
        <p14:creationId xmlns:p14="http://schemas.microsoft.com/office/powerpoint/2010/main" val="1794235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3D921-49F5-46C1-9290-2819A7DBBC5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B58CFF6-3A79-4693-BDEA-415FAEF29F06}"/>
              </a:ext>
            </a:extLst>
          </p:cNvPr>
          <p:cNvSpPr>
            <a:spLocks noGrp="1"/>
          </p:cNvSpPr>
          <p:nvPr>
            <p:ph idx="1"/>
          </p:nvPr>
        </p:nvSpPr>
        <p:spPr/>
        <p:txBody>
          <a:bodyPr/>
          <a:lstStyle/>
          <a:p>
            <a:pPr>
              <a:buFont typeface="Wingdings" panose="05000000000000000000" pitchFamily="2" charset="2"/>
              <a:buChar char="§"/>
            </a:pPr>
            <a:r>
              <a:rPr lang="en-US" dirty="0"/>
              <a:t> Other symptoms - fatigue, pruritus, alcohol-associated pain , are not considered B symptoms.</a:t>
            </a:r>
          </a:p>
          <a:p>
            <a:pPr>
              <a:buFont typeface="Wingdings" panose="05000000000000000000" pitchFamily="2" charset="2"/>
              <a:buChar char="§"/>
            </a:pPr>
            <a:r>
              <a:rPr lang="en-US" dirty="0"/>
              <a:t> Fever that accompanies </a:t>
            </a:r>
            <a:r>
              <a:rPr lang="en-US" dirty="0" err="1"/>
              <a:t>cHL</a:t>
            </a:r>
            <a:r>
              <a:rPr lang="en-US" dirty="0"/>
              <a:t> is often more in the evening and becomes more severe and continuous with time. </a:t>
            </a:r>
          </a:p>
          <a:p>
            <a:pPr>
              <a:buFont typeface="Wingdings" panose="05000000000000000000" pitchFamily="2" charset="2"/>
              <a:buChar char="§"/>
            </a:pPr>
            <a:r>
              <a:rPr lang="en-US" dirty="0"/>
              <a:t> Pel-</a:t>
            </a:r>
            <a:r>
              <a:rPr lang="en-US" dirty="0" err="1"/>
              <a:t>Ebstein</a:t>
            </a:r>
            <a:r>
              <a:rPr lang="en-US" dirty="0"/>
              <a:t> fever - an uncommon but characteristic presentation in which fever cyclically increases and then decreases over a period of 1-2 weeks .</a:t>
            </a:r>
            <a:endParaRPr lang="en-IN" dirty="0"/>
          </a:p>
        </p:txBody>
      </p:sp>
    </p:spTree>
    <p:extLst>
      <p:ext uri="{BB962C8B-B14F-4D97-AF65-F5344CB8AC3E}">
        <p14:creationId xmlns:p14="http://schemas.microsoft.com/office/powerpoint/2010/main" val="1976306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CEAC8-315D-4E2F-8862-460D7F82D52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68360CE-94A8-4642-A36B-A4FA9CF89FE0}"/>
              </a:ext>
            </a:extLst>
          </p:cNvPr>
          <p:cNvSpPr>
            <a:spLocks noGrp="1"/>
          </p:cNvSpPr>
          <p:nvPr>
            <p:ph idx="1"/>
          </p:nvPr>
        </p:nvSpPr>
        <p:spPr/>
        <p:txBody>
          <a:bodyPr/>
          <a:lstStyle/>
          <a:p>
            <a:pPr>
              <a:buFont typeface="Wingdings" panose="05000000000000000000" pitchFamily="2" charset="2"/>
              <a:buChar char="§"/>
            </a:pPr>
            <a:r>
              <a:rPr lang="en-US" dirty="0"/>
              <a:t>     Less common presentations </a:t>
            </a:r>
          </a:p>
          <a:p>
            <a:pPr lvl="3">
              <a:buFont typeface="Wingdings" panose="05000000000000000000" pitchFamily="2" charset="2"/>
              <a:buChar char="§"/>
            </a:pPr>
            <a:r>
              <a:rPr lang="en-US" dirty="0"/>
              <a:t>include </a:t>
            </a:r>
            <a:r>
              <a:rPr lang="en-US" dirty="0" err="1"/>
              <a:t>extranodal</a:t>
            </a:r>
            <a:r>
              <a:rPr lang="en-US" dirty="0"/>
              <a:t> disease</a:t>
            </a:r>
          </a:p>
          <a:p>
            <a:pPr lvl="3">
              <a:buFont typeface="Wingdings" panose="05000000000000000000" pitchFamily="2" charset="2"/>
              <a:buChar char="§"/>
            </a:pPr>
            <a:r>
              <a:rPr lang="en-US" dirty="0"/>
              <a:t> noncontiguous spread to multiple nodal groups</a:t>
            </a:r>
          </a:p>
          <a:p>
            <a:pPr lvl="3">
              <a:buFont typeface="Wingdings" panose="05000000000000000000" pitchFamily="2" charset="2"/>
              <a:buChar char="§"/>
            </a:pPr>
            <a:r>
              <a:rPr lang="en-US" dirty="0"/>
              <a:t>bone marrow or liver involvement</a:t>
            </a:r>
          </a:p>
          <a:p>
            <a:pPr lvl="3">
              <a:buFont typeface="Wingdings" panose="05000000000000000000" pitchFamily="2" charset="2"/>
              <a:buChar char="§"/>
            </a:pPr>
            <a:r>
              <a:rPr lang="en-US" dirty="0"/>
              <a:t>isolated laboratory abnormalities. </a:t>
            </a:r>
          </a:p>
          <a:p>
            <a:pPr lvl="3">
              <a:buFont typeface="Wingdings" panose="05000000000000000000" pitchFamily="2" charset="2"/>
              <a:buChar char="§"/>
            </a:pPr>
            <a:r>
              <a:rPr lang="en-US" dirty="0"/>
              <a:t>Atypical presentations can be seen in any patient, but are more common in individuals with HIV infection or other immunosuppressed patients </a:t>
            </a:r>
            <a:endParaRPr lang="en-IN" dirty="0"/>
          </a:p>
        </p:txBody>
      </p:sp>
    </p:spTree>
    <p:extLst>
      <p:ext uri="{BB962C8B-B14F-4D97-AF65-F5344CB8AC3E}">
        <p14:creationId xmlns:p14="http://schemas.microsoft.com/office/powerpoint/2010/main" val="3462652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01D9D-6655-470B-BF2D-40FA0575A55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CB884B6-85CE-41C5-8F46-44D2D4B3EAC9}"/>
              </a:ext>
            </a:extLst>
          </p:cNvPr>
          <p:cNvSpPr>
            <a:spLocks noGrp="1"/>
          </p:cNvSpPr>
          <p:nvPr>
            <p:ph idx="1"/>
          </p:nvPr>
        </p:nvSpPr>
        <p:spPr/>
        <p:txBody>
          <a:bodyPr>
            <a:normAutofit/>
          </a:bodyPr>
          <a:lstStyle/>
          <a:p>
            <a:pPr marL="0" indent="0">
              <a:buNone/>
            </a:pPr>
            <a:r>
              <a:rPr lang="en-US" dirty="0"/>
              <a:t>Neurologic findings – </a:t>
            </a:r>
          </a:p>
          <a:p>
            <a:pPr lvl="1">
              <a:buFont typeface="Wingdings" panose="05000000000000000000" pitchFamily="2" charset="2"/>
              <a:buChar char="§"/>
            </a:pPr>
            <a:r>
              <a:rPr lang="en-US" dirty="0"/>
              <a:t>Direct involvement of the CNS by </a:t>
            </a:r>
            <a:r>
              <a:rPr lang="en-US" dirty="0" err="1"/>
              <a:t>cHL</a:t>
            </a:r>
            <a:r>
              <a:rPr lang="en-US" dirty="0"/>
              <a:t> is rare.</a:t>
            </a:r>
          </a:p>
          <a:p>
            <a:pPr lvl="1">
              <a:buFont typeface="Wingdings" panose="05000000000000000000" pitchFamily="2" charset="2"/>
              <a:buChar char="§"/>
            </a:pPr>
            <a:r>
              <a:rPr lang="en-US" dirty="0"/>
              <a:t> Paraneoplastic syndromes - cerebellar degeneration, chorea, </a:t>
            </a:r>
            <a:r>
              <a:rPr lang="en-US" dirty="0" err="1"/>
              <a:t>neuromyotonia</a:t>
            </a:r>
            <a:r>
              <a:rPr lang="en-US" dirty="0"/>
              <a:t>, limbic encephalitis, subacute sensory neuropathy, subacute lower motor neuropathy, and the stiff person syndrome have been described in association with </a:t>
            </a:r>
            <a:r>
              <a:rPr lang="en-US" dirty="0" err="1"/>
              <a:t>cHL.</a:t>
            </a:r>
            <a:endParaRPr lang="en-US" dirty="0"/>
          </a:p>
          <a:p>
            <a:pPr marL="0" indent="0">
              <a:buNone/>
            </a:pPr>
            <a:r>
              <a:rPr lang="en-US" dirty="0"/>
              <a:t>Nephrotic syndrome –</a:t>
            </a:r>
          </a:p>
          <a:p>
            <a:pPr lvl="1">
              <a:buFont typeface="Wingdings" panose="05000000000000000000" pitchFamily="2" charset="2"/>
              <a:buChar char="§"/>
            </a:pPr>
            <a:r>
              <a:rPr lang="en-US" dirty="0"/>
              <a:t> It can occur as a paraneoplastic syndrome in patients with early stage </a:t>
            </a:r>
            <a:r>
              <a:rPr lang="en-US" dirty="0" err="1"/>
              <a:t>cHL.</a:t>
            </a:r>
            <a:r>
              <a:rPr lang="en-US" dirty="0"/>
              <a:t> </a:t>
            </a:r>
          </a:p>
          <a:p>
            <a:pPr lvl="1">
              <a:buFont typeface="Wingdings" panose="05000000000000000000" pitchFamily="2" charset="2"/>
              <a:buChar char="§"/>
            </a:pPr>
            <a:r>
              <a:rPr lang="en-US" dirty="0"/>
              <a:t> Usual pathologic pattern is minimal change disease, but focal segmental glomerulosclerosis, can also occur</a:t>
            </a:r>
            <a:endParaRPr lang="en-IN" dirty="0"/>
          </a:p>
        </p:txBody>
      </p:sp>
    </p:spTree>
    <p:extLst>
      <p:ext uri="{BB962C8B-B14F-4D97-AF65-F5344CB8AC3E}">
        <p14:creationId xmlns:p14="http://schemas.microsoft.com/office/powerpoint/2010/main" val="3825864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D840B-E43E-4CF3-A8F0-BA3EEE9EA13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E2DB6FF-90E2-4A7A-BA75-9640CCC05375}"/>
              </a:ext>
            </a:extLst>
          </p:cNvPr>
          <p:cNvSpPr>
            <a:spLocks noGrp="1"/>
          </p:cNvSpPr>
          <p:nvPr>
            <p:ph idx="1"/>
          </p:nvPr>
        </p:nvSpPr>
        <p:spPr/>
        <p:txBody>
          <a:bodyPr>
            <a:normAutofit/>
          </a:bodyPr>
          <a:lstStyle/>
          <a:p>
            <a:r>
              <a:rPr lang="en-US" dirty="0"/>
              <a:t>● Laboratory abnormalities –</a:t>
            </a:r>
          </a:p>
          <a:p>
            <a:r>
              <a:rPr lang="en-US" dirty="0"/>
              <a:t> A variety of laboratory abnormalities can occur in patients with </a:t>
            </a:r>
            <a:r>
              <a:rPr lang="en-US" dirty="0" err="1"/>
              <a:t>cHL.</a:t>
            </a:r>
            <a:r>
              <a:rPr lang="en-US" dirty="0"/>
              <a:t>  (</a:t>
            </a:r>
            <a:r>
              <a:rPr lang="en-US" dirty="0" err="1"/>
              <a:t>eg</a:t>
            </a:r>
            <a:r>
              <a:rPr lang="en-US" dirty="0"/>
              <a:t>, anemia, lymphopenia, </a:t>
            </a:r>
            <a:r>
              <a:rPr lang="en-US" dirty="0" err="1"/>
              <a:t>leukocytosis,thrombocytosis</a:t>
            </a:r>
            <a:r>
              <a:rPr lang="en-US" dirty="0"/>
              <a:t>, hypoalbuminemia)</a:t>
            </a:r>
          </a:p>
          <a:p>
            <a:pPr>
              <a:buFont typeface="Wingdings" panose="05000000000000000000" pitchFamily="2" charset="2"/>
              <a:buChar char="§"/>
            </a:pPr>
            <a:r>
              <a:rPr lang="en-US" dirty="0"/>
              <a:t> Hypercalcemia – due to increased production of calcitriol (1,25-dihydroxyvitamin D3) </a:t>
            </a:r>
          </a:p>
          <a:p>
            <a:pPr>
              <a:buFont typeface="Wingdings" panose="05000000000000000000" pitchFamily="2" charset="2"/>
              <a:buChar char="§"/>
            </a:pPr>
            <a:r>
              <a:rPr lang="en-US" dirty="0"/>
              <a:t> Anemia – Anemia can be due to diverse causes, including bone marrow replacement by </a:t>
            </a:r>
            <a:r>
              <a:rPr lang="en-US" dirty="0" err="1"/>
              <a:t>cHL</a:t>
            </a:r>
            <a:r>
              <a:rPr lang="en-US" dirty="0"/>
              <a:t>, hypersplenism, anemia of chronic inflammation, and rarely may be due to a Coombs-positive hemolytic anemia, with or without immune thrombocytopenia </a:t>
            </a:r>
          </a:p>
          <a:p>
            <a:pPr>
              <a:buFont typeface="Wingdings" panose="05000000000000000000" pitchFamily="2" charset="2"/>
              <a:buChar char="§"/>
            </a:pPr>
            <a:r>
              <a:rPr lang="en-US" dirty="0"/>
              <a:t> Eosinophilia – common in HL and caused by production of chemokines (</a:t>
            </a:r>
            <a:r>
              <a:rPr lang="en-US" dirty="0" err="1"/>
              <a:t>eg</a:t>
            </a:r>
            <a:r>
              <a:rPr lang="en-US" dirty="0"/>
              <a:t>, interleukin-5, </a:t>
            </a:r>
            <a:r>
              <a:rPr lang="en-US" dirty="0" err="1"/>
              <a:t>eotaxin</a:t>
            </a:r>
            <a:r>
              <a:rPr lang="en-US" dirty="0"/>
              <a:t>) </a:t>
            </a:r>
            <a:endParaRPr lang="en-IN" dirty="0"/>
          </a:p>
        </p:txBody>
      </p:sp>
    </p:spTree>
    <p:extLst>
      <p:ext uri="{BB962C8B-B14F-4D97-AF65-F5344CB8AC3E}">
        <p14:creationId xmlns:p14="http://schemas.microsoft.com/office/powerpoint/2010/main" val="7549175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5B5F5-D6F7-4891-9B98-852F84B9915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60F9F90-B1D7-49D0-8563-60C414182194}"/>
              </a:ext>
            </a:extLst>
          </p:cNvPr>
          <p:cNvSpPr>
            <a:spLocks noGrp="1"/>
          </p:cNvSpPr>
          <p:nvPr>
            <p:ph idx="1"/>
          </p:nvPr>
        </p:nvSpPr>
        <p:spPr/>
        <p:txBody>
          <a:bodyPr>
            <a:normAutofit/>
          </a:bodyPr>
          <a:lstStyle/>
          <a:p>
            <a:pPr>
              <a:buFont typeface="Wingdings" panose="05000000000000000000" pitchFamily="2" charset="2"/>
              <a:buChar char="§"/>
            </a:pPr>
            <a:r>
              <a:rPr lang="en-US" dirty="0"/>
              <a:t> Imaging — used to identify potential sites for biopsy and to evaluate organ involvement.</a:t>
            </a:r>
          </a:p>
          <a:p>
            <a:pPr>
              <a:buFont typeface="Wingdings" panose="05000000000000000000" pitchFamily="2" charset="2"/>
              <a:buChar char="§"/>
            </a:pPr>
            <a:r>
              <a:rPr lang="en-US" dirty="0"/>
              <a:t> Biopsy</a:t>
            </a:r>
          </a:p>
          <a:p>
            <a:pPr marL="0" indent="0">
              <a:buNone/>
            </a:pPr>
            <a:r>
              <a:rPr lang="en-US" dirty="0"/>
              <a:t>	• Lymphadenopathy – For the patient who does not have accessible peripheral lymphadenopathy, ultrasonography, computed tomography (CT), or positron emission tomography (PET) may identify a suspicious site and/or guide a tissue biopsy. </a:t>
            </a:r>
          </a:p>
          <a:p>
            <a:pPr marL="0" indent="0">
              <a:buNone/>
            </a:pPr>
            <a:r>
              <a:rPr lang="en-US" dirty="0"/>
              <a:t>	•Mediastinal mass – For patients with a mediastinal mass, but without other accessible lymphadenopathy, chest CT and/or PET may identify a site for biopsy. Tissue biopsy may be obtained by CT-guided percutaneous approach, endobronchial biopsy or video-assisted thoracoscopy/biopsy (VATS).</a:t>
            </a:r>
          </a:p>
          <a:p>
            <a:pPr marL="0" indent="0">
              <a:buNone/>
            </a:pPr>
            <a:r>
              <a:rPr lang="en-US" dirty="0"/>
              <a:t>	• </a:t>
            </a:r>
            <a:r>
              <a:rPr lang="en-US" dirty="0" err="1"/>
              <a:t>Extranodal</a:t>
            </a:r>
            <a:r>
              <a:rPr lang="en-US" dirty="0"/>
              <a:t> sites &amp; Organ involvement – PET/CT is used for staging </a:t>
            </a:r>
            <a:r>
              <a:rPr lang="en-US" dirty="0" err="1"/>
              <a:t>cHL</a:t>
            </a:r>
            <a:endParaRPr lang="en-IN" dirty="0"/>
          </a:p>
        </p:txBody>
      </p:sp>
    </p:spTree>
    <p:extLst>
      <p:ext uri="{BB962C8B-B14F-4D97-AF65-F5344CB8AC3E}">
        <p14:creationId xmlns:p14="http://schemas.microsoft.com/office/powerpoint/2010/main" val="29178973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F7845-DABE-4F03-AB3B-D53AC4B97AC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3FD8E89-1F4A-477B-B93C-4039A709A82B}"/>
              </a:ext>
            </a:extLst>
          </p:cNvPr>
          <p:cNvSpPr>
            <a:spLocks noGrp="1"/>
          </p:cNvSpPr>
          <p:nvPr>
            <p:ph idx="1"/>
          </p:nvPr>
        </p:nvSpPr>
        <p:spPr/>
        <p:txBody>
          <a:bodyPr>
            <a:normAutofit/>
          </a:bodyPr>
          <a:lstStyle/>
          <a:p>
            <a:pPr>
              <a:buFont typeface="Wingdings" panose="05000000000000000000" pitchFamily="2" charset="2"/>
              <a:buChar char="§"/>
            </a:pPr>
            <a:r>
              <a:rPr lang="en-US" dirty="0"/>
              <a:t> Tissue biopsy — is required to diagnose </a:t>
            </a:r>
            <a:r>
              <a:rPr lang="en-US" dirty="0" err="1"/>
              <a:t>cHL</a:t>
            </a:r>
            <a:r>
              <a:rPr lang="en-US" dirty="0"/>
              <a:t> and to determine the histologic subtype. </a:t>
            </a:r>
          </a:p>
          <a:p>
            <a:pPr>
              <a:buFont typeface="Wingdings" panose="05000000000000000000" pitchFamily="2" charset="2"/>
              <a:buChar char="§"/>
            </a:pPr>
            <a:r>
              <a:rPr lang="en-US" dirty="0"/>
              <a:t> Excisional or incisional biopsy of a peripheral lymph node is generally preferred </a:t>
            </a:r>
          </a:p>
          <a:p>
            <a:pPr>
              <a:buFont typeface="Wingdings" panose="05000000000000000000" pitchFamily="2" charset="2"/>
              <a:buChar char="§"/>
            </a:pPr>
            <a:r>
              <a:rPr lang="en-US" dirty="0"/>
              <a:t> Fine needle aspiration (FNA) generally does not provide sufficient tissue for diagnosis.</a:t>
            </a:r>
          </a:p>
          <a:p>
            <a:pPr>
              <a:buFont typeface="Wingdings" panose="05000000000000000000" pitchFamily="2" charset="2"/>
              <a:buChar char="§"/>
            </a:pPr>
            <a:r>
              <a:rPr lang="en-US" dirty="0"/>
              <a:t> Biopsy of suspicious cervical, supraclavicular, or axillary lymph nodes is generally favored</a:t>
            </a:r>
            <a:endParaRPr lang="en-IN" dirty="0"/>
          </a:p>
        </p:txBody>
      </p:sp>
    </p:spTree>
    <p:extLst>
      <p:ext uri="{BB962C8B-B14F-4D97-AF65-F5344CB8AC3E}">
        <p14:creationId xmlns:p14="http://schemas.microsoft.com/office/powerpoint/2010/main" val="38402840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0C0551E-F298-4B53-AA8F-7F30BFFD7678}"/>
              </a:ext>
            </a:extLst>
          </p:cNvPr>
          <p:cNvPicPr>
            <a:picLocks noChangeAspect="1"/>
          </p:cNvPicPr>
          <p:nvPr/>
        </p:nvPicPr>
        <p:blipFill rotWithShape="1">
          <a:blip r:embed="rId2"/>
          <a:srcRect t="9517" r="64248" b="4020"/>
          <a:stretch/>
        </p:blipFill>
        <p:spPr>
          <a:xfrm>
            <a:off x="3027287" y="4711"/>
            <a:ext cx="5610686" cy="6369158"/>
          </a:xfrm>
          <a:prstGeom prst="rect">
            <a:avLst/>
          </a:prstGeom>
        </p:spPr>
      </p:pic>
    </p:spTree>
    <p:extLst>
      <p:ext uri="{BB962C8B-B14F-4D97-AF65-F5344CB8AC3E}">
        <p14:creationId xmlns:p14="http://schemas.microsoft.com/office/powerpoint/2010/main" val="39344738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7D1A0C-F74E-4377-923D-73D60C7E5A75}"/>
              </a:ext>
            </a:extLst>
          </p:cNvPr>
          <p:cNvSpPr>
            <a:spLocks noGrp="1"/>
          </p:cNvSpPr>
          <p:nvPr>
            <p:ph idx="4294967295"/>
          </p:nvPr>
        </p:nvSpPr>
        <p:spPr>
          <a:xfrm>
            <a:off x="6332306" y="1669187"/>
            <a:ext cx="3968750" cy="3906838"/>
          </a:xfrm>
        </p:spPr>
        <p:txBody>
          <a:bodyPr/>
          <a:lstStyle/>
          <a:p>
            <a:pPr>
              <a:buFont typeface="Arial" panose="020B0604020202020204" pitchFamily="34" charset="0"/>
              <a:buChar char="•"/>
            </a:pPr>
            <a:r>
              <a:rPr lang="en-US" dirty="0"/>
              <a:t> Broad bands of fibrosis separate several nodules in nodular sclerosis Hodgkin lymphoma.</a:t>
            </a:r>
          </a:p>
          <a:p>
            <a:pPr>
              <a:buFont typeface="Arial" panose="020B0604020202020204" pitchFamily="34" charset="0"/>
              <a:buChar char="•"/>
            </a:pPr>
            <a:r>
              <a:rPr lang="en-US" dirty="0"/>
              <a:t> majority of Hodgkin cells are lacunar cells</a:t>
            </a:r>
          </a:p>
          <a:p>
            <a:endParaRPr lang="en-IN" dirty="0"/>
          </a:p>
        </p:txBody>
      </p:sp>
      <p:pic>
        <p:nvPicPr>
          <p:cNvPr id="5" name="Picture 4">
            <a:extLst>
              <a:ext uri="{FF2B5EF4-FFF2-40B4-BE49-F238E27FC236}">
                <a16:creationId xmlns:a16="http://schemas.microsoft.com/office/drawing/2014/main" id="{334D177B-1698-4921-B19D-7035824561B6}"/>
              </a:ext>
            </a:extLst>
          </p:cNvPr>
          <p:cNvPicPr>
            <a:picLocks noChangeAspect="1"/>
          </p:cNvPicPr>
          <p:nvPr/>
        </p:nvPicPr>
        <p:blipFill rotWithShape="1">
          <a:blip r:embed="rId2"/>
          <a:srcRect t="8286" r="63956" b="5113"/>
          <a:stretch/>
        </p:blipFill>
        <p:spPr>
          <a:xfrm>
            <a:off x="461638" y="180070"/>
            <a:ext cx="4456590" cy="6023149"/>
          </a:xfrm>
          <a:prstGeom prst="rect">
            <a:avLst/>
          </a:prstGeom>
        </p:spPr>
      </p:pic>
    </p:spTree>
    <p:extLst>
      <p:ext uri="{BB962C8B-B14F-4D97-AF65-F5344CB8AC3E}">
        <p14:creationId xmlns:p14="http://schemas.microsoft.com/office/powerpoint/2010/main" val="347405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30009B-BEE2-47F9-B3B0-4D93F7D016AF}"/>
              </a:ext>
            </a:extLst>
          </p:cNvPr>
          <p:cNvSpPr>
            <a:spLocks noGrp="1"/>
          </p:cNvSpPr>
          <p:nvPr>
            <p:ph idx="4294967295"/>
          </p:nvPr>
        </p:nvSpPr>
        <p:spPr>
          <a:xfrm>
            <a:off x="6355348" y="1810999"/>
            <a:ext cx="4957762" cy="3844925"/>
          </a:xfrm>
        </p:spPr>
        <p:txBody>
          <a:bodyPr/>
          <a:lstStyle/>
          <a:p>
            <a:pPr>
              <a:buFont typeface="Wingdings" panose="05000000000000000000" pitchFamily="2" charset="2"/>
              <a:buChar char="§"/>
            </a:pPr>
            <a:r>
              <a:rPr lang="en-IN" dirty="0"/>
              <a:t> The characteristic background infiltrate of reactive cells (eosinophils, lymphocytes) and Reed-Sternberg cells are present in this field.</a:t>
            </a:r>
          </a:p>
          <a:p>
            <a:endParaRPr lang="en-IN" dirty="0"/>
          </a:p>
        </p:txBody>
      </p:sp>
      <p:pic>
        <p:nvPicPr>
          <p:cNvPr id="5" name="Picture 4">
            <a:extLst>
              <a:ext uri="{FF2B5EF4-FFF2-40B4-BE49-F238E27FC236}">
                <a16:creationId xmlns:a16="http://schemas.microsoft.com/office/drawing/2014/main" id="{6B36B9BA-E698-4A75-A7BA-51412978D8E7}"/>
              </a:ext>
            </a:extLst>
          </p:cNvPr>
          <p:cNvPicPr>
            <a:picLocks noChangeAspect="1"/>
          </p:cNvPicPr>
          <p:nvPr/>
        </p:nvPicPr>
        <p:blipFill>
          <a:blip r:embed="rId2"/>
          <a:stretch>
            <a:fillRect/>
          </a:stretch>
        </p:blipFill>
        <p:spPr>
          <a:xfrm>
            <a:off x="1358284" y="0"/>
            <a:ext cx="4577918" cy="6315075"/>
          </a:xfrm>
          <a:prstGeom prst="rect">
            <a:avLst/>
          </a:prstGeom>
        </p:spPr>
      </p:pic>
    </p:spTree>
    <p:extLst>
      <p:ext uri="{BB962C8B-B14F-4D97-AF65-F5344CB8AC3E}">
        <p14:creationId xmlns:p14="http://schemas.microsoft.com/office/powerpoint/2010/main" val="13257430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D9DA88-4289-4602-BE71-20211F9F3976}"/>
              </a:ext>
            </a:extLst>
          </p:cNvPr>
          <p:cNvPicPr>
            <a:picLocks noChangeAspect="1"/>
          </p:cNvPicPr>
          <p:nvPr/>
        </p:nvPicPr>
        <p:blipFill>
          <a:blip r:embed="rId2"/>
          <a:stretch>
            <a:fillRect/>
          </a:stretch>
        </p:blipFill>
        <p:spPr>
          <a:xfrm>
            <a:off x="1097280" y="0"/>
            <a:ext cx="7403848" cy="6166493"/>
          </a:xfrm>
          <a:prstGeom prst="rect">
            <a:avLst/>
          </a:prstGeom>
        </p:spPr>
      </p:pic>
      <p:sp>
        <p:nvSpPr>
          <p:cNvPr id="6" name="Rectangle 5">
            <a:extLst>
              <a:ext uri="{FF2B5EF4-FFF2-40B4-BE49-F238E27FC236}">
                <a16:creationId xmlns:a16="http://schemas.microsoft.com/office/drawing/2014/main" id="{45A78378-011D-4ADE-A9A0-328E1713F73C}"/>
              </a:ext>
            </a:extLst>
          </p:cNvPr>
          <p:cNvSpPr/>
          <p:nvPr/>
        </p:nvSpPr>
        <p:spPr>
          <a:xfrm>
            <a:off x="6889072" y="5513033"/>
            <a:ext cx="1207363" cy="5415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514D7B26-BBB1-4CAB-99A1-49E18D0CE322}"/>
              </a:ext>
            </a:extLst>
          </p:cNvPr>
          <p:cNvSpPr/>
          <p:nvPr/>
        </p:nvSpPr>
        <p:spPr>
          <a:xfrm>
            <a:off x="1251751" y="5869094"/>
            <a:ext cx="2370338" cy="2973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9664913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AFC936E-3888-404E-B2F6-0EEA20A2E851}"/>
              </a:ext>
            </a:extLst>
          </p:cNvPr>
          <p:cNvPicPr>
            <a:picLocks noChangeAspect="1"/>
          </p:cNvPicPr>
          <p:nvPr/>
        </p:nvPicPr>
        <p:blipFill>
          <a:blip r:embed="rId2"/>
          <a:stretch>
            <a:fillRect/>
          </a:stretch>
        </p:blipFill>
        <p:spPr>
          <a:xfrm>
            <a:off x="1036320" y="167594"/>
            <a:ext cx="7463998" cy="5701500"/>
          </a:xfrm>
          <a:prstGeom prst="rect">
            <a:avLst/>
          </a:prstGeom>
        </p:spPr>
      </p:pic>
    </p:spTree>
    <p:extLst>
      <p:ext uri="{BB962C8B-B14F-4D97-AF65-F5344CB8AC3E}">
        <p14:creationId xmlns:p14="http://schemas.microsoft.com/office/powerpoint/2010/main" val="31446901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E3B62-53C4-4695-B23A-5D33B1CCBFA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0EAE5AC-5036-49AB-8020-121CBBC9B7A2}"/>
              </a:ext>
            </a:extLst>
          </p:cNvPr>
          <p:cNvSpPr>
            <a:spLocks noGrp="1"/>
          </p:cNvSpPr>
          <p:nvPr>
            <p:ph idx="1"/>
          </p:nvPr>
        </p:nvSpPr>
        <p:spPr/>
        <p:txBody>
          <a:bodyPr/>
          <a:lstStyle/>
          <a:p>
            <a:endParaRPr lang="en-IN" dirty="0"/>
          </a:p>
        </p:txBody>
      </p:sp>
      <p:pic>
        <p:nvPicPr>
          <p:cNvPr id="6" name="Picture 5">
            <a:extLst>
              <a:ext uri="{FF2B5EF4-FFF2-40B4-BE49-F238E27FC236}">
                <a16:creationId xmlns:a16="http://schemas.microsoft.com/office/drawing/2014/main" id="{985DE106-040C-46C5-90C8-2AC5F3288705}"/>
              </a:ext>
            </a:extLst>
          </p:cNvPr>
          <p:cNvPicPr>
            <a:picLocks noChangeAspect="1"/>
          </p:cNvPicPr>
          <p:nvPr/>
        </p:nvPicPr>
        <p:blipFill rotWithShape="1">
          <a:blip r:embed="rId2"/>
          <a:srcRect b="11749"/>
          <a:stretch/>
        </p:blipFill>
        <p:spPr>
          <a:xfrm>
            <a:off x="0" y="188948"/>
            <a:ext cx="12219280" cy="5901133"/>
          </a:xfrm>
          <a:prstGeom prst="rect">
            <a:avLst/>
          </a:prstGeom>
        </p:spPr>
      </p:pic>
    </p:spTree>
    <p:extLst>
      <p:ext uri="{BB962C8B-B14F-4D97-AF65-F5344CB8AC3E}">
        <p14:creationId xmlns:p14="http://schemas.microsoft.com/office/powerpoint/2010/main" val="2411346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340070A-FA7A-427D-B909-1BB233E7F70B}"/>
              </a:ext>
            </a:extLst>
          </p:cNvPr>
          <p:cNvPicPr>
            <a:picLocks noChangeAspect="1"/>
          </p:cNvPicPr>
          <p:nvPr/>
        </p:nvPicPr>
        <p:blipFill>
          <a:blip r:embed="rId2"/>
          <a:stretch>
            <a:fillRect/>
          </a:stretch>
        </p:blipFill>
        <p:spPr>
          <a:xfrm>
            <a:off x="2254928" y="112502"/>
            <a:ext cx="6304037" cy="6166194"/>
          </a:xfrm>
          <a:prstGeom prst="rect">
            <a:avLst/>
          </a:prstGeom>
        </p:spPr>
      </p:pic>
      <p:sp>
        <p:nvSpPr>
          <p:cNvPr id="6" name="Rectangle 5">
            <a:extLst>
              <a:ext uri="{FF2B5EF4-FFF2-40B4-BE49-F238E27FC236}">
                <a16:creationId xmlns:a16="http://schemas.microsoft.com/office/drawing/2014/main" id="{7FBE0088-3C54-411D-B4B9-E4E8FB089E9D}"/>
              </a:ext>
            </a:extLst>
          </p:cNvPr>
          <p:cNvSpPr/>
          <p:nvPr/>
        </p:nvSpPr>
        <p:spPr>
          <a:xfrm>
            <a:off x="3630226" y="5869094"/>
            <a:ext cx="2509421" cy="4096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2312832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2B390B3-9AE5-449E-A7BB-0C634885E8CC}"/>
              </a:ext>
            </a:extLst>
          </p:cNvPr>
          <p:cNvPicPr>
            <a:picLocks noChangeAspect="1"/>
          </p:cNvPicPr>
          <p:nvPr/>
        </p:nvPicPr>
        <p:blipFill>
          <a:blip r:embed="rId2"/>
          <a:stretch>
            <a:fillRect/>
          </a:stretch>
        </p:blipFill>
        <p:spPr>
          <a:xfrm>
            <a:off x="255844" y="204187"/>
            <a:ext cx="4928715" cy="5938049"/>
          </a:xfrm>
          <a:prstGeom prst="rect">
            <a:avLst/>
          </a:prstGeom>
        </p:spPr>
      </p:pic>
      <p:sp>
        <p:nvSpPr>
          <p:cNvPr id="8" name="TextBox 7">
            <a:extLst>
              <a:ext uri="{FF2B5EF4-FFF2-40B4-BE49-F238E27FC236}">
                <a16:creationId xmlns:a16="http://schemas.microsoft.com/office/drawing/2014/main" id="{7CFEE060-D85C-4D37-9390-DDC58176E465}"/>
              </a:ext>
            </a:extLst>
          </p:cNvPr>
          <p:cNvSpPr txBox="1"/>
          <p:nvPr/>
        </p:nvSpPr>
        <p:spPr>
          <a:xfrm>
            <a:off x="5538059" y="1887687"/>
            <a:ext cx="3783494" cy="1477328"/>
          </a:xfrm>
          <a:prstGeom prst="rect">
            <a:avLst/>
          </a:prstGeom>
          <a:noFill/>
        </p:spPr>
        <p:txBody>
          <a:bodyPr wrap="square">
            <a:spAutoFit/>
          </a:bodyPr>
          <a:lstStyle/>
          <a:p>
            <a:r>
              <a:rPr lang="en-US" dirty="0">
                <a:solidFill>
                  <a:srgbClr val="232323"/>
                </a:solidFill>
                <a:latin typeface="Noto Sans" panose="020B0502040204020203" pitchFamily="34" charset="0"/>
              </a:rPr>
              <a:t>I</a:t>
            </a:r>
            <a:r>
              <a:rPr lang="en-US" b="0" i="0" dirty="0">
                <a:solidFill>
                  <a:srgbClr val="232323"/>
                </a:solidFill>
                <a:effectLst/>
                <a:latin typeface="Noto Sans" panose="020B0502040204020203" pitchFamily="34" charset="0"/>
              </a:rPr>
              <a:t>mmunostaining for CD30 demonstrates strong membrane and paranuclear staining, and weaker cytoplasmic staining, of the Hodgkin cells.</a:t>
            </a:r>
            <a:endParaRPr lang="en-IN" dirty="0"/>
          </a:p>
        </p:txBody>
      </p:sp>
    </p:spTree>
    <p:extLst>
      <p:ext uri="{BB962C8B-B14F-4D97-AF65-F5344CB8AC3E}">
        <p14:creationId xmlns:p14="http://schemas.microsoft.com/office/powerpoint/2010/main" val="5337721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5DF20955-9E62-4475-92F7-0C3A602EA176}"/>
              </a:ext>
            </a:extLst>
          </p:cNvPr>
          <p:cNvSpPr>
            <a:spLocks noGrp="1"/>
          </p:cNvSpPr>
          <p:nvPr>
            <p:ph idx="4294967295"/>
          </p:nvPr>
        </p:nvSpPr>
        <p:spPr>
          <a:xfrm>
            <a:off x="8272463" y="1838325"/>
            <a:ext cx="3919537" cy="4030663"/>
          </a:xfrm>
        </p:spPr>
        <p:txBody>
          <a:bodyPr/>
          <a:lstStyle/>
          <a:p>
            <a:r>
              <a:rPr lang="en-US" dirty="0"/>
              <a:t>Immunostaining for CD15 demonstrates strong membrane and paranuclear staining of the Hodgkin cells.</a:t>
            </a:r>
            <a:endParaRPr lang="en-IN" dirty="0"/>
          </a:p>
        </p:txBody>
      </p:sp>
      <p:pic>
        <p:nvPicPr>
          <p:cNvPr id="6" name="Content Placeholder 5">
            <a:extLst>
              <a:ext uri="{FF2B5EF4-FFF2-40B4-BE49-F238E27FC236}">
                <a16:creationId xmlns:a16="http://schemas.microsoft.com/office/drawing/2014/main" id="{6A49A7C3-465E-44A8-B817-095DF3D074F1}"/>
              </a:ext>
            </a:extLst>
          </p:cNvPr>
          <p:cNvPicPr>
            <a:picLocks noChangeAspect="1"/>
          </p:cNvPicPr>
          <p:nvPr/>
        </p:nvPicPr>
        <p:blipFill>
          <a:blip r:embed="rId2"/>
          <a:stretch>
            <a:fillRect/>
          </a:stretch>
        </p:blipFill>
        <p:spPr>
          <a:xfrm>
            <a:off x="1660124" y="0"/>
            <a:ext cx="5237826" cy="6134072"/>
          </a:xfrm>
          <a:prstGeom prst="rect">
            <a:avLst/>
          </a:prstGeom>
        </p:spPr>
      </p:pic>
    </p:spTree>
    <p:extLst>
      <p:ext uri="{BB962C8B-B14F-4D97-AF65-F5344CB8AC3E}">
        <p14:creationId xmlns:p14="http://schemas.microsoft.com/office/powerpoint/2010/main" val="29745709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C8289A1-CFF5-4BF1-A902-436D35F389F5}"/>
              </a:ext>
            </a:extLst>
          </p:cNvPr>
          <p:cNvPicPr>
            <a:picLocks noGrp="1" noChangeAspect="1"/>
          </p:cNvPicPr>
          <p:nvPr>
            <p:ph idx="4294967295"/>
          </p:nvPr>
        </p:nvPicPr>
        <p:blipFill>
          <a:blip r:embed="rId2"/>
          <a:stretch>
            <a:fillRect/>
          </a:stretch>
        </p:blipFill>
        <p:spPr>
          <a:xfrm>
            <a:off x="0" y="85725"/>
            <a:ext cx="10598150" cy="6216650"/>
          </a:xfrm>
          <a:prstGeom prst="rect">
            <a:avLst/>
          </a:prstGeom>
        </p:spPr>
      </p:pic>
      <p:sp>
        <p:nvSpPr>
          <p:cNvPr id="5" name="Rectangle 4">
            <a:extLst>
              <a:ext uri="{FF2B5EF4-FFF2-40B4-BE49-F238E27FC236}">
                <a16:creationId xmlns:a16="http://schemas.microsoft.com/office/drawing/2014/main" id="{1F40C3C0-689A-4D4A-B559-E65C58312FF9}"/>
              </a:ext>
            </a:extLst>
          </p:cNvPr>
          <p:cNvSpPr/>
          <p:nvPr/>
        </p:nvSpPr>
        <p:spPr>
          <a:xfrm>
            <a:off x="497150" y="168676"/>
            <a:ext cx="10597570" cy="42612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a:p>
        </p:txBody>
      </p:sp>
      <p:sp>
        <p:nvSpPr>
          <p:cNvPr id="6" name="TextBox 5">
            <a:extLst>
              <a:ext uri="{FF2B5EF4-FFF2-40B4-BE49-F238E27FC236}">
                <a16:creationId xmlns:a16="http://schemas.microsoft.com/office/drawing/2014/main" id="{88D82911-7F68-48D9-A5C6-29521D21315E}"/>
              </a:ext>
            </a:extLst>
          </p:cNvPr>
          <p:cNvSpPr txBox="1"/>
          <p:nvPr/>
        </p:nvSpPr>
        <p:spPr>
          <a:xfrm>
            <a:off x="2789069" y="185522"/>
            <a:ext cx="6239521" cy="369332"/>
          </a:xfrm>
          <a:prstGeom prst="rect">
            <a:avLst/>
          </a:prstGeom>
          <a:noFill/>
        </p:spPr>
        <p:txBody>
          <a:bodyPr wrap="square" rtlCol="0">
            <a:spAutoFit/>
          </a:bodyPr>
          <a:lstStyle/>
          <a:p>
            <a:r>
              <a:rPr lang="en-US" dirty="0"/>
              <a:t>ANN ARBOR STAGING SYSTEM FOR HODGKIN’S LYMPHOMA</a:t>
            </a:r>
            <a:endParaRPr lang="en-IN" dirty="0"/>
          </a:p>
        </p:txBody>
      </p:sp>
    </p:spTree>
    <p:extLst>
      <p:ext uri="{BB962C8B-B14F-4D97-AF65-F5344CB8AC3E}">
        <p14:creationId xmlns:p14="http://schemas.microsoft.com/office/powerpoint/2010/main" val="22250636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39FBE-E4ED-43CA-BDA2-BB60452F846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79EF721-6677-499E-8202-77DCF674B649}"/>
              </a:ext>
            </a:extLst>
          </p:cNvPr>
          <p:cNvSpPr>
            <a:spLocks noGrp="1"/>
          </p:cNvSpPr>
          <p:nvPr>
            <p:ph idx="1"/>
          </p:nvPr>
        </p:nvSpPr>
        <p:spPr/>
        <p:txBody>
          <a:bodyPr/>
          <a:lstStyle/>
          <a:p>
            <a:r>
              <a:rPr lang="en-US" dirty="0"/>
              <a:t>A – NO SYMPTOMS</a:t>
            </a:r>
          </a:p>
          <a:p>
            <a:r>
              <a:rPr lang="en-US" dirty="0"/>
              <a:t>B – Unexplained</a:t>
            </a:r>
          </a:p>
          <a:p>
            <a:endParaRPr lang="en-US" dirty="0"/>
          </a:p>
          <a:p>
            <a:endParaRPr lang="en-US" dirty="0"/>
          </a:p>
          <a:p>
            <a:endParaRPr lang="en-US" dirty="0"/>
          </a:p>
          <a:p>
            <a:r>
              <a:rPr lang="en-US" dirty="0"/>
              <a:t>E – </a:t>
            </a:r>
            <a:r>
              <a:rPr lang="en-US" dirty="0" err="1"/>
              <a:t>Localised</a:t>
            </a:r>
            <a:r>
              <a:rPr lang="en-US" dirty="0"/>
              <a:t> ,solitary involvement of </a:t>
            </a:r>
            <a:r>
              <a:rPr lang="en-US" dirty="0" err="1"/>
              <a:t>extralymphatic</a:t>
            </a:r>
            <a:r>
              <a:rPr lang="en-US" dirty="0"/>
              <a:t> </a:t>
            </a:r>
            <a:r>
              <a:rPr lang="en-US" dirty="0" err="1"/>
              <a:t>tissue,excluding</a:t>
            </a:r>
            <a:r>
              <a:rPr lang="en-US" dirty="0"/>
              <a:t> liver and bone marrow.</a:t>
            </a:r>
            <a:endParaRPr lang="en-IN" dirty="0"/>
          </a:p>
        </p:txBody>
      </p:sp>
      <p:sp>
        <p:nvSpPr>
          <p:cNvPr id="5" name="TextBox 4">
            <a:extLst>
              <a:ext uri="{FF2B5EF4-FFF2-40B4-BE49-F238E27FC236}">
                <a16:creationId xmlns:a16="http://schemas.microsoft.com/office/drawing/2014/main" id="{23058727-ECC7-4469-9254-2496F090356A}"/>
              </a:ext>
            </a:extLst>
          </p:cNvPr>
          <p:cNvSpPr txBox="1"/>
          <p:nvPr/>
        </p:nvSpPr>
        <p:spPr>
          <a:xfrm>
            <a:off x="1564689" y="2657085"/>
            <a:ext cx="6094520" cy="1200329"/>
          </a:xfrm>
          <a:prstGeom prst="rect">
            <a:avLst/>
          </a:prstGeom>
          <a:noFill/>
        </p:spPr>
        <p:txBody>
          <a:bodyPr wrap="square">
            <a:spAutoFit/>
          </a:bodyPr>
          <a:lstStyle/>
          <a:p>
            <a:pPr marL="201168" lvl="1" indent="0">
              <a:buNone/>
            </a:pPr>
            <a:r>
              <a:rPr lang="en-US" dirty="0"/>
              <a:t>● Fever – Persistent temperature &gt;38°C (&gt;100.4°F)</a:t>
            </a:r>
          </a:p>
          <a:p>
            <a:pPr marL="201168" lvl="1" indent="0">
              <a:buNone/>
            </a:pPr>
            <a:r>
              <a:rPr lang="en-US" dirty="0"/>
              <a:t>● Sweats – The presence of drenching night sweats</a:t>
            </a:r>
          </a:p>
          <a:p>
            <a:pPr marL="201168" lvl="1" indent="0">
              <a:buNone/>
            </a:pPr>
            <a:r>
              <a:rPr lang="en-US" dirty="0"/>
              <a:t>● Weight loss – Unexplained loss of &gt;10 percent of body weight over the past six months</a:t>
            </a:r>
          </a:p>
        </p:txBody>
      </p:sp>
    </p:spTree>
    <p:extLst>
      <p:ext uri="{BB962C8B-B14F-4D97-AF65-F5344CB8AC3E}">
        <p14:creationId xmlns:p14="http://schemas.microsoft.com/office/powerpoint/2010/main" val="28121284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0535C-E722-4BCF-B7C1-F300DE52CB1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A1B36E1-153F-4A9F-B2E7-29F103288458}"/>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F4424D5F-A2C9-4841-A9E6-B254A17EFCC5}"/>
              </a:ext>
            </a:extLst>
          </p:cNvPr>
          <p:cNvPicPr>
            <a:picLocks noChangeAspect="1"/>
          </p:cNvPicPr>
          <p:nvPr/>
        </p:nvPicPr>
        <p:blipFill rotWithShape="1">
          <a:blip r:embed="rId2"/>
          <a:srcRect t="19418" r="6869" b="16116"/>
          <a:stretch/>
        </p:blipFill>
        <p:spPr>
          <a:xfrm>
            <a:off x="-82858" y="286603"/>
            <a:ext cx="12357716" cy="5794601"/>
          </a:xfrm>
          <a:prstGeom prst="rect">
            <a:avLst/>
          </a:prstGeom>
        </p:spPr>
      </p:pic>
    </p:spTree>
    <p:extLst>
      <p:ext uri="{BB962C8B-B14F-4D97-AF65-F5344CB8AC3E}">
        <p14:creationId xmlns:p14="http://schemas.microsoft.com/office/powerpoint/2010/main" val="15995051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3E219BD-6253-46B7-B43D-CDFE22C019EB}"/>
              </a:ext>
            </a:extLst>
          </p:cNvPr>
          <p:cNvPicPr>
            <a:picLocks noChangeAspect="1"/>
          </p:cNvPicPr>
          <p:nvPr/>
        </p:nvPicPr>
        <p:blipFill rotWithShape="1">
          <a:blip r:embed="rId2"/>
          <a:srcRect l="801" t="30291" r="43349" b="35923"/>
          <a:stretch/>
        </p:blipFill>
        <p:spPr>
          <a:xfrm>
            <a:off x="97655" y="76792"/>
            <a:ext cx="10422384" cy="3352208"/>
          </a:xfrm>
          <a:prstGeom prst="rect">
            <a:avLst/>
          </a:prstGeom>
        </p:spPr>
      </p:pic>
    </p:spTree>
    <p:extLst>
      <p:ext uri="{BB962C8B-B14F-4D97-AF65-F5344CB8AC3E}">
        <p14:creationId xmlns:p14="http://schemas.microsoft.com/office/powerpoint/2010/main" val="9099736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7438E-B7A0-437C-8ECC-4610383EF225}"/>
              </a:ext>
            </a:extLst>
          </p:cNvPr>
          <p:cNvSpPr>
            <a:spLocks noGrp="1"/>
          </p:cNvSpPr>
          <p:nvPr>
            <p:ph type="title" idx="4294967295"/>
          </p:nvPr>
        </p:nvSpPr>
        <p:spPr>
          <a:xfrm>
            <a:off x="0" y="287338"/>
            <a:ext cx="10426700" cy="701675"/>
          </a:xfrm>
        </p:spPr>
        <p:txBody>
          <a:bodyPr>
            <a:normAutofit/>
          </a:bodyPr>
          <a:lstStyle/>
          <a:p>
            <a:r>
              <a:rPr lang="en-US" sz="4000" dirty="0"/>
              <a:t>Early stage HL (stage I &amp; II)- </a:t>
            </a:r>
            <a:r>
              <a:rPr lang="en-US" sz="4000" dirty="0" err="1"/>
              <a:t>Favourable</a:t>
            </a:r>
            <a:r>
              <a:rPr lang="en-US" sz="4000" dirty="0"/>
              <a:t> prognosis</a:t>
            </a:r>
            <a:endParaRPr lang="en-IN" sz="4000" dirty="0"/>
          </a:p>
        </p:txBody>
      </p:sp>
      <p:sp>
        <p:nvSpPr>
          <p:cNvPr id="3" name="Content Placeholder 2">
            <a:extLst>
              <a:ext uri="{FF2B5EF4-FFF2-40B4-BE49-F238E27FC236}">
                <a16:creationId xmlns:a16="http://schemas.microsoft.com/office/drawing/2014/main" id="{AB8D3863-0E91-413B-AC39-9B0DD5DD98A4}"/>
              </a:ext>
            </a:extLst>
          </p:cNvPr>
          <p:cNvSpPr>
            <a:spLocks noGrp="1"/>
          </p:cNvSpPr>
          <p:nvPr>
            <p:ph idx="4294967295"/>
          </p:nvPr>
        </p:nvSpPr>
        <p:spPr>
          <a:xfrm>
            <a:off x="452761" y="1127464"/>
            <a:ext cx="11230252" cy="4234650"/>
          </a:xfrm>
        </p:spPr>
        <p:txBody>
          <a:bodyPr>
            <a:normAutofit/>
          </a:bodyPr>
          <a:lstStyle/>
          <a:p>
            <a:pPr>
              <a:buFont typeface="Wingdings" panose="05000000000000000000" pitchFamily="2" charset="2"/>
              <a:buChar char="§"/>
            </a:pPr>
            <a:r>
              <a:rPr lang="en-US" dirty="0"/>
              <a:t>  </a:t>
            </a:r>
            <a:r>
              <a:rPr lang="en-US" sz="1800" dirty="0"/>
              <a:t>ABVD</a:t>
            </a:r>
            <a:r>
              <a:rPr lang="en-US" sz="1800" dirty="0">
                <a:solidFill>
                  <a:srgbClr val="232323"/>
                </a:solidFill>
                <a:latin typeface="Noto Sans" panose="020B0502040504020204" pitchFamily="34" charset="0"/>
              </a:rPr>
              <a:t> (</a:t>
            </a:r>
            <a:r>
              <a:rPr lang="en-US" sz="1800" b="0" i="0" dirty="0">
                <a:solidFill>
                  <a:srgbClr val="232323"/>
                </a:solidFill>
                <a:effectLst/>
                <a:latin typeface="Noto Sans" panose="020B0502040504020204" pitchFamily="34" charset="0"/>
              </a:rPr>
              <a:t>doxorubicin, bleomycin, vinblastine, dacarbazine ) for 3 (preferred) to 4 cycles, followed by involved-site radiation therapy to 30 </a:t>
            </a:r>
            <a:r>
              <a:rPr lang="en-US" sz="1800" b="0" i="0" dirty="0" err="1">
                <a:solidFill>
                  <a:srgbClr val="232323"/>
                </a:solidFill>
                <a:effectLst/>
                <a:latin typeface="Noto Sans" panose="020B0502040504020204" pitchFamily="34" charset="0"/>
              </a:rPr>
              <a:t>Gy</a:t>
            </a:r>
            <a:r>
              <a:rPr lang="en-US" sz="1800" b="0" i="0" dirty="0">
                <a:solidFill>
                  <a:srgbClr val="232323"/>
                </a:solidFill>
                <a:effectLst/>
                <a:latin typeface="Noto Sans" panose="020B0502040504020204" pitchFamily="34" charset="0"/>
              </a:rPr>
              <a:t>. This approach has the lowest relapse rate.</a:t>
            </a:r>
          </a:p>
          <a:p>
            <a:pPr>
              <a:buFont typeface="Wingdings" panose="05000000000000000000" pitchFamily="2" charset="2"/>
              <a:buChar char="§"/>
            </a:pPr>
            <a:r>
              <a:rPr lang="en-US" sz="1800" b="0" i="0" dirty="0">
                <a:solidFill>
                  <a:srgbClr val="232323"/>
                </a:solidFill>
                <a:effectLst/>
                <a:latin typeface="Noto Sans" panose="020B0502040504020204" pitchFamily="34" charset="0"/>
              </a:rPr>
              <a:t>  ABVD for </a:t>
            </a:r>
            <a:r>
              <a:rPr lang="en-US" sz="1800" dirty="0">
                <a:solidFill>
                  <a:srgbClr val="232323"/>
                </a:solidFill>
                <a:latin typeface="Noto Sans" panose="020B0502040504020204" pitchFamily="34" charset="0"/>
              </a:rPr>
              <a:t>2 </a:t>
            </a:r>
            <a:r>
              <a:rPr lang="en-US" sz="1800" b="0" i="0" dirty="0">
                <a:solidFill>
                  <a:srgbClr val="232323"/>
                </a:solidFill>
                <a:effectLst/>
                <a:latin typeface="Noto Sans" panose="020B0502040504020204" pitchFamily="34" charset="0"/>
              </a:rPr>
              <a:t>cycles, followed by involved-site radiation therapy with 20 </a:t>
            </a:r>
            <a:r>
              <a:rPr lang="en-US" sz="1800" b="0" i="0" dirty="0" err="1">
                <a:solidFill>
                  <a:srgbClr val="232323"/>
                </a:solidFill>
                <a:effectLst/>
                <a:latin typeface="Noto Sans" panose="020B0502040504020204" pitchFamily="34" charset="0"/>
              </a:rPr>
              <a:t>Gy</a:t>
            </a:r>
            <a:r>
              <a:rPr lang="en-US" sz="1800" b="0" i="0" dirty="0">
                <a:solidFill>
                  <a:srgbClr val="232323"/>
                </a:solidFill>
                <a:effectLst/>
                <a:latin typeface="Noto Sans" panose="020B0502040504020204" pitchFamily="34" charset="0"/>
              </a:rPr>
              <a:t> may be sufficient treatment for patients with favorable disease as defined by the GHSG. This regimen has lower toxicity.</a:t>
            </a:r>
          </a:p>
          <a:p>
            <a:pPr>
              <a:buFont typeface="Wingdings" panose="05000000000000000000" pitchFamily="2" charset="2"/>
              <a:buChar char="§"/>
            </a:pPr>
            <a:r>
              <a:rPr lang="en-US" sz="1800" b="0" i="0" dirty="0">
                <a:solidFill>
                  <a:srgbClr val="232323"/>
                </a:solidFill>
                <a:effectLst/>
                <a:latin typeface="Noto Sans" panose="020B0502040504020204" pitchFamily="34" charset="0"/>
              </a:rPr>
              <a:t>  ABVD for </a:t>
            </a:r>
            <a:r>
              <a:rPr lang="en-US" sz="1800" dirty="0">
                <a:solidFill>
                  <a:srgbClr val="232323"/>
                </a:solidFill>
                <a:latin typeface="Noto Sans" panose="020B0502040504020204" pitchFamily="34" charset="0"/>
              </a:rPr>
              <a:t>4 </a:t>
            </a:r>
            <a:r>
              <a:rPr lang="en-US" sz="1800" b="0" i="0" dirty="0">
                <a:solidFill>
                  <a:srgbClr val="232323"/>
                </a:solidFill>
                <a:effectLst/>
                <a:latin typeface="Noto Sans" panose="020B0502040504020204" pitchFamily="34" charset="0"/>
              </a:rPr>
              <a:t>to </a:t>
            </a:r>
            <a:r>
              <a:rPr lang="en-US" sz="1800" dirty="0">
                <a:solidFill>
                  <a:srgbClr val="232323"/>
                </a:solidFill>
                <a:latin typeface="Noto Sans" panose="020B0502040504020204" pitchFamily="34" charset="0"/>
              </a:rPr>
              <a:t>6 </a:t>
            </a:r>
            <a:r>
              <a:rPr lang="en-US" sz="1800" b="0" i="0" dirty="0">
                <a:solidFill>
                  <a:srgbClr val="232323"/>
                </a:solidFill>
                <a:effectLst/>
                <a:latin typeface="Noto Sans" panose="020B0502040504020204" pitchFamily="34" charset="0"/>
              </a:rPr>
              <a:t>cycles without radiation therapy is an option for patients at risk of long-term complications from radiation therapy.</a:t>
            </a:r>
          </a:p>
          <a:p>
            <a:pPr>
              <a:buFont typeface="Wingdings" panose="05000000000000000000" pitchFamily="2" charset="2"/>
              <a:buChar char="§"/>
            </a:pPr>
            <a:r>
              <a:rPr lang="en-US" sz="1800" b="0" i="0" dirty="0">
                <a:solidFill>
                  <a:srgbClr val="232323"/>
                </a:solidFill>
                <a:effectLst/>
                <a:latin typeface="Noto Sans" panose="020B0502040504020204" pitchFamily="34" charset="0"/>
              </a:rPr>
              <a:t>  Disease control with combined therapy is superior compared with chemotherapy alone, but this must be weighed against the risks of radiation therapy, including cardiac disease and secondary malignancies, particularly in young women who are at high risk for the development of breast cancer after chest irradiation. </a:t>
            </a:r>
          </a:p>
          <a:p>
            <a:pPr>
              <a:buFont typeface="Wingdings" panose="05000000000000000000" pitchFamily="2" charset="2"/>
              <a:buChar char="§"/>
            </a:pPr>
            <a:endParaRPr lang="en-IN" dirty="0"/>
          </a:p>
        </p:txBody>
      </p:sp>
    </p:spTree>
    <p:extLst>
      <p:ext uri="{BB962C8B-B14F-4D97-AF65-F5344CB8AC3E}">
        <p14:creationId xmlns:p14="http://schemas.microsoft.com/office/powerpoint/2010/main" val="14740420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AAA1A-7BB7-43D0-9060-1EE9EB86B797}"/>
              </a:ext>
            </a:extLst>
          </p:cNvPr>
          <p:cNvSpPr>
            <a:spLocks noGrp="1"/>
          </p:cNvSpPr>
          <p:nvPr>
            <p:ph type="title"/>
          </p:nvPr>
        </p:nvSpPr>
        <p:spPr/>
        <p:txBody>
          <a:bodyPr/>
          <a:lstStyle/>
          <a:p>
            <a:r>
              <a:rPr lang="en-US" dirty="0"/>
              <a:t>Unfavorable prognosis stage I to II HL</a:t>
            </a:r>
            <a:endParaRPr lang="en-IN" dirty="0"/>
          </a:p>
        </p:txBody>
      </p:sp>
      <p:sp>
        <p:nvSpPr>
          <p:cNvPr id="4" name="TextBox 3">
            <a:extLst>
              <a:ext uri="{FF2B5EF4-FFF2-40B4-BE49-F238E27FC236}">
                <a16:creationId xmlns:a16="http://schemas.microsoft.com/office/drawing/2014/main" id="{93FB45BC-CB76-42C5-B3C3-F5D3EF59D681}"/>
              </a:ext>
            </a:extLst>
          </p:cNvPr>
          <p:cNvSpPr txBox="1"/>
          <p:nvPr/>
        </p:nvSpPr>
        <p:spPr>
          <a:xfrm>
            <a:off x="435893" y="1988442"/>
            <a:ext cx="11381173" cy="1754326"/>
          </a:xfrm>
          <a:prstGeom prst="rect">
            <a:avLst/>
          </a:prstGeom>
          <a:noFill/>
        </p:spPr>
        <p:txBody>
          <a:bodyPr wrap="square">
            <a:spAutoFit/>
          </a:bodyPr>
          <a:lstStyle/>
          <a:p>
            <a:pPr marL="285750" indent="-285750">
              <a:buFont typeface="Arial" panose="020B0604020202020204" pitchFamily="34" charset="0"/>
              <a:buChar char="•"/>
            </a:pPr>
            <a:r>
              <a:rPr lang="en-US" dirty="0"/>
              <a:t>Treated with chemotherapy followed by involved-site radiation therapy in a combined modality program. </a:t>
            </a:r>
          </a:p>
          <a:p>
            <a:pPr marL="285750" indent="-285750">
              <a:buFont typeface="Arial" panose="020B0604020202020204" pitchFamily="34" charset="0"/>
              <a:buChar char="•"/>
            </a:pPr>
            <a:r>
              <a:rPr lang="en-US" dirty="0"/>
              <a:t>ABVD remains the "gold standard" chemotherapy for these patients </a:t>
            </a:r>
          </a:p>
          <a:p>
            <a:pPr marL="285750" indent="-285750">
              <a:buFont typeface="Arial" panose="020B0604020202020204" pitchFamily="34" charset="0"/>
              <a:buChar char="•"/>
            </a:pPr>
            <a:r>
              <a:rPr lang="en-US" dirty="0"/>
              <a:t>For most patients, four cycles of ABVD plus radiation therapy appears to be adequate.</a:t>
            </a:r>
          </a:p>
          <a:p>
            <a:pPr marL="285750" indent="-285750">
              <a:buFont typeface="Arial" panose="020B0604020202020204" pitchFamily="34" charset="0"/>
              <a:buChar char="•"/>
            </a:pPr>
            <a:r>
              <a:rPr lang="en-US" dirty="0"/>
              <a:t>Combination chemotherapy alone may be an acceptable option for patients with </a:t>
            </a:r>
            <a:r>
              <a:rPr lang="en-US" dirty="0" err="1"/>
              <a:t>nonbulky</a:t>
            </a:r>
            <a:r>
              <a:rPr lang="en-US" dirty="0"/>
              <a:t> unfavorable early stage disease. </a:t>
            </a:r>
          </a:p>
          <a:p>
            <a:endParaRPr lang="en-US" dirty="0"/>
          </a:p>
        </p:txBody>
      </p:sp>
    </p:spTree>
    <p:extLst>
      <p:ext uri="{BB962C8B-B14F-4D97-AF65-F5344CB8AC3E}">
        <p14:creationId xmlns:p14="http://schemas.microsoft.com/office/powerpoint/2010/main" val="13507544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B6224E2-2EF9-4194-9884-E2E2E62A6CBD}"/>
              </a:ext>
            </a:extLst>
          </p:cNvPr>
          <p:cNvSpPr>
            <a:spLocks noGrp="1"/>
          </p:cNvSpPr>
          <p:nvPr>
            <p:ph type="title"/>
          </p:nvPr>
        </p:nvSpPr>
        <p:spPr/>
        <p:txBody>
          <a:bodyPr/>
          <a:lstStyle/>
          <a:p>
            <a:endParaRPr lang="en-IN"/>
          </a:p>
        </p:txBody>
      </p:sp>
      <p:sp>
        <p:nvSpPr>
          <p:cNvPr id="7" name="Content Placeholder 6">
            <a:extLst>
              <a:ext uri="{FF2B5EF4-FFF2-40B4-BE49-F238E27FC236}">
                <a16:creationId xmlns:a16="http://schemas.microsoft.com/office/drawing/2014/main" id="{AB2640E5-97FC-41F0-A12D-E97D066F1043}"/>
              </a:ext>
            </a:extLst>
          </p:cNvPr>
          <p:cNvSpPr txBox="1">
            <a:spLocks noGrp="1"/>
          </p:cNvSpPr>
          <p:nvPr>
            <p:ph idx="1"/>
          </p:nvPr>
        </p:nvSpPr>
        <p:spPr>
          <a:xfrm>
            <a:off x="1096963" y="1846263"/>
            <a:ext cx="10058400" cy="2969018"/>
          </a:xfrm>
          <a:prstGeom prst="rect">
            <a:avLst/>
          </a:prstGeom>
          <a:noFill/>
        </p:spPr>
        <p:txBody>
          <a:bodyPr wrap="square">
            <a:spAutoFit/>
          </a:bodyPr>
          <a:lstStyle/>
          <a:p>
            <a:pPr algn="l"/>
            <a:r>
              <a:rPr lang="en-US" b="1" i="0" dirty="0">
                <a:solidFill>
                  <a:srgbClr val="232323"/>
                </a:solidFill>
                <a:effectLst/>
                <a:latin typeface="Noto Sans" panose="020B0502040504020204" pitchFamily="34" charset="0"/>
              </a:rPr>
              <a:t>Advanced stage HL (stage III-IV)</a:t>
            </a:r>
            <a:r>
              <a:rPr lang="en-US" b="0" i="0" dirty="0">
                <a:solidFill>
                  <a:srgbClr val="232323"/>
                </a:solidFill>
                <a:effectLst/>
                <a:latin typeface="Noto Sans" panose="020B0502040504020204" pitchFamily="34" charset="0"/>
              </a:rPr>
              <a:t> — </a:t>
            </a:r>
            <a:endParaRPr lang="en-US" dirty="0">
              <a:solidFill>
                <a:srgbClr val="232323"/>
              </a:solidFill>
              <a:latin typeface="Noto Sans" panose="020B0502040504020204" pitchFamily="34" charset="0"/>
            </a:endParaRPr>
          </a:p>
          <a:p>
            <a:pPr marL="285750" indent="-285750" algn="l">
              <a:buFont typeface="Arial" panose="020B0604020202020204" pitchFamily="34" charset="0"/>
              <a:buChar char="•"/>
            </a:pPr>
            <a:r>
              <a:rPr lang="en-US" b="0" i="0" dirty="0">
                <a:solidFill>
                  <a:srgbClr val="232323"/>
                </a:solidFill>
                <a:effectLst/>
                <a:latin typeface="Noto Sans" panose="020B0502040504020204" pitchFamily="34" charset="0"/>
              </a:rPr>
              <a:t>Combination chemotherapy is the main treatment for patients with advanced stage HL.</a:t>
            </a:r>
          </a:p>
          <a:p>
            <a:pPr marL="285750" indent="-285750" algn="l">
              <a:buFont typeface="Arial" panose="020B0604020202020204" pitchFamily="34" charset="0"/>
              <a:buChar char="•"/>
            </a:pPr>
            <a:r>
              <a:rPr lang="en-US" b="0" i="0" dirty="0">
                <a:solidFill>
                  <a:srgbClr val="232323"/>
                </a:solidFill>
                <a:effectLst/>
                <a:latin typeface="Noto Sans" panose="020B0502040504020204" pitchFamily="34" charset="0"/>
              </a:rPr>
              <a:t> Radiation therapy may be used for selected patients as consolidation. </a:t>
            </a:r>
          </a:p>
          <a:p>
            <a:pPr marL="285750" indent="-285750" algn="l">
              <a:buFont typeface="Arial" panose="020B0604020202020204" pitchFamily="34" charset="0"/>
              <a:buChar char="•"/>
            </a:pPr>
            <a:r>
              <a:rPr lang="en-US" b="0" i="0" dirty="0">
                <a:solidFill>
                  <a:srgbClr val="232323"/>
                </a:solidFill>
                <a:effectLst/>
                <a:latin typeface="Noto Sans" panose="020B0502040504020204" pitchFamily="34" charset="0"/>
              </a:rPr>
              <a:t>The three most widely used treatment regimens for advanced stage HL include </a:t>
            </a:r>
          </a:p>
          <a:p>
            <a:pPr marL="201168" lvl="1" indent="0">
              <a:buNone/>
            </a:pPr>
            <a:r>
              <a:rPr lang="en-US" b="0" i="0" dirty="0">
                <a:solidFill>
                  <a:srgbClr val="232323"/>
                </a:solidFill>
                <a:effectLst/>
                <a:latin typeface="Times New Roman" panose="02020603050405020304" pitchFamily="18" charset="0"/>
              </a:rPr>
              <a:t>    	</a:t>
            </a:r>
          </a:p>
          <a:p>
            <a:pPr marL="201168" lvl="1" indent="0">
              <a:buNone/>
            </a:pPr>
            <a:r>
              <a:rPr lang="en-US" dirty="0">
                <a:solidFill>
                  <a:srgbClr val="232323"/>
                </a:solidFill>
                <a:latin typeface="Times New Roman" panose="02020603050405020304" pitchFamily="18" charset="0"/>
              </a:rPr>
              <a:t>          1. </a:t>
            </a:r>
            <a:r>
              <a:rPr lang="en-US" b="0" i="0" dirty="0">
                <a:solidFill>
                  <a:srgbClr val="232323"/>
                </a:solidFill>
                <a:effectLst/>
                <a:latin typeface="Noto Sans" panose="020B0502040504020204" pitchFamily="34" charset="0"/>
              </a:rPr>
              <a:t>ABVD </a:t>
            </a:r>
            <a:r>
              <a:rPr lang="en-US" dirty="0">
                <a:solidFill>
                  <a:srgbClr val="232323"/>
                </a:solidFill>
                <a:latin typeface="Noto Sans" panose="020B0502040504020204" pitchFamily="34" charset="0"/>
              </a:rPr>
              <a:t>* 6 Cycles</a:t>
            </a:r>
          </a:p>
          <a:p>
            <a:pPr marL="201168" lvl="1" indent="0">
              <a:buNone/>
            </a:pPr>
            <a:r>
              <a:rPr lang="en-US" b="0" i="0" dirty="0">
                <a:solidFill>
                  <a:srgbClr val="232323"/>
                </a:solidFill>
                <a:effectLst/>
                <a:latin typeface="Noto Sans" panose="020B0502040504020204" pitchFamily="34" charset="0"/>
              </a:rPr>
              <a:t>	</a:t>
            </a:r>
          </a:p>
        </p:txBody>
      </p:sp>
    </p:spTree>
    <p:extLst>
      <p:ext uri="{BB962C8B-B14F-4D97-AF65-F5344CB8AC3E}">
        <p14:creationId xmlns:p14="http://schemas.microsoft.com/office/powerpoint/2010/main" val="12908196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E925C-91A2-4CD7-894A-9133226A149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C0E0799-8E4E-4A08-946B-5EE09D3DDD4A}"/>
              </a:ext>
            </a:extLst>
          </p:cNvPr>
          <p:cNvSpPr>
            <a:spLocks noGrp="1"/>
          </p:cNvSpPr>
          <p:nvPr>
            <p:ph idx="1"/>
          </p:nvPr>
        </p:nvSpPr>
        <p:spPr/>
        <p:txBody>
          <a:bodyPr>
            <a:normAutofit fontScale="92500" lnSpcReduction="20000"/>
          </a:bodyPr>
          <a:lstStyle/>
          <a:p>
            <a:pPr marL="0" indent="0">
              <a:buNone/>
            </a:pPr>
            <a:endParaRPr lang="en-US" b="0" i="0" dirty="0">
              <a:solidFill>
                <a:srgbClr val="232323"/>
              </a:solidFill>
              <a:effectLst/>
              <a:latin typeface="Times New Roman" panose="02020603050405020304" pitchFamily="18" charset="0"/>
            </a:endParaRPr>
          </a:p>
          <a:p>
            <a:pPr marL="201168" lvl="1" indent="0">
              <a:buNone/>
            </a:pPr>
            <a:r>
              <a:rPr lang="en-US" b="0" i="0" dirty="0">
                <a:solidFill>
                  <a:srgbClr val="232323"/>
                </a:solidFill>
                <a:effectLst/>
                <a:latin typeface="Times New Roman" panose="02020603050405020304" pitchFamily="18" charset="0"/>
              </a:rPr>
              <a:t>2. </a:t>
            </a:r>
            <a:r>
              <a:rPr lang="en-US" b="0" i="0" dirty="0">
                <a:solidFill>
                  <a:srgbClr val="232323"/>
                </a:solidFill>
                <a:effectLst/>
                <a:latin typeface="Noto Sans" panose="020B0502040504020204" pitchFamily="34" charset="0"/>
              </a:rPr>
              <a:t>Escalated BEACOPP</a:t>
            </a:r>
          </a:p>
          <a:p>
            <a:pPr marL="201168" lvl="1" indent="0">
              <a:buNone/>
            </a:pPr>
            <a:r>
              <a:rPr lang="en-US" b="0" i="0" dirty="0">
                <a:solidFill>
                  <a:srgbClr val="232323"/>
                </a:solidFill>
                <a:effectLst/>
                <a:latin typeface="Noto Sans" panose="020B0502040504020204" pitchFamily="34" charset="0"/>
              </a:rPr>
              <a:t>	- Bleomycin, etoposide, doxorubicin, cyclophosphamide, vincristine, procarbazine, and prednisone).</a:t>
            </a:r>
          </a:p>
          <a:p>
            <a:pPr marL="201168" lvl="1" indent="0">
              <a:buNone/>
            </a:pPr>
            <a:r>
              <a:rPr lang="en-US" b="0" i="0" dirty="0">
                <a:solidFill>
                  <a:srgbClr val="232323"/>
                </a:solidFill>
                <a:effectLst/>
                <a:latin typeface="Noto Sans" panose="020B0502040504020204" pitchFamily="34" charset="0"/>
              </a:rPr>
              <a:t>	- BEACOPP is associated with greater toxicity, including reversible bone marrow suppression, secondary malignancies, sterility, and rare cases of fatal sepsis. </a:t>
            </a:r>
          </a:p>
          <a:p>
            <a:pPr marL="566928" lvl="3" indent="0">
              <a:buNone/>
            </a:pPr>
            <a:endParaRPr lang="en-US" b="0" i="0" dirty="0">
              <a:solidFill>
                <a:srgbClr val="232323"/>
              </a:solidFill>
              <a:effectLst/>
              <a:latin typeface="Noto Sans" panose="020B0502040504020204" pitchFamily="34" charset="0"/>
            </a:endParaRPr>
          </a:p>
          <a:p>
            <a:pPr lvl="1">
              <a:buFont typeface="Wingdings" panose="05000000000000000000" pitchFamily="2" charset="2"/>
              <a:buChar char="q"/>
            </a:pPr>
            <a:endParaRPr lang="en-US" b="0" i="0" dirty="0">
              <a:solidFill>
                <a:srgbClr val="232323"/>
              </a:solidFill>
              <a:effectLst/>
              <a:latin typeface="Noto Sans" panose="020B0502040504020204" pitchFamily="34" charset="0"/>
            </a:endParaRPr>
          </a:p>
          <a:p>
            <a:pPr marL="201168" lvl="1" indent="0">
              <a:buNone/>
            </a:pPr>
            <a:r>
              <a:rPr lang="en-US" b="0" i="0" dirty="0">
                <a:solidFill>
                  <a:srgbClr val="232323"/>
                </a:solidFill>
                <a:effectLst/>
                <a:latin typeface="Noto Sans" panose="020B0502040504020204" pitchFamily="34" charset="0"/>
              </a:rPr>
              <a:t>3. Stanford V </a:t>
            </a:r>
          </a:p>
          <a:p>
            <a:pPr marL="201168" lvl="1" indent="0">
              <a:buNone/>
            </a:pPr>
            <a:r>
              <a:rPr lang="en-US" dirty="0">
                <a:solidFill>
                  <a:srgbClr val="232323"/>
                </a:solidFill>
                <a:latin typeface="Noto Sans" panose="020B0502040504020204" pitchFamily="34" charset="0"/>
              </a:rPr>
              <a:t>	- D</a:t>
            </a:r>
            <a:r>
              <a:rPr lang="en-US" b="0" i="0" dirty="0">
                <a:solidFill>
                  <a:srgbClr val="232323"/>
                </a:solidFill>
                <a:effectLst/>
                <a:latin typeface="Noto Sans" panose="020B0502040504020204" pitchFamily="34" charset="0"/>
              </a:rPr>
              <a:t>oxorubicin, vinblastine, mechlorethamine, vincristine, bleomycin, etoposide, and prednisone</a:t>
            </a:r>
          </a:p>
          <a:p>
            <a:pPr marL="201168" lvl="1" indent="0">
              <a:buNone/>
            </a:pPr>
            <a:r>
              <a:rPr lang="en-US" b="0" i="0" dirty="0">
                <a:solidFill>
                  <a:srgbClr val="232323"/>
                </a:solidFill>
                <a:effectLst/>
                <a:latin typeface="Noto Sans" panose="020B0502040504020204" pitchFamily="34" charset="0"/>
              </a:rPr>
              <a:t>	- This regimen incorporates radiation therapy for all patients and may be preferred in some settings because of its short administration schedule (12 versus 24 to 32 weeks) and decreased pulmonary toxicity. </a:t>
            </a:r>
          </a:p>
          <a:p>
            <a:pPr marL="201168" lvl="1" indent="0">
              <a:buNone/>
            </a:pPr>
            <a:endParaRPr lang="en-US" b="0" i="0" dirty="0">
              <a:solidFill>
                <a:srgbClr val="232323"/>
              </a:solidFill>
              <a:effectLst/>
              <a:latin typeface="Noto Sans" panose="020B0502040504020204" pitchFamily="34" charset="0"/>
            </a:endParaRPr>
          </a:p>
          <a:p>
            <a:pPr marL="201168" lvl="1" indent="0">
              <a:buNone/>
            </a:pPr>
            <a:r>
              <a:rPr lang="en-US" b="0" i="0" dirty="0">
                <a:solidFill>
                  <a:srgbClr val="232323"/>
                </a:solidFill>
                <a:effectLst/>
                <a:latin typeface="Noto Sans" panose="020B0502040504020204" pitchFamily="34" charset="0"/>
              </a:rPr>
              <a:t>-</a:t>
            </a:r>
            <a:endParaRPr lang="en-IN" dirty="0"/>
          </a:p>
        </p:txBody>
      </p:sp>
    </p:spTree>
    <p:extLst>
      <p:ext uri="{BB962C8B-B14F-4D97-AF65-F5344CB8AC3E}">
        <p14:creationId xmlns:p14="http://schemas.microsoft.com/office/powerpoint/2010/main" val="41989588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60DCD-0B42-448F-9C1F-F3B612B7C8B7}"/>
              </a:ext>
            </a:extLst>
          </p:cNvPr>
          <p:cNvSpPr>
            <a:spLocks noGrp="1"/>
          </p:cNvSpPr>
          <p:nvPr>
            <p:ph type="title"/>
          </p:nvPr>
        </p:nvSpPr>
        <p:spPr/>
        <p:txBody>
          <a:bodyPr/>
          <a:lstStyle/>
          <a:p>
            <a:r>
              <a:rPr lang="en-US" dirty="0"/>
              <a:t>RELAPSED DISEASE</a:t>
            </a:r>
            <a:endParaRPr lang="en-IN" dirty="0"/>
          </a:p>
        </p:txBody>
      </p:sp>
      <p:sp>
        <p:nvSpPr>
          <p:cNvPr id="3" name="Content Placeholder 2">
            <a:extLst>
              <a:ext uri="{FF2B5EF4-FFF2-40B4-BE49-F238E27FC236}">
                <a16:creationId xmlns:a16="http://schemas.microsoft.com/office/drawing/2014/main" id="{8E3E9DF8-1AFB-4C8F-8427-A3FC1AC3CE10}"/>
              </a:ext>
            </a:extLst>
          </p:cNvPr>
          <p:cNvSpPr>
            <a:spLocks noGrp="1"/>
          </p:cNvSpPr>
          <p:nvPr>
            <p:ph idx="1"/>
          </p:nvPr>
        </p:nvSpPr>
        <p:spPr/>
        <p:txBody>
          <a:bodyPr/>
          <a:lstStyle/>
          <a:p>
            <a:pPr>
              <a:buFont typeface="Wingdings" panose="05000000000000000000" pitchFamily="2" charset="2"/>
              <a:buChar char="§"/>
            </a:pPr>
            <a:r>
              <a:rPr lang="en-US" b="0" i="0" dirty="0">
                <a:solidFill>
                  <a:srgbClr val="232323"/>
                </a:solidFill>
                <a:effectLst/>
                <a:latin typeface="Noto Sans" panose="020B0502040504020204" pitchFamily="34" charset="0"/>
              </a:rPr>
              <a:t>Patients with first relapse of HL or refractory HL are generally treated with intensive combination chemotherapy ("salvage chemotherapy") or targeted chemotherapy and those who demonstrate a complete response upon restaging by positron emission tomography/computed tomographic (PET/CT) proceed to autologous HCT</a:t>
            </a:r>
          </a:p>
          <a:p>
            <a:pPr>
              <a:buFont typeface="Wingdings" panose="05000000000000000000" pitchFamily="2" charset="2"/>
              <a:buChar char="§"/>
            </a:pPr>
            <a:r>
              <a:rPr lang="en-US" dirty="0">
                <a:solidFill>
                  <a:srgbClr val="232323"/>
                </a:solidFill>
                <a:latin typeface="Noto Sans" panose="020B0502040504020204" pitchFamily="34" charset="0"/>
              </a:rPr>
              <a:t>Salvage chemotherapy includes </a:t>
            </a:r>
            <a:r>
              <a:rPr lang="en-US" dirty="0" err="1">
                <a:solidFill>
                  <a:srgbClr val="232323"/>
                </a:solidFill>
                <a:latin typeface="Noto Sans" panose="020B0502040504020204" pitchFamily="34" charset="0"/>
              </a:rPr>
              <a:t>Ifosfamide,carboplatin,etoposide</a:t>
            </a:r>
            <a:r>
              <a:rPr lang="en-US" dirty="0">
                <a:solidFill>
                  <a:srgbClr val="232323"/>
                </a:solidFill>
                <a:latin typeface="Noto Sans" panose="020B0502040504020204" pitchFamily="34" charset="0"/>
              </a:rPr>
              <a:t> (ICE ) regimen or</a:t>
            </a:r>
          </a:p>
          <a:p>
            <a:pPr>
              <a:buFont typeface="Wingdings" panose="05000000000000000000" pitchFamily="2" charset="2"/>
              <a:buChar char="§"/>
            </a:pPr>
            <a:r>
              <a:rPr lang="en-US" dirty="0" err="1">
                <a:solidFill>
                  <a:srgbClr val="232323"/>
                </a:solidFill>
                <a:latin typeface="Noto Sans" panose="020B0502040504020204" pitchFamily="34" charset="0"/>
              </a:rPr>
              <a:t>Gemcitabine,navelbine,doxil</a:t>
            </a:r>
            <a:r>
              <a:rPr lang="en-US" dirty="0">
                <a:solidFill>
                  <a:srgbClr val="232323"/>
                </a:solidFill>
                <a:latin typeface="Noto Sans" panose="020B0502040504020204" pitchFamily="34" charset="0"/>
              </a:rPr>
              <a:t> (GND) regimen</a:t>
            </a:r>
            <a:endParaRPr lang="en-IN" dirty="0"/>
          </a:p>
        </p:txBody>
      </p:sp>
    </p:spTree>
    <p:extLst>
      <p:ext uri="{BB962C8B-B14F-4D97-AF65-F5344CB8AC3E}">
        <p14:creationId xmlns:p14="http://schemas.microsoft.com/office/powerpoint/2010/main" val="20759470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1B28B-D1DD-47BD-962D-029BD6AD553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6C27D67-F790-4A82-8759-4F5E23B9F247}"/>
              </a:ext>
            </a:extLst>
          </p:cNvPr>
          <p:cNvSpPr>
            <a:spLocks noGrp="1"/>
          </p:cNvSpPr>
          <p:nvPr>
            <p:ph idx="1"/>
          </p:nvPr>
        </p:nvSpPr>
        <p:spPr/>
        <p:txBody>
          <a:bodyPr>
            <a:normAutofit/>
          </a:bodyPr>
          <a:lstStyle/>
          <a:p>
            <a:pPr algn="l"/>
            <a:r>
              <a:rPr lang="en-US" b="1" i="0" dirty="0">
                <a:solidFill>
                  <a:srgbClr val="232323"/>
                </a:solidFill>
                <a:effectLst/>
                <a:latin typeface="Noto Sans" panose="020B0502040504020204" pitchFamily="34" charset="0"/>
              </a:rPr>
              <a:t>Autologous HCT</a:t>
            </a:r>
            <a:r>
              <a:rPr lang="en-US" b="0" i="0" dirty="0">
                <a:solidFill>
                  <a:srgbClr val="232323"/>
                </a:solidFill>
                <a:effectLst/>
                <a:latin typeface="Noto Sans" panose="020B0502040504020204" pitchFamily="34" charset="0"/>
              </a:rPr>
              <a:t> — Autologous HCT should be considered the treatment of choice for most patients with r/r HL .</a:t>
            </a:r>
          </a:p>
          <a:p>
            <a:pPr algn="l"/>
            <a:r>
              <a:rPr lang="en-US" b="0" i="0" dirty="0">
                <a:solidFill>
                  <a:srgbClr val="232323"/>
                </a:solidFill>
                <a:effectLst/>
                <a:latin typeface="Noto Sans" panose="020B0502040504020204" pitchFamily="34" charset="0"/>
              </a:rPr>
              <a:t>Benefits from HCT compared with chemotherapy alone are especially marked in the following categories of patients:</a:t>
            </a:r>
          </a:p>
          <a:p>
            <a:pPr algn="l"/>
            <a:r>
              <a:rPr lang="en-US" b="0" i="0" dirty="0">
                <a:solidFill>
                  <a:srgbClr val="232323"/>
                </a:solidFill>
                <a:effectLst/>
                <a:latin typeface="Times New Roman" panose="02020603050405020304" pitchFamily="18" charset="0"/>
              </a:rPr>
              <a:t>●</a:t>
            </a:r>
            <a:r>
              <a:rPr lang="en-US" b="0" i="0" dirty="0">
                <a:solidFill>
                  <a:srgbClr val="232323"/>
                </a:solidFill>
                <a:effectLst/>
                <a:latin typeface="Noto Sans" panose="020B0502040504020204" pitchFamily="34" charset="0"/>
              </a:rPr>
              <a:t>Early relapse (&lt;12 months after completion of initial therapy)</a:t>
            </a:r>
          </a:p>
          <a:p>
            <a:pPr algn="l"/>
            <a:r>
              <a:rPr lang="en-US" b="0" i="0" dirty="0">
                <a:solidFill>
                  <a:srgbClr val="232323"/>
                </a:solidFill>
                <a:effectLst/>
                <a:latin typeface="Times New Roman" panose="02020603050405020304" pitchFamily="18" charset="0"/>
              </a:rPr>
              <a:t>●</a:t>
            </a:r>
            <a:r>
              <a:rPr lang="en-US" b="0" i="0" dirty="0">
                <a:solidFill>
                  <a:srgbClr val="232323"/>
                </a:solidFill>
                <a:effectLst/>
                <a:latin typeface="Noto Sans" panose="020B0502040504020204" pitchFamily="34" charset="0"/>
              </a:rPr>
              <a:t>Generalized systemic relapse, or the presence of other poor prognostic markers</a:t>
            </a:r>
          </a:p>
          <a:p>
            <a:pPr algn="l"/>
            <a:r>
              <a:rPr lang="en-US" b="0" i="0" dirty="0">
                <a:solidFill>
                  <a:srgbClr val="232323"/>
                </a:solidFill>
                <a:effectLst/>
                <a:latin typeface="Times New Roman" panose="02020603050405020304" pitchFamily="18" charset="0"/>
              </a:rPr>
              <a:t>●</a:t>
            </a:r>
            <a:r>
              <a:rPr lang="en-US" b="0" i="0" dirty="0">
                <a:solidFill>
                  <a:srgbClr val="232323"/>
                </a:solidFill>
                <a:effectLst/>
                <a:latin typeface="Noto Sans" panose="020B0502040504020204" pitchFamily="34" charset="0"/>
              </a:rPr>
              <a:t>Second (or later) relapse</a:t>
            </a:r>
          </a:p>
          <a:p>
            <a:pPr algn="l"/>
            <a:r>
              <a:rPr lang="en-US" b="0" i="0" dirty="0">
                <a:solidFill>
                  <a:srgbClr val="232323"/>
                </a:solidFill>
                <a:effectLst/>
                <a:latin typeface="Times New Roman" panose="02020603050405020304" pitchFamily="18" charset="0"/>
              </a:rPr>
              <a:t>●</a:t>
            </a:r>
            <a:r>
              <a:rPr lang="en-US" b="0" i="0" dirty="0">
                <a:solidFill>
                  <a:srgbClr val="232323"/>
                </a:solidFill>
                <a:effectLst/>
                <a:latin typeface="Noto Sans" panose="020B0502040504020204" pitchFamily="34" charset="0"/>
              </a:rPr>
              <a:t>Refractory HL (</a:t>
            </a:r>
            <a:r>
              <a:rPr lang="en-US" b="0" i="0" dirty="0" err="1">
                <a:solidFill>
                  <a:srgbClr val="232323"/>
                </a:solidFill>
                <a:effectLst/>
                <a:latin typeface="Noto Sans" panose="020B0502040504020204" pitchFamily="34" charset="0"/>
              </a:rPr>
              <a:t>ie</a:t>
            </a:r>
            <a:r>
              <a:rPr lang="en-US" b="0" i="0" dirty="0">
                <a:solidFill>
                  <a:srgbClr val="232323"/>
                </a:solidFill>
                <a:effectLst/>
                <a:latin typeface="Noto Sans" panose="020B0502040504020204" pitchFamily="34" charset="0"/>
              </a:rPr>
              <a:t>, induction failure after initial chemotherapy)</a:t>
            </a:r>
          </a:p>
          <a:p>
            <a:pPr algn="l"/>
            <a:endParaRPr lang="en-US" b="0" i="0" dirty="0">
              <a:solidFill>
                <a:srgbClr val="232323"/>
              </a:solidFill>
              <a:effectLst/>
              <a:latin typeface="Noto Sans" panose="020B0502040504020204" pitchFamily="34" charset="0"/>
            </a:endParaRPr>
          </a:p>
          <a:p>
            <a:endParaRPr lang="en-IN" dirty="0"/>
          </a:p>
        </p:txBody>
      </p:sp>
    </p:spTree>
    <p:extLst>
      <p:ext uri="{BB962C8B-B14F-4D97-AF65-F5344CB8AC3E}">
        <p14:creationId xmlns:p14="http://schemas.microsoft.com/office/powerpoint/2010/main" val="28185544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F8370-BE15-4004-A2F3-A04B949F49F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B827BF3-FB67-49A8-AAD7-2BCD79955073}"/>
              </a:ext>
            </a:extLst>
          </p:cNvPr>
          <p:cNvSpPr>
            <a:spLocks noGrp="1"/>
          </p:cNvSpPr>
          <p:nvPr>
            <p:ph idx="1"/>
          </p:nvPr>
        </p:nvSpPr>
        <p:spPr/>
        <p:txBody>
          <a:bodyPr>
            <a:normAutofit/>
          </a:bodyPr>
          <a:lstStyle/>
          <a:p>
            <a:pPr algn="l"/>
            <a:r>
              <a:rPr lang="en-US" b="1" i="0" dirty="0">
                <a:solidFill>
                  <a:srgbClr val="232323"/>
                </a:solidFill>
                <a:effectLst/>
                <a:latin typeface="Noto Sans" panose="020B0502040504020204" pitchFamily="34" charset="0"/>
              </a:rPr>
              <a:t>Targeted chemotherapy and immunotherapy</a:t>
            </a:r>
            <a:r>
              <a:rPr lang="en-US" b="0" i="0" dirty="0">
                <a:solidFill>
                  <a:srgbClr val="232323"/>
                </a:solidFill>
                <a:effectLst/>
                <a:latin typeface="Noto Sans" panose="020B0502040504020204" pitchFamily="34" charset="0"/>
              </a:rPr>
              <a:t> — </a:t>
            </a:r>
          </a:p>
          <a:p>
            <a:pPr algn="l"/>
            <a:r>
              <a:rPr lang="en-US" b="0" i="0" dirty="0">
                <a:solidFill>
                  <a:srgbClr val="232323"/>
                </a:solidFill>
                <a:effectLst/>
                <a:latin typeface="Noto Sans" panose="020B0502040504020204" pitchFamily="34" charset="0"/>
              </a:rPr>
              <a:t>The antibody-drug conjugate, brentuximab </a:t>
            </a:r>
            <a:r>
              <a:rPr lang="en-US" b="0" i="0" dirty="0" err="1">
                <a:solidFill>
                  <a:srgbClr val="232323"/>
                </a:solidFill>
                <a:effectLst/>
                <a:latin typeface="Noto Sans" panose="020B0502040504020204" pitchFamily="34" charset="0"/>
              </a:rPr>
              <a:t>vedotin</a:t>
            </a:r>
            <a:r>
              <a:rPr lang="en-US" b="0" i="0" dirty="0">
                <a:solidFill>
                  <a:srgbClr val="232323"/>
                </a:solidFill>
                <a:effectLst/>
                <a:latin typeface="Noto Sans" panose="020B0502040504020204" pitchFamily="34" charset="0"/>
              </a:rPr>
              <a:t>, preferentially delivers chemotherapy to CD30-expressing cells, including the Reed-Sternberg cells of HL.</a:t>
            </a:r>
          </a:p>
          <a:p>
            <a:pPr algn="l"/>
            <a:r>
              <a:rPr lang="en-US" b="1" i="0" dirty="0">
                <a:solidFill>
                  <a:srgbClr val="232323"/>
                </a:solidFill>
                <a:effectLst/>
                <a:latin typeface="Noto Sans" panose="020B0502040504020204" pitchFamily="34" charset="0"/>
              </a:rPr>
              <a:t>Brentuximab </a:t>
            </a:r>
            <a:r>
              <a:rPr lang="en-US" b="1" i="0" dirty="0" err="1">
                <a:solidFill>
                  <a:srgbClr val="232323"/>
                </a:solidFill>
                <a:effectLst/>
                <a:latin typeface="Noto Sans" panose="020B0502040504020204" pitchFamily="34" charset="0"/>
              </a:rPr>
              <a:t>vedotin</a:t>
            </a:r>
            <a:r>
              <a:rPr lang="en-US" b="0" i="0" dirty="0">
                <a:solidFill>
                  <a:srgbClr val="232323"/>
                </a:solidFill>
                <a:effectLst/>
                <a:latin typeface="Noto Sans" panose="020B0502040504020204" pitchFamily="34" charset="0"/>
              </a:rPr>
              <a:t> — an antibody-drug conjugate that comprises an </a:t>
            </a:r>
            <a:r>
              <a:rPr lang="en-US" b="1" i="0" dirty="0">
                <a:solidFill>
                  <a:srgbClr val="232323"/>
                </a:solidFill>
                <a:effectLst/>
                <a:latin typeface="Noto Sans" panose="020B0502040504020204" pitchFamily="34" charset="0"/>
              </a:rPr>
              <a:t>anti-CD30</a:t>
            </a:r>
            <a:r>
              <a:rPr lang="en-US" b="0" i="0" dirty="0">
                <a:solidFill>
                  <a:srgbClr val="232323"/>
                </a:solidFill>
                <a:effectLst/>
                <a:latin typeface="Noto Sans" panose="020B0502040504020204" pitchFamily="34" charset="0"/>
              </a:rPr>
              <a:t> antibody linked to the anti-tubulin agent, monomethyl auristatin E </a:t>
            </a:r>
          </a:p>
          <a:p>
            <a:pPr algn="l"/>
            <a:r>
              <a:rPr lang="en-US" b="1" i="0" dirty="0">
                <a:solidFill>
                  <a:srgbClr val="232323"/>
                </a:solidFill>
                <a:effectLst/>
                <a:latin typeface="Noto Sans" panose="020B0502040504020204" pitchFamily="34" charset="0"/>
              </a:rPr>
              <a:t>   * PD-1 blockade</a:t>
            </a:r>
            <a:endParaRPr lang="en-US" b="0" i="0" dirty="0">
              <a:solidFill>
                <a:srgbClr val="232323"/>
              </a:solidFill>
              <a:effectLst/>
              <a:latin typeface="Noto Sans" panose="020B0502040504020204" pitchFamily="34" charset="0"/>
            </a:endParaRPr>
          </a:p>
          <a:p>
            <a:pPr algn="l"/>
            <a:r>
              <a:rPr lang="en-US" b="1" i="0" dirty="0">
                <a:solidFill>
                  <a:srgbClr val="232323"/>
                </a:solidFill>
                <a:effectLst/>
                <a:latin typeface="Noto Sans" panose="020B0502040504020204" pitchFamily="34" charset="0"/>
              </a:rPr>
              <a:t>Efficacy</a:t>
            </a:r>
            <a:r>
              <a:rPr lang="en-US" b="0" i="0" dirty="0">
                <a:solidFill>
                  <a:srgbClr val="232323"/>
                </a:solidFill>
                <a:effectLst/>
                <a:latin typeface="Noto Sans" panose="020B0502040504020204" pitchFamily="34" charset="0"/>
              </a:rPr>
              <a:t> — Programmed death 1 (PD-1) ligands, PD-L1 and PD-L2, are overexpressed by Hodgkin Reed-Sternberg (HRS) cells in classic HL (</a:t>
            </a:r>
            <a:r>
              <a:rPr lang="en-US" b="0" i="0" dirty="0" err="1">
                <a:solidFill>
                  <a:srgbClr val="232323"/>
                </a:solidFill>
                <a:effectLst/>
                <a:latin typeface="Noto Sans" panose="020B0502040504020204" pitchFamily="34" charset="0"/>
              </a:rPr>
              <a:t>cHL</a:t>
            </a:r>
            <a:r>
              <a:rPr lang="en-US" b="0" i="0" dirty="0">
                <a:solidFill>
                  <a:srgbClr val="232323"/>
                </a:solidFill>
                <a:effectLst/>
                <a:latin typeface="Noto Sans" panose="020B0502040504020204" pitchFamily="34" charset="0"/>
              </a:rPr>
              <a:t>), leading to evasion of immune surveillance.  </a:t>
            </a:r>
            <a:r>
              <a:rPr lang="en-US" b="0" i="0" u="sng" dirty="0">
                <a:solidFill>
                  <a:schemeClr val="tx1"/>
                </a:solidFill>
                <a:effectLst/>
                <a:latin typeface="Noto Sans" panose="020B0502040504020204" pitchFamily="34" charset="0"/>
                <a:hlinkClick r:id="rId2">
                  <a:extLst>
                    <a:ext uri="{A12FA001-AC4F-418D-AE19-62706E023703}">
                      <ahyp:hlinkClr xmlns:ahyp="http://schemas.microsoft.com/office/drawing/2018/hyperlinkcolor" val="tx"/>
                    </a:ext>
                  </a:extLst>
                </a:hlinkClick>
              </a:rPr>
              <a:t>nivolumab</a:t>
            </a:r>
            <a:r>
              <a:rPr lang="en-US" b="0" i="0" dirty="0">
                <a:solidFill>
                  <a:schemeClr val="tx1"/>
                </a:solidFill>
                <a:effectLst/>
                <a:latin typeface="Noto Sans" panose="020B0502040504020204" pitchFamily="34" charset="0"/>
              </a:rPr>
              <a:t>, </a:t>
            </a:r>
            <a:r>
              <a:rPr lang="en-US" b="0" i="0" u="sng" dirty="0">
                <a:solidFill>
                  <a:schemeClr val="tx1"/>
                </a:solidFill>
                <a:effectLst/>
                <a:latin typeface="Noto Sans" panose="020B0502040504020204" pitchFamily="34" charset="0"/>
                <a:hlinkClick r:id="rId3">
                  <a:extLst>
                    <a:ext uri="{A12FA001-AC4F-418D-AE19-62706E023703}">
                      <ahyp:hlinkClr xmlns:ahyp="http://schemas.microsoft.com/office/drawing/2018/hyperlinkcolor" val="tx"/>
                    </a:ext>
                  </a:extLst>
                </a:hlinkClick>
              </a:rPr>
              <a:t>pembrolizumab</a:t>
            </a:r>
            <a:endParaRPr lang="en-IN" dirty="0">
              <a:solidFill>
                <a:schemeClr val="tx1"/>
              </a:solidFill>
            </a:endParaRPr>
          </a:p>
        </p:txBody>
      </p:sp>
    </p:spTree>
    <p:extLst>
      <p:ext uri="{BB962C8B-B14F-4D97-AF65-F5344CB8AC3E}">
        <p14:creationId xmlns:p14="http://schemas.microsoft.com/office/powerpoint/2010/main" val="21873422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AFA96-42D3-48E7-9BD2-A69DD5690EBB}"/>
              </a:ext>
            </a:extLst>
          </p:cNvPr>
          <p:cNvSpPr>
            <a:spLocks noGrp="1"/>
          </p:cNvSpPr>
          <p:nvPr>
            <p:ph type="title"/>
          </p:nvPr>
        </p:nvSpPr>
        <p:spPr>
          <a:xfrm>
            <a:off x="3227920" y="2182429"/>
            <a:ext cx="10058400" cy="1450757"/>
          </a:xfrm>
        </p:spPr>
        <p:txBody>
          <a:bodyPr/>
          <a:lstStyle/>
          <a:p>
            <a:r>
              <a:rPr lang="en-US" b="1" dirty="0">
                <a:solidFill>
                  <a:srgbClr val="002060"/>
                </a:solidFill>
              </a:rPr>
              <a:t>THANK YOU !</a:t>
            </a:r>
            <a:endParaRPr lang="en-IN" b="1" dirty="0">
              <a:solidFill>
                <a:srgbClr val="002060"/>
              </a:solidFill>
            </a:endParaRPr>
          </a:p>
        </p:txBody>
      </p:sp>
    </p:spTree>
    <p:extLst>
      <p:ext uri="{BB962C8B-B14F-4D97-AF65-F5344CB8AC3E}">
        <p14:creationId xmlns:p14="http://schemas.microsoft.com/office/powerpoint/2010/main" val="463364362"/>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356</TotalTime>
  <Words>2428</Words>
  <Application>Microsoft Office PowerPoint</Application>
  <PresentationFormat>Widescreen</PresentationFormat>
  <Paragraphs>174</Paragraphs>
  <Slides>43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Calibri</vt:lpstr>
      <vt:lpstr>Calibri Light</vt:lpstr>
      <vt:lpstr>Noto Sans</vt:lpstr>
      <vt:lpstr>Times New Roman</vt:lpstr>
      <vt:lpstr>Wingdings</vt:lpstr>
      <vt:lpstr>Retrospect</vt:lpstr>
      <vt:lpstr>HODGKIN’S LYMPHOMA</vt:lpstr>
      <vt:lpstr>PowerPoint Presentation</vt:lpstr>
      <vt:lpstr>WHO classification</vt:lpstr>
      <vt:lpstr>EPIDEMIOLOGY AND RISK FACTORS</vt:lpstr>
      <vt:lpstr>PowerPoint Presentation</vt:lpstr>
      <vt:lpstr>PowerPoint Presentation</vt:lpstr>
      <vt:lpstr>PowerPoint Presentation</vt:lpstr>
      <vt:lpstr>PowerPoint Presentation</vt:lpstr>
      <vt:lpstr>PowerPoint Presentation</vt:lpstr>
      <vt:lpstr>PATHOGENESIS </vt:lpstr>
      <vt:lpstr>PowerPoint Presentation</vt:lpstr>
      <vt:lpstr>Clinical manifestations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Early stage HL (stage I &amp; II)- Favourable prognosis</vt:lpstr>
      <vt:lpstr>Unfavorable prognosis stage I to II HL</vt:lpstr>
      <vt:lpstr>PowerPoint Presentation</vt:lpstr>
      <vt:lpstr>PowerPoint Presentation</vt:lpstr>
      <vt:lpstr>RELAPSED DISEASE</vt:lpstr>
      <vt:lpstr>PowerPoint Presentation</vt:lpstr>
      <vt:lpstr>PowerPoint Presentation</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HODGKIN’S LYMPHOMA</dc:title>
  <dc:creator>monet</dc:creator>
  <cp:lastModifiedBy>monet</cp:lastModifiedBy>
  <cp:revision>12</cp:revision>
  <dcterms:created xsi:type="dcterms:W3CDTF">2022-04-06T10:32:46Z</dcterms:created>
  <dcterms:modified xsi:type="dcterms:W3CDTF">2022-04-06T18:25:11Z</dcterms:modified>
</cp:coreProperties>
</file>