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erif"/>
      <p:regular r:id="rId16"/>
      <p:bold r:id="rId17"/>
      <p:italic r:id="rId18"/>
      <p:boldItalic r:id="rId19"/>
    </p:embeddedFon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erif-bold.fntdata"/><Relationship Id="rId16" Type="http://schemas.openxmlformats.org/officeDocument/2006/relationships/font" Target="fonts/RobotoSerif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Serif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Serif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3c6518341f61ac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3c6518341f61ac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3c6518341f61ac8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3c6518341f61ac8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3c6518341f61ac8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3c6518341f61ac8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3c6518341f61ac8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3c6518341f61ac8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3c6518341f61ac8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3c6518341f61ac8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3c6518341f61ac8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3c6518341f61ac8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3c6518341f61ac8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3c6518341f61ac8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c6f73a04f_0_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c6f73a04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3c6518341f61ac8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3c6518341f61ac8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c6f73a04f_0_3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c6f73a04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973525"/>
            <a:ext cx="8222100" cy="177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Guideline-directed medical therapy in heart failure patients: impact of focused care provided by a heart failure clinic in comparison to general cardiology outpatient department</a:t>
            </a:r>
            <a:endParaRPr sz="3000"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460950" y="398726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ORIGINAL STUDY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usage of guideline-directed medical therapy (GDMT) in the treatment of heart failure (HF) has shown to reduce morbidity and mortality.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However, majority of the HF patients do not receive GDMT or do not achieve the target dose.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Literature has shown that the patients who are managed in HF clinics receive GDMT and target doses of disease-modifying drugs (DMD) when compared to those treated in other general cardiology outpatient departments (OPD’s).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226075" y="199682"/>
            <a:ext cx="2808000" cy="6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Roboto Serif"/>
                <a:ea typeface="Roboto Serif"/>
                <a:cs typeface="Roboto Serif"/>
                <a:sym typeface="Roboto Serif"/>
              </a:rPr>
              <a:t>AIM</a:t>
            </a:r>
            <a:endParaRPr sz="3000"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3588350" y="381225"/>
            <a:ext cx="4943700" cy="45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Assess the impact of heart failure clinics in medication therapy management including usage of guideline directed medical therapy,</a:t>
            </a:r>
            <a:endParaRPr sz="22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 If target dose specified by the guideline is achieved</a:t>
            </a:r>
            <a:endParaRPr sz="22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 And time to reach target dose in comparison to other general cardiology OPD’s</a:t>
            </a:r>
            <a:endParaRPr sz="20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Data Collection and Analysis </a:t>
            </a:r>
            <a:endParaRPr sz="3200"/>
          </a:p>
        </p:txBody>
      </p:sp>
      <p:sp>
        <p:nvSpPr>
          <p:cNvPr id="86" name="Google Shape;86;p16"/>
          <p:cNvSpPr txBox="1"/>
          <p:nvPr>
            <p:ph idx="4294967295" type="body"/>
          </p:nvPr>
        </p:nvSpPr>
        <p:spPr>
          <a:xfrm>
            <a:off x="205648" y="768367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was a retrospective hospital-based study in which patients treated in HF clinic and other cardiology OPD in the year of </a:t>
            </a:r>
            <a:r>
              <a:rPr b="1" lang="en"/>
              <a:t>2017</a:t>
            </a:r>
            <a:r>
              <a:rPr lang="en"/>
              <a:t> were included (200 patients in each arm).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Patient data relevant to the study was obtained from the </a:t>
            </a:r>
            <a:r>
              <a:rPr b="1" lang="en"/>
              <a:t>Electronic medical record (EMR) </a:t>
            </a:r>
            <a:r>
              <a:rPr lang="en"/>
              <a:t>d</a:t>
            </a:r>
            <a:r>
              <a:rPr lang="en"/>
              <a:t>uring three time points, i.e., first month, sixth month, and twelfth month after the first visit</a:t>
            </a:r>
            <a:endParaRPr/>
          </a:p>
        </p:txBody>
      </p:sp>
      <p:sp>
        <p:nvSpPr>
          <p:cNvPr id="87" name="Google Shape;87;p16"/>
          <p:cNvSpPr txBox="1"/>
          <p:nvPr>
            <p:ph idx="4294967295" type="body"/>
          </p:nvPr>
        </p:nvSpPr>
        <p:spPr>
          <a:xfrm>
            <a:off x="4572000" y="7683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Attainment of </a:t>
            </a:r>
            <a:r>
              <a:rPr b="1" lang="en"/>
              <a:t>evidence-based target doses</a:t>
            </a:r>
            <a:r>
              <a:rPr lang="en"/>
              <a:t> of disease-modifying drugs (ACEI’s, ARB’s, beta-blockers, and MRA’s) and </a:t>
            </a:r>
            <a:r>
              <a:rPr b="1" lang="en"/>
              <a:t>time to reach target dose</a:t>
            </a:r>
            <a:r>
              <a:rPr lang="en"/>
              <a:t> were also evaluated.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For the comparison of continuous variables, sample t test and paired t test are used. The categorical variables were compared using χ2-likelihood ratio test. All the p values were two-tailed, and a significance level of 5% was used.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Roboto Serif"/>
                <a:ea typeface="Roboto Serif"/>
                <a:cs typeface="Roboto Serif"/>
                <a:sym typeface="Roboto Serif"/>
              </a:rPr>
              <a:t>RESULTS</a:t>
            </a:r>
            <a:endParaRPr b="1" sz="2400"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93" name="Google Shape;93;p17"/>
          <p:cNvSpPr txBox="1"/>
          <p:nvPr>
            <p:ph idx="4294967295" type="body"/>
          </p:nvPr>
        </p:nvSpPr>
        <p:spPr>
          <a:xfrm>
            <a:off x="321125" y="1216650"/>
            <a:ext cx="3999900" cy="162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 usage of GDMT was higher in HF clinic when compared to other cardiology OPD (81% vs 55%, P = 0.001).</a:t>
            </a:r>
            <a:endParaRPr/>
          </a:p>
        </p:txBody>
      </p:sp>
      <p:sp>
        <p:nvSpPr>
          <p:cNvPr id="94" name="Google Shape;94;p17"/>
          <p:cNvSpPr txBox="1"/>
          <p:nvPr>
            <p:ph idx="4294967295" type="body"/>
          </p:nvPr>
        </p:nvSpPr>
        <p:spPr>
          <a:xfrm>
            <a:off x="4572000" y="1216646"/>
            <a:ext cx="3999900" cy="15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</a:t>
            </a:r>
            <a:r>
              <a:rPr lang="en"/>
              <a:t>arget dose achieved compared to other cardiology OPD (58% vs 29%-betablockers, 45% vs 9%-ACEI/ARB/ARNI, P = 0.000).</a:t>
            </a:r>
            <a:endParaRPr/>
          </a:p>
        </p:txBody>
      </p:sp>
      <p:sp>
        <p:nvSpPr>
          <p:cNvPr id="95" name="Google Shape;95;p17"/>
          <p:cNvSpPr txBox="1"/>
          <p:nvPr>
            <p:ph idx="4294967295" type="body"/>
          </p:nvPr>
        </p:nvSpPr>
        <p:spPr>
          <a:xfrm>
            <a:off x="348600" y="3441750"/>
            <a:ext cx="8325900" cy="8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 patients in HF clinic attained the target doses faster when compared to other cardiology OPD.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>
            <p:ph type="title"/>
          </p:nvPr>
        </p:nvSpPr>
        <p:spPr>
          <a:xfrm>
            <a:off x="460950" y="735098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900">
                <a:solidFill>
                  <a:schemeClr val="dk1"/>
                </a:solidFill>
              </a:rPr>
              <a:t>28% - 38%</a:t>
            </a:r>
            <a:endParaRPr sz="8900">
              <a:solidFill>
                <a:schemeClr val="dk1"/>
              </a:solidFill>
            </a:endParaRPr>
          </a:p>
        </p:txBody>
      </p:sp>
      <p:sp>
        <p:nvSpPr>
          <p:cNvPr id="101" name="Google Shape;101;p18"/>
          <p:cNvSpPr txBox="1"/>
          <p:nvPr>
            <p:ph idx="1" type="body"/>
          </p:nvPr>
        </p:nvSpPr>
        <p:spPr>
          <a:xfrm>
            <a:off x="460950" y="2917350"/>
            <a:ext cx="8222100" cy="19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Ejection  fraction improvement </a:t>
            </a:r>
            <a:r>
              <a:rPr lang="en"/>
              <a:t>by the end of twelfth month in patients managed in HFclinic from 28.12 to 38.59(P=0.001)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While there was no significant improvement in EF of patients in other general cardiology OPD(33.87 in first month and 34.03 in twelfth month, P=0.38)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460950" y="508962"/>
            <a:ext cx="8222100" cy="402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Moreover, at the end of 1year, there was significant difference in the number of events of rehospitalisation (65 in HF clinic vs 189 in other cardiology OPD, P = 0.000) and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Mortality (2% in HF clinic vs 8% in other cardiology OPD, P = 0.05).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 All these might be attributed to the increased usage and adherence to the guideline in the patients treated in HF clinic.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 </a:t>
            </a:r>
            <a:endParaRPr/>
          </a:p>
        </p:txBody>
      </p:sp>
      <p:sp>
        <p:nvSpPr>
          <p:cNvPr id="112" name="Google Shape;112;p20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Heart Failure clinics are better and efficient </a:t>
            </a: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 b="0" l="15161" r="6804" t="0"/>
          <a:stretch/>
        </p:blipFill>
        <p:spPr>
          <a:xfrm>
            <a:off x="5143499" y="1439623"/>
            <a:ext cx="3533899" cy="22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363425" y="538775"/>
            <a:ext cx="8222100" cy="343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Despite well validated guidelines, there continues to be an under utilization of appropriate GDMT in patients with HF. When compared to usual care, specialized clinics for the up-titration and maintenance of BB, ACEI, and ARB dosing in the heart failure population has shown superior performance. </a:t>
            </a:r>
            <a:endParaRPr sz="18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Provision on personalized care through HF clinic ensured the eligible patients received GDMT and had produced a significant impact in HF patients. Hence the study concluded that HF clinics are better and more efficient than usual care given through other cardiology OPD.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idx="4294967295" type="title"/>
          </p:nvPr>
        </p:nvSpPr>
        <p:spPr>
          <a:xfrm>
            <a:off x="688984" y="1663450"/>
            <a:ext cx="7596600" cy="7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“The heart was made to be broken</a:t>
            </a:r>
            <a:r>
              <a:rPr lang="en">
                <a:solidFill>
                  <a:schemeClr val="lt2"/>
                </a:solidFill>
              </a:rPr>
              <a:t>”</a:t>
            </a:r>
            <a:endParaRPr>
              <a:solidFill>
                <a:schemeClr val="lt2"/>
              </a:solidFill>
            </a:endParaRPr>
          </a:p>
        </p:txBody>
      </p:sp>
      <p:cxnSp>
        <p:nvCxnSpPr>
          <p:cNvPr id="125" name="Google Shape;125;p22"/>
          <p:cNvCxnSpPr/>
          <p:nvPr/>
        </p:nvCxnSpPr>
        <p:spPr>
          <a:xfrm>
            <a:off x="4295550" y="2693400"/>
            <a:ext cx="5529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6" name="Google Shape;126;p22"/>
          <p:cNvSpPr txBox="1"/>
          <p:nvPr>
            <p:ph idx="4294967295" type="body"/>
          </p:nvPr>
        </p:nvSpPr>
        <p:spPr>
          <a:xfrm>
            <a:off x="773700" y="2961650"/>
            <a:ext cx="7596600" cy="5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OSCAR WILDE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