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8" r:id="rId1"/>
  </p:sldMasterIdLst>
  <p:sldIdLst>
    <p:sldId id="256" r:id="rId2"/>
    <p:sldId id="257" r:id="rId3"/>
    <p:sldId id="277" r:id="rId4"/>
    <p:sldId id="278" r:id="rId5"/>
    <p:sldId id="258" r:id="rId6"/>
    <p:sldId id="276" r:id="rId7"/>
    <p:sldId id="285" r:id="rId8"/>
    <p:sldId id="279" r:id="rId9"/>
    <p:sldId id="280" r:id="rId10"/>
    <p:sldId id="259" r:id="rId11"/>
    <p:sldId id="260" r:id="rId12"/>
    <p:sldId id="261" r:id="rId13"/>
    <p:sldId id="262" r:id="rId14"/>
    <p:sldId id="263" r:id="rId15"/>
    <p:sldId id="264" r:id="rId16"/>
    <p:sldId id="281" r:id="rId17"/>
    <p:sldId id="282" r:id="rId18"/>
    <p:sldId id="283" r:id="rId19"/>
    <p:sldId id="28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86" r:id="rId30"/>
    <p:sldId id="299" r:id="rId31"/>
    <p:sldId id="275" r:id="rId32"/>
    <p:sldId id="300" r:id="rId33"/>
    <p:sldId id="298" r:id="rId34"/>
    <p:sldId id="296" r:id="rId35"/>
    <p:sldId id="287" r:id="rId36"/>
    <p:sldId id="288" r:id="rId37"/>
    <p:sldId id="297" r:id="rId38"/>
    <p:sldId id="289" r:id="rId39"/>
    <p:sldId id="290" r:id="rId40"/>
    <p:sldId id="291" r:id="rId41"/>
    <p:sldId id="292" r:id="rId42"/>
    <p:sldId id="294" r:id="rId43"/>
    <p:sldId id="295" r:id="rId44"/>
    <p:sldId id="301" r:id="rId45"/>
    <p:sldId id="302" r:id="rId46"/>
    <p:sldId id="303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presProps" Target="presProps.xml" /><Relationship Id="rId8" Type="http://schemas.openxmlformats.org/officeDocument/2006/relationships/slide" Target="slides/slide7.xml" /><Relationship Id="rId51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613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27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4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86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3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50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18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06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18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99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1208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6395A-603A-798F-A861-411C91067B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HEPARIN INDUCED THROMBOCYTOPENIA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0DC94-C7E1-C93F-1EA5-E3DF623BA1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DR AMRITA KURIAN</a:t>
            </a:r>
          </a:p>
          <a:p>
            <a:r>
              <a:rPr lang="en-US" dirty="0"/>
              <a:t>JUNIOR RESIDENT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3353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AA57B-A494-88B8-70BB-8B320E87F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B7AD8-EC29-6DD4-47A7-D17440D01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HEPARIN INDUCED THROMBOCYTOPENIA</a:t>
            </a:r>
          </a:p>
          <a:p>
            <a:r>
              <a:rPr lang="en-US" dirty="0" err="1"/>
              <a:t>Diala</a:t>
            </a:r>
            <a:r>
              <a:rPr lang="en-US" dirty="0"/>
              <a:t> Nicolas, Samar Nicolas, Alexander </a:t>
            </a:r>
            <a:r>
              <a:rPr lang="en-US" dirty="0" err="1"/>
              <a:t>Hodgens</a:t>
            </a:r>
            <a:r>
              <a:rPr lang="en-US" dirty="0"/>
              <a:t>, Online publication :NCBI Stat Pearls, 2022, October 3</a:t>
            </a:r>
          </a:p>
          <a:p>
            <a:r>
              <a:rPr lang="en-US" dirty="0"/>
              <a:t>HEPARIN INDUCED THROMBOCYTOPENIA : A REVIEW OF NEW CONCEPTS IN PATHOGENESIS, DIAGNOSIS AND MANAGEMENT</a:t>
            </a:r>
          </a:p>
          <a:p>
            <a:r>
              <a:rPr lang="en-US" dirty="0"/>
              <a:t>Matteo Marchetti, Maxime G </a:t>
            </a:r>
            <a:r>
              <a:rPr lang="en-US" dirty="0" err="1"/>
              <a:t>Zermatten</a:t>
            </a:r>
            <a:r>
              <a:rPr lang="en-US" dirty="0"/>
              <a:t> , Lorenzo </a:t>
            </a:r>
            <a:r>
              <a:rPr lang="en-US" dirty="0" err="1"/>
              <a:t>Alberio</a:t>
            </a:r>
            <a:r>
              <a:rPr lang="en-US" dirty="0"/>
              <a:t> et al in Journal Of Clinical Medicine 2021, Feb;10(4)</a:t>
            </a:r>
          </a:p>
          <a:p>
            <a:r>
              <a:rPr lang="en-US" dirty="0"/>
              <a:t>HEPARIN INDUCED THROMBOCYTOPENIA</a:t>
            </a:r>
          </a:p>
          <a:p>
            <a:r>
              <a:rPr lang="en-US" dirty="0" err="1"/>
              <a:t>Gowthami</a:t>
            </a:r>
            <a:r>
              <a:rPr lang="en-US" dirty="0"/>
              <a:t> M </a:t>
            </a:r>
            <a:r>
              <a:rPr lang="en-US" dirty="0" err="1"/>
              <a:t>Arepally</a:t>
            </a:r>
            <a:r>
              <a:rPr lang="en-US" dirty="0"/>
              <a:t>,  in BLOOD by the American Society of Hematology, 2017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342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87898-3B49-B1F6-F853-1C4C924C0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00063-7BDD-5218-BB37-B60ADE221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HEPARIN</a:t>
            </a:r>
          </a:p>
          <a:p>
            <a:r>
              <a:rPr lang="en-US" dirty="0"/>
              <a:t>Potentiates the action of antithrombin III and thereby inactivates Factors 2,9,10,11 and 12 as well as plasmin.</a:t>
            </a:r>
          </a:p>
          <a:p>
            <a:r>
              <a:rPr lang="en-US" dirty="0"/>
              <a:t>Unique pharmacologic properties</a:t>
            </a:r>
          </a:p>
          <a:p>
            <a:pPr lvl="1"/>
            <a:r>
              <a:rPr lang="en-US" dirty="0"/>
              <a:t>rapid onset of action</a:t>
            </a:r>
          </a:p>
          <a:p>
            <a:pPr lvl="1"/>
            <a:r>
              <a:rPr lang="en-US" dirty="0"/>
              <a:t>ability to inhibit multiple coagulant proteins</a:t>
            </a:r>
          </a:p>
          <a:p>
            <a:pPr lvl="1"/>
            <a:r>
              <a:rPr lang="en-US" dirty="0"/>
              <a:t>ease of monitoring</a:t>
            </a:r>
          </a:p>
          <a:p>
            <a:pPr lvl="1"/>
            <a:r>
              <a:rPr lang="en-US" dirty="0"/>
              <a:t> reversibility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2974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1D5FD-6579-2218-C33A-2C55FF004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58343-59F0-FCA4-4A37-0770A8565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 therapeutic forefront for a number of indications where alternative therapies are currently </a:t>
            </a:r>
          </a:p>
          <a:p>
            <a:pPr lvl="1"/>
            <a:r>
              <a:rPr lang="en-US" dirty="0"/>
              <a:t>lacking (cardiac surgery), </a:t>
            </a:r>
          </a:p>
          <a:p>
            <a:pPr lvl="1"/>
            <a:r>
              <a:rPr lang="en-US" dirty="0"/>
              <a:t>unsuitable (mechanical valves), or </a:t>
            </a:r>
          </a:p>
          <a:p>
            <a:pPr lvl="1"/>
            <a:r>
              <a:rPr lang="en-US" dirty="0"/>
              <a:t>untested (cancer associated thrombosis and antiphospholipid antibody syndrome).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8561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FD1B0-1A1C-433D-122F-0FD68B19F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EC614-1046-1637-38F0-A2CBC0394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Heparin induced thrombocytopenia (HIT) : heparin’s most clinically relevant non hemorrhagic complication</a:t>
            </a:r>
            <a:r>
              <a:rPr lang="en-IN" dirty="0"/>
              <a:t>.</a:t>
            </a:r>
          </a:p>
          <a:p>
            <a:r>
              <a:rPr lang="en-IN" dirty="0"/>
              <a:t>A potentially devastating immune mediated adverse drug reaction caused by the emergence of antibodies that activate platelets in the presence of heparin.</a:t>
            </a:r>
          </a:p>
          <a:p>
            <a:r>
              <a:rPr lang="en-IN" dirty="0"/>
              <a:t>Instead of bleeding, HIT is strongly associated with thromboembolic complications involving both the arterial and venous systems.</a:t>
            </a:r>
          </a:p>
        </p:txBody>
      </p:sp>
    </p:spTree>
    <p:extLst>
      <p:ext uri="{BB962C8B-B14F-4D97-AF65-F5344CB8AC3E}">
        <p14:creationId xmlns:p14="http://schemas.microsoft.com/office/powerpoint/2010/main" val="1064718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55B43-EC3A-9B9F-8818-0B9D4ED3B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43BCF-A0A3-9C58-1ABA-5AABC429E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immune reaction is common (8% to 50%), but only 0.5 to 1% on UFH will develop HIT</a:t>
            </a:r>
          </a:p>
          <a:p>
            <a:r>
              <a:rPr lang="en-US" dirty="0"/>
              <a:t>Incidence even lower with LMWH : 0.1 to 0.5%</a:t>
            </a:r>
          </a:p>
          <a:p>
            <a:r>
              <a:rPr lang="en-US" dirty="0"/>
              <a:t>Incidence greater with bovine than porcine heparin</a:t>
            </a:r>
          </a:p>
          <a:p>
            <a:r>
              <a:rPr lang="en-US" dirty="0"/>
              <a:t>Major surgery (cardiac &gt; </a:t>
            </a:r>
            <a:r>
              <a:rPr lang="en-US" dirty="0" err="1"/>
              <a:t>orthopaedic</a:t>
            </a:r>
            <a:r>
              <a:rPr lang="en-US" dirty="0"/>
              <a:t> &gt; vascular) higher risk than minor surgery or medical therapy</a:t>
            </a:r>
          </a:p>
          <a:p>
            <a:r>
              <a:rPr lang="en-US" dirty="0"/>
              <a:t>Rare in obstetric patients</a:t>
            </a:r>
          </a:p>
          <a:p>
            <a:r>
              <a:rPr lang="en-US" dirty="0"/>
              <a:t>Females &gt; Males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6283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5A3DF-3DC7-3E88-9C86-38E17819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3EB60-08A2-30D5-5454-6D43D8DE6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50% of HIT cases develop HITT ( Heparin Induced Thrombocytopenia with Thrombosis)</a:t>
            </a:r>
          </a:p>
          <a:p>
            <a:r>
              <a:rPr lang="en-US" dirty="0"/>
              <a:t>MORTALITY : </a:t>
            </a:r>
            <a:r>
              <a:rPr lang="en-US" dirty="0" err="1"/>
              <a:t>upto</a:t>
            </a:r>
            <a:r>
              <a:rPr lang="en-US" dirty="0"/>
              <a:t> 30%</a:t>
            </a:r>
          </a:p>
          <a:p>
            <a:r>
              <a:rPr lang="en-US" dirty="0"/>
              <a:t>WHY DOESN’T ALL PATIENTS WITH HIT ANTIBODY DEVELOP HIT?</a:t>
            </a:r>
          </a:p>
          <a:p>
            <a:r>
              <a:rPr lang="en-US" dirty="0"/>
              <a:t>Not completely understood, but association between polymorphisms of Fc receptor and thromboembolic complications in HIT has been observed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9524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9D50A-5540-A25F-0D8C-FD79F3DAF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HIT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92BF7-5D12-D7EE-8A54-6C165D9AB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1 HIT : HEPARIN ASSOCIATED THROMBOCYTOPENIA</a:t>
            </a:r>
          </a:p>
          <a:p>
            <a:r>
              <a:rPr lang="en-US" dirty="0"/>
              <a:t>Non immune mediated reaction</a:t>
            </a:r>
          </a:p>
          <a:p>
            <a:r>
              <a:rPr lang="en-US" dirty="0"/>
              <a:t>More common, mild</a:t>
            </a:r>
          </a:p>
          <a:p>
            <a:r>
              <a:rPr lang="en-US" dirty="0"/>
              <a:t>As early as day 1 of therapy</a:t>
            </a:r>
          </a:p>
          <a:p>
            <a:r>
              <a:rPr lang="en-US" dirty="0"/>
              <a:t>Platelet counts spontaneously normalize even if heparin is continued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4848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B7230-C29E-E743-EB7C-06B08C323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58450-D2F8-A712-61AD-25CCE2F7E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2 HIT</a:t>
            </a:r>
          </a:p>
          <a:p>
            <a:r>
              <a:rPr lang="en-US" dirty="0"/>
              <a:t>Immune, antibody mediated reaction</a:t>
            </a:r>
          </a:p>
          <a:p>
            <a:r>
              <a:rPr lang="en-US" dirty="0"/>
              <a:t>Occurs 5 to 14 days of receiving heparin, within I day if recent exposure to heparin </a:t>
            </a:r>
            <a:r>
              <a:rPr lang="en-US" dirty="0" err="1"/>
              <a:t>ie</a:t>
            </a:r>
            <a:r>
              <a:rPr lang="en-US" dirty="0"/>
              <a:t> in the last 100 days.</a:t>
            </a:r>
          </a:p>
          <a:p>
            <a:r>
              <a:rPr lang="en-US" dirty="0"/>
              <a:t>Hypercoagulable state, life threatening complications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0878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B4695-0A31-621C-67D1-E9E68E333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PATHOPHYSIOLOGY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134C1-2AA1-3AB2-C19C-0CA731283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1. ANTIGEN FORMATION : PLATELET FACTOR 4- HEPARIN COMPLEXES (PF4/H)</a:t>
            </a:r>
          </a:p>
          <a:p>
            <a:r>
              <a:rPr lang="en-US" dirty="0"/>
              <a:t>The HIT antigen is situated on the platelet factor 4 (PF4), a chemokine within platelet α-granules. </a:t>
            </a:r>
          </a:p>
          <a:p>
            <a:r>
              <a:rPr lang="en-US" dirty="0"/>
              <a:t>PF4 not immunogenic in its primary form. </a:t>
            </a:r>
          </a:p>
          <a:p>
            <a:r>
              <a:rPr lang="en-US" dirty="0"/>
              <a:t>Conformational changes occur in PF4 secondary to binding with negatively charged molecules - heparin and other glycosaminoglycans (GAGs); BECOMES IMMUNOGENIC</a:t>
            </a:r>
          </a:p>
          <a:p>
            <a:r>
              <a:rPr lang="en-US" dirty="0"/>
              <a:t>Affinity of PF4:  heparin &gt; heparan sulfate &gt; dermatan sulfate &gt; chondroitin sulfate</a:t>
            </a:r>
          </a:p>
        </p:txBody>
      </p:sp>
    </p:spTree>
    <p:extLst>
      <p:ext uri="{BB962C8B-B14F-4D97-AF65-F5344CB8AC3E}">
        <p14:creationId xmlns:p14="http://schemas.microsoft.com/office/powerpoint/2010/main" val="3394383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38A2B-C5FE-5EA3-8F7D-A1334603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2340A-5005-0D76-5E29-7FCF31E0C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size and the charge of the complexes play a central role in pathogenicity. </a:t>
            </a:r>
          </a:p>
          <a:p>
            <a:r>
              <a:rPr lang="en-US" dirty="0"/>
              <a:t>PF4 molecules (positively charged) assemble with heparin chains(negatively charged) - multimolecular </a:t>
            </a:r>
            <a:r>
              <a:rPr lang="en-US" dirty="0" err="1"/>
              <a:t>ultralarge</a:t>
            </a:r>
            <a:r>
              <a:rPr lang="en-US" dirty="0"/>
              <a:t>  Heparin/PF4 complexes (ULCs)</a:t>
            </a:r>
          </a:p>
          <a:p>
            <a:r>
              <a:rPr lang="en-US" dirty="0"/>
              <a:t>Maximal amount of ULCs formed at equimolar PF4/heparin ratio </a:t>
            </a:r>
          </a:p>
          <a:p>
            <a:r>
              <a:rPr lang="en-US" dirty="0"/>
              <a:t>A net positive charge facilitates the interaction with immune cells </a:t>
            </a:r>
          </a:p>
          <a:p>
            <a:r>
              <a:rPr lang="en-US" dirty="0"/>
              <a:t>Therefore, highest immunogenicity when PF4 is in excess and at a molar PF4/heparin ratio of 20:1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9840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FF83C-68BB-B6F6-5100-5370B6576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9C153-173D-FA32-8BC4-D28F86B34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Heparin chains with at least 12 saccharides are necessary to form ULCs</a:t>
            </a:r>
          </a:p>
          <a:p>
            <a:r>
              <a:rPr lang="en-US" dirty="0"/>
              <a:t>Compared to UFH (45 saccharides) , far fewer ULCs are formed with LMWH(15 saccharide units) , and none with fondaparinux ( 5 saccharides)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5241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400DA-EF28-6B62-6989-B78603B81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7CC9B-9765-6E12-ED22-5B5F96B4C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 ANTI PF4/H ANTIBODY SYNTHESIS</a:t>
            </a:r>
          </a:p>
          <a:p>
            <a:r>
              <a:rPr lang="en-US" dirty="0"/>
              <a:t>ULCs activate complement, deposition of C3/C4 on the complexes. </a:t>
            </a:r>
          </a:p>
          <a:p>
            <a:r>
              <a:rPr lang="en-US" dirty="0"/>
              <a:t>Facilitates binding to CD21 on B cells, B cell activation and antigen transport to secondary lymphoid follicles</a:t>
            </a:r>
          </a:p>
          <a:p>
            <a:r>
              <a:rPr lang="en-US" dirty="0"/>
              <a:t>Culminates in an adaptive humoral immune response and anti-PF4/H antibodies production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1325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0B998-C34E-3BDD-2292-3A5F9F422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AE23A-86EF-80A1-D06A-669F9F314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 PLATELET ACTIVATION</a:t>
            </a:r>
          </a:p>
          <a:p>
            <a:r>
              <a:rPr lang="en-US" dirty="0"/>
              <a:t>In presence of PF4, increasing heparin initially leads to an increasing antigen-complex size - ULCs</a:t>
            </a:r>
          </a:p>
          <a:p>
            <a:r>
              <a:rPr lang="en-US" dirty="0"/>
              <a:t>HIT antibodies then bind to these ULCs</a:t>
            </a:r>
          </a:p>
          <a:p>
            <a:r>
              <a:rPr lang="en-US" dirty="0"/>
              <a:t>The antigen–antibody binds on the platelet surface via Fc receptor </a:t>
            </a:r>
          </a:p>
          <a:p>
            <a:r>
              <a:rPr lang="en-US" dirty="0"/>
              <a:t>Induces platelet activation : platelet degranulation and aggregation</a:t>
            </a:r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9704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1299B-DE3B-5C69-54B3-01328EC9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E94EE-77AC-3B5B-0D43-ADCD9B67D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Degranulation releases</a:t>
            </a:r>
          </a:p>
          <a:p>
            <a:r>
              <a:rPr lang="en-US" dirty="0"/>
              <a:t>PF4 : increase in PF4 concentration - further antigen-complex formation </a:t>
            </a:r>
          </a:p>
          <a:p>
            <a:r>
              <a:rPr lang="en-US" dirty="0"/>
              <a:t>platelet-derived procoagulant microparticles : enhance thrombin generation. </a:t>
            </a:r>
          </a:p>
          <a:p>
            <a:endParaRPr lang="en-US" dirty="0"/>
          </a:p>
          <a:p>
            <a:r>
              <a:rPr lang="en-US" dirty="0"/>
              <a:t>In presence of excess  PF4, further cells, including monocytes, endothelial cells, and neutrophils are recruited.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2372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755F-D107-2420-3870-A3973C20A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4F040-5821-93FB-2EC0-4CCED9C44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ROLE OF OTHER CELLS BEYOND PLATELETS</a:t>
            </a:r>
          </a:p>
          <a:p>
            <a:r>
              <a:rPr lang="en-US" dirty="0"/>
              <a:t>MONOCYTES : </a:t>
            </a:r>
          </a:p>
          <a:p>
            <a:r>
              <a:rPr lang="en-US" dirty="0"/>
              <a:t>Excess PF4 bind to GAGs in their glycocalyx</a:t>
            </a:r>
          </a:p>
          <a:p>
            <a:r>
              <a:rPr lang="en-US" dirty="0"/>
              <a:t>Activated monocytes (a) secrete IL 8</a:t>
            </a:r>
          </a:p>
          <a:p>
            <a:pPr marL="0" indent="0">
              <a:buNone/>
            </a:pPr>
            <a:r>
              <a:rPr lang="en-US" dirty="0"/>
              <a:t>                                     (b) increased expression of Tissue Factor</a:t>
            </a:r>
          </a:p>
          <a:p>
            <a:r>
              <a:rPr lang="en-US" dirty="0"/>
              <a:t>This procoagulant activity culminates in thrombin generation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1821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8AA46-401D-7ABB-BFA0-D086E6CCE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7C42C-3768-DB80-9D63-71D58060A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ENDOTHELIAL CELLS :</a:t>
            </a:r>
          </a:p>
          <a:p>
            <a:r>
              <a:rPr lang="en-US" dirty="0"/>
              <a:t>HIT antibodies bind to PF4 on endothelial cells (pre requisite: platelet activation and degranulation)</a:t>
            </a:r>
          </a:p>
          <a:p>
            <a:r>
              <a:rPr lang="en-US" dirty="0"/>
              <a:t>Endothelial injury – release of von Willebrand factor (platelet adhesion)</a:t>
            </a:r>
          </a:p>
          <a:p>
            <a:pPr marL="0" indent="0">
              <a:buNone/>
            </a:pPr>
            <a:r>
              <a:rPr lang="en-US" dirty="0"/>
              <a:t>                                  and thrombomodulin (decreases the anticoagulant potential)</a:t>
            </a:r>
          </a:p>
          <a:p>
            <a:r>
              <a:rPr lang="en-US" dirty="0"/>
              <a:t>Endothelial activation: expression of tissue factor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358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0086-A758-E212-99B7-468F5EFFD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03B9B-F809-5463-BEEB-CA9B9AEBC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NEUTROPHILS:</a:t>
            </a:r>
          </a:p>
          <a:p>
            <a:r>
              <a:rPr lang="en-US" dirty="0"/>
              <a:t>Activated via P-selectin on platelets and immune complexes formed by binding to chondroitin sulfate</a:t>
            </a:r>
          </a:p>
          <a:p>
            <a:r>
              <a:rPr lang="en-US" dirty="0"/>
              <a:t>Induces formation of Neutrophil Extracellular Traps that participate in hypercoagulability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9351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E21A10-5155-1CCB-532B-0265EBA9600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6779" t="12927" r="26492"/>
          <a:stretch/>
        </p:blipFill>
        <p:spPr>
          <a:xfrm>
            <a:off x="2876635" y="614039"/>
            <a:ext cx="6649890" cy="6104002"/>
          </a:xfrm>
        </p:spPr>
      </p:pic>
    </p:spTree>
    <p:extLst>
      <p:ext uri="{BB962C8B-B14F-4D97-AF65-F5344CB8AC3E}">
        <p14:creationId xmlns:p14="http://schemas.microsoft.com/office/powerpoint/2010/main" val="3027198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00E8-8A9E-431A-1399-BF238C25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D1476-0A1E-E46A-82B2-90EA767DE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Reasons for thrombocytopenia</a:t>
            </a:r>
          </a:p>
          <a:p>
            <a:r>
              <a:rPr lang="en-US" dirty="0"/>
              <a:t>Macrophages consume the IgG coated platelets and the reticuloendothelial system removes them</a:t>
            </a:r>
          </a:p>
          <a:p>
            <a:r>
              <a:rPr lang="en-US" dirty="0"/>
              <a:t>As platelets become activated , they aggregate – thrombus formation and platelet counts drop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3199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61CEA-C302-7B75-257A-67969A5BA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HIT WITHOUT HEPARIN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6BFA-F89B-46DA-560F-6D562058A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SPONTANEOUS OR </a:t>
            </a:r>
          </a:p>
          <a:p>
            <a:pPr marL="0" indent="0">
              <a:buNone/>
            </a:pPr>
            <a:r>
              <a:rPr lang="en-US" dirty="0"/>
              <a:t>     AUTOIMMUNE HIT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A6AFA3-FFDC-35D1-8179-BCA8B3B30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052" y="2482532"/>
            <a:ext cx="8524268" cy="311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25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D89D1-80FE-76A4-DB04-C508F2180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FEATURES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7430F-3F01-D411-52BA-4DD38608C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heparin-naive individuals, PF4/heparin antibodies become detectable at a median of 4 days from start of heparin therapy.</a:t>
            </a:r>
          </a:p>
          <a:p>
            <a:r>
              <a:rPr lang="en-US" dirty="0"/>
              <a:t>Clinical manifestations of thrombocytopenia and/or thrombosis develop 5 to 14 days after initial heparin therapy</a:t>
            </a:r>
          </a:p>
          <a:p>
            <a:r>
              <a:rPr lang="en-US" dirty="0"/>
              <a:t>In patients with recent heparin exposure (within 100 days), thrombocytopenia occurs precipitously within 24 hours of drug re exposure because of circulating anti-PF4/heparin antibodies.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325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81E6-3534-76FF-0A58-CAE60E08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52511-B172-C5D5-8F5E-5AF3821BC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THROMBOCYTOPENIA</a:t>
            </a:r>
          </a:p>
          <a:p>
            <a:r>
              <a:rPr lang="en-US" dirty="0"/>
              <a:t>Occurs in 95% </a:t>
            </a:r>
          </a:p>
          <a:p>
            <a:r>
              <a:rPr lang="en-US" dirty="0"/>
              <a:t>Manifest either as an absolute drop in platelet count (less than 1,50,000/L) or a relative decline of ≥ 50% from baseline platelet counts.</a:t>
            </a:r>
          </a:p>
          <a:p>
            <a:r>
              <a:rPr lang="en-US" dirty="0"/>
              <a:t>Nadir ≥ 20,000</a:t>
            </a:r>
          </a:p>
          <a:p>
            <a:r>
              <a:rPr lang="en-US" dirty="0"/>
              <a:t>Patients with isolated thrombocytopenia (isolated HIT) remain at high risk for subsequent thrombosis (20% to 50%) from circulating antibodies</a:t>
            </a:r>
          </a:p>
        </p:txBody>
      </p:sp>
    </p:spTree>
    <p:extLst>
      <p:ext uri="{BB962C8B-B14F-4D97-AF65-F5344CB8AC3E}">
        <p14:creationId xmlns:p14="http://schemas.microsoft.com/office/powerpoint/2010/main" val="183949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A78F9-03C8-001B-2ECE-F29986DFC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85361-B5FC-C4C0-4262-7AF8DAA0C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THROMBOSIS</a:t>
            </a:r>
          </a:p>
          <a:p>
            <a:r>
              <a:rPr lang="en-US" dirty="0"/>
              <a:t>Occur concurrently with thrombocytopenia</a:t>
            </a:r>
          </a:p>
          <a:p>
            <a:r>
              <a:rPr lang="en-US" dirty="0"/>
              <a:t>Venous thromboses predominate, particularly at sites of vascular injury from catheters. </a:t>
            </a:r>
          </a:p>
          <a:p>
            <a:r>
              <a:rPr lang="en-US" dirty="0"/>
              <a:t>Atypical presentations : bilateral adrenal hemorrhage, venous limb gangrene, and skin necrosis should prompt diagnostic consideration of HIT.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4796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6970F-B222-D14D-0B8F-D10D4701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731C-022A-9168-DCB6-A6A3C19BC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known why some seropositive patients remain asymptomatic while others progress to severe disease.</a:t>
            </a:r>
          </a:p>
          <a:p>
            <a:r>
              <a:rPr lang="en-US" dirty="0"/>
              <a:t>Clinical studies indicate that certain serologic features, such as</a:t>
            </a:r>
          </a:p>
          <a:p>
            <a:pPr lvl="1"/>
            <a:r>
              <a:rPr lang="en-US" dirty="0"/>
              <a:t> IgG isotype</a:t>
            </a:r>
          </a:p>
          <a:p>
            <a:pPr lvl="1"/>
            <a:r>
              <a:rPr lang="en-US" dirty="0"/>
              <a:t>high antibody levels </a:t>
            </a:r>
          </a:p>
          <a:p>
            <a:pPr lvl="1"/>
            <a:r>
              <a:rPr lang="en-US" dirty="0"/>
              <a:t>marked thrombocytopenia (&gt; 90% decline from baseline counts) are associated with thrombotic risk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4294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E6279-8C24-7A96-9649-B3E608302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99082-F9D7-24BC-DEE6-E08531B45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Platelets start to rise within 2 to 3 days of stopping heparin and returns to normal within 7 to 10 days.</a:t>
            </a:r>
          </a:p>
          <a:p>
            <a:r>
              <a:rPr lang="en-US" dirty="0"/>
              <a:t>Even with platelet recovery,  patients are at risk for thrombosis for 4 to 6 weeks after diagnosis.</a:t>
            </a:r>
          </a:p>
          <a:p>
            <a:r>
              <a:rPr lang="en-US" dirty="0"/>
              <a:t>It takes another 2 to 3 months for the antibodies to disappear (3 months for immunoassays)</a:t>
            </a:r>
          </a:p>
          <a:p>
            <a:r>
              <a:rPr lang="en-US" dirty="0"/>
              <a:t>Patients who are re-exposed to the drug after many months or years don’t often manifest anamnestic responses and seroconversion risk appears similar to de novo heparin.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4774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8298D-9620-09BD-EE96-4069CA5E5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SCORING SYSTEMS : 4 T SCORE</a:t>
            </a:r>
            <a:br>
              <a:rPr lang="en-US" dirty="0"/>
            </a:br>
            <a:r>
              <a:rPr lang="en-US" dirty="0"/>
              <a:t>To estimate the probability of hit.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89C0C-E522-6E83-BFAC-5CD42DE91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2477541"/>
            <a:ext cx="11110897" cy="4380459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Score of 0-3 : rules out HIT</a:t>
            </a:r>
          </a:p>
          <a:p>
            <a:r>
              <a:rPr lang="en-IN" dirty="0"/>
              <a:t>Score of 4-5 : intermediate probability</a:t>
            </a:r>
          </a:p>
          <a:p>
            <a:r>
              <a:rPr lang="en-IN" dirty="0"/>
              <a:t>Score of 6-8 : High probability of HIT (around 50%)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9E930769-6206-5D9D-8611-D09A98D5D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12" y="1907694"/>
            <a:ext cx="11029614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850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E2510-A971-4E0E-6AC9-C6DBE4B72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7451B-91FD-2A8B-0DE7-06AFFC35E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HEP (HIT Expert Probability Score) :</a:t>
            </a:r>
          </a:p>
          <a:p>
            <a:r>
              <a:rPr lang="en-US" dirty="0"/>
              <a:t>More recent, higher specificity among ICU patients</a:t>
            </a:r>
          </a:p>
          <a:p>
            <a:r>
              <a:rPr lang="en-US" dirty="0"/>
              <a:t>Not yet recommended.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10636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242D7-2654-9FA9-C824-C31724D9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LABORATORY WORK UP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EEF72-0EAF-68C1-48D2-A8985A08E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those with intermediate to high probability of HIT</a:t>
            </a:r>
          </a:p>
          <a:p>
            <a:r>
              <a:rPr lang="en-US" dirty="0"/>
              <a:t>ANTIGENIC ASSAYS</a:t>
            </a:r>
          </a:p>
          <a:p>
            <a:r>
              <a:rPr lang="en-US" dirty="0"/>
              <a:t>Highly sensitive (80 to 100%) and excellent negative predictive value</a:t>
            </a:r>
          </a:p>
          <a:p>
            <a:r>
              <a:rPr lang="en-US" dirty="0"/>
              <a:t>Low specificity</a:t>
            </a:r>
          </a:p>
          <a:p>
            <a:r>
              <a:rPr lang="en-US" dirty="0"/>
              <a:t>Easier to perform ; ELISA based</a:t>
            </a:r>
          </a:p>
          <a:p>
            <a:r>
              <a:rPr lang="en-US" dirty="0"/>
              <a:t>Aims to detect Anti PF4-heparin Antibody in patient’s serum or plasma</a:t>
            </a:r>
          </a:p>
          <a:p>
            <a:r>
              <a:rPr lang="en-US" dirty="0"/>
              <a:t>Typically IgG specific (95% of PF4/H antibodies are IgG)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0851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E18B5-9EB6-4593-8B24-55396F929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0203CD-4422-DDE7-511A-4F557C06B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9608"/>
          <a:stretch/>
        </p:blipFill>
        <p:spPr>
          <a:xfrm>
            <a:off x="2556156" y="2199886"/>
            <a:ext cx="8154856" cy="4658113"/>
          </a:xfrm>
        </p:spPr>
      </p:pic>
    </p:spTree>
    <p:extLst>
      <p:ext uri="{BB962C8B-B14F-4D97-AF65-F5344CB8AC3E}">
        <p14:creationId xmlns:p14="http://schemas.microsoft.com/office/powerpoint/2010/main" val="3393710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56688-97B7-23BA-F427-8C221C6E7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46C62-0943-2C37-50EE-B30D92A73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FUNCTIONAL ASSAYS (ACTIVATION ASSAYS)</a:t>
            </a:r>
          </a:p>
          <a:p>
            <a:r>
              <a:rPr lang="en-US" dirty="0"/>
              <a:t>Gold standard</a:t>
            </a:r>
          </a:p>
          <a:p>
            <a:r>
              <a:rPr lang="en-US" dirty="0"/>
              <a:t>But time consuming and not available in all hospitals</a:t>
            </a:r>
          </a:p>
          <a:p>
            <a:r>
              <a:rPr lang="en-US" dirty="0"/>
              <a:t>Their use is currently only recommended only among patients with intermediate and/or high clinical suspicion and a positive Immunoassay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6200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7D8F6-F59F-0CF7-171C-F10D706C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81993-12C5-7A9D-B47C-2ACFA92EA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Sample : patient’s serum having H/PF4 Ab + washed platelets</a:t>
            </a:r>
          </a:p>
          <a:p>
            <a:r>
              <a:rPr lang="en-IN" dirty="0"/>
              <a:t>Tests the ability of H/PF4 Ab to activate platelets in the presence of exogenous heparin</a:t>
            </a:r>
          </a:p>
          <a:p>
            <a:r>
              <a:rPr lang="en-IN" dirty="0"/>
              <a:t>We measure </a:t>
            </a:r>
          </a:p>
          <a:p>
            <a:pPr lvl="1"/>
            <a:r>
              <a:rPr lang="en-IN" dirty="0"/>
              <a:t>Serotonin release ( &gt;20%) from activated platelets</a:t>
            </a:r>
          </a:p>
          <a:p>
            <a:pPr lvl="1"/>
            <a:r>
              <a:rPr lang="en-IN" dirty="0"/>
              <a:t>ATP release</a:t>
            </a:r>
          </a:p>
          <a:p>
            <a:pPr lvl="1"/>
            <a:r>
              <a:rPr lang="en-IN" dirty="0"/>
              <a:t>HIPA (heparin induced platelet activation)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7088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3B798-AF22-768B-9E8A-4008FAB7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507F0-0579-4CF2-1A6C-26AE9021D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TYPE I HIT</a:t>
            </a:r>
          </a:p>
          <a:p>
            <a:r>
              <a:rPr lang="en-US" dirty="0"/>
              <a:t>DISSEMINATED INTRAVASCULAR COAGULATION</a:t>
            </a:r>
          </a:p>
          <a:p>
            <a:r>
              <a:rPr lang="en-US" dirty="0"/>
              <a:t>BACTERIAL SEPSIS</a:t>
            </a:r>
          </a:p>
          <a:p>
            <a:r>
              <a:rPr lang="en-US" dirty="0"/>
              <a:t>THROMBOTIC THROMBOCYTOPENIC PURPURA</a:t>
            </a:r>
          </a:p>
          <a:p>
            <a:r>
              <a:rPr lang="en-US" dirty="0"/>
              <a:t>HEMOLYTIC UREMIC SYNDROME</a:t>
            </a:r>
          </a:p>
          <a:p>
            <a:r>
              <a:rPr lang="en-US" dirty="0"/>
              <a:t>IMMUNE THROMBOCYTOPENIA</a:t>
            </a:r>
          </a:p>
          <a:p>
            <a:r>
              <a:rPr lang="en-US" dirty="0"/>
              <a:t>DRUG INDUCED THROMBOCYTOPENIA</a:t>
            </a:r>
          </a:p>
          <a:p>
            <a:r>
              <a:rPr lang="en-US" dirty="0"/>
              <a:t>MYELOSUPPRESION</a:t>
            </a:r>
          </a:p>
          <a:p>
            <a:r>
              <a:rPr lang="en-US" dirty="0"/>
              <a:t>CHRONIC LIVER DISEASE</a:t>
            </a:r>
          </a:p>
          <a:p>
            <a:r>
              <a:rPr lang="en-IN" dirty="0"/>
              <a:t>HYPERSPLENISM</a:t>
            </a:r>
          </a:p>
        </p:txBody>
      </p:sp>
    </p:spTree>
    <p:extLst>
      <p:ext uri="{BB962C8B-B14F-4D97-AF65-F5344CB8AC3E}">
        <p14:creationId xmlns:p14="http://schemas.microsoft.com/office/powerpoint/2010/main" val="1842209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046B-7B53-BEEC-7604-18DA790AC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OF PLATELET COUNT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C2864-FE34-3037-CBD0-6A66B01F1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American College of Chest Physicians, in collaboration with the College of American Pathologists</a:t>
            </a:r>
          </a:p>
          <a:p>
            <a:r>
              <a:rPr lang="en-US" dirty="0"/>
              <a:t> A baseline platelet count before initiating heparin treatment in all patients </a:t>
            </a:r>
          </a:p>
          <a:p>
            <a:r>
              <a:rPr lang="en-US" dirty="0"/>
              <a:t>In higher risk patients, </a:t>
            </a:r>
            <a:r>
              <a:rPr lang="en-US" dirty="0" err="1"/>
              <a:t>eg</a:t>
            </a:r>
            <a:r>
              <a:rPr lang="en-US" dirty="0"/>
              <a:t>: those receiving unfractionated heparin at therapeutic doses, the platelet count to be checked at least every other day from day 4 to 14 of treatment (or until heparin is stopped, whichever is sooner). </a:t>
            </a:r>
          </a:p>
          <a:p>
            <a:r>
              <a:rPr lang="en-US" dirty="0"/>
              <a:t>In lower risk surgical, medical and obstetric patients, monitoring should be at least on every second to fourth day between days 4 and 14 while on heparin</a:t>
            </a:r>
          </a:p>
        </p:txBody>
      </p:sp>
    </p:spTree>
    <p:extLst>
      <p:ext uri="{BB962C8B-B14F-4D97-AF65-F5344CB8AC3E}">
        <p14:creationId xmlns:p14="http://schemas.microsoft.com/office/powerpoint/2010/main" val="939104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F563F-41AB-820A-A1BF-99631B7A7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0DE22-E129-55C2-4B21-B7A3E681F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CORNERSTONES</a:t>
            </a:r>
          </a:p>
          <a:p>
            <a:r>
              <a:rPr lang="en-US" dirty="0"/>
              <a:t>Immediate cessation of heparin</a:t>
            </a:r>
          </a:p>
          <a:p>
            <a:r>
              <a:rPr lang="en-US" dirty="0"/>
              <a:t>Send blood samples for laboratory confirmation</a:t>
            </a:r>
          </a:p>
          <a:p>
            <a:r>
              <a:rPr lang="en-US" dirty="0"/>
              <a:t>Lower limb venous doppler for DVT</a:t>
            </a:r>
          </a:p>
          <a:p>
            <a:r>
              <a:rPr lang="en-US" dirty="0"/>
              <a:t>Avoid platelet transfusions - exacerbate the hypercoagulable state.</a:t>
            </a:r>
          </a:p>
          <a:p>
            <a:r>
              <a:rPr lang="en-US" dirty="0"/>
              <a:t>However, if the patient develops bleeding or is undergoing major surgical intervention, therapeutic platelet transfusion can be considered.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34890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14CBC-B2F1-69BB-22BD-6633A747D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7090C-6E25-9AE7-967D-5E49E4F96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ALTERNATIVE ANTICOAGULATION</a:t>
            </a:r>
          </a:p>
          <a:p>
            <a:pPr lvl="1"/>
            <a:r>
              <a:rPr lang="en-US" sz="1800" dirty="0"/>
              <a:t>Direct parenteral thrombin inhibitors: </a:t>
            </a:r>
            <a:r>
              <a:rPr lang="en-IN" sz="1800" dirty="0" err="1"/>
              <a:t>argatroban</a:t>
            </a:r>
            <a:r>
              <a:rPr lang="en-IN" sz="1800" dirty="0"/>
              <a:t> or bivalirudin</a:t>
            </a:r>
          </a:p>
          <a:p>
            <a:pPr lvl="1"/>
            <a:r>
              <a:rPr lang="en-IN" sz="1800" dirty="0"/>
              <a:t>Indirect parenteral factor </a:t>
            </a:r>
            <a:r>
              <a:rPr lang="en-IN" sz="1800" dirty="0" err="1"/>
              <a:t>Xa</a:t>
            </a:r>
            <a:r>
              <a:rPr lang="en-IN" sz="1800" dirty="0"/>
              <a:t> inhibitors: danaparoid or fondaparinux</a:t>
            </a:r>
          </a:p>
          <a:p>
            <a:pPr lvl="1"/>
            <a:r>
              <a:rPr lang="en-IN" sz="1800" dirty="0"/>
              <a:t>Newer oral anticoagulants : rivaroxaban, apixaban or dabigatran (but the data on their use is very limited)</a:t>
            </a:r>
          </a:p>
          <a:p>
            <a:r>
              <a:rPr lang="en-IN" dirty="0"/>
              <a:t>Overlap with Vit K antagonist to be initiated only after platelet counts are ≥ 1.5 lakhs for 2 consecutive days</a:t>
            </a:r>
          </a:p>
        </p:txBody>
      </p:sp>
    </p:spTree>
    <p:extLst>
      <p:ext uri="{BB962C8B-B14F-4D97-AF65-F5344CB8AC3E}">
        <p14:creationId xmlns:p14="http://schemas.microsoft.com/office/powerpoint/2010/main" val="392692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7095-F531-8CD9-B580-4521AD9C6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831E85-401B-43D6-708D-D8690E548A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502" y="2651760"/>
            <a:ext cx="11075350" cy="2743200"/>
          </a:xfrm>
        </p:spPr>
      </p:pic>
    </p:spTree>
    <p:extLst>
      <p:ext uri="{BB962C8B-B14F-4D97-AF65-F5344CB8AC3E}">
        <p14:creationId xmlns:p14="http://schemas.microsoft.com/office/powerpoint/2010/main" val="14727231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1DA0E-3341-39F5-E59E-224533CE9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D437D-0D79-AAE5-7248-E65E30363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DOSAGES</a:t>
            </a:r>
          </a:p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FONDAPARINUX</a:t>
            </a:r>
          </a:p>
          <a:p>
            <a:r>
              <a:rPr lang="en-US" dirty="0"/>
              <a:t>&lt; 50 kg  : 5mg S/C OD</a:t>
            </a:r>
          </a:p>
          <a:p>
            <a:r>
              <a:rPr lang="en-US" dirty="0"/>
              <a:t>50- 100 kg : 7.5mg S/C OD</a:t>
            </a:r>
          </a:p>
          <a:p>
            <a:r>
              <a:rPr lang="en-US" dirty="0"/>
              <a:t>&gt; 100 kg  : 10mg S/C OD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6295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9ADCBAB-8ED8-41E6-17DD-B04BAC564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C91B2-C9EB-5578-C30F-5810D5B02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 dose: 2mcg/kg/min, continuous IV infusion       </a:t>
            </a:r>
          </a:p>
          <a:p>
            <a:r>
              <a:rPr lang="en-US" dirty="0"/>
              <a:t>Maintenance: Not to exceed 10mcg/kg/min</a:t>
            </a:r>
          </a:p>
          <a:p>
            <a:r>
              <a:rPr lang="en-US" dirty="0"/>
              <a:t>Measure APTT after 2 hours and adjust the dose till APTT is 1.5-3 times the initial baseline value (&lt;100s)</a:t>
            </a:r>
          </a:p>
          <a:p>
            <a:r>
              <a:rPr lang="en-US" dirty="0"/>
              <a:t>While converting to warfarin, loading dose of warfarin not used due to their combined effect on the INR</a:t>
            </a:r>
          </a:p>
          <a:p>
            <a:r>
              <a:rPr lang="en-US" dirty="0"/>
              <a:t>Patients receiving ≤ 2mcg/kg/min : </a:t>
            </a:r>
            <a:r>
              <a:rPr lang="en-US" dirty="0" err="1"/>
              <a:t>Argatroban</a:t>
            </a:r>
            <a:r>
              <a:rPr lang="en-US" dirty="0"/>
              <a:t> can be stopped when INR &gt;4 following combined therapy</a:t>
            </a:r>
          </a:p>
          <a:p>
            <a:r>
              <a:rPr lang="en-US" dirty="0"/>
              <a:t>Patients on ≥ </a:t>
            </a:r>
            <a:r>
              <a:rPr lang="en-IN" dirty="0"/>
              <a:t>2mcg/kg/min : reduce the dose of </a:t>
            </a:r>
            <a:r>
              <a:rPr lang="en-IN" dirty="0" err="1"/>
              <a:t>argatroban</a:t>
            </a:r>
            <a:r>
              <a:rPr lang="en-IN" dirty="0"/>
              <a:t> to 2mcg/kg/min and measure INR 4 to 6 hours after dose reduction; if &gt;4, stop the drug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079460-B340-637F-CF3E-F7C23C0119F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81192" y="2180496"/>
            <a:ext cx="5086350" cy="53657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ARGATROBAN</a:t>
            </a:r>
            <a:endParaRPr lang="en-IN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9876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D9C80-57EE-AE18-F218-CC47163D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DB8ED-9BEB-D482-8B0A-93112E20E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BIVALIRUDIN</a:t>
            </a:r>
          </a:p>
          <a:p>
            <a:r>
              <a:rPr lang="en-IN" dirty="0"/>
              <a:t>Initial dose : 0.2 mg/kg/hour</a:t>
            </a:r>
          </a:p>
          <a:p>
            <a:r>
              <a:rPr lang="en-IN" dirty="0"/>
              <a:t>Adjust the dose to achieve an APTT of 1.5- 2.5 times the baseline</a:t>
            </a:r>
          </a:p>
          <a:p>
            <a:r>
              <a:rPr lang="en-IN" dirty="0"/>
              <a:t>Warfarin may be overlapped with bivalirudin for minimum of 5 days until INR is within the target range</a:t>
            </a:r>
          </a:p>
        </p:txBody>
      </p:sp>
    </p:spTree>
    <p:extLst>
      <p:ext uri="{BB962C8B-B14F-4D97-AF65-F5344CB8AC3E}">
        <p14:creationId xmlns:p14="http://schemas.microsoft.com/office/powerpoint/2010/main" val="15782522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DDA08-7E58-2CEF-03FB-8944DE8FD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F50C2-C9B9-61EF-2B8E-5C62456C9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Duration of therapeutic anticoagulation:</a:t>
            </a:r>
          </a:p>
          <a:p>
            <a:r>
              <a:rPr lang="en-US" dirty="0"/>
              <a:t>HIT alone : 1 month</a:t>
            </a:r>
          </a:p>
          <a:p>
            <a:r>
              <a:rPr lang="en-US" dirty="0"/>
              <a:t>HITT: 3 – 6 months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39637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8224-070D-2273-50A8-4A9E00B48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LINE TREATMENTS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DAEB1-13CD-FB78-4C7E-08F1AB589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Therapeutic plasmapheresis (limited experience)</a:t>
            </a:r>
          </a:p>
          <a:p>
            <a:r>
              <a:rPr lang="en-US" dirty="0"/>
              <a:t>Intravenous immunoglobulin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16810-A4A4-11CE-BBCE-354D706B7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834" y="622332"/>
            <a:ext cx="5444094" cy="624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515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F46CD-A8BD-0F1D-87DB-ABD3A8505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SCENARIOS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E934E-A300-1CF3-4DCF-38FB3EE24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MANAGEMENT OF HIT DURING CARDIAC OR VASCULAR SURGERY</a:t>
            </a:r>
          </a:p>
          <a:p>
            <a:r>
              <a:rPr lang="en-US" dirty="0"/>
              <a:t>Delay the surgery if possible</a:t>
            </a:r>
          </a:p>
          <a:p>
            <a:r>
              <a:rPr lang="en-US" dirty="0"/>
              <a:t>Alternate anticoagulant</a:t>
            </a:r>
          </a:p>
          <a:p>
            <a:r>
              <a:rPr lang="en-US" dirty="0"/>
              <a:t>Avoid heparin in patients with a past history of HIT: risk of anamnestic response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07776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04652-BB3D-EB1E-B573-01D7309E3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1FDB2-AD1B-B068-B4B3-BA746A8A4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emergency surgery and heparin administration is absolutely necessary</a:t>
            </a:r>
          </a:p>
          <a:p>
            <a:r>
              <a:rPr lang="en-US" dirty="0"/>
              <a:t>In patients with HIT antibodies or high 4T score : IV Ig or plasma exchange prior to </a:t>
            </a:r>
            <a:r>
              <a:rPr lang="en-US" dirty="0" err="1"/>
              <a:t>heparinisation</a:t>
            </a:r>
            <a:endParaRPr lang="en-US" dirty="0"/>
          </a:p>
          <a:p>
            <a:r>
              <a:rPr lang="en-US" dirty="0"/>
              <a:t>In patients without HIT antibodies: limit heparin exposure to the day of surgery only, thereafter a non heparin agent</a:t>
            </a:r>
          </a:p>
          <a:p>
            <a:r>
              <a:rPr lang="en-US" dirty="0"/>
              <a:t>Co administer </a:t>
            </a:r>
            <a:r>
              <a:rPr lang="en-US" dirty="0" err="1"/>
              <a:t>epoprostenol</a:t>
            </a:r>
            <a:r>
              <a:rPr lang="en-US" dirty="0"/>
              <a:t> with heparin intraoperatively : prevents platelet activation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75321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C523F-AEF7-098D-E6C9-7E885059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91994-7C0B-78CA-BE04-11F9985E5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HIT IN PATIENTS REQUIRING HEMODIALYSIS</a:t>
            </a:r>
          </a:p>
          <a:p>
            <a:r>
              <a:rPr lang="en-US" dirty="0"/>
              <a:t>No heparin method ( 200ml isotonic saline every hour for the entire session of HD)</a:t>
            </a:r>
          </a:p>
          <a:p>
            <a:r>
              <a:rPr lang="en-US" dirty="0" err="1"/>
              <a:t>Heparinised</a:t>
            </a:r>
            <a:r>
              <a:rPr lang="en-US" dirty="0"/>
              <a:t> solution rinse : A </a:t>
            </a:r>
            <a:r>
              <a:rPr lang="en-US" dirty="0" err="1"/>
              <a:t>heparinised</a:t>
            </a:r>
            <a:r>
              <a:rPr lang="en-US" dirty="0"/>
              <a:t> solution is flushed through the dialysis circuit which is then rinsed out with isotonic saline prior to connecting the patient to the circuit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68939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08599F-4A40-296D-F7BC-D7EE30B1D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AC132-4DDC-E57C-4ABC-F360F7F70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666674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855</TotalTime>
  <Words>1993</Words>
  <Application>Microsoft Office PowerPoint</Application>
  <PresentationFormat>Widescreen</PresentationFormat>
  <Paragraphs>212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Dividend</vt:lpstr>
      <vt:lpstr>HEPARIN INDUCED THROMBOCYTOPENIA</vt:lpstr>
      <vt:lpstr>sources</vt:lpstr>
      <vt:lpstr>introduction</vt:lpstr>
      <vt:lpstr>PowerPoint Presentation</vt:lpstr>
      <vt:lpstr>PowerPoint Presentation</vt:lpstr>
      <vt:lpstr>PowerPoint Presentation</vt:lpstr>
      <vt:lpstr>PowerPoint Presentation</vt:lpstr>
      <vt:lpstr>TYPES OF HIT</vt:lpstr>
      <vt:lpstr>PowerPoint Presentation</vt:lpstr>
      <vt:lpstr>PATHOPHYSIOLOGY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HIT WITHOUT HEPARIN</vt:lpstr>
      <vt:lpstr>CLINICAL FEATURES</vt:lpstr>
      <vt:lpstr>PowerPoint Presentation</vt:lpstr>
      <vt:lpstr>PowerPoint Presentation</vt:lpstr>
      <vt:lpstr>PowerPoint Presentation</vt:lpstr>
      <vt:lpstr>COURSE</vt:lpstr>
      <vt:lpstr>CLINICAL SCORING SYSTEMS : 4 T SCORE To estimate the probability of hit.</vt:lpstr>
      <vt:lpstr>PowerPoint Presentation</vt:lpstr>
      <vt:lpstr>LABORATORY WORK UP</vt:lpstr>
      <vt:lpstr>PowerPoint Presentation</vt:lpstr>
      <vt:lpstr>PowerPoint Presentation</vt:lpstr>
      <vt:lpstr>PowerPoint Presentation</vt:lpstr>
      <vt:lpstr>DIFFERENTIAL DIAGNOSIS</vt:lpstr>
      <vt:lpstr>MONITORING OF PLATELET COUNT</vt:lpstr>
      <vt:lpstr>TREATMENT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LINE TREATMENTS</vt:lpstr>
      <vt:lpstr>SPECIAL SCENARIOS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HEPARIN INDUCED THROMBOCYTOPENIA</dc:title>
  <dc:creator>kevin</dc:creator>
  <cp:lastModifiedBy>Amrita Kurian</cp:lastModifiedBy>
  <cp:revision>8</cp:revision>
  <dcterms:created xsi:type="dcterms:W3CDTF">2022-10-25T08:55:04Z</dcterms:created>
  <dcterms:modified xsi:type="dcterms:W3CDTF">2022-10-27T07:54:35Z</dcterms:modified>
</cp:coreProperties>
</file>