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6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26" r:id="rId13"/>
    <p:sldId id="327" r:id="rId14"/>
    <p:sldId id="274" r:id="rId15"/>
    <p:sldId id="324" r:id="rId16"/>
    <p:sldId id="267" r:id="rId17"/>
    <p:sldId id="273" r:id="rId18"/>
    <p:sldId id="268" r:id="rId19"/>
    <p:sldId id="277" r:id="rId20"/>
    <p:sldId id="269" r:id="rId21"/>
    <p:sldId id="328" r:id="rId22"/>
    <p:sldId id="278" r:id="rId23"/>
    <p:sldId id="270" r:id="rId24"/>
    <p:sldId id="279" r:id="rId25"/>
    <p:sldId id="280" r:id="rId26"/>
    <p:sldId id="281" r:id="rId27"/>
    <p:sldId id="284" r:id="rId28"/>
    <p:sldId id="285" r:id="rId29"/>
    <p:sldId id="286" r:id="rId30"/>
    <p:sldId id="288" r:id="rId31"/>
    <p:sldId id="289" r:id="rId32"/>
    <p:sldId id="282" r:id="rId33"/>
    <p:sldId id="271" r:id="rId34"/>
    <p:sldId id="290" r:id="rId35"/>
    <p:sldId id="292" r:id="rId36"/>
    <p:sldId id="329" r:id="rId37"/>
    <p:sldId id="295" r:id="rId38"/>
    <p:sldId id="296" r:id="rId39"/>
    <p:sldId id="297" r:id="rId40"/>
    <p:sldId id="322" r:id="rId41"/>
    <p:sldId id="323" r:id="rId42"/>
    <p:sldId id="300" r:id="rId43"/>
    <p:sldId id="301" r:id="rId44"/>
    <p:sldId id="302" r:id="rId45"/>
    <p:sldId id="303" r:id="rId46"/>
    <p:sldId id="304" r:id="rId47"/>
    <p:sldId id="291" r:id="rId48"/>
    <p:sldId id="306" r:id="rId49"/>
    <p:sldId id="307" r:id="rId50"/>
    <p:sldId id="305" r:id="rId51"/>
    <p:sldId id="309" r:id="rId52"/>
    <p:sldId id="310" r:id="rId53"/>
    <p:sldId id="311" r:id="rId54"/>
    <p:sldId id="312" r:id="rId55"/>
    <p:sldId id="313" r:id="rId56"/>
    <p:sldId id="315" r:id="rId57"/>
    <p:sldId id="316" r:id="rId58"/>
    <p:sldId id="317" r:id="rId59"/>
    <p:sldId id="318" r:id="rId60"/>
    <p:sldId id="320" r:id="rId61"/>
    <p:sldId id="321" r:id="rId62"/>
    <p:sldId id="319" r:id="rId63"/>
    <p:sldId id="272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2" autoAdjust="0"/>
  </p:normalViewPr>
  <p:slideViewPr>
    <p:cSldViewPr>
      <p:cViewPr>
        <p:scale>
          <a:sx n="70" d="100"/>
          <a:sy n="70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19EB1-E4B1-47B9-B445-2FC82CE4593E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75842-7DE1-4FA0-8FE8-1B1CA1CDAA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92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ja-JP" sz="1000" smtClean="0"/>
          </a:p>
        </p:txBody>
      </p:sp>
      <p:sp>
        <p:nvSpPr>
          <p:cNvPr id="27652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CF8658E-2AE7-4002-A3EB-1E28F6EEF441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ja-JP" sz="1000" smtClean="0"/>
          </a:p>
        </p:txBody>
      </p:sp>
      <p:sp>
        <p:nvSpPr>
          <p:cNvPr id="28676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5555240-20D4-49A4-B02C-9F7578C5CE1D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ja-JP" sz="1000" smtClean="0"/>
          </a:p>
        </p:txBody>
      </p:sp>
      <p:sp>
        <p:nvSpPr>
          <p:cNvPr id="29700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B2CE3ED-028E-4675-825D-52B77BEAAEE8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ja-JP" sz="1000" smtClean="0"/>
          </a:p>
        </p:txBody>
      </p:sp>
      <p:sp>
        <p:nvSpPr>
          <p:cNvPr id="30724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D9CB10F-62BD-4EB9-9BBB-58760C1EB94E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kumimoji="1" lang="ja-JP" altLang="en-US" smtClean="0">
              <a:latin typeface="Arial" charset="0"/>
            </a:endParaRPr>
          </a:p>
        </p:txBody>
      </p:sp>
      <p:sp>
        <p:nvSpPr>
          <p:cNvPr id="4813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63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7ABCB9F-2B83-4DE3-8F39-7105E40CBE2B}" type="slidenum">
              <a:rPr lang="en-US" altLang="en-US">
                <a:latin typeface="Arial" charset="0"/>
                <a:ea typeface="ＭＳ Ｐゴシック" pitchFamily="34" charset="-128"/>
              </a:rPr>
              <a:pPr/>
              <a:t>46</a:t>
            </a:fld>
            <a:endParaRPr lang="en-US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485AF7D-218B-4BE0-954F-22C77FDCEF7E}" type="slidenum">
              <a:rPr lang="en-US" altLang="en-US"/>
              <a:pPr/>
              <a:t>53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kumimoji="1" lang="ja-JP" altLang="en-US" smtClean="0">
              <a:latin typeface="Arial" charset="0"/>
            </a:endParaRPr>
          </a:p>
        </p:txBody>
      </p:sp>
      <p:sp>
        <p:nvSpPr>
          <p:cNvPr id="604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63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2ACDC3C-9153-4AF9-8199-4EB6C7FA1E01}" type="slidenum">
              <a:rPr lang="en-US" altLang="en-US">
                <a:latin typeface="Arial" charset="0"/>
                <a:ea typeface="ＭＳ Ｐゴシック" pitchFamily="34" charset="-128"/>
              </a:rPr>
              <a:pPr/>
              <a:t>54</a:t>
            </a:fld>
            <a:endParaRPr lang="en-US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kumimoji="1" lang="ja-JP" altLang="en-US" smtClean="0">
              <a:latin typeface="Arial" charset="0"/>
            </a:endParaRPr>
          </a:p>
        </p:txBody>
      </p:sp>
      <p:sp>
        <p:nvSpPr>
          <p:cNvPr id="6349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63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763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76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721893A-FC5D-4BF7-925A-B5528AB464D1}" type="slidenum">
              <a:rPr lang="en-US" altLang="en-US">
                <a:latin typeface="Arial" charset="0"/>
                <a:ea typeface="ＭＳ Ｐゴシック" pitchFamily="34" charset="-128"/>
              </a:rPr>
              <a:pPr/>
              <a:t>55</a:t>
            </a:fld>
            <a:endParaRPr lang="en-US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AF637DB-37B6-4E6C-ABB8-7A2272E3C362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12B246-F8C0-4587-B5B8-A982297C2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inas\Desktop\balz\Hepatitis_C-Virus_Cr-BruceBlau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3" t="4653" r="9950" b="14665"/>
          <a:stretch/>
        </p:blipFill>
        <p:spPr bwMode="auto">
          <a:xfrm>
            <a:off x="3124200" y="1981200"/>
            <a:ext cx="3429000" cy="276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762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HEPATITIS </a:t>
            </a:r>
            <a:r>
              <a:rPr lang="en-US" sz="7200" dirty="0" smtClean="0">
                <a:solidFill>
                  <a:srgbClr val="FF0000"/>
                </a:solidFill>
              </a:rPr>
              <a:t>C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53340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Neethu</a:t>
            </a:r>
            <a:r>
              <a:rPr lang="en-US" sz="2400" dirty="0" smtClean="0"/>
              <a:t> Varghese</a:t>
            </a:r>
          </a:p>
          <a:p>
            <a:r>
              <a:rPr lang="en-US" sz="2400" dirty="0" smtClean="0"/>
              <a:t>Junior Resident</a:t>
            </a:r>
          </a:p>
          <a:p>
            <a:r>
              <a:rPr lang="en-US" sz="2400" dirty="0" smtClean="0"/>
              <a:t>General Medicine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746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"/>
            <a:ext cx="8534400" cy="480060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Before identification termed as NON A NON B Hepatitis</a:t>
            </a:r>
            <a:endParaRPr lang="en-US" sz="2400" b="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Linear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Single stranded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Positive sense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9600 nucleotide RNA virus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Family </a:t>
            </a:r>
            <a:r>
              <a:rPr lang="en-US" sz="2800" b="0" dirty="0" err="1" smtClean="0"/>
              <a:t>Flaviviridae</a:t>
            </a:r>
            <a:endParaRPr lang="en-US" sz="2800" b="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Genus </a:t>
            </a:r>
            <a:r>
              <a:rPr lang="en-US" sz="2800" b="0" dirty="0" err="1" smtClean="0"/>
              <a:t>Hepacivirus</a:t>
            </a:r>
            <a:endParaRPr lang="en-US" sz="2800" b="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0" dirty="0" smtClean="0"/>
              <a:t>Only species</a:t>
            </a:r>
          </a:p>
        </p:txBody>
      </p:sp>
      <p:pic>
        <p:nvPicPr>
          <p:cNvPr id="2050" name="Picture 2" descr="C:\Users\Shinas\Desktop\balz\HCV_EM_picture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76578"/>
            <a:ext cx="3624263" cy="254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9200" y="56388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			</a:t>
            </a:r>
            <a:r>
              <a:rPr lang="en-US" sz="3600" b="1" dirty="0" smtClean="0"/>
              <a:t>INTRODUCTION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379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763000" cy="4800600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3075" name="Picture 3" descr="C:\Users\Shinas\Desktop\balz\HCV-genome-and-polyprotein-The-HCV-genome-is-composed-of-an-open-reading-frame-OR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75"/>
            <a:ext cx="8845163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hinas\Desktop\balz\HCV strurure-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" t="19232" r="2754" b="3897"/>
          <a:stretch/>
        </p:blipFill>
        <p:spPr bwMode="auto">
          <a:xfrm>
            <a:off x="2167719" y="4191000"/>
            <a:ext cx="446121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92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839200" cy="4724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6 major genotypes and 1 minor genotype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Genotypes differ from one another in sequence homology by 30%</a:t>
            </a:r>
          </a:p>
          <a:p>
            <a:pPr>
              <a:buFont typeface="Wingdings" pitchFamily="2" charset="2"/>
              <a:buChar char="v"/>
            </a:pPr>
            <a:endParaRPr lang="en-US" sz="2400" b="0" dirty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More than 50 subtypes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Subtypes differ by 20%</a:t>
            </a:r>
          </a:p>
          <a:p>
            <a:pPr>
              <a:buFont typeface="Wingdings" pitchFamily="2" charset="2"/>
              <a:buChar char="v"/>
            </a:pP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Some are closely related but differ by few percent but not amounting to different subtype or genotype termed as </a:t>
            </a:r>
            <a:r>
              <a:rPr lang="en-US" sz="2400" b="0" dirty="0" err="1" smtClean="0"/>
              <a:t>quasispecies</a:t>
            </a: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4268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"/>
            <a:ext cx="8839200" cy="4876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/>
              <a:t>Globally, an </a:t>
            </a:r>
            <a:r>
              <a:rPr lang="en-US" sz="2400" b="0" dirty="0" smtClean="0"/>
              <a:t>estimated 58 </a:t>
            </a:r>
            <a:r>
              <a:rPr lang="en-US" sz="2400" b="0" dirty="0"/>
              <a:t>million people have chronic hepatitis C virus infection</a:t>
            </a:r>
            <a:r>
              <a:rPr lang="en-US" sz="2400" b="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WHO estimated </a:t>
            </a:r>
            <a:r>
              <a:rPr lang="en-US" sz="2400" b="0" dirty="0" smtClean="0"/>
              <a:t>in 2019, approximately </a:t>
            </a:r>
            <a:r>
              <a:rPr lang="en-US" dirty="0" smtClean="0"/>
              <a:t>2</a:t>
            </a:r>
            <a:r>
              <a:rPr lang="en-US" sz="2400" b="0" dirty="0" smtClean="0"/>
              <a:t>,90,000 </a:t>
            </a:r>
            <a:r>
              <a:rPr lang="en-US" sz="2400" b="0" dirty="0"/>
              <a:t>people died from hepatitis C, mostly from cirrhosis and </a:t>
            </a:r>
            <a:r>
              <a:rPr lang="en-US" sz="2400" b="0" dirty="0" smtClean="0"/>
              <a:t>HCC.</a:t>
            </a:r>
          </a:p>
          <a:p>
            <a:pPr>
              <a:buFont typeface="Wingdings" pitchFamily="2" charset="2"/>
              <a:buChar char="v"/>
            </a:pP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Burden of hepatitis C in India is not known</a:t>
            </a:r>
            <a:r>
              <a:rPr lang="en-US" sz="2400" b="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Estimated that in India there is </a:t>
            </a:r>
            <a:r>
              <a:rPr lang="en-US" sz="2400" b="0" dirty="0"/>
              <a:t>~3 million to ~9 million persons with active HCV infection</a:t>
            </a:r>
            <a:r>
              <a:rPr lang="en-US" sz="2400" b="0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Hepatitis C accounts for 40% of chronic liver disease.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Genotype 1 is most common worldwide,70%. </a:t>
            </a:r>
            <a:endParaRPr lang="en-US" sz="24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029200"/>
            <a:ext cx="906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			</a:t>
            </a:r>
          </a:p>
          <a:p>
            <a:r>
              <a:rPr lang="en-US" sz="2800" b="1" dirty="0"/>
              <a:t>	</a:t>
            </a:r>
            <a:r>
              <a:rPr lang="en-US" sz="2800" b="1" dirty="0" smtClean="0"/>
              <a:t>	         </a:t>
            </a:r>
            <a:r>
              <a:rPr lang="en-US" sz="3200" b="1" dirty="0" smtClean="0"/>
              <a:t>BURDEN OF THE DISEASE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1846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763000" cy="4876800"/>
          </a:xfrm>
        </p:spPr>
        <p:txBody>
          <a:bodyPr>
            <a:normAutofit/>
          </a:bodyPr>
          <a:lstStyle/>
          <a:p>
            <a:r>
              <a:rPr lang="en-US" sz="2400" b="0" dirty="0"/>
              <a:t>Usual routes of transmission of HCV infection are: 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Blood transfusion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Unsafe injection practices</a:t>
            </a:r>
          </a:p>
          <a:p>
            <a:pPr lvl="3"/>
            <a:r>
              <a:rPr lang="en-US" sz="2400" b="0" dirty="0"/>
              <a:t>Healthcare-related</a:t>
            </a:r>
          </a:p>
          <a:p>
            <a:pPr lvl="3"/>
            <a:r>
              <a:rPr lang="en-US" sz="2400" b="0" dirty="0"/>
              <a:t>Injection drug use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Nosocomial</a:t>
            </a:r>
          </a:p>
          <a:p>
            <a:pPr lvl="3"/>
            <a:r>
              <a:rPr lang="en-US" sz="2400" b="0" dirty="0"/>
              <a:t>Unsterile surgical procedures, hemodialysis, tissue transplant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Body piercing, tattooing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Sexual activity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Mother to child </a:t>
            </a:r>
            <a:r>
              <a:rPr lang="en-US" sz="2400" b="0" dirty="0" smtClean="0"/>
              <a:t>(Breast feeding doesn’t increase risk)</a:t>
            </a:r>
            <a:endParaRPr lang="en-US" sz="2400" b="0" dirty="0"/>
          </a:p>
          <a:p>
            <a:pPr>
              <a:buFont typeface="Wingdings" pitchFamily="2" charset="2"/>
              <a:buChar char="v"/>
            </a:pPr>
            <a:endParaRPr lang="en-US" sz="2400" b="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5334000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			 TRANSMISSION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612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257800"/>
            <a:ext cx="8915400" cy="1447800"/>
          </a:xfrm>
        </p:spPr>
        <p:txBody>
          <a:bodyPr/>
          <a:lstStyle/>
          <a:p>
            <a:r>
              <a:rPr lang="en-US" b="1" dirty="0">
                <a:latin typeface="+mn-lt"/>
              </a:rPr>
              <a:t>	</a:t>
            </a:r>
            <a:r>
              <a:rPr lang="en-US" b="1" dirty="0" smtClean="0">
                <a:latin typeface="+mn-lt"/>
              </a:rPr>
              <a:t>		</a:t>
            </a:r>
            <a:r>
              <a:rPr lang="en-US" sz="2400" b="1" dirty="0" smtClean="0">
                <a:latin typeface="+mn-lt"/>
              </a:rPr>
              <a:t>Natural </a:t>
            </a:r>
            <a:r>
              <a:rPr lang="en-US" sz="2400" b="1" dirty="0">
                <a:latin typeface="+mn-lt"/>
              </a:rPr>
              <a:t>history of HCV infection</a:t>
            </a:r>
            <a:endParaRPr lang="en-US" b="1" dirty="0">
              <a:latin typeface="+mn-lt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8975969" cy="4087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8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867400"/>
            <a:ext cx="7520940" cy="548640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				Acute hepatitis c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14400"/>
            <a:ext cx="8763000" cy="4038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Rarely seen in clinical practice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Incubation period – 15 to 160 days (mean 7 </a:t>
            </a:r>
            <a:r>
              <a:rPr lang="en-US" sz="2400" b="0" dirty="0" err="1" smtClean="0"/>
              <a:t>wks</a:t>
            </a:r>
            <a:r>
              <a:rPr lang="en-US" sz="2400" b="0" dirty="0" smtClean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 Variable manifestations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/>
              <a:t>Asymptomatic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/>
              <a:t>Mild non-specific symptoms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/>
              <a:t>Mild clinical jaundice in up to 15% of patients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May be identified in those on high risk and on regular monitoring for HCV infection </a:t>
            </a:r>
            <a:br>
              <a:rPr lang="en-US" sz="2400" b="0" dirty="0"/>
            </a:br>
            <a:r>
              <a:rPr lang="en-US" sz="2400" b="0" dirty="0"/>
              <a:t>(e.g. persons on maintenance hemodialysis)</a:t>
            </a:r>
          </a:p>
          <a:p>
            <a:pPr>
              <a:buFont typeface="Wingdings" pitchFamily="2" charset="2"/>
              <a:buChar char="v"/>
            </a:pPr>
            <a:endParaRPr lang="en-US" sz="2400" b="0" dirty="0" smtClean="0"/>
          </a:p>
        </p:txBody>
      </p:sp>
    </p:spTree>
    <p:extLst>
      <p:ext uri="{BB962C8B-B14F-4D97-AF65-F5344CB8AC3E}">
        <p14:creationId xmlns:p14="http://schemas.microsoft.com/office/powerpoint/2010/main" val="24307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867400"/>
            <a:ext cx="7520940" cy="5486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457200"/>
            <a:ext cx="7810500" cy="42232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/>
              <a:t>Diagnosis </a:t>
            </a:r>
            <a:r>
              <a:rPr lang="en-US" sz="2400" b="0" dirty="0" smtClean="0"/>
              <a:t>difficult</a:t>
            </a:r>
            <a:endParaRPr lang="en-US" sz="2400" b="0" dirty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Diagnosis of acute </a:t>
            </a:r>
            <a:r>
              <a:rPr lang="en-US" dirty="0" err="1" smtClean="0"/>
              <a:t>hep</a:t>
            </a:r>
            <a:r>
              <a:rPr lang="en-US" dirty="0" smtClean="0"/>
              <a:t> C can be made</a:t>
            </a:r>
            <a:r>
              <a:rPr lang="en-US" sz="2400" b="0" dirty="0"/>
              <a:t/>
            </a:r>
            <a:br>
              <a:rPr lang="en-US" sz="2400" b="0" dirty="0"/>
            </a:br>
            <a:endParaRPr lang="en-US" sz="2400" b="0" dirty="0"/>
          </a:p>
          <a:p>
            <a:pPr lvl="2"/>
            <a:r>
              <a:rPr lang="en-US" sz="2400" b="0" dirty="0"/>
              <a:t>Recent change in anti-HCV antibody/HCV RNA status </a:t>
            </a:r>
            <a:br>
              <a:rPr lang="en-US" sz="2400" b="0" dirty="0"/>
            </a:br>
            <a:r>
              <a:rPr lang="en-US" sz="2400" b="0" dirty="0"/>
              <a:t>(from -</a:t>
            </a:r>
            <a:r>
              <a:rPr lang="en-US" sz="2400" b="0" dirty="0" err="1"/>
              <a:t>ve</a:t>
            </a:r>
            <a:r>
              <a:rPr lang="en-US" sz="2400" b="0" dirty="0"/>
              <a:t> to +</a:t>
            </a:r>
            <a:r>
              <a:rPr lang="en-US" sz="2400" b="0" dirty="0" err="1"/>
              <a:t>ve</a:t>
            </a:r>
            <a:r>
              <a:rPr lang="en-US" sz="2400" b="0" dirty="0" smtClean="0"/>
              <a:t>)</a:t>
            </a:r>
          </a:p>
          <a:p>
            <a:pPr lvl="2"/>
            <a:r>
              <a:rPr lang="en-US" sz="2400" dirty="0" smtClean="0"/>
              <a:t>Elevated ALT level</a:t>
            </a:r>
            <a:r>
              <a:rPr lang="en-US" sz="2400" b="0" dirty="0"/>
              <a:t/>
            </a:r>
            <a:br>
              <a:rPr lang="en-US" sz="2400" b="0" dirty="0"/>
            </a:br>
            <a:endParaRPr lang="en-US" sz="2400" b="0" dirty="0"/>
          </a:p>
          <a:p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17293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943600"/>
            <a:ext cx="7520940" cy="5486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"/>
            <a:ext cx="7886700" cy="5410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/>
              <a:t>Persistent or chronic </a:t>
            </a:r>
            <a:r>
              <a:rPr lang="en-US" sz="2400" b="0" dirty="0" smtClean="0"/>
              <a:t>infection</a:t>
            </a:r>
          </a:p>
          <a:p>
            <a:pPr lvl="3">
              <a:buFont typeface="Wingdings" pitchFamily="2" charset="2"/>
              <a:buChar char="v"/>
            </a:pPr>
            <a:r>
              <a:rPr lang="en-US" sz="2400" b="0" dirty="0" smtClean="0"/>
              <a:t>A </a:t>
            </a:r>
            <a:r>
              <a:rPr lang="en-US" sz="2400" b="0" dirty="0"/>
              <a:t>person who continues to have detectable HCV RNA in blood beyond six months after acute </a:t>
            </a:r>
            <a:r>
              <a:rPr lang="en-US" sz="2400" b="0" dirty="0" smtClean="0"/>
              <a:t>infection</a:t>
            </a:r>
            <a:endParaRPr lang="en-US" sz="2400" b="0" dirty="0"/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Resolved infection </a:t>
            </a:r>
            <a:endParaRPr lang="en-US" sz="2400" b="0" dirty="0" smtClean="0"/>
          </a:p>
          <a:p>
            <a:pPr lvl="3">
              <a:buFont typeface="Wingdings" pitchFamily="2" charset="2"/>
              <a:buChar char="v"/>
            </a:pPr>
            <a:r>
              <a:rPr lang="en-US" sz="2400" b="0" dirty="0" smtClean="0"/>
              <a:t>HCV </a:t>
            </a:r>
            <a:r>
              <a:rPr lang="en-US" sz="2400" b="0" dirty="0"/>
              <a:t>disappears from the body within 6 months after </a:t>
            </a:r>
            <a:r>
              <a:rPr lang="en-US" sz="2400" b="0" dirty="0" smtClean="0"/>
              <a:t>infection. However</a:t>
            </a:r>
            <a:r>
              <a:rPr lang="en-US" sz="2400" b="0" dirty="0"/>
              <a:t>, anti-HCV usually continues to be positive</a:t>
            </a:r>
          </a:p>
          <a:p>
            <a:pPr lvl="3"/>
            <a:endParaRPr lang="en-US" sz="2400" b="0" dirty="0"/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Relapse is rare once RNA is spontaneously cleared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Re-infection can occur following repeat exposure </a:t>
            </a:r>
            <a:br>
              <a:rPr lang="en-US" sz="2400" b="0" dirty="0"/>
            </a:br>
            <a:r>
              <a:rPr lang="en-US" sz="2400" b="0" dirty="0"/>
              <a:t>(e.g. in those who continue to be at high risk: </a:t>
            </a:r>
            <a:r>
              <a:rPr lang="en-US" dirty="0" smtClean="0"/>
              <a:t>iv drug users</a:t>
            </a:r>
            <a:r>
              <a:rPr lang="en-US" sz="2400" b="0" dirty="0" smtClean="0"/>
              <a:t>, </a:t>
            </a:r>
            <a:r>
              <a:rPr lang="en-US" sz="2400" b="0" dirty="0"/>
              <a:t>dialysis)</a:t>
            </a:r>
          </a:p>
          <a:p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17564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5486400"/>
            <a:ext cx="6629400" cy="685800"/>
          </a:xfrm>
        </p:spPr>
        <p:txBody>
          <a:bodyPr>
            <a:normAutofit fontScale="90000"/>
          </a:bodyPr>
          <a:lstStyle/>
          <a:p>
            <a:pPr algn="r"/>
            <a:r>
              <a:rPr lang="en-US" sz="2400" b="1" dirty="0" smtClean="0">
                <a:latin typeface="+mn-lt"/>
              </a:rPr>
              <a:t>		                                    </a:t>
            </a:r>
            <a:r>
              <a:rPr lang="en-US" sz="3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CHRONIC HEPATITIS C</a:t>
            </a:r>
            <a:endParaRPr lang="en-US" sz="31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304800"/>
            <a:ext cx="7962900" cy="43756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HCV RNA persists in blood beyond 6 months</a:t>
            </a:r>
          </a:p>
          <a:p>
            <a:pPr marL="0" indent="0">
              <a:buNone/>
            </a:pP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Serum ALT levels are usually elevated (2x to 8x)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Persistent normal ALT levels seen in women</a:t>
            </a:r>
          </a:p>
          <a:p>
            <a:pPr marL="0" indent="0">
              <a:buNone/>
            </a:pPr>
            <a:endParaRPr lang="en-US" sz="2400" b="0" dirty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Fatigue is the most common symptom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Jaundice is rare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Less common symptoms include </a:t>
            </a:r>
            <a:r>
              <a:rPr lang="en-US" sz="2400" b="0" dirty="0" err="1" smtClean="0"/>
              <a:t>arthralgias</a:t>
            </a:r>
            <a:r>
              <a:rPr lang="en-US" sz="2400" b="0" dirty="0" smtClean="0"/>
              <a:t>, </a:t>
            </a:r>
            <a:r>
              <a:rPr lang="en-US" sz="2400" b="0" dirty="0" err="1" smtClean="0"/>
              <a:t>paresthesia</a:t>
            </a:r>
            <a:r>
              <a:rPr lang="en-US" sz="2400" b="0" dirty="0" smtClean="0"/>
              <a:t>, </a:t>
            </a:r>
            <a:r>
              <a:rPr lang="en-US" sz="2400" b="0" dirty="0" err="1" smtClean="0"/>
              <a:t>myalgias</a:t>
            </a:r>
            <a:r>
              <a:rPr lang="en-US" sz="2400" b="0" dirty="0" smtClean="0"/>
              <a:t>, nausea, anorexia  </a:t>
            </a:r>
          </a:p>
          <a:p>
            <a:pPr>
              <a:buFont typeface="Wingdings" pitchFamily="2" charset="2"/>
              <a:buChar char="v"/>
            </a:pP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56552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10200"/>
            <a:ext cx="7467600" cy="1143000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PATHOGENESIS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153400" cy="5638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HCV that enters the liver cell, undergoes replication &amp; simultaneously causing cell necrosis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err="1" smtClean="0"/>
              <a:t>Mechanims</a:t>
            </a:r>
            <a:r>
              <a:rPr lang="en-US" sz="2800" dirty="0" smtClean="0"/>
              <a:t> involved are</a:t>
            </a:r>
          </a:p>
          <a:p>
            <a:pPr lvl="1"/>
            <a:r>
              <a:rPr lang="en-US" sz="2500" dirty="0" smtClean="0"/>
              <a:t>Immune mediated</a:t>
            </a:r>
          </a:p>
          <a:p>
            <a:pPr lvl="1"/>
            <a:r>
              <a:rPr lang="en-US" sz="2500" dirty="0" smtClean="0"/>
              <a:t>Viral mediated</a:t>
            </a:r>
          </a:p>
          <a:p>
            <a:r>
              <a:rPr lang="en-US" sz="2800" dirty="0" smtClean="0"/>
              <a:t>Chronic hepatitis develops in 50 to 90% of persons with acute HCV infection</a:t>
            </a:r>
          </a:p>
          <a:p>
            <a:r>
              <a:rPr lang="en-US" sz="2800" dirty="0" smtClean="0"/>
              <a:t>In minority, acute infection resolves due to an early &amp; multi specific </a:t>
            </a:r>
            <a:r>
              <a:rPr lang="en-US" sz="2800" dirty="0" err="1" smtClean="0"/>
              <a:t>Tcell</a:t>
            </a:r>
            <a:r>
              <a:rPr lang="en-US" sz="2800" dirty="0" smtClean="0"/>
              <a:t> response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ownloads\fx1_lrg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48136"/>
            <a:ext cx="8763000" cy="688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03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381000"/>
            <a:ext cx="7673340" cy="6096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IMMUNE MEDIATED MECHANISMS</a:t>
            </a:r>
          </a:p>
          <a:p>
            <a:pPr marL="0" indent="0">
              <a:buNone/>
            </a:pPr>
            <a:endParaRPr lang="en-US" sz="28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400" b="0" dirty="0" smtClean="0"/>
              <a:t>HCV</a:t>
            </a:r>
            <a:r>
              <a:rPr lang="en-US" sz="2400" dirty="0" smtClean="0"/>
              <a:t> </a:t>
            </a:r>
            <a:r>
              <a:rPr lang="en-US" sz="2400" b="0" dirty="0" smtClean="0"/>
              <a:t>infection elicits innate response f/b adaptive response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400" b="0" dirty="0" smtClean="0"/>
              <a:t>Components of innate immunity are </a:t>
            </a:r>
          </a:p>
          <a:p>
            <a:pPr marL="1211580" lvl="5" indent="-457200">
              <a:buFont typeface="Wingdings" pitchFamily="2" charset="2"/>
              <a:buChar char="v"/>
            </a:pPr>
            <a:r>
              <a:rPr lang="en-US" sz="2000" dirty="0" smtClean="0"/>
              <a:t>NK cell activation and Cellular antiviral mechanisms (via JAK  STAT, TLR3 activation) triggered by PAMPS (Pathogen associated molecular pattern)</a:t>
            </a:r>
          </a:p>
          <a:p>
            <a:pPr marL="1211580" lvl="5" indent="-457200">
              <a:buFont typeface="Wingdings" pitchFamily="2" charset="2"/>
              <a:buChar char="v"/>
            </a:pPr>
            <a:r>
              <a:rPr lang="en-US" sz="2000" b="0" dirty="0" smtClean="0"/>
              <a:t>These lead to apoptosis of infected cells</a:t>
            </a:r>
          </a:p>
          <a:p>
            <a:pPr marL="1211580" lvl="5" indent="-457200">
              <a:buFont typeface="Wingdings" pitchFamily="2" charset="2"/>
              <a:buChar char="v"/>
            </a:pPr>
            <a:r>
              <a:rPr lang="en-US" sz="2000" dirty="0" smtClean="0"/>
              <a:t>NK cells increases production of TNF beta, IFN alpha and cytokines, resulting in dendritic cell maturation, thus inducing adaptive immunity</a:t>
            </a:r>
            <a:endParaRPr lang="en-US" sz="2000" b="0" dirty="0" smtClean="0"/>
          </a:p>
          <a:p>
            <a:pPr marL="457200" indent="-457200">
              <a:buFont typeface="Wingdings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243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"/>
            <a:ext cx="7848600" cy="62453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HCV disrupts innate immune response by HCV E2 protein binding to CD81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Leads to chronic infection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Prevents vigorous adaptive immune response by  reducing priming of CD8 and CD4 T cells </a:t>
            </a:r>
          </a:p>
          <a:p>
            <a:pPr marL="731520" lvl="2" indent="0"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CD8 T cell response predominates, resulting in hepatocellular injury</a:t>
            </a:r>
          </a:p>
          <a:p>
            <a:pPr marL="0" indent="0">
              <a:buNone/>
            </a:pP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Successful clearance of HCV during acute infection depends on the rise, vigor &amp; persistence of Th1 immune response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Those who lacked may develop a chronic infection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30035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410200"/>
            <a:ext cx="7520940" cy="1005840"/>
          </a:xfrm>
        </p:spPr>
        <p:txBody>
          <a:bodyPr/>
          <a:lstStyle/>
          <a:p>
            <a:r>
              <a:rPr lang="en-US" sz="2400" b="1" dirty="0" smtClean="0">
                <a:latin typeface="+mn-lt"/>
              </a:rPr>
              <a:t>												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10600" cy="4528077"/>
          </a:xfrm>
        </p:spPr>
        <p:txBody>
          <a:bodyPr>
            <a:normAutofit/>
          </a:bodyPr>
          <a:lstStyle/>
          <a:p>
            <a:endParaRPr lang="en-US" sz="2400" b="0" dirty="0" smtClean="0"/>
          </a:p>
          <a:p>
            <a:endParaRPr lang="en-US" sz="2400" b="0" dirty="0"/>
          </a:p>
          <a:p>
            <a:r>
              <a:rPr lang="en-US" sz="2400" b="0" dirty="0" smtClean="0"/>
              <a:t>Determinants of persistence of HCV include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 smtClean="0"/>
              <a:t>The evasion of immune responses through viral mechanisms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 smtClean="0"/>
              <a:t>Inadequate induction of innate immune response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 smtClean="0"/>
              <a:t>Insufficient induction or maintenance of adaptive response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 smtClean="0"/>
              <a:t>The production of viral </a:t>
            </a:r>
            <a:r>
              <a:rPr lang="en-US" sz="2400" b="0" dirty="0" err="1" smtClean="0"/>
              <a:t>quasispecies</a:t>
            </a:r>
            <a:endParaRPr lang="en-US" sz="2400" b="0" dirty="0" smtClean="0"/>
          </a:p>
          <a:p>
            <a:pPr lvl="2">
              <a:buFont typeface="Wingdings" pitchFamily="2" charset="2"/>
              <a:buChar char="v"/>
            </a:pPr>
            <a:r>
              <a:rPr lang="en-US" sz="2400" b="0" dirty="0" smtClean="0"/>
              <a:t>The induction of immunologic tolerance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6427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772400" cy="60167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VIRAL MECHANISMS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Less significant, largely immune mediated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Important pathway in </a:t>
            </a:r>
            <a:r>
              <a:rPr lang="en-US" sz="2400" b="0" dirty="0" err="1" smtClean="0"/>
              <a:t>immunocompromised</a:t>
            </a:r>
            <a:r>
              <a:rPr lang="en-US" sz="2400" b="0" dirty="0" smtClean="0"/>
              <a:t> HCV patients (HIV and transplant recipients)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Direct viral hepatotoxicity of infected cells – viral levels are more in the infected cells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24946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791200"/>
            <a:ext cx="7520940" cy="548640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					PATHOLOGY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60" y="533400"/>
            <a:ext cx="7520940" cy="4147077"/>
          </a:xfrm>
        </p:spPr>
        <p:txBody>
          <a:bodyPr>
            <a:normAutofit/>
          </a:bodyPr>
          <a:lstStyle/>
          <a:p>
            <a:r>
              <a:rPr lang="en-US" sz="2400" b="0" dirty="0" smtClean="0"/>
              <a:t>Histological lesion shows</a:t>
            </a:r>
          </a:p>
          <a:p>
            <a:pPr lvl="4">
              <a:buFont typeface="Wingdings" pitchFamily="2" charset="2"/>
              <a:buChar char="v"/>
            </a:pPr>
            <a:r>
              <a:rPr lang="en-US" sz="2400" dirty="0" smtClean="0"/>
              <a:t>Relative paucity of inflammation</a:t>
            </a:r>
          </a:p>
          <a:p>
            <a:pPr lvl="4">
              <a:buFont typeface="Wingdings" pitchFamily="2" charset="2"/>
              <a:buChar char="v"/>
            </a:pPr>
            <a:r>
              <a:rPr lang="en-US" sz="2400" b="0" dirty="0" smtClean="0"/>
              <a:t>Marked increase in sinusoidal lining cells</a:t>
            </a:r>
          </a:p>
          <a:p>
            <a:pPr lvl="4">
              <a:buFont typeface="Wingdings" pitchFamily="2" charset="2"/>
              <a:buChar char="v"/>
            </a:pPr>
            <a:r>
              <a:rPr lang="en-US" sz="2400" dirty="0" smtClean="0"/>
              <a:t>Lymphoid aggregates</a:t>
            </a:r>
          </a:p>
          <a:p>
            <a:pPr lvl="4">
              <a:buFont typeface="Wingdings" pitchFamily="2" charset="2"/>
              <a:buChar char="v"/>
            </a:pPr>
            <a:r>
              <a:rPr lang="en-US" sz="2400" b="0" dirty="0" smtClean="0"/>
              <a:t>Presence of fat (more with genotype 3)</a:t>
            </a:r>
          </a:p>
          <a:p>
            <a:pPr lvl="4">
              <a:buFont typeface="Wingdings" pitchFamily="2" charset="2"/>
              <a:buChar char="v"/>
            </a:pPr>
            <a:r>
              <a:rPr lang="en-US" sz="2400" dirty="0" smtClean="0"/>
              <a:t>Bile duct lesions in which biliary epithelial cells piled up without interruption of basement membrane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3951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848360" y="76200"/>
            <a:ext cx="7520940" cy="548640"/>
          </a:xfrm>
        </p:spPr>
        <p:txBody>
          <a:bodyPr>
            <a:normAutofit fontScale="90000"/>
          </a:bodyPr>
          <a:lstStyle/>
          <a:p>
            <a:r>
              <a:rPr lang="en-US" altLang="en-US" sz="2400" dirty="0" smtClean="0">
                <a:latin typeface="+mn-lt"/>
              </a:rPr>
              <a:t>Prolonged liver injury leads to scarring (fibrosis)</a:t>
            </a:r>
          </a:p>
        </p:txBody>
      </p:sp>
      <p:pic>
        <p:nvPicPr>
          <p:cNvPr id="25603" name="Picture 2" descr="D:\Amit Goel_WHO CC\WHO_assignments\2_SEARO_Training modules_2018\Slides\Session_1\c00046_f046-013ad-978145570747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784225"/>
            <a:ext cx="6284912" cy="4857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1313407" y="2813050"/>
            <a:ext cx="5048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C00000"/>
                </a:solidFill>
                <a:latin typeface="Arial" charset="0"/>
              </a:rPr>
              <a:t>F1</a:t>
            </a: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4460070" y="2813050"/>
            <a:ext cx="5048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C00000"/>
                </a:solidFill>
                <a:latin typeface="Arial" charset="0"/>
              </a:rPr>
              <a:t>F2</a:t>
            </a:r>
          </a:p>
        </p:txBody>
      </p:sp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1258888" y="5272088"/>
            <a:ext cx="5048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C00000"/>
                </a:solidFill>
                <a:latin typeface="Arial" charset="0"/>
              </a:rPr>
              <a:t>F3</a:t>
            </a:r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4433876" y="5272087"/>
            <a:ext cx="5048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C00000"/>
                </a:solidFill>
                <a:latin typeface="Arial" charset="0"/>
              </a:rPr>
              <a:t>F4</a:t>
            </a:r>
          </a:p>
        </p:txBody>
      </p:sp>
      <p:cxnSp>
        <p:nvCxnSpPr>
          <p:cNvPr id="8" name="Straight Arrow Connector 7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 flipV="1">
            <a:off x="7190581" y="1066801"/>
            <a:ext cx="810419" cy="72628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0" name="TextBox 17"/>
          <p:cNvSpPr txBox="1">
            <a:spLocks noChangeArrowheads="1"/>
          </p:cNvSpPr>
          <p:nvPr/>
        </p:nvSpPr>
        <p:spPr bwMode="auto">
          <a:xfrm>
            <a:off x="7667625" y="1773238"/>
            <a:ext cx="1403350" cy="36830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FF0000"/>
                </a:solidFill>
                <a:latin typeface="Arial" charset="0"/>
              </a:rPr>
              <a:t>Central vein</a:t>
            </a:r>
          </a:p>
        </p:txBody>
      </p:sp>
      <p:sp>
        <p:nvSpPr>
          <p:cNvPr id="25611" name="TextBox 24"/>
          <p:cNvSpPr txBox="1">
            <a:spLocks noChangeArrowheads="1"/>
          </p:cNvSpPr>
          <p:nvPr/>
        </p:nvSpPr>
        <p:spPr bwMode="auto">
          <a:xfrm>
            <a:off x="7667625" y="3213100"/>
            <a:ext cx="1403350" cy="369888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FF0000"/>
                </a:solidFill>
                <a:latin typeface="Arial" charset="0"/>
              </a:rPr>
              <a:t>Portal tract</a:t>
            </a:r>
          </a:p>
        </p:txBody>
      </p:sp>
      <p:cxnSp>
        <p:nvCxnSpPr>
          <p:cNvPr id="12" name="Straight Arrow Connector 11">
            <a:extLst>
              <a:ext uri="{FF2B5EF4-FFF2-40B4-BE49-F238E27FC236}"/>
            </a:extLst>
          </p:cNvPr>
          <p:cNvCxnSpPr/>
          <p:nvPr/>
        </p:nvCxnSpPr>
        <p:spPr>
          <a:xfrm flipH="1" flipV="1">
            <a:off x="6803629" y="2552157"/>
            <a:ext cx="1121171" cy="594665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7315200" y="1957388"/>
            <a:ext cx="280591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5" name="TextBox 1"/>
          <p:cNvSpPr txBox="1">
            <a:spLocks noChangeArrowheads="1"/>
          </p:cNvSpPr>
          <p:nvPr/>
        </p:nvSpPr>
        <p:spPr bwMode="auto">
          <a:xfrm>
            <a:off x="190168" y="5641975"/>
            <a:ext cx="8801432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IN" altLang="en-US" sz="2000" dirty="0">
                <a:latin typeface="+mn-lt"/>
              </a:rPr>
              <a:t>Scarring/fibrosis: particularly affect the central vein and portal tracts (blood </a:t>
            </a:r>
            <a:r>
              <a:rPr lang="en-IN" altLang="en-US" sz="2000" dirty="0" smtClean="0">
                <a:latin typeface="+mn-lt"/>
              </a:rPr>
              <a:t>vessels)</a:t>
            </a:r>
          </a:p>
          <a:p>
            <a:pPr algn="ctr"/>
            <a:r>
              <a:rPr lang="en-US" altLang="en-US" sz="2000" dirty="0" smtClean="0">
                <a:latin typeface="+mn-lt"/>
              </a:rPr>
              <a:t>Fibrosis </a:t>
            </a:r>
            <a:r>
              <a:rPr lang="en-US" altLang="en-US" sz="2000" dirty="0">
                <a:latin typeface="+mn-lt"/>
              </a:rPr>
              <a:t>affects flow of blood through the portal tracts and hepatic lobules</a:t>
            </a:r>
          </a:p>
          <a:p>
            <a:pPr algn="ctr"/>
            <a:endParaRPr lang="en-IN" altLang="en-US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6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7912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EXTRA HEPATIC MANIFESTATIONS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60" y="152400"/>
            <a:ext cx="7520940" cy="58674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PROVEN</a:t>
            </a:r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400" dirty="0" smtClean="0"/>
              <a:t>Essential mixed </a:t>
            </a:r>
            <a:r>
              <a:rPr lang="en-US" sz="2400" dirty="0" err="1" smtClean="0"/>
              <a:t>cryoglobulinemia</a:t>
            </a:r>
            <a:r>
              <a:rPr lang="en-US" sz="2400" dirty="0" smtClean="0"/>
              <a:t> (EMC)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Characterized by arthritis, cutaneous </a:t>
            </a:r>
            <a:r>
              <a:rPr lang="en-US" sz="2400" dirty="0" err="1" smtClean="0"/>
              <a:t>vasculitis</a:t>
            </a:r>
            <a:r>
              <a:rPr lang="en-US" sz="2400" dirty="0" smtClean="0"/>
              <a:t> (palpable </a:t>
            </a:r>
            <a:r>
              <a:rPr lang="en-US" sz="2400" dirty="0" err="1" smtClean="0"/>
              <a:t>purpura</a:t>
            </a:r>
            <a:r>
              <a:rPr lang="en-US" sz="2400" dirty="0" smtClean="0"/>
              <a:t>), and glomerulonephritis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Serological presence of circulating </a:t>
            </a:r>
            <a:r>
              <a:rPr lang="en-US" sz="2400" dirty="0" err="1" smtClean="0"/>
              <a:t>cryoprecipitable</a:t>
            </a:r>
            <a:r>
              <a:rPr lang="en-US" sz="2400" dirty="0" smtClean="0"/>
              <a:t> immune complexes of more than one </a:t>
            </a:r>
            <a:r>
              <a:rPr lang="en-US" sz="2400" dirty="0" err="1" smtClean="0"/>
              <a:t>ig</a:t>
            </a:r>
            <a:r>
              <a:rPr lang="en-US" sz="2400" dirty="0" smtClean="0"/>
              <a:t> class, positive RA factor and low complement levels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Treatment should be considered in patients with symptomatic </a:t>
            </a:r>
            <a:r>
              <a:rPr lang="en-US" sz="2400" dirty="0" err="1" smtClean="0"/>
              <a:t>cryoglobulinemia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490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/>
          <a:lstStyle/>
          <a:p>
            <a:r>
              <a:rPr lang="en-US" dirty="0" smtClean="0"/>
              <a:t>Glomerular diseases</a:t>
            </a:r>
          </a:p>
          <a:p>
            <a:pPr lvl="1"/>
            <a:r>
              <a:rPr lang="en-US" dirty="0" err="1" smtClean="0"/>
              <a:t>Cryoglobulinemic</a:t>
            </a:r>
            <a:r>
              <a:rPr lang="en-US" dirty="0" smtClean="0"/>
              <a:t> nephropathy – manifested as hematuria, proteinuria, edema &amp; renal insufficiency</a:t>
            </a:r>
          </a:p>
          <a:p>
            <a:pPr lvl="1"/>
            <a:r>
              <a:rPr lang="en-US" dirty="0" smtClean="0"/>
              <a:t>MPGN</a:t>
            </a:r>
          </a:p>
          <a:p>
            <a:pPr lvl="1"/>
            <a:r>
              <a:rPr lang="en-US" dirty="0" smtClean="0"/>
              <a:t>Membranous nephropathy</a:t>
            </a:r>
            <a:endParaRPr lang="en-US" dirty="0"/>
          </a:p>
          <a:p>
            <a:r>
              <a:rPr lang="en-US" dirty="0"/>
              <a:t>Autoimmune thyroiditis</a:t>
            </a:r>
          </a:p>
          <a:p>
            <a:r>
              <a:rPr lang="en-US" dirty="0"/>
              <a:t>B cell non </a:t>
            </a:r>
            <a:r>
              <a:rPr lang="en-US" dirty="0" err="1"/>
              <a:t>hodgkin’s</a:t>
            </a:r>
            <a:r>
              <a:rPr lang="en-US" dirty="0"/>
              <a:t> </a:t>
            </a:r>
            <a:r>
              <a:rPr lang="en-US" dirty="0" smtClean="0"/>
              <a:t>lymphoma – HCV is not a typical oncogenic virus</a:t>
            </a:r>
          </a:p>
          <a:p>
            <a:pPr lvl="1"/>
            <a:r>
              <a:rPr lang="en-US" dirty="0" smtClean="0"/>
              <a:t>HCV shows </a:t>
            </a:r>
            <a:r>
              <a:rPr lang="en-US" dirty="0" err="1" smtClean="0"/>
              <a:t>lymphotropism</a:t>
            </a:r>
            <a:r>
              <a:rPr lang="en-US" dirty="0" smtClean="0"/>
              <a:t> &amp; facilitate the development and selection of abnormal B cell clones by chronic stimulation of immune system</a:t>
            </a:r>
            <a:endParaRPr lang="en-US" dirty="0"/>
          </a:p>
          <a:p>
            <a:r>
              <a:rPr lang="en-US" dirty="0"/>
              <a:t>Lichen </a:t>
            </a:r>
            <a:r>
              <a:rPr lang="en-US" dirty="0" err="1"/>
              <a:t>planus</a:t>
            </a:r>
            <a:endParaRPr lang="en-US" dirty="0"/>
          </a:p>
          <a:p>
            <a:r>
              <a:rPr lang="en-US" dirty="0"/>
              <a:t>Monoclonal </a:t>
            </a:r>
            <a:r>
              <a:rPr lang="en-US" dirty="0" err="1"/>
              <a:t>gammopathies</a:t>
            </a:r>
            <a:endParaRPr lang="en-US" dirty="0"/>
          </a:p>
          <a:p>
            <a:r>
              <a:rPr lang="en-US" dirty="0"/>
              <a:t>Porphyria </a:t>
            </a:r>
            <a:r>
              <a:rPr lang="en-US" dirty="0" err="1"/>
              <a:t>cutanea</a:t>
            </a:r>
            <a:r>
              <a:rPr lang="en-US" dirty="0"/>
              <a:t> </a:t>
            </a:r>
            <a:r>
              <a:rPr lang="en-US" dirty="0" err="1"/>
              <a:t>tarda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90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60" y="457200"/>
            <a:ext cx="7520940" cy="422327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POSSIBLE</a:t>
            </a:r>
          </a:p>
          <a:p>
            <a:r>
              <a:rPr lang="en-US" sz="2400" b="0" dirty="0" smtClean="0"/>
              <a:t>Chronic polyarthritis</a:t>
            </a:r>
          </a:p>
          <a:p>
            <a:r>
              <a:rPr lang="en-US" sz="2400" b="0" dirty="0" smtClean="0"/>
              <a:t>Diabetes mellitus</a:t>
            </a:r>
          </a:p>
          <a:p>
            <a:r>
              <a:rPr lang="en-US" sz="2400" b="0" dirty="0" smtClean="0"/>
              <a:t>Idiopathic pulmonary fibrosis</a:t>
            </a:r>
          </a:p>
          <a:p>
            <a:r>
              <a:rPr lang="en-US" sz="2400" b="0" dirty="0" smtClean="0"/>
              <a:t>Non </a:t>
            </a:r>
            <a:r>
              <a:rPr lang="en-US" sz="2400" b="0" dirty="0" err="1" smtClean="0"/>
              <a:t>cryoglobulinemic</a:t>
            </a:r>
            <a:r>
              <a:rPr lang="en-US" sz="2400" b="0" dirty="0" smtClean="0"/>
              <a:t> nephropathies</a:t>
            </a:r>
          </a:p>
          <a:p>
            <a:r>
              <a:rPr lang="en-US" sz="2400" b="0" dirty="0" err="1" smtClean="0"/>
              <a:t>Sicca</a:t>
            </a:r>
            <a:r>
              <a:rPr lang="en-US" sz="2400" b="0" dirty="0" smtClean="0"/>
              <a:t> syndrome</a:t>
            </a:r>
          </a:p>
          <a:p>
            <a:r>
              <a:rPr lang="en-US" sz="2400" b="0" dirty="0" smtClean="0"/>
              <a:t>Renal cell carcinoma</a:t>
            </a:r>
          </a:p>
          <a:p>
            <a:r>
              <a:rPr lang="en-US" sz="2400" b="0" dirty="0" err="1" smtClean="0"/>
              <a:t>Vitiligo</a:t>
            </a:r>
            <a:endParaRPr lang="en-US" sz="2400" b="0" dirty="0" smtClean="0"/>
          </a:p>
          <a:p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81249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715000"/>
            <a:ext cx="7520940" cy="54864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+mn-lt"/>
              </a:rPr>
              <a:t>					DIAGNOSIS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04800"/>
            <a:ext cx="8610600" cy="4648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Episodic pattern of aminotransferase elevation is common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INDIRECT ASSAYS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Enzyme immunoassays detect antibodies against different HCV antigens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 smtClean="0"/>
              <a:t>3</a:t>
            </a:r>
            <a:r>
              <a:rPr lang="en-US" sz="2400" b="0" baseline="30000" dirty="0" smtClean="0"/>
              <a:t>rd</a:t>
            </a:r>
            <a:r>
              <a:rPr lang="en-US" sz="2400" b="0" dirty="0" smtClean="0"/>
              <a:t> gen EIAs detect antibodies against HCV core, NS3, NS4, NS5 antigens as early as 7 weeks after infection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Sensitivity and specificity rates of 99%</a:t>
            </a: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DIRECT ASSAYS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b="0" dirty="0" smtClean="0"/>
              <a:t>HCV RNA is gold standard in diagnosing hepatitis C</a:t>
            </a:r>
          </a:p>
          <a:p>
            <a:pPr lvl="2">
              <a:buFont typeface="Wingdings" pitchFamily="2" charset="2"/>
              <a:buChar char="v"/>
            </a:pPr>
            <a:r>
              <a:rPr lang="en-US" sz="2400" dirty="0" smtClean="0"/>
              <a:t>HCV core antigen assay</a:t>
            </a: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endParaRPr lang="en-US" sz="2400" b="0" dirty="0" smtClean="0"/>
          </a:p>
          <a:p>
            <a:pPr>
              <a:buFont typeface="Wingdings" pitchFamily="2" charset="2"/>
              <a:buChar char="v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5225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826557"/>
              </p:ext>
            </p:extLst>
          </p:nvPr>
        </p:nvGraphicFramePr>
        <p:xfrm>
          <a:off x="250825" y="981075"/>
          <a:ext cx="8712200" cy="5616575"/>
        </p:xfrm>
        <a:graphic>
          <a:graphicData uri="http://schemas.openxmlformats.org/drawingml/2006/table">
            <a:tbl>
              <a:tblPr/>
              <a:tblGrid>
                <a:gridCol w="1800225"/>
                <a:gridCol w="6911975"/>
              </a:tblGrid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Test</a:t>
                      </a: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Clinical interpretation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289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Anti-HCV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(Anti-hepatitis C virus antibody)</a:t>
                      </a:r>
                      <a:endParaRPr kumimoji="1" lang="en-US" altLang="ja-JP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Indicates exposure to HCV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Does not differentiate between active or resolved infections 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Remains positive even after successful treatment and clearance of HCV infection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Cheap, easy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/>
                      </a:r>
                      <a:b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 very good screening test for HCV infection</a:t>
                      </a: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274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HCV RNA (quantitative or qualitative)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(Nucleic acid test)</a:t>
                      </a:r>
                    </a:p>
                  </a:txBody>
                  <a:tcPr marL="91432" marR="91432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Qualitative tests: 	HCV RNA is detectable (positive) or not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Quantitative test: 	Amount of HCV RNA per unit blood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Positive test indicates presence of active virus replication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Becomes negative after successful HCV treatment 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Costly, time consuming and require expertise 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Differentiates between active and resolved infection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2290763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Used for monitoring treatment and its efficacy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  <p:sp>
        <p:nvSpPr>
          <p:cNvPr id="16400" name="テキスト ボックス 2"/>
          <p:cNvSpPr txBox="1">
            <a:spLocks noChangeArrowheads="1"/>
          </p:cNvSpPr>
          <p:nvPr/>
        </p:nvSpPr>
        <p:spPr bwMode="auto">
          <a:xfrm>
            <a:off x="0" y="188913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ja-JP" sz="3200" b="1" dirty="0"/>
              <a:t>HCV Markers</a:t>
            </a:r>
            <a:endParaRPr lang="ja-JP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9908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581830"/>
              </p:ext>
            </p:extLst>
          </p:nvPr>
        </p:nvGraphicFramePr>
        <p:xfrm>
          <a:off x="250825" y="981075"/>
          <a:ext cx="8712200" cy="5340350"/>
        </p:xfrm>
        <a:graphic>
          <a:graphicData uri="http://schemas.openxmlformats.org/drawingml/2006/table">
            <a:tbl>
              <a:tblPr/>
              <a:tblGrid>
                <a:gridCol w="1800225"/>
                <a:gridCol w="6911975"/>
              </a:tblGrid>
              <a:tr h="768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Test</a:t>
                      </a: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Clinical interpretation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13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HCV genotype</a:t>
                      </a:r>
                      <a:endParaRPr kumimoji="1" lang="en-US" altLang="ja-JP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marL="91432" marR="91432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HCV has several strains which vary from each other genetically  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Classified based on genomic sequences into genotypes 1 to 6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Virus genotypes vary in sensitivity to some drugs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Costly, needs specialized equipment and personnel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Can help in deciding appropriate treatment in some situations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 use if treatment does not depend on genotype</a:t>
                      </a:r>
                    </a:p>
                  </a:txBody>
                  <a:tcPr marL="91432" marR="91432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2438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HCVcAg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(Hepatitis C core antigen)</a:t>
                      </a:r>
                      <a:endParaRPr kumimoji="1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 viral protein, produced only when virus is replicating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Positive in unresolved chronic infection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Become negative after successful HCV treatment 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Cheaper and easier than HCV RNA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Reasonable and cheaper alternative of HCV RNA test</a:t>
                      </a:r>
                    </a:p>
                    <a:p>
                      <a:pPr marL="230188" marR="0" lvl="0" indent="-230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However, may be negative in those with very low HCV RNA</a:t>
                      </a:r>
                      <a:b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(lower sensitivity)</a:t>
                      </a:r>
                    </a:p>
                  </a:txBody>
                  <a:tcPr marL="91432" marR="91432"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  <p:sp>
        <p:nvSpPr>
          <p:cNvPr id="17424" name="テキスト ボックス 2"/>
          <p:cNvSpPr txBox="1">
            <a:spLocks noChangeArrowheads="1"/>
          </p:cNvSpPr>
          <p:nvPr/>
        </p:nvSpPr>
        <p:spPr bwMode="auto">
          <a:xfrm>
            <a:off x="0" y="192254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ja-JP" sz="3200" b="1" dirty="0"/>
              <a:t>HCV Markers</a:t>
            </a:r>
            <a:endParaRPr lang="ja-JP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2201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テキスト ボックス 2"/>
          <p:cNvSpPr txBox="1">
            <a:spLocks noChangeArrowheads="1"/>
          </p:cNvSpPr>
          <p:nvPr/>
        </p:nvSpPr>
        <p:spPr bwMode="auto">
          <a:xfrm>
            <a:off x="0" y="188913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ja-JP" sz="3200" b="1" dirty="0"/>
              <a:t>Interpretation of HCV serologic test results</a:t>
            </a:r>
            <a:endParaRPr lang="ja-JP" altLang="en-US" sz="32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3850" y="1504950"/>
          <a:ext cx="8424863" cy="2860677"/>
        </p:xfrm>
        <a:graphic>
          <a:graphicData uri="http://schemas.openxmlformats.org/drawingml/2006/table">
            <a:tbl>
              <a:tblPr/>
              <a:tblGrid>
                <a:gridCol w="1439863"/>
                <a:gridCol w="1368425"/>
                <a:gridCol w="1347787"/>
                <a:gridCol w="4268788"/>
              </a:tblGrid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Anti-HCV</a:t>
                      </a:r>
                      <a:endParaRPr kumimoji="0" lang="en-GB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HCV RNA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HCV Ag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Interpretation</a:t>
                      </a:r>
                      <a:endParaRPr kumimoji="0" lang="en-GB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−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−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−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Never infected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−</a:t>
                      </a:r>
                      <a:r>
                        <a:rPr kumimoji="0" lang="en-IN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/+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＋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＋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Recent infection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＋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＋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＋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Persistent (chronic) infection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852488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＋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−</a:t>
                      </a:r>
                      <a:endParaRPr kumimoji="0" lang="en-GB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−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Previously infected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(Infection resolved or cured)</a:t>
                      </a:r>
                      <a:endParaRPr kumimoji="0" lang="en-GB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/>
            </a:extLst>
          </p:cNvPr>
          <p:cNvSpPr txBox="1"/>
          <p:nvPr/>
        </p:nvSpPr>
        <p:spPr>
          <a:xfrm>
            <a:off x="26158" y="5330588"/>
            <a:ext cx="96484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000" dirty="0" smtClean="0">
                <a:latin typeface="+mn-lt"/>
                <a:cs typeface="Arial" panose="020B0604020202020204" pitchFamily="34" charset="0"/>
              </a:rPr>
              <a:t>HCV </a:t>
            </a:r>
            <a:r>
              <a:rPr lang="en-IN" sz="2000" dirty="0">
                <a:latin typeface="+mn-lt"/>
                <a:cs typeface="Arial" panose="020B0604020202020204" pitchFamily="34" charset="0"/>
              </a:rPr>
              <a:t>antigen test gives the same information as HCV RNA</a:t>
            </a:r>
            <a:r>
              <a:rPr lang="en-IN" sz="2000" dirty="0" smtClean="0">
                <a:latin typeface="+mn-lt"/>
                <a:cs typeface="Arial" panose="020B0604020202020204" pitchFamily="34" charset="0"/>
              </a:rPr>
              <a:t>.</a:t>
            </a:r>
          </a:p>
          <a:p>
            <a:pPr algn="ctr">
              <a:defRPr/>
            </a:pPr>
            <a:r>
              <a:rPr lang="en-IN" sz="2000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+mn-lt"/>
                <a:cs typeface="Arial" panose="020B0604020202020204" pitchFamily="34" charset="0"/>
              </a:rPr>
              <a:t>It has the potential to </a:t>
            </a:r>
            <a:r>
              <a:rPr lang="en-IN" sz="2000" dirty="0" smtClean="0">
                <a:latin typeface="+mn-lt"/>
                <a:cs typeface="Arial" panose="020B0604020202020204" pitchFamily="34" charset="0"/>
              </a:rPr>
              <a:t>replace </a:t>
            </a:r>
            <a:r>
              <a:rPr lang="en-IN" sz="2000" dirty="0">
                <a:latin typeface="+mn-lt"/>
                <a:cs typeface="Arial" panose="020B0604020202020204" pitchFamily="34" charset="0"/>
              </a:rPr>
              <a:t>the RNA </a:t>
            </a:r>
            <a:r>
              <a:rPr lang="en-IN" sz="2000" dirty="0" smtClean="0">
                <a:latin typeface="+mn-lt"/>
                <a:cs typeface="Arial" panose="020B0604020202020204" pitchFamily="34" charset="0"/>
              </a:rPr>
              <a:t>test –</a:t>
            </a:r>
          </a:p>
          <a:p>
            <a:pPr algn="ctr">
              <a:defRPr/>
            </a:pPr>
            <a:r>
              <a:rPr lang="en-IN" sz="2000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+mn-lt"/>
                <a:cs typeface="Arial" panose="020B0604020202020204" pitchFamily="34" charset="0"/>
              </a:rPr>
              <a:t>currently not widely accepted, but is likely to do so in future</a:t>
            </a:r>
          </a:p>
        </p:txBody>
      </p:sp>
    </p:spTree>
    <p:extLst>
      <p:ext uri="{BB962C8B-B14F-4D97-AF65-F5344CB8AC3E}">
        <p14:creationId xmlns:p14="http://schemas.microsoft.com/office/powerpoint/2010/main" val="769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altLang="en-US" sz="2400" dirty="0" smtClean="0">
                <a:latin typeface="+mn-lt"/>
              </a:rPr>
              <a:t>Approaches for detecting HCV infection</a:t>
            </a:r>
            <a:endParaRPr lang="en-US" altLang="en-US" sz="2400" dirty="0" smtClean="0">
              <a:latin typeface="+mn-lt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1" indent="-342900" eaLnBrk="1" hangingPunct="1">
              <a:buFont typeface="Arial" charset="0"/>
              <a:buChar char="•"/>
            </a:pPr>
            <a:endParaRPr lang="en-IN" altLang="en-US" sz="2400" dirty="0" smtClean="0"/>
          </a:p>
          <a:p>
            <a:pPr marL="342900" lvl="1" indent="-342900" eaLnBrk="1" hangingPunct="1">
              <a:buFont typeface="Arial" charset="0"/>
              <a:buChar char="•"/>
            </a:pPr>
            <a:r>
              <a:rPr lang="en-IN" altLang="en-US" sz="2400" dirty="0" smtClean="0"/>
              <a:t>Mass screening </a:t>
            </a:r>
            <a:br>
              <a:rPr lang="en-IN" altLang="en-US" sz="2400" dirty="0" smtClean="0"/>
            </a:br>
            <a:r>
              <a:rPr lang="en-IN" altLang="en-US" sz="2400" dirty="0" smtClean="0"/>
              <a:t>(unselected testing of general population)</a:t>
            </a:r>
          </a:p>
          <a:p>
            <a:pPr marL="342900" lvl="1" indent="-342900" eaLnBrk="1" hangingPunct="1">
              <a:buFont typeface="Arial" charset="0"/>
              <a:buChar char="•"/>
            </a:pPr>
            <a:endParaRPr lang="en-IN" altLang="en-US" sz="2400" dirty="0" smtClean="0"/>
          </a:p>
          <a:p>
            <a:pPr marL="342900" lvl="1" indent="-342900" eaLnBrk="1" hangingPunct="1">
              <a:buFont typeface="Arial" charset="0"/>
              <a:buChar char="•"/>
            </a:pPr>
            <a:r>
              <a:rPr lang="en-IN" altLang="en-US" sz="2400" dirty="0" smtClean="0"/>
              <a:t>Targeted screening</a:t>
            </a:r>
          </a:p>
          <a:p>
            <a:pPr marL="742950" lvl="2" indent="-342900" eaLnBrk="1" hangingPunct="1"/>
            <a:r>
              <a:rPr lang="en-IN" altLang="en-US" sz="2200" dirty="0" smtClean="0"/>
              <a:t>Birth cohort testing</a:t>
            </a:r>
          </a:p>
          <a:p>
            <a:pPr marL="742950" lvl="2" indent="-342900" eaLnBrk="1" hangingPunct="1"/>
            <a:r>
              <a:rPr lang="en-IN" altLang="en-US" sz="2200" dirty="0" smtClean="0"/>
              <a:t>Specific high-risk groups</a:t>
            </a:r>
          </a:p>
          <a:p>
            <a:pPr marL="742950" lvl="2" indent="-342900" eaLnBrk="1" hangingPunct="1"/>
            <a:r>
              <a:rPr lang="en-IN" altLang="en-US" sz="2200" dirty="0" smtClean="0"/>
              <a:t>Blood donor screening (primarily done for blood safety)</a:t>
            </a:r>
          </a:p>
          <a:p>
            <a:pPr marL="342900" lvl="1" indent="-342900" eaLnBrk="1" hangingPunct="1">
              <a:buFont typeface="Arial" charset="0"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6183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テキスト ボックス 2"/>
          <p:cNvSpPr txBox="1">
            <a:spLocks noChangeArrowheads="1"/>
          </p:cNvSpPr>
          <p:nvPr/>
        </p:nvSpPr>
        <p:spPr bwMode="auto">
          <a:xfrm>
            <a:off x="17463" y="252413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ja-JP" sz="2800" b="1" dirty="0">
                <a:latin typeface="+mn-lt"/>
              </a:rPr>
              <a:t>Approach for testing for HCV infection</a:t>
            </a:r>
            <a:endParaRPr lang="ja-JP" altLang="en-US" sz="2800" b="1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854653"/>
              </p:ext>
            </p:extLst>
          </p:nvPr>
        </p:nvGraphicFramePr>
        <p:xfrm>
          <a:off x="250825" y="914402"/>
          <a:ext cx="8650288" cy="5249863"/>
        </p:xfrm>
        <a:graphic>
          <a:graphicData uri="http://schemas.openxmlformats.org/drawingml/2006/table">
            <a:tbl>
              <a:tblPr/>
              <a:tblGrid>
                <a:gridCol w="2233613"/>
                <a:gridCol w="6416675"/>
              </a:tblGrid>
              <a:tr h="5840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Testing approach</a:t>
                      </a:r>
                      <a:endParaRPr kumimoji="0" lang="en-GB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Recommendations</a:t>
                      </a:r>
                      <a:endParaRPr kumimoji="0" lang="en-GB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46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General population testing</a:t>
                      </a:r>
                      <a:endParaRPr kumimoji="0" lang="en-GB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  a setting with anti-HCV 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seroprevalence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≥2% or ≥5%, all adults should have access to HCV serological testing and linkage to care</a:t>
                      </a: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846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Birth cohort testing</a:t>
                      </a:r>
                      <a:endParaRPr kumimoji="0" lang="en-GB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Used if ‘specific identified birth cohorts‘ (e.g. older persons) are at  a higher risk of HCV infection</a:t>
                      </a:r>
                      <a:endParaRPr kumimoji="0" lang="en-GB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  <a:tr h="29726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Focused testing in most affected populations</a:t>
                      </a:r>
                      <a:endParaRPr kumimoji="0" lang="en-GB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 all settings, testing for anti-HCV antibody should be offered to: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Adults and adolescents from populations most affected by HCV infection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High prevalence: migrants, high/intermediate prevalence, specific tribes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History of exposure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High-risk 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behaviours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Adults and children with a clinical suspicion of chronic viral hepatitis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</a:tbl>
          </a:graphicData>
        </a:graphic>
      </p:graphicFrame>
      <p:sp>
        <p:nvSpPr>
          <p:cNvPr id="20500" name="テキスト ボックス 3"/>
          <p:cNvSpPr txBox="1">
            <a:spLocks noChangeArrowheads="1"/>
          </p:cNvSpPr>
          <p:nvPr/>
        </p:nvSpPr>
        <p:spPr bwMode="auto">
          <a:xfrm>
            <a:off x="17463" y="6346825"/>
            <a:ext cx="60658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ja-JP" sz="1600">
                <a:solidFill>
                  <a:srgbClr val="C00000"/>
                </a:solidFill>
              </a:rPr>
              <a:t>WHO. Guidelines on Hepatitis B and C Testing, 2017. Page P37.</a:t>
            </a:r>
          </a:p>
        </p:txBody>
      </p:sp>
    </p:spTree>
    <p:extLst>
      <p:ext uri="{BB962C8B-B14F-4D97-AF65-F5344CB8AC3E}">
        <p14:creationId xmlns:p14="http://schemas.microsoft.com/office/powerpoint/2010/main" val="157252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テキスト ボックス 2"/>
          <p:cNvSpPr txBox="1">
            <a:spLocks noChangeArrowheads="1"/>
          </p:cNvSpPr>
          <p:nvPr/>
        </p:nvSpPr>
        <p:spPr bwMode="auto">
          <a:xfrm>
            <a:off x="0" y="252413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ja-JP" sz="3200" b="1" dirty="0">
                <a:latin typeface="+mn-lt"/>
              </a:rPr>
              <a:t>Approach for testing for HCV infection</a:t>
            </a:r>
            <a:endParaRPr lang="ja-JP" altLang="en-US" sz="3200" b="1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687538"/>
              </p:ext>
            </p:extLst>
          </p:nvPr>
        </p:nvGraphicFramePr>
        <p:xfrm>
          <a:off x="250825" y="1066799"/>
          <a:ext cx="8650288" cy="2743200"/>
        </p:xfrm>
        <a:graphic>
          <a:graphicData uri="http://schemas.openxmlformats.org/drawingml/2006/table">
            <a:tbl>
              <a:tblPr/>
              <a:tblGrid>
                <a:gridCol w="2233613"/>
                <a:gridCol w="6416675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Testing approach</a:t>
                      </a:r>
                      <a:endParaRPr kumimoji="0" lang="en-GB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Recommendations</a:t>
                      </a:r>
                      <a:endParaRPr kumimoji="0" lang="en-GB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Ante-natal screening</a:t>
                      </a:r>
                      <a:endParaRPr kumimoji="0" lang="en-GB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Routine testing of pregnant women for HCV infection is currently not recommended 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Blood donor screening</a:t>
                      </a:r>
                      <a:endParaRPr kumimoji="0" lang="en-GB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All donors should be screened for HCV infection</a:t>
                      </a:r>
                      <a:endParaRPr kumimoji="0" lang="en-GB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5" marR="91445"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  <p:sp>
        <p:nvSpPr>
          <p:cNvPr id="22545" name="テキスト ボックス 3"/>
          <p:cNvSpPr txBox="1">
            <a:spLocks noChangeArrowheads="1"/>
          </p:cNvSpPr>
          <p:nvPr/>
        </p:nvSpPr>
        <p:spPr bwMode="auto">
          <a:xfrm>
            <a:off x="684213" y="6300788"/>
            <a:ext cx="60658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ja-JP" sz="1600" dirty="0">
                <a:solidFill>
                  <a:srgbClr val="FF0000"/>
                </a:solidFill>
              </a:rPr>
              <a:t>GUIDELINES ON HEPATITIS B AND C TESTING (WHO 2017) P37</a:t>
            </a:r>
          </a:p>
        </p:txBody>
      </p:sp>
    </p:spTree>
    <p:extLst>
      <p:ext uri="{BB962C8B-B14F-4D97-AF65-F5344CB8AC3E}">
        <p14:creationId xmlns:p14="http://schemas.microsoft.com/office/powerpoint/2010/main" val="382670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 smtClean="0">
                <a:latin typeface="+mn-lt"/>
              </a:rPr>
              <a:t>High risk-groups for HCV infection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7520940" cy="47244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None/>
            </a:pPr>
            <a:endParaRPr lang="en-US" altLang="en-US" sz="3200" b="0" dirty="0" smtClean="0"/>
          </a:p>
          <a:p>
            <a:pPr eaLnBrk="1" hangingPunct="1">
              <a:buFont typeface="Wingdings" pitchFamily="2" charset="2"/>
              <a:buChar char="v"/>
            </a:pPr>
            <a:endParaRPr lang="en-US" altLang="en-US" sz="3200" b="0" dirty="0" smtClean="0"/>
          </a:p>
          <a:p>
            <a:pPr>
              <a:buFont typeface="Wingdings" pitchFamily="2" charset="2"/>
              <a:buChar char="v"/>
            </a:pPr>
            <a:r>
              <a:rPr lang="en-US" altLang="en-US" sz="3200" b="0" dirty="0" smtClean="0"/>
              <a:t>People who inject drugs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00" b="0" dirty="0" smtClean="0"/>
              <a:t>Men who have sex with men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00" b="0" dirty="0" smtClean="0"/>
              <a:t>Female sex workers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00" b="0" dirty="0" smtClean="0"/>
              <a:t>People who received blood transfusion before routine testing for hepatitis C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00" b="0" dirty="0" smtClean="0"/>
              <a:t>People who need frequent blood transfusion, such as, </a:t>
            </a:r>
            <a:r>
              <a:rPr lang="en-US" altLang="en-US" sz="3200" b="0" dirty="0" err="1" smtClean="0"/>
              <a:t>thalessemic</a:t>
            </a:r>
            <a:r>
              <a:rPr lang="en-US" altLang="en-US" sz="3200" b="0" dirty="0" smtClean="0"/>
              <a:t> and dialysis patients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00" b="0" dirty="0" smtClean="0"/>
              <a:t>People living with HIV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00" b="0" dirty="0" smtClean="0"/>
              <a:t>Inmates of prisons and other closed settings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193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2800" dirty="0" smtClean="0">
                <a:latin typeface="+mn-lt"/>
              </a:rPr>
              <a:t>Summary of serology 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1800"/>
              </a:spcBef>
              <a:buFont typeface="Wingdings" pitchFamily="2" charset="2"/>
              <a:buChar char="v"/>
            </a:pPr>
            <a:r>
              <a:rPr lang="en-US" altLang="en-US" b="0" dirty="0" smtClean="0"/>
              <a:t>A positive anti-HCV test indicates exposure to HCV, which is either active or has resolved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v"/>
            </a:pPr>
            <a:r>
              <a:rPr lang="en-US" altLang="en-US" b="0" dirty="0" smtClean="0"/>
              <a:t>Anti-HCV remains positive following successful treatment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v"/>
            </a:pPr>
            <a:r>
              <a:rPr lang="en-US" altLang="en-US" b="0" dirty="0" smtClean="0"/>
              <a:t>Anti-HCV antibody test can be used as a screening test for HCV infection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v"/>
            </a:pPr>
            <a:r>
              <a:rPr lang="en-US" altLang="en-US" b="0" dirty="0" smtClean="0"/>
              <a:t>Tests for HCV RNA or </a:t>
            </a:r>
            <a:r>
              <a:rPr lang="en-US" altLang="en-US" b="0" dirty="0" err="1" smtClean="0"/>
              <a:t>HCVcAg</a:t>
            </a:r>
            <a:r>
              <a:rPr lang="en-US" altLang="en-US" b="0" dirty="0" smtClean="0"/>
              <a:t> serve as confirmatory test, indicate active infection and need for treatment. These are also useful to monitor treatment and confirm cure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v"/>
            </a:pPr>
            <a:endParaRPr lang="en-US" alt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159007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</a:t>
            </a:r>
            <a:r>
              <a:rPr lang="en-US" sz="2400" b="0" dirty="0" smtClean="0"/>
              <a:t>NDICATIONS FOR LIVER BIOPSY IN HEP </a:t>
            </a:r>
            <a:r>
              <a:rPr lang="en-US" sz="2400" dirty="0" smtClean="0"/>
              <a:t>C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Evaluation for concomitant liver diseases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Guidance for decisions regarding </a:t>
            </a:r>
            <a:r>
              <a:rPr lang="en-US" sz="2400" b="0" dirty="0"/>
              <a:t>R</a:t>
            </a:r>
            <a:r>
              <a:rPr lang="en-US" sz="2400" b="0" dirty="0" smtClean="0"/>
              <a:t>x 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Staging fibrosis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/>
              <a:t>Assessment of the need for surveillance for hepatocellular carcinoma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69135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791200"/>
            <a:ext cx="7520940" cy="54864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+mn-lt"/>
              </a:rPr>
              <a:t>					TREATMENT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8686800" cy="4876800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1 </a:t>
            </a:r>
            <a:r>
              <a:rPr lang="en-US" b="0" dirty="0" smtClean="0"/>
              <a:t>with the exception of pregnant women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449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53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60" y="609600"/>
            <a:ext cx="7520940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/>
              <a:t>The duration of treatment will depend on the several situations such as, </a:t>
            </a:r>
          </a:p>
          <a:p>
            <a:pPr lvl="3">
              <a:buFont typeface="Wingdings" pitchFamily="2" charset="2"/>
              <a:buChar char="v"/>
            </a:pPr>
            <a:r>
              <a:rPr lang="en-US" sz="2400" b="0" dirty="0"/>
              <a:t>cirrhosis versus non-cirrhosis, </a:t>
            </a:r>
          </a:p>
          <a:p>
            <a:pPr lvl="3">
              <a:buFont typeface="Wingdings" pitchFamily="2" charset="2"/>
              <a:buChar char="v"/>
            </a:pPr>
            <a:r>
              <a:rPr lang="en-US" sz="2400" b="0" dirty="0"/>
              <a:t>presence of </a:t>
            </a:r>
            <a:r>
              <a:rPr lang="en-US" sz="2400" b="0" dirty="0" err="1"/>
              <a:t>decompensation</a:t>
            </a:r>
            <a:r>
              <a:rPr lang="en-US" sz="2400" b="0" dirty="0"/>
              <a:t> (ascites, </a:t>
            </a:r>
            <a:r>
              <a:rPr lang="en-US" sz="2400" b="0" dirty="0" err="1" smtClean="0"/>
              <a:t>variceal</a:t>
            </a:r>
            <a:r>
              <a:rPr lang="en-US" sz="2400" dirty="0"/>
              <a:t> </a:t>
            </a:r>
            <a:r>
              <a:rPr lang="en-US" sz="2400" b="0" dirty="0" smtClean="0"/>
              <a:t>bleeding</a:t>
            </a:r>
            <a:r>
              <a:rPr lang="en-US" sz="2400" b="0" dirty="0"/>
              <a:t>, hepatic encephalopathy, or infection(s</a:t>
            </a:r>
            <a:r>
              <a:rPr lang="en-US" sz="2400" b="0" dirty="0" smtClean="0"/>
              <a:t>)</a:t>
            </a:r>
            <a:endParaRPr lang="en-US" sz="2400" b="0" dirty="0"/>
          </a:p>
          <a:p>
            <a:pPr lvl="3">
              <a:buFont typeface="Wingdings" pitchFamily="2" charset="2"/>
              <a:buChar char="v"/>
            </a:pPr>
            <a:r>
              <a:rPr lang="en-US" sz="2400" b="0" dirty="0"/>
              <a:t>treatment naïve versus treatment </a:t>
            </a:r>
            <a:r>
              <a:rPr lang="en-US" sz="2400" b="0" dirty="0" smtClean="0"/>
              <a:t>experienced patients</a:t>
            </a:r>
            <a:r>
              <a:rPr lang="en-US" sz="2400" dirty="0" smtClean="0"/>
              <a:t> </a:t>
            </a:r>
            <a:r>
              <a:rPr lang="en-US" sz="2400" b="0" dirty="0" smtClean="0"/>
              <a:t>(</a:t>
            </a:r>
            <a:r>
              <a:rPr lang="en-US" sz="2400" b="0" dirty="0"/>
              <a:t>to peg IFN, DAAs, </a:t>
            </a:r>
            <a:r>
              <a:rPr lang="en-US" sz="2400" b="0" dirty="0" err="1" smtClean="0"/>
              <a:t>etc</a:t>
            </a:r>
            <a:r>
              <a:rPr lang="en-US" sz="2400" b="0" dirty="0" smtClean="0"/>
              <a:t> ). </a:t>
            </a:r>
            <a:endParaRPr lang="en-US" sz="2400" b="0" dirty="0"/>
          </a:p>
          <a:p>
            <a:pPr lvl="3">
              <a:buFont typeface="Wingdings" pitchFamily="2" charset="2"/>
              <a:buChar char="v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95789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テキスト ボックス 2"/>
          <p:cNvSpPr txBox="1">
            <a:spLocks noChangeArrowheads="1"/>
          </p:cNvSpPr>
          <p:nvPr/>
        </p:nvSpPr>
        <p:spPr bwMode="auto">
          <a:xfrm>
            <a:off x="0" y="252413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2800" b="1" dirty="0">
                <a:ea typeface="+mj-ea"/>
                <a:cs typeface="+mj-cs"/>
              </a:rPr>
              <a:t>Why treat HCV infection?</a:t>
            </a:r>
          </a:p>
        </p:txBody>
      </p:sp>
      <p:sp>
        <p:nvSpPr>
          <p:cNvPr id="46083" name="テキスト ボックス 5"/>
          <p:cNvSpPr txBox="1">
            <a:spLocks noChangeArrowheads="1"/>
          </p:cNvSpPr>
          <p:nvPr/>
        </p:nvSpPr>
        <p:spPr bwMode="auto">
          <a:xfrm>
            <a:off x="457200" y="981075"/>
            <a:ext cx="836295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endParaRPr kumimoji="1" lang="en-US" altLang="ja-JP" dirty="0">
              <a:solidFill>
                <a:srgbClr val="C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en-US" altLang="ja-JP" dirty="0">
                <a:latin typeface="+mn-lt"/>
              </a:rPr>
              <a:t>Delay the progression of cirrhosis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en-US" altLang="ja-JP" dirty="0">
                <a:latin typeface="+mn-lt"/>
              </a:rPr>
              <a:t>Reduce the incidence of hepatocellular carcinoma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en-US" altLang="ja-JP" dirty="0">
                <a:latin typeface="+mn-lt"/>
              </a:rPr>
              <a:t>Improve quality of life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en-US" altLang="ja-JP" dirty="0">
                <a:latin typeface="+mn-lt"/>
              </a:rPr>
              <a:t>Improve long-term survival (reduce death)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en-US" altLang="ja-JP" dirty="0">
                <a:latin typeface="+mn-lt"/>
              </a:rPr>
              <a:t>Potentially, reduce transmission</a:t>
            </a:r>
          </a:p>
        </p:txBody>
      </p:sp>
    </p:spTree>
    <p:extLst>
      <p:ext uri="{BB962C8B-B14F-4D97-AF65-F5344CB8AC3E}">
        <p14:creationId xmlns:p14="http://schemas.microsoft.com/office/powerpoint/2010/main" val="89576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439964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228600"/>
            <a:ext cx="670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Assessment </a:t>
            </a:r>
            <a:r>
              <a:rPr lang="en-US" sz="2400" dirty="0"/>
              <a:t>Before Initiating Treatment </a:t>
            </a:r>
          </a:p>
        </p:txBody>
      </p:sp>
    </p:spTree>
    <p:extLst>
      <p:ext uri="{BB962C8B-B14F-4D97-AF65-F5344CB8AC3E}">
        <p14:creationId xmlns:p14="http://schemas.microsoft.com/office/powerpoint/2010/main" val="337884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8601"/>
            <a:ext cx="7520940" cy="38862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v"/>
            </a:pPr>
            <a:r>
              <a:rPr lang="en-IN" altLang="en-US" sz="2400" b="0" dirty="0" smtClean="0"/>
              <a:t>Chronic HCV infection can lead to progressive liver fibrosis</a:t>
            </a:r>
          </a:p>
          <a:p>
            <a:pPr>
              <a:spcBef>
                <a:spcPts val="1200"/>
              </a:spcBef>
              <a:buFont typeface="Wingdings" pitchFamily="2" charset="2"/>
              <a:buChar char="v"/>
            </a:pPr>
            <a:r>
              <a:rPr lang="en-IN" altLang="en-US" sz="2400" b="0" dirty="0" smtClean="0"/>
              <a:t>Degree of fibrosis can be identified by liver biopsy and is classified as F0 to F4 (using the METAVIR staging system). </a:t>
            </a:r>
          </a:p>
          <a:p>
            <a:pPr>
              <a:spcBef>
                <a:spcPts val="1200"/>
              </a:spcBef>
              <a:buFont typeface="Wingdings" pitchFamily="2" charset="2"/>
              <a:buChar char="v"/>
            </a:pPr>
            <a:r>
              <a:rPr lang="en-IN" altLang="en-US" sz="2400" b="0" dirty="0" smtClean="0"/>
              <a:t>Cirrhosis (or F4 fibrosis) indicates </a:t>
            </a:r>
            <a:r>
              <a:rPr lang="en-IN" altLang="en-US" sz="2400" b="0" dirty="0" smtClean="0">
                <a:solidFill>
                  <a:srgbClr val="800000"/>
                </a:solidFill>
              </a:rPr>
              <a:t>extensive liver scarring </a:t>
            </a:r>
            <a:r>
              <a:rPr lang="en-IN" altLang="en-US" sz="2400" b="0" dirty="0" smtClean="0"/>
              <a:t>secondary to prolonged inflammation of the liver, and is associated with </a:t>
            </a:r>
            <a:r>
              <a:rPr lang="en-IN" altLang="en-US" sz="2400" b="0" dirty="0" smtClean="0">
                <a:solidFill>
                  <a:srgbClr val="800000"/>
                </a:solidFill>
              </a:rPr>
              <a:t>a high risk of serious complications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406947"/>
              </p:ext>
            </p:extLst>
          </p:nvPr>
        </p:nvGraphicFramePr>
        <p:xfrm>
          <a:off x="990600" y="4267200"/>
          <a:ext cx="6648450" cy="2166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084"/>
                <a:gridCol w="4816366"/>
              </a:tblGrid>
              <a:tr h="3124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METAVIR stage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Definition</a:t>
                      </a:r>
                    </a:p>
                  </a:txBody>
                  <a:tcPr marL="7620" marR="7620" marT="7621" marB="0" anchor="ctr"/>
                </a:tc>
              </a:tr>
              <a:tr h="37089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F0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fibrosis</a:t>
                      </a:r>
                    </a:p>
                  </a:txBody>
                  <a:tcPr marL="7620" marR="7620" marT="7621" marB="0" anchor="ctr"/>
                </a:tc>
              </a:tr>
              <a:tr h="37089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F1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Portal fibrosis without septa</a:t>
                      </a:r>
                    </a:p>
                  </a:txBody>
                  <a:tcPr marL="7620" marR="7620" marT="7621" marB="0" anchor="ctr"/>
                </a:tc>
              </a:tr>
              <a:tr h="37089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F2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Portal fibrosis with septa</a:t>
                      </a:r>
                    </a:p>
                  </a:txBody>
                  <a:tcPr marL="7620" marR="7620" marT="7621" marB="0" anchor="ctr"/>
                </a:tc>
              </a:tr>
              <a:tr h="37089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F3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Numerous septa without cirrhosis</a:t>
                      </a:r>
                    </a:p>
                  </a:txBody>
                  <a:tcPr marL="7620" marR="7620" marT="7621" marB="0" anchor="ctr"/>
                </a:tc>
              </a:tr>
              <a:tr h="37089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F4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 dirty="0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Cirrhosis</a:t>
                      </a:r>
                    </a:p>
                  </a:txBody>
                  <a:tcPr marL="7620" marR="7620" marT="762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5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/>
            <a:r>
              <a:rPr lang="en-IN" altLang="en-US" b="1" dirty="0" smtClean="0">
                <a:latin typeface="+mn-lt"/>
              </a:rPr>
              <a:t>Diagnosis of cirrhosis</a:t>
            </a:r>
          </a:p>
        </p:txBody>
      </p:sp>
      <p:sp>
        <p:nvSpPr>
          <p:cNvPr id="34819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b="1" smtClean="0">
              <a:solidFill>
                <a:srgbClr val="C0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endParaRPr lang="en-IN" sz="2400" dirty="0">
              <a:latin typeface="+mn-lt"/>
              <a:cs typeface="+mn-cs"/>
            </a:endParaRPr>
          </a:p>
          <a:p>
            <a:pPr marL="342900" indent="-342900" eaLnBrk="1" hangingPunct="1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IN" sz="2400" dirty="0">
                <a:latin typeface="+mn-lt"/>
                <a:cs typeface="+mn-cs"/>
              </a:rPr>
              <a:t>Indirect tests</a:t>
            </a:r>
          </a:p>
          <a:p>
            <a:pPr marL="742950" lvl="1" indent="-285750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IN" sz="2200" dirty="0">
                <a:latin typeface="+mn-lt"/>
                <a:cs typeface="+mn-cs"/>
              </a:rPr>
              <a:t>Hemogram, especially platelet count</a:t>
            </a:r>
          </a:p>
          <a:p>
            <a:pPr marL="742950" lvl="1" indent="-285750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IN" sz="2200" dirty="0">
                <a:latin typeface="+mn-lt"/>
                <a:cs typeface="+mn-cs"/>
              </a:rPr>
              <a:t>Biochemical tests: ALT, AST, albumin</a:t>
            </a:r>
          </a:p>
          <a:p>
            <a:pPr marL="742950" lvl="1" indent="-285750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IN" sz="2200" dirty="0">
                <a:solidFill>
                  <a:srgbClr val="C00000"/>
                </a:solidFill>
                <a:latin typeface="+mn-lt"/>
                <a:cs typeface="+mn-cs"/>
              </a:rPr>
              <a:t>Composite measures</a:t>
            </a:r>
          </a:p>
          <a:p>
            <a:pPr marL="1143000" lvl="2" indent="-2286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IN" sz="2000" dirty="0">
                <a:solidFill>
                  <a:srgbClr val="C00000"/>
                </a:solidFill>
                <a:latin typeface="+mn-lt"/>
                <a:cs typeface="+mn-cs"/>
              </a:rPr>
              <a:t>FIB-4, </a:t>
            </a:r>
            <a:r>
              <a:rPr lang="en-IN" sz="2000" dirty="0" smtClean="0">
                <a:solidFill>
                  <a:srgbClr val="C00000"/>
                </a:solidFill>
                <a:latin typeface="+mn-lt"/>
                <a:cs typeface="+mn-cs"/>
              </a:rPr>
              <a:t>APRI</a:t>
            </a:r>
            <a:endParaRPr lang="en-IN" sz="2000" dirty="0">
              <a:solidFill>
                <a:srgbClr val="C00000"/>
              </a:solidFill>
              <a:latin typeface="+mn-lt"/>
              <a:cs typeface="+mn-cs"/>
            </a:endParaRPr>
          </a:p>
          <a:p>
            <a:pPr marL="342900" indent="-342900" eaLnBrk="1" hangingPunct="1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IN" sz="2400" dirty="0">
                <a:latin typeface="+mn-lt"/>
                <a:cs typeface="+mn-cs"/>
              </a:rPr>
              <a:t>Imaging</a:t>
            </a:r>
          </a:p>
          <a:p>
            <a:pPr marL="742950" lvl="1" indent="-285750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IN" sz="2200" dirty="0">
                <a:solidFill>
                  <a:srgbClr val="C00000"/>
                </a:solidFill>
                <a:latin typeface="+mn-lt"/>
                <a:cs typeface="+mn-cs"/>
              </a:rPr>
              <a:t>Ultrasound</a:t>
            </a:r>
          </a:p>
          <a:p>
            <a:pPr marL="342900" indent="-342900" eaLnBrk="1" hangingPunct="1">
              <a:spcBef>
                <a:spcPts val="1800"/>
              </a:spcBef>
              <a:buFont typeface="Arial" pitchFamily="34" charset="0"/>
              <a:buChar char="•"/>
              <a:defRPr/>
            </a:pPr>
            <a:r>
              <a:rPr lang="en-IN" sz="2400" dirty="0">
                <a:latin typeface="+mn-lt"/>
                <a:cs typeface="+mn-cs"/>
              </a:rPr>
              <a:t>Specialized tests</a:t>
            </a:r>
          </a:p>
          <a:p>
            <a:pPr marL="742950" lvl="1" indent="-285750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IN" sz="2200" dirty="0">
                <a:latin typeface="+mn-lt"/>
                <a:cs typeface="+mn-cs"/>
              </a:rPr>
              <a:t>Endoscopy for varices</a:t>
            </a:r>
          </a:p>
          <a:p>
            <a:pPr marL="742950" lvl="1" indent="-285750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IN" sz="2200" dirty="0">
                <a:solidFill>
                  <a:srgbClr val="C00000"/>
                </a:solidFill>
                <a:latin typeface="+mn-lt"/>
                <a:cs typeface="+mn-cs"/>
              </a:rPr>
              <a:t>Liver stiffness (</a:t>
            </a:r>
            <a:r>
              <a:rPr lang="en-IN" sz="2200" dirty="0" err="1">
                <a:solidFill>
                  <a:srgbClr val="C00000"/>
                </a:solidFill>
                <a:latin typeface="+mn-lt"/>
                <a:cs typeface="+mn-cs"/>
              </a:rPr>
              <a:t>elastography</a:t>
            </a:r>
            <a:r>
              <a:rPr lang="en-IN" sz="2200" dirty="0">
                <a:solidFill>
                  <a:srgbClr val="C00000"/>
                </a:solidFill>
                <a:latin typeface="+mn-lt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299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3850" y="1441450"/>
          <a:ext cx="8569325" cy="2613025"/>
        </p:xfrm>
        <a:graphic>
          <a:graphicData uri="http://schemas.openxmlformats.org/drawingml/2006/table">
            <a:tbl>
              <a:tblPr/>
              <a:tblGrid>
                <a:gridCol w="1655763"/>
                <a:gridCol w="3816350"/>
                <a:gridCol w="2449512"/>
                <a:gridCol w="647700"/>
              </a:tblGrid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Components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Requirements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Cost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APRI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AST, platelets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Simple serum and hematology test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+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FIB-4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Age, AST, ALT, Platelets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1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FibroTest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GGT, haptoglobin, bilirubin,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apoprotein A1, </a:t>
                      </a:r>
                      <a:r>
                        <a:rPr kumimoji="0" lang="en-US" altLang="ja-JP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α2-macroglobulin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Specialized tests 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designed laboratories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++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Fibroscan ®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charset="0"/>
                        </a:rPr>
                        <a:t>Transient elastography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Dedicated equipment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+++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  <p:sp>
        <p:nvSpPr>
          <p:cNvPr id="35872" name="TextBox 3"/>
          <p:cNvSpPr txBox="1">
            <a:spLocks noChangeArrowheads="1"/>
          </p:cNvSpPr>
          <p:nvPr/>
        </p:nvSpPr>
        <p:spPr bwMode="auto">
          <a:xfrm>
            <a:off x="2362200" y="5181600"/>
            <a:ext cx="6335713" cy="14779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08" tIns="45704" rIns="91408" bIns="45704">
            <a:spAutoFit/>
          </a:bodyPr>
          <a:lstStyle>
            <a:lvl1pPr defTabSz="455613">
              <a:tabLst>
                <a:tab pos="13716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defTabSz="455613">
              <a:tabLst>
                <a:tab pos="1371600" algn="l"/>
              </a:tabLst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defTabSz="455613">
              <a:tabLst>
                <a:tab pos="13716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455613">
              <a:tabLst>
                <a:tab pos="13716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455613">
              <a:tabLst>
                <a:tab pos="13716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455613" eaLnBrk="0" fontAlgn="base" hangingPunct="0">
              <a:spcAft>
                <a:spcPct val="0"/>
              </a:spcAft>
              <a:buFont typeface="Arial" charset="0"/>
              <a:buChar char="»"/>
              <a:tabLst>
                <a:tab pos="13716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455613" eaLnBrk="0" fontAlgn="base" hangingPunct="0">
              <a:spcAft>
                <a:spcPct val="0"/>
              </a:spcAft>
              <a:buFont typeface="Arial" charset="0"/>
              <a:buChar char="»"/>
              <a:tabLst>
                <a:tab pos="13716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455613" eaLnBrk="0" fontAlgn="base" hangingPunct="0">
              <a:spcAft>
                <a:spcPct val="0"/>
              </a:spcAft>
              <a:buFont typeface="Arial" charset="0"/>
              <a:buChar char="»"/>
              <a:tabLst>
                <a:tab pos="13716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455613" eaLnBrk="0" fontAlgn="base" hangingPunct="0">
              <a:spcAft>
                <a:spcPct val="0"/>
              </a:spcAft>
              <a:buFont typeface="Arial" charset="0"/>
              <a:buChar char="»"/>
              <a:tabLst>
                <a:tab pos="13716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dirty="0"/>
              <a:t>AST 	Aspartate aminotransferase </a:t>
            </a:r>
          </a:p>
          <a:p>
            <a:pPr eaLnBrk="1" hangingPunct="1"/>
            <a:r>
              <a:rPr lang="en-US" altLang="en-US" sz="1800" dirty="0"/>
              <a:t>ALT 	Alanine aminotransferase</a:t>
            </a:r>
          </a:p>
          <a:p>
            <a:pPr eaLnBrk="1" hangingPunct="1"/>
            <a:r>
              <a:rPr lang="en-US" altLang="en-US" sz="1800" dirty="0"/>
              <a:t>GGT	Gamma </a:t>
            </a:r>
            <a:r>
              <a:rPr lang="en-US" altLang="en-US" sz="1800" dirty="0" err="1"/>
              <a:t>glutamyl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transpeptidase</a:t>
            </a:r>
            <a:endParaRPr lang="en-US" altLang="en-US" sz="1800" dirty="0"/>
          </a:p>
          <a:p>
            <a:pPr eaLnBrk="1" hangingPunct="1"/>
            <a:r>
              <a:rPr lang="en-US" altLang="en-US" sz="1800" dirty="0"/>
              <a:t>APRI 	Aspartate aminotransferase-to-platelet ratio index</a:t>
            </a:r>
          </a:p>
          <a:p>
            <a:pPr eaLnBrk="1" hangingPunct="1"/>
            <a:r>
              <a:rPr lang="en-US" altLang="en-US" sz="1800" dirty="0"/>
              <a:t>FIB-4 	Fibrosis-4 score</a:t>
            </a:r>
          </a:p>
        </p:txBody>
      </p:sp>
      <p:sp>
        <p:nvSpPr>
          <p:cNvPr id="7" name="テキスト ボックス 2"/>
          <p:cNvSpPr txBox="1">
            <a:spLocks noChangeArrowheads="1"/>
          </p:cNvSpPr>
          <p:nvPr/>
        </p:nvSpPr>
        <p:spPr bwMode="auto">
          <a:xfrm>
            <a:off x="0" y="252413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32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Cirrhosis versus no cirrhosis</a:t>
            </a:r>
          </a:p>
        </p:txBody>
      </p:sp>
    </p:spTree>
    <p:extLst>
      <p:ext uri="{BB962C8B-B14F-4D97-AF65-F5344CB8AC3E}">
        <p14:creationId xmlns:p14="http://schemas.microsoft.com/office/powerpoint/2010/main" val="18759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AST </a:t>
            </a:r>
            <a:r>
              <a:rPr lang="en-US" dirty="0"/>
              <a:t>to Platelet Ratio Index (APRI)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C:\Users\Shinas\Desktop\balz\download (1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6000" contras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6595836" cy="37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23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Fibrosis-4 </a:t>
            </a:r>
            <a:r>
              <a:rPr lang="en-US" dirty="0"/>
              <a:t>score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Image result for fib 4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"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91" y="1981200"/>
            <a:ext cx="6781800" cy="370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0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228600" y="365760"/>
            <a:ext cx="8115300" cy="548640"/>
          </a:xfrm>
        </p:spPr>
        <p:txBody>
          <a:bodyPr/>
          <a:lstStyle/>
          <a:p>
            <a:r>
              <a:rPr lang="en-IN" altLang="en-US" sz="2400" dirty="0" smtClean="0">
                <a:latin typeface="+mn-lt"/>
              </a:rPr>
              <a:t>Compensated versus decompensated cirrhosis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sz="quarter" idx="1"/>
          </p:nvPr>
        </p:nvSpPr>
        <p:spPr>
          <a:xfrm>
            <a:off x="822960" y="1100628"/>
            <a:ext cx="7520940" cy="5147772"/>
          </a:xfrm>
        </p:spPr>
        <p:txBody>
          <a:bodyPr>
            <a:noAutofit/>
          </a:bodyPr>
          <a:lstStyle/>
          <a:p>
            <a:endParaRPr lang="en-IN" altLang="en-US" sz="1400" b="1" dirty="0" smtClean="0">
              <a:solidFill>
                <a:srgbClr val="80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IN" altLang="en-US" sz="2000" b="1" dirty="0" smtClean="0">
                <a:solidFill>
                  <a:srgbClr val="800000"/>
                </a:solidFill>
              </a:rPr>
              <a:t>Compensated cirrhosis </a:t>
            </a:r>
            <a:br>
              <a:rPr lang="en-IN" altLang="en-US" sz="2000" b="1" dirty="0" smtClean="0">
                <a:solidFill>
                  <a:srgbClr val="800000"/>
                </a:solidFill>
              </a:rPr>
            </a:br>
            <a:r>
              <a:rPr lang="en-IN" altLang="en-US" sz="2000" dirty="0" err="1" smtClean="0"/>
              <a:t>Cirrhosis</a:t>
            </a:r>
            <a:r>
              <a:rPr lang="en-IN" altLang="en-US" sz="2000" dirty="0" smtClean="0"/>
              <a:t> usually without liver-related symptoms or signs</a:t>
            </a:r>
          </a:p>
          <a:p>
            <a:pPr marL="0" indent="0">
              <a:buNone/>
            </a:pPr>
            <a:endParaRPr lang="en-IN" alt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IN" altLang="en-US" sz="2000" b="1" dirty="0" smtClean="0">
                <a:solidFill>
                  <a:srgbClr val="800000"/>
                </a:solidFill>
              </a:rPr>
              <a:t>Decompensated cirrhosis  </a:t>
            </a:r>
            <a:r>
              <a:rPr lang="en-IN" altLang="en-US" sz="2000" dirty="0" smtClean="0"/>
              <a:t/>
            </a:r>
            <a:br>
              <a:rPr lang="en-IN" altLang="en-US" sz="2000" dirty="0" smtClean="0"/>
            </a:br>
            <a:r>
              <a:rPr lang="en-IN" altLang="en-US" sz="2000" dirty="0" err="1" smtClean="0"/>
              <a:t>Cirrhosis</a:t>
            </a:r>
            <a:r>
              <a:rPr lang="en-IN" altLang="en-US" sz="2000" dirty="0" smtClean="0"/>
              <a:t> with development of symptomatic complications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IN" altLang="en-US" sz="2000" dirty="0" smtClean="0"/>
              <a:t>Ascites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IN" altLang="en-US" sz="2000" dirty="0" smtClean="0"/>
              <a:t>Hepatic encephalopathy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IN" altLang="en-US" sz="2000" dirty="0" smtClean="0"/>
              <a:t>Total bilirubin &gt;2.5 x ULN + prolonged </a:t>
            </a:r>
            <a:r>
              <a:rPr lang="en-IN" altLang="en-US" sz="2000" dirty="0" err="1" smtClean="0"/>
              <a:t>prothrombin</a:t>
            </a:r>
            <a:r>
              <a:rPr lang="en-IN" altLang="en-US" sz="2000" dirty="0" smtClean="0"/>
              <a:t> time </a:t>
            </a:r>
            <a:br>
              <a:rPr lang="en-IN" altLang="en-US" sz="2000" dirty="0" smtClean="0"/>
            </a:br>
            <a:r>
              <a:rPr lang="en-IN" altLang="en-US" sz="2000" dirty="0" smtClean="0"/>
              <a:t>(&gt;3 second prolongation or INR &gt;1.5)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IN" altLang="en-US" sz="2000" dirty="0" err="1" smtClean="0"/>
              <a:t>Variceal</a:t>
            </a:r>
            <a:r>
              <a:rPr lang="en-IN" altLang="en-US" sz="2000" dirty="0" smtClean="0"/>
              <a:t> bleed</a:t>
            </a:r>
          </a:p>
          <a:p>
            <a:pPr lvl="1" eaLnBrk="1" hangingPunct="1"/>
            <a:endParaRPr lang="en-US" altLang="en-US" sz="1400" dirty="0" smtClean="0"/>
          </a:p>
          <a:p>
            <a:pPr eaLnBrk="1" hangingPunct="1"/>
            <a:r>
              <a:rPr lang="en-IN" altLang="en-US" sz="2000" dirty="0" smtClean="0"/>
              <a:t>Indicates presence of advanced liver disease</a:t>
            </a:r>
          </a:p>
        </p:txBody>
      </p:sp>
    </p:spTree>
    <p:extLst>
      <p:ext uri="{BB962C8B-B14F-4D97-AF65-F5344CB8AC3E}">
        <p14:creationId xmlns:p14="http://schemas.microsoft.com/office/powerpoint/2010/main" val="90822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altLang="ja-JP" smtClean="0"/>
              <a:t>Severity of liver dysfunction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46699402"/>
              </p:ext>
            </p:extLst>
          </p:nvPr>
        </p:nvGraphicFramePr>
        <p:xfrm>
          <a:off x="381000" y="1143000"/>
          <a:ext cx="8229600" cy="3843338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41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Methods</a:t>
                      </a:r>
                      <a:endParaRPr kumimoji="0" lang="en-I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Parameters assessed</a:t>
                      </a:r>
                      <a:endParaRPr kumimoji="0" lang="en-I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051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Child-Pugh-</a:t>
                      </a:r>
                      <a:r>
                        <a:rPr kumimoji="0" lang="en-IN" alt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Turcotte</a:t>
                      </a:r>
                      <a:r>
                        <a:rPr kumimoji="0" lang="en-I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(CTP) score/class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45720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45720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45720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45720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45720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45720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Clinical evaluation: </a:t>
                      </a:r>
                      <a:b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	Ascites</a:t>
                      </a:r>
                      <a:b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	Encephalopathy</a:t>
                      </a: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/>
                      </a:r>
                      <a:b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Serum bilirubin </a:t>
                      </a:r>
                      <a:b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Serum albumin</a:t>
                      </a:r>
                      <a:b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Prothrombin time (INR)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</a:tr>
              <a:tr h="1150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Model for End-stage Liver Disease </a:t>
                      </a:r>
                      <a:b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(MELD)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Serum bilirubin </a:t>
                      </a:r>
                      <a:br>
                        <a:rPr kumimoji="0" lang="en-I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Prothrombin</a:t>
                      </a:r>
                      <a:r>
                        <a:rPr kumimoji="0" lang="en-I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time (INR) </a:t>
                      </a:r>
                      <a:br>
                        <a:rPr kumimoji="0" lang="en-I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en-I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Serum </a:t>
                      </a:r>
                      <a:r>
                        <a:rPr kumimoji="0" lang="en-IN" alt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creatinine</a:t>
                      </a:r>
                      <a:endParaRPr kumimoji="0" lang="en-I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3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テキスト ボックス 2"/>
          <p:cNvSpPr txBox="1">
            <a:spLocks noChangeArrowheads="1"/>
          </p:cNvSpPr>
          <p:nvPr/>
        </p:nvSpPr>
        <p:spPr bwMode="auto">
          <a:xfrm>
            <a:off x="0" y="252413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32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Child-Pugh-</a:t>
            </a:r>
            <a:r>
              <a:rPr lang="en-US" altLang="ja-JP" sz="3200" b="1" dirty="0" err="1">
                <a:solidFill>
                  <a:srgbClr val="800000"/>
                </a:solidFill>
                <a:latin typeface="+mj-lt"/>
                <a:ea typeface="+mj-ea"/>
                <a:cs typeface="+mj-cs"/>
              </a:rPr>
              <a:t>Turcotte</a:t>
            </a:r>
            <a:r>
              <a:rPr lang="en-US" altLang="ja-JP" sz="32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 Score</a:t>
            </a:r>
          </a:p>
        </p:txBody>
      </p:sp>
      <p:pic>
        <p:nvPicPr>
          <p:cNvPr id="44035" name="Picture 2" descr="Image result for CTP 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085850"/>
            <a:ext cx="80010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3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7886700" cy="548640"/>
          </a:xfrm>
        </p:spPr>
        <p:txBody>
          <a:bodyPr/>
          <a:lstStyle/>
          <a:p>
            <a:pPr eaLnBrk="1" hangingPunct="1"/>
            <a:r>
              <a:rPr lang="en-IN" altLang="en-US" sz="2400" b="1" dirty="0" smtClean="0">
                <a:latin typeface="+mn-lt"/>
              </a:rPr>
              <a:t>Pre-treatment Assessment-Summary</a:t>
            </a:r>
          </a:p>
        </p:txBody>
      </p:sp>
      <p:sp>
        <p:nvSpPr>
          <p:cNvPr id="45059" name="Content Placeholder 3"/>
          <p:cNvSpPr>
            <a:spLocks noGrp="1"/>
          </p:cNvSpPr>
          <p:nvPr>
            <p:ph sz="quarter" idx="1"/>
          </p:nvPr>
        </p:nvSpPr>
        <p:spPr>
          <a:xfrm>
            <a:off x="395288" y="1371600"/>
            <a:ext cx="8229600" cy="4554538"/>
          </a:xfrm>
        </p:spPr>
        <p:txBody>
          <a:bodyPr>
            <a:normAutofit/>
          </a:bodyPr>
          <a:lstStyle/>
          <a:p>
            <a:pPr marL="685800" eaLnBrk="1" hangingPunct="1">
              <a:spcBef>
                <a:spcPts val="1200"/>
              </a:spcBef>
              <a:buFont typeface="Wingdings" pitchFamily="2" charset="2"/>
              <a:buChar char="v"/>
              <a:tabLst>
                <a:tab pos="3205163" algn="l"/>
              </a:tabLst>
            </a:pPr>
            <a:r>
              <a:rPr lang="en-US" altLang="en-US" sz="2000" b="0" dirty="0" smtClean="0"/>
              <a:t>Clinical features 	Cirrhosis</a:t>
            </a:r>
            <a:br>
              <a:rPr lang="en-US" altLang="en-US" sz="2000" b="0" dirty="0" smtClean="0"/>
            </a:br>
            <a:r>
              <a:rPr lang="en-US" altLang="en-US" sz="2000" b="0" dirty="0" smtClean="0"/>
              <a:t>	</a:t>
            </a:r>
            <a:r>
              <a:rPr lang="en-US" altLang="en-US" sz="2000" b="0" dirty="0" err="1" smtClean="0"/>
              <a:t>Decompensation</a:t>
            </a:r>
            <a:endParaRPr lang="en-US" altLang="en-US" sz="2000" b="0" dirty="0" smtClean="0"/>
          </a:p>
          <a:p>
            <a:pPr marL="685800" eaLnBrk="1" hangingPunct="1">
              <a:spcBef>
                <a:spcPts val="1200"/>
              </a:spcBef>
              <a:buFont typeface="Wingdings" pitchFamily="2" charset="2"/>
              <a:buChar char="v"/>
              <a:tabLst>
                <a:tab pos="3205163" algn="l"/>
              </a:tabLst>
            </a:pPr>
            <a:r>
              <a:rPr lang="en-US" altLang="en-US" sz="2000" b="0" dirty="0" smtClean="0"/>
              <a:t>Laboratory	</a:t>
            </a:r>
            <a:r>
              <a:rPr lang="en-US" altLang="en-US" sz="2000" b="0" dirty="0" err="1" smtClean="0"/>
              <a:t>Hemogram</a:t>
            </a:r>
            <a:r>
              <a:rPr lang="en-US" altLang="en-US" sz="2000" b="0" dirty="0" smtClean="0"/>
              <a:t/>
            </a:r>
            <a:br>
              <a:rPr lang="en-US" altLang="en-US" sz="2000" b="0" dirty="0" smtClean="0"/>
            </a:br>
            <a:r>
              <a:rPr lang="en-US" altLang="en-US" sz="2000" b="0" dirty="0" smtClean="0"/>
              <a:t>	Liver function tests</a:t>
            </a:r>
            <a:br>
              <a:rPr lang="en-US" altLang="en-US" sz="2000" b="0" dirty="0" smtClean="0"/>
            </a:br>
            <a:r>
              <a:rPr lang="en-US" altLang="en-US" sz="2000" b="0" dirty="0" smtClean="0"/>
              <a:t>	</a:t>
            </a:r>
            <a:r>
              <a:rPr lang="en-US" altLang="en-US" sz="2000" b="0" dirty="0" err="1" smtClean="0"/>
              <a:t>Creatinine</a:t>
            </a:r>
            <a:endParaRPr lang="en-US" altLang="en-US" sz="2000" b="0" dirty="0" smtClean="0"/>
          </a:p>
          <a:p>
            <a:pPr marL="685800" eaLnBrk="1" hangingPunct="1">
              <a:spcBef>
                <a:spcPts val="1200"/>
              </a:spcBef>
              <a:buFont typeface="Wingdings" pitchFamily="2" charset="2"/>
              <a:buChar char="v"/>
              <a:tabLst>
                <a:tab pos="3205163" algn="l"/>
              </a:tabLst>
            </a:pPr>
            <a:r>
              <a:rPr lang="en-US" altLang="en-US" sz="2000" b="0" dirty="0" smtClean="0"/>
              <a:t>Fibrosis/cirrhosis	Non-invasive fibrosis assessment</a:t>
            </a:r>
            <a:br>
              <a:rPr lang="en-US" altLang="en-US" sz="2000" b="0" dirty="0" smtClean="0"/>
            </a:br>
            <a:r>
              <a:rPr lang="en-US" altLang="en-US" sz="2000" b="0" dirty="0" smtClean="0"/>
              <a:t>	</a:t>
            </a:r>
            <a:r>
              <a:rPr lang="en-US" altLang="en-US" sz="2000" b="0" dirty="0" err="1" smtClean="0"/>
              <a:t>Fibroscan</a:t>
            </a:r>
            <a:r>
              <a:rPr lang="en-US" altLang="en-US" sz="2000" b="0" dirty="0" smtClean="0"/>
              <a:t>: if available</a:t>
            </a:r>
            <a:br>
              <a:rPr lang="en-US" altLang="en-US" sz="2000" b="0" dirty="0" smtClean="0"/>
            </a:br>
            <a:r>
              <a:rPr lang="en-US" altLang="en-US" sz="2000" b="0" dirty="0" smtClean="0"/>
              <a:t>	UGI endoscopy, if needed </a:t>
            </a:r>
          </a:p>
          <a:p>
            <a:pPr marL="685800" eaLnBrk="1" hangingPunct="1">
              <a:spcBef>
                <a:spcPts val="1200"/>
              </a:spcBef>
              <a:buFont typeface="Wingdings" pitchFamily="2" charset="2"/>
              <a:buChar char="v"/>
              <a:tabLst>
                <a:tab pos="3205163" algn="l"/>
              </a:tabLst>
            </a:pPr>
            <a:r>
              <a:rPr lang="en-US" altLang="en-US" sz="2000" b="0" dirty="0" smtClean="0"/>
              <a:t>HCV RNA</a:t>
            </a:r>
          </a:p>
        </p:txBody>
      </p:sp>
    </p:spTree>
    <p:extLst>
      <p:ext uri="{BB962C8B-B14F-4D97-AF65-F5344CB8AC3E}">
        <p14:creationId xmlns:p14="http://schemas.microsoft.com/office/powerpoint/2010/main" val="37605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4" y="914400"/>
            <a:ext cx="7346950" cy="409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itle 1"/>
          <p:cNvSpPr>
            <a:spLocks noGrp="1"/>
          </p:cNvSpPr>
          <p:nvPr>
            <p:ph type="title"/>
          </p:nvPr>
        </p:nvSpPr>
        <p:spPr>
          <a:xfrm>
            <a:off x="859952" y="152400"/>
            <a:ext cx="7863840" cy="548640"/>
          </a:xfrm>
        </p:spPr>
        <p:txBody>
          <a:bodyPr/>
          <a:lstStyle/>
          <a:p>
            <a:pPr eaLnBrk="1" hangingPunct="1"/>
            <a:r>
              <a:rPr lang="en-IN" altLang="en-US" dirty="0" smtClean="0">
                <a:latin typeface="+mn-lt"/>
              </a:rPr>
              <a:t>Evolution of HCV treatment over time</a:t>
            </a:r>
          </a:p>
        </p:txBody>
      </p:sp>
    </p:spTree>
    <p:extLst>
      <p:ext uri="{BB962C8B-B14F-4D97-AF65-F5344CB8AC3E}">
        <p14:creationId xmlns:p14="http://schemas.microsoft.com/office/powerpoint/2010/main" val="127333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69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39100" cy="548640"/>
          </a:xfrm>
        </p:spPr>
        <p:txBody>
          <a:bodyPr/>
          <a:lstStyle/>
          <a:p>
            <a:pPr eaLnBrk="1" hangingPunct="1"/>
            <a:r>
              <a:rPr lang="en-IN" altLang="en-US" sz="2400" b="1" dirty="0" smtClean="0">
                <a:latin typeface="+mn-lt"/>
              </a:rPr>
              <a:t>Direct-acting Anti-viral Drugs (DAAs)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285750" indent="-285750" eaLnBrk="1" hangingPunct="1">
              <a:buFont typeface="Wingdings" pitchFamily="2" charset="2"/>
              <a:buChar char="v"/>
            </a:pPr>
            <a:r>
              <a:rPr lang="en-US" altLang="en-US" sz="2400" b="0" dirty="0" smtClean="0"/>
              <a:t>DAAs = Drugs that specifically act against hepatitis C virus</a:t>
            </a:r>
          </a:p>
          <a:p>
            <a:pPr marL="285750" indent="-285750" eaLnBrk="1" hangingPunct="1">
              <a:buFont typeface="Wingdings" pitchFamily="2" charset="2"/>
              <a:buChar char="v"/>
            </a:pPr>
            <a:endParaRPr lang="en-US" altLang="en-US" sz="2400" b="0" dirty="0" smtClean="0"/>
          </a:p>
          <a:p>
            <a:pPr marL="285750" indent="-285750" eaLnBrk="1" hangingPunct="1">
              <a:buFont typeface="Wingdings" pitchFamily="2" charset="2"/>
              <a:buChar char="v"/>
            </a:pPr>
            <a:r>
              <a:rPr lang="en-US" altLang="en-US" sz="2400" b="0" dirty="0" smtClean="0"/>
              <a:t>Three groups depending on mechanism of action </a:t>
            </a:r>
          </a:p>
          <a:p>
            <a:pPr marL="285750" indent="-285750" eaLnBrk="1" hangingPunct="1">
              <a:buFont typeface="Wingdings" pitchFamily="2" charset="2"/>
              <a:buChar char="v"/>
            </a:pPr>
            <a:endParaRPr lang="en-US" altLang="en-US" sz="2400" b="0" dirty="0" smtClean="0"/>
          </a:p>
          <a:p>
            <a:pPr marL="285750" indent="-285750" eaLnBrk="1" hangingPunct="1">
              <a:buFont typeface="Wingdings" pitchFamily="2" charset="2"/>
              <a:buChar char="v"/>
            </a:pPr>
            <a:r>
              <a:rPr lang="en-US" altLang="en-US" sz="1800" b="0" dirty="0" smtClean="0"/>
              <a:t>NS3 protease inhibitors		(….</a:t>
            </a:r>
            <a:r>
              <a:rPr lang="en-US" altLang="en-US" sz="1800" b="0" dirty="0" err="1" smtClean="0"/>
              <a:t>previr</a:t>
            </a:r>
            <a:r>
              <a:rPr lang="en-US" altLang="en-US" sz="1800" b="0" dirty="0" smtClean="0"/>
              <a:t>)	</a:t>
            </a:r>
            <a:r>
              <a:rPr lang="en-US" altLang="en-US" sz="1800" b="0" dirty="0" err="1" smtClean="0"/>
              <a:t>simeprevir</a:t>
            </a:r>
            <a:endParaRPr lang="en-US" altLang="en-US" sz="1800" b="0" dirty="0" smtClean="0"/>
          </a:p>
          <a:p>
            <a:pPr marL="285750" indent="-285750" eaLnBrk="1" hangingPunct="1">
              <a:buFont typeface="Wingdings" pitchFamily="2" charset="2"/>
              <a:buChar char="v"/>
            </a:pPr>
            <a:r>
              <a:rPr lang="en-US" altLang="en-US" sz="1800" b="0" dirty="0" smtClean="0"/>
              <a:t>NS5B inhibitors			(….</a:t>
            </a:r>
            <a:r>
              <a:rPr lang="en-US" altLang="en-US" sz="1800" b="0" dirty="0" err="1" smtClean="0"/>
              <a:t>buvir</a:t>
            </a:r>
            <a:r>
              <a:rPr lang="en-US" altLang="en-US" sz="1800" b="0" dirty="0" smtClean="0"/>
              <a:t>)	</a:t>
            </a:r>
            <a:r>
              <a:rPr lang="en-US" altLang="en-US" sz="1800" b="0" dirty="0" err="1" smtClean="0"/>
              <a:t>sofosbuvir</a:t>
            </a:r>
            <a:endParaRPr lang="en-US" altLang="en-US" sz="1800" b="0" dirty="0" smtClean="0"/>
          </a:p>
          <a:p>
            <a:pPr marL="285750" indent="-285750" eaLnBrk="1" hangingPunct="1">
              <a:buFont typeface="Wingdings" pitchFamily="2" charset="2"/>
              <a:buChar char="v"/>
            </a:pPr>
            <a:r>
              <a:rPr lang="en-US" altLang="en-US" sz="1800" b="0" dirty="0" smtClean="0"/>
              <a:t>NS5A inhibitors			(….</a:t>
            </a:r>
            <a:r>
              <a:rPr lang="en-US" altLang="en-US" sz="1800" b="0" dirty="0" err="1" smtClean="0"/>
              <a:t>asvir</a:t>
            </a:r>
            <a:r>
              <a:rPr lang="en-US" altLang="en-US" sz="1800" b="0" dirty="0" smtClean="0"/>
              <a:t>)		</a:t>
            </a:r>
            <a:r>
              <a:rPr lang="en-US" altLang="en-US" sz="1800" b="0" dirty="0" err="1" smtClean="0"/>
              <a:t>daclatasvir</a:t>
            </a:r>
            <a:endParaRPr lang="en-US" altLang="en-US" sz="1800" b="0" dirty="0" smtClean="0"/>
          </a:p>
          <a:p>
            <a:pPr marL="0" indent="0" eaLnBrk="1" hangingPunct="1"/>
            <a:r>
              <a:rPr lang="en-US" altLang="en-US" sz="1800" b="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3443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762000"/>
          </a:xfrm>
        </p:spPr>
        <p:txBody>
          <a:bodyPr/>
          <a:lstStyle/>
          <a:p>
            <a:pPr eaLnBrk="1" hangingPunct="1"/>
            <a:r>
              <a:rPr lang="en-IN" altLang="en-US" sz="2400" b="1" dirty="0" smtClean="0">
                <a:latin typeface="+mn-lt"/>
              </a:rPr>
              <a:t>General rules for DAA-based treatment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886700" cy="5410200"/>
          </a:xfrm>
        </p:spPr>
        <p:txBody>
          <a:bodyPr>
            <a:normAutofit/>
          </a:bodyPr>
          <a:lstStyle/>
          <a:p>
            <a:pPr eaLnBrk="1" hangingPunct="1">
              <a:spcBef>
                <a:spcPts val="600"/>
              </a:spcBef>
              <a:buSzPct val="60000"/>
            </a:pPr>
            <a:r>
              <a:rPr lang="en-US" altLang="en-US" sz="1900" dirty="0" smtClean="0"/>
              <a:t>Genotype </a:t>
            </a:r>
          </a:p>
          <a:p>
            <a:pPr lvl="1" eaLnBrk="1" hangingPunct="1">
              <a:spcBef>
                <a:spcPts val="600"/>
              </a:spcBef>
              <a:buSzPct val="60000"/>
            </a:pPr>
            <a:r>
              <a:rPr lang="en-US" altLang="en-US" sz="2600" dirty="0" smtClean="0"/>
              <a:t>1, 4, 5 and 6-	Similar treatment</a:t>
            </a:r>
          </a:p>
          <a:p>
            <a:pPr lvl="1" eaLnBrk="1" hangingPunct="1">
              <a:spcBef>
                <a:spcPts val="600"/>
              </a:spcBef>
              <a:buSzPct val="60000"/>
            </a:pPr>
            <a:r>
              <a:rPr lang="en-US" altLang="en-US" sz="2600" dirty="0" smtClean="0"/>
              <a:t>2 		‘Easy to treat’</a:t>
            </a:r>
          </a:p>
          <a:p>
            <a:pPr lvl="1" eaLnBrk="1" hangingPunct="1">
              <a:spcBef>
                <a:spcPts val="600"/>
              </a:spcBef>
              <a:buSzPct val="60000"/>
            </a:pPr>
            <a:r>
              <a:rPr lang="en-US" altLang="en-US" sz="2600" dirty="0" smtClean="0"/>
              <a:t>3 		‘Difficult to treat’</a:t>
            </a:r>
          </a:p>
          <a:p>
            <a:pPr eaLnBrk="1" hangingPunct="1">
              <a:spcBef>
                <a:spcPts val="600"/>
              </a:spcBef>
              <a:buSzPct val="60000"/>
            </a:pPr>
            <a:endParaRPr lang="en-US" altLang="en-US" dirty="0" smtClean="0"/>
          </a:p>
          <a:p>
            <a:pPr eaLnBrk="1" hangingPunct="1">
              <a:spcBef>
                <a:spcPts val="600"/>
              </a:spcBef>
              <a:buSzPct val="60000"/>
            </a:pPr>
            <a:r>
              <a:rPr lang="en-US" altLang="en-US" sz="2200" dirty="0" smtClean="0"/>
              <a:t>If cirrhosis present</a:t>
            </a:r>
          </a:p>
          <a:p>
            <a:pPr lvl="1" eaLnBrk="1" hangingPunct="1">
              <a:spcBef>
                <a:spcPts val="600"/>
              </a:spcBef>
              <a:buSzPct val="60000"/>
            </a:pPr>
            <a:r>
              <a:rPr lang="en-US" altLang="en-US" sz="2200" dirty="0" smtClean="0"/>
              <a:t>Longer duration of treatment</a:t>
            </a:r>
          </a:p>
          <a:p>
            <a:pPr lvl="1" eaLnBrk="1" hangingPunct="1">
              <a:spcBef>
                <a:spcPts val="600"/>
              </a:spcBef>
              <a:buSzPct val="60000"/>
            </a:pPr>
            <a:r>
              <a:rPr lang="en-US" altLang="en-US" sz="2200" dirty="0" smtClean="0"/>
              <a:t>Addition of ribavirin may provide additional benefit 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1700" dirty="0" smtClean="0"/>
              <a:t>Higher response rate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1700" dirty="0" smtClean="0"/>
              <a:t>Shorter duration</a:t>
            </a:r>
          </a:p>
          <a:p>
            <a:pPr lvl="1" eaLnBrk="1" hangingPunct="1">
              <a:spcBef>
                <a:spcPts val="600"/>
              </a:spcBef>
              <a:buSzPct val="60000"/>
            </a:pPr>
            <a:r>
              <a:rPr lang="en-US" altLang="en-US" sz="2200" dirty="0" smtClean="0"/>
              <a:t>Higher risk of complications and need for monitoring during Rx</a:t>
            </a:r>
          </a:p>
          <a:p>
            <a:pPr lvl="1" eaLnBrk="1" hangingPunct="1">
              <a:spcBef>
                <a:spcPts val="600"/>
              </a:spcBef>
              <a:buSzPct val="60000"/>
            </a:pPr>
            <a:r>
              <a:rPr lang="en-US" altLang="en-US" sz="2200" dirty="0" smtClean="0"/>
              <a:t>Higher risk of relapse</a:t>
            </a:r>
          </a:p>
        </p:txBody>
      </p:sp>
      <p:sp>
        <p:nvSpPr>
          <p:cNvPr id="2" name="Oval 1"/>
          <p:cNvSpPr/>
          <p:nvPr/>
        </p:nvSpPr>
        <p:spPr>
          <a:xfrm>
            <a:off x="6172200" y="762000"/>
            <a:ext cx="263525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/>
              <a:t>However, with the 2018 Indian guidelines, genotyping is not recommended  in treatment </a:t>
            </a:r>
            <a:r>
              <a:rPr lang="en-US" sz="1600" dirty="0" err="1"/>
              <a:t>naiive</a:t>
            </a:r>
            <a:r>
              <a:rPr lang="en-US" sz="1600" dirty="0"/>
              <a:t> patients</a:t>
            </a:r>
          </a:p>
        </p:txBody>
      </p:sp>
    </p:spTree>
    <p:extLst>
      <p:ext uri="{BB962C8B-B14F-4D97-AF65-F5344CB8AC3E}">
        <p14:creationId xmlns:p14="http://schemas.microsoft.com/office/powerpoint/2010/main" val="337209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76800" y="63246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WHO REGIMENS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7543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b="1" dirty="0" smtClean="0">
                <a:latin typeface="+mn-lt"/>
              </a:rPr>
              <a:t>Summary of recommended regimens</a:t>
            </a:r>
          </a:p>
        </p:txBody>
      </p:sp>
      <p:pic>
        <p:nvPicPr>
          <p:cNvPr id="55299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04800" y="1676400"/>
            <a:ext cx="8323303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21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+mn-lt"/>
              </a:rPr>
              <a:t>Dosage of DAA</a:t>
            </a:r>
          </a:p>
        </p:txBody>
      </p:sp>
      <p:pic>
        <p:nvPicPr>
          <p:cNvPr id="56323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"/>
          <a:stretch/>
        </p:blipFill>
        <p:spPr>
          <a:xfrm>
            <a:off x="76200" y="1364776"/>
            <a:ext cx="9067800" cy="28530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97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Dose Adjustments for Ribavirin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400" b="0" dirty="0" err="1" smtClean="0"/>
              <a:t>Anaemia</a:t>
            </a:r>
            <a:r>
              <a:rPr lang="en-US" altLang="en-US" sz="2400" b="0" dirty="0" smtClean="0"/>
              <a:t> is a common, predictable side-effect of ribavirin therapy and dose adjustment is often required.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b="0" dirty="0" err="1" smtClean="0"/>
              <a:t>Haemoglobin</a:t>
            </a:r>
            <a:r>
              <a:rPr lang="en-US" altLang="en-US" sz="2400" b="0" dirty="0" smtClean="0"/>
              <a:t> levels</a:t>
            </a:r>
          </a:p>
          <a:p>
            <a:pPr lvl="1">
              <a:buFont typeface="Wingdings" pitchFamily="2" charset="2"/>
              <a:buChar char="v"/>
            </a:pPr>
            <a:r>
              <a:rPr lang="en-US" altLang="en-US" sz="2400" dirty="0" smtClean="0"/>
              <a:t>&lt;10g/dl- Reduce dose</a:t>
            </a:r>
          </a:p>
          <a:p>
            <a:pPr lvl="1">
              <a:buFont typeface="Wingdings" pitchFamily="2" charset="2"/>
              <a:buChar char="v"/>
            </a:pPr>
            <a:r>
              <a:rPr lang="en-US" altLang="en-US" sz="2400" dirty="0" smtClean="0"/>
              <a:t>&lt;8.5g/dl- Discontinue ribavirin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b="0" dirty="0" smtClean="0"/>
              <a:t>H/o cardiovascular disease- dose reduction neede</a:t>
            </a:r>
            <a:r>
              <a:rPr lang="en-US" altLang="en-US" dirty="0" smtClean="0"/>
              <a:t>d </a:t>
            </a:r>
            <a:r>
              <a:rPr lang="en-US" altLang="en-US" sz="2400" b="0" dirty="0" smtClean="0"/>
              <a:t>if </a:t>
            </a:r>
            <a:r>
              <a:rPr lang="en-US" altLang="en-US" sz="2400" b="0" dirty="0" err="1" smtClean="0"/>
              <a:t>Hb</a:t>
            </a:r>
            <a:r>
              <a:rPr lang="en-US" altLang="en-US" sz="2400" b="0" dirty="0" smtClean="0"/>
              <a:t> falls &gt;2g/dl over any 4 weeks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b="0" dirty="0" smtClean="0"/>
              <a:t>Patients with renal failure- Not used if </a:t>
            </a:r>
            <a:r>
              <a:rPr lang="en-US" altLang="en-US" sz="2400" b="0" dirty="0" err="1" smtClean="0"/>
              <a:t>eGFR</a:t>
            </a:r>
            <a:r>
              <a:rPr lang="en-US" altLang="en-US" sz="2400" b="0" dirty="0" smtClean="0"/>
              <a:t> &lt;50ml/min</a:t>
            </a:r>
          </a:p>
        </p:txBody>
      </p:sp>
    </p:spTree>
    <p:extLst>
      <p:ext uri="{BB962C8B-B14F-4D97-AF65-F5344CB8AC3E}">
        <p14:creationId xmlns:p14="http://schemas.microsoft.com/office/powerpoint/2010/main" val="311934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 eaLnBrk="1" hangingPunct="1"/>
            <a:r>
              <a:rPr lang="en-IN" altLang="en-US" b="1" dirty="0" smtClean="0">
                <a:latin typeface="+mn-lt"/>
              </a:rPr>
              <a:t>Outcome of interest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sz="quarter" idx="1"/>
          </p:nvPr>
        </p:nvSpPr>
        <p:spPr>
          <a:xfrm>
            <a:off x="822960" y="1100628"/>
            <a:ext cx="7863840" cy="3579849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Char char="v"/>
            </a:pPr>
            <a:r>
              <a:rPr lang="en-US" altLang="en-US" sz="2600" b="0" dirty="0" smtClean="0"/>
              <a:t>Sustained </a:t>
            </a:r>
            <a:r>
              <a:rPr lang="en-US" altLang="en-US" sz="2600" b="0" dirty="0" err="1" smtClean="0"/>
              <a:t>virological</a:t>
            </a:r>
            <a:r>
              <a:rPr lang="en-US" altLang="en-US" sz="2600" b="0" dirty="0" smtClean="0"/>
              <a:t> response at 12-weeks post-treatment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altLang="en-US" sz="2600" b="0" dirty="0" smtClean="0"/>
              <a:t>SVR12 </a:t>
            </a:r>
          </a:p>
          <a:p>
            <a:pPr eaLnBrk="1" hangingPunct="1">
              <a:buFont typeface="Wingdings" pitchFamily="2" charset="2"/>
              <a:buChar char="v"/>
            </a:pPr>
            <a:endParaRPr lang="en-US" altLang="en-US" sz="2600" b="0" dirty="0" smtClean="0"/>
          </a:p>
          <a:p>
            <a:pPr eaLnBrk="1" hangingPunct="1">
              <a:buFont typeface="Wingdings" pitchFamily="2" charset="2"/>
              <a:buChar char="v"/>
            </a:pPr>
            <a:endParaRPr lang="en-US" altLang="en-US" sz="2600" b="0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altLang="en-US" sz="2600" b="0" dirty="0" smtClean="0"/>
              <a:t>Undetectable HCV RNA at 12 weeks after stopping drugs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altLang="en-US" sz="2200" dirty="0" smtClean="0"/>
              <a:t>No cirrhosis		~95-98%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altLang="en-US" sz="2200" dirty="0" smtClean="0"/>
              <a:t>Cirrhosis		~80-90%</a:t>
            </a:r>
          </a:p>
          <a:p>
            <a:pPr eaLnBrk="1" hangingPunct="1">
              <a:buFont typeface="Wingdings" pitchFamily="2" charset="2"/>
              <a:buChar char="v"/>
            </a:pPr>
            <a:endParaRPr lang="en-IN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2533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 eaLnBrk="1" hangingPunct="1"/>
            <a:r>
              <a:rPr lang="en-IN" altLang="en-US" b="1" dirty="0" smtClean="0">
                <a:latin typeface="+mn-lt"/>
              </a:rPr>
              <a:t>Monitoring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990600"/>
            <a:ext cx="7520940" cy="423337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Char char="v"/>
            </a:pPr>
            <a:r>
              <a:rPr kumimoji="1" lang="en-US" altLang="ja-JP" sz="2600" b="1" dirty="0" smtClean="0"/>
              <a:t>While on treatment: All patients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kumimoji="1" lang="en-US" altLang="ja-JP" sz="2000" dirty="0" smtClean="0"/>
              <a:t>Adherence, toxicities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kumimoji="1" lang="en-US" altLang="ja-JP" sz="2000" dirty="0" smtClean="0"/>
              <a:t>Hemoglobin, TLC, platelets 		(only with IFN or RBV)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kumimoji="1" lang="en-US" altLang="ja-JP" sz="2000" dirty="0" smtClean="0"/>
              <a:t>Liver function tests			(esp. if cirrhosis)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kumimoji="1" lang="en-US" altLang="ja-JP" sz="2000" dirty="0" err="1" smtClean="0"/>
              <a:t>Creatinine</a:t>
            </a:r>
            <a:endParaRPr kumimoji="1" lang="en-US" altLang="ja-JP" sz="2000" dirty="0" smtClean="0"/>
          </a:p>
          <a:p>
            <a:pPr lvl="1" eaLnBrk="1" hangingPunct="1">
              <a:buFont typeface="Wingdings" pitchFamily="2" charset="2"/>
              <a:buChar char="v"/>
            </a:pPr>
            <a:endParaRPr kumimoji="1" lang="en-US" altLang="ja-JP" sz="2000" dirty="0" smtClean="0"/>
          </a:p>
          <a:p>
            <a:pPr eaLnBrk="1" hangingPunct="1">
              <a:buFont typeface="Wingdings" pitchFamily="2" charset="2"/>
              <a:buChar char="v"/>
            </a:pPr>
            <a:r>
              <a:rPr kumimoji="1" lang="en-US" altLang="ja-JP" sz="2600" b="1" dirty="0" smtClean="0"/>
              <a:t>12-weeks after completion of treatment: All patients</a:t>
            </a:r>
            <a:endParaRPr kumimoji="1" lang="en-US" altLang="ja-JP" sz="4300" b="1" dirty="0" smtClean="0"/>
          </a:p>
          <a:p>
            <a:pPr lvl="1" eaLnBrk="1" hangingPunct="1">
              <a:buFont typeface="Wingdings" pitchFamily="2" charset="2"/>
              <a:buChar char="v"/>
            </a:pPr>
            <a:r>
              <a:rPr kumimoji="1" lang="en-US" altLang="ja-JP" sz="2000" dirty="0" smtClean="0"/>
              <a:t>Treatment response: HCV RNA 	(12 weeks after completion)</a:t>
            </a:r>
            <a:br>
              <a:rPr kumimoji="1" lang="en-US" altLang="ja-JP" sz="2000" dirty="0" smtClean="0"/>
            </a:br>
            <a:endParaRPr kumimoji="1" lang="en-US" altLang="ja-JP" dirty="0" smtClean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en-US" altLang="ja-JP" sz="2400" b="1" dirty="0" smtClean="0"/>
              <a:t>On follow-up after SVR: Only in those with cirrhosis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kumimoji="1" lang="en-US" altLang="ja-JP" sz="2000" dirty="0" smtClean="0"/>
              <a:t>Hepatocellular carcinoma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kumimoji="1" lang="en-US" altLang="ja-JP" sz="2000" dirty="0" smtClean="0"/>
              <a:t>Portal hypertension</a:t>
            </a:r>
          </a:p>
          <a:p>
            <a:pPr eaLnBrk="1" hangingPunct="1">
              <a:buFont typeface="Arial" charset="0"/>
              <a:buNone/>
            </a:pPr>
            <a:endParaRPr lang="en-I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157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+mn-lt"/>
              </a:rPr>
              <a:t>Approach to treatment</a:t>
            </a:r>
          </a:p>
        </p:txBody>
      </p:sp>
      <p:sp>
        <p:nvSpPr>
          <p:cNvPr id="52227" name="TextBox 4"/>
          <p:cNvSpPr txBox="1">
            <a:spLocks noChangeArrowheads="1"/>
          </p:cNvSpPr>
          <p:nvPr/>
        </p:nvSpPr>
        <p:spPr bwMode="auto">
          <a:xfrm>
            <a:off x="2700338" y="1484313"/>
            <a:ext cx="2016125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Anti-HCV  +ve</a:t>
            </a:r>
          </a:p>
        </p:txBody>
      </p:sp>
      <p:sp>
        <p:nvSpPr>
          <p:cNvPr id="52228" name="TextBox 5"/>
          <p:cNvSpPr txBox="1">
            <a:spLocks noChangeArrowheads="1"/>
          </p:cNvSpPr>
          <p:nvPr/>
        </p:nvSpPr>
        <p:spPr bwMode="auto">
          <a:xfrm>
            <a:off x="647700" y="2781300"/>
            <a:ext cx="2016125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HCV RNA -ve </a:t>
            </a:r>
          </a:p>
        </p:txBody>
      </p:sp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5003800" y="2781300"/>
            <a:ext cx="2016125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HCV RNA +ve </a:t>
            </a:r>
          </a:p>
        </p:txBody>
      </p:sp>
      <p:cxnSp>
        <p:nvCxnSpPr>
          <p:cNvPr id="10" name="Shape 9"/>
          <p:cNvCxnSpPr>
            <a:cxnSpLocks/>
            <a:stCxn id="52227" idx="2"/>
            <a:endCxn id="52228" idx="3"/>
          </p:cNvCxnSpPr>
          <p:nvPr/>
        </p:nvCxnSpPr>
        <p:spPr>
          <a:xfrm rot="5400000">
            <a:off x="2637632" y="1910556"/>
            <a:ext cx="1096962" cy="1044575"/>
          </a:xfrm>
          <a:prstGeom prst="bentConnector2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11"/>
          <p:cNvCxnSpPr>
            <a:cxnSpLocks/>
            <a:stCxn id="52227" idx="2"/>
            <a:endCxn id="52229" idx="1"/>
          </p:cNvCxnSpPr>
          <p:nvPr/>
        </p:nvCxnSpPr>
        <p:spPr>
          <a:xfrm rot="16200000" flipH="1">
            <a:off x="3807619" y="1785144"/>
            <a:ext cx="1096962" cy="1295400"/>
          </a:xfrm>
          <a:prstGeom prst="bentConnector2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2" name="TextBox 7"/>
          <p:cNvSpPr txBox="1">
            <a:spLocks noChangeArrowheads="1"/>
          </p:cNvSpPr>
          <p:nvPr/>
        </p:nvSpPr>
        <p:spPr bwMode="auto">
          <a:xfrm>
            <a:off x="2700338" y="2178050"/>
            <a:ext cx="2016125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HCV RNA test  </a:t>
            </a:r>
          </a:p>
        </p:txBody>
      </p:sp>
      <p:sp>
        <p:nvSpPr>
          <p:cNvPr id="52233" name="TextBox 15"/>
          <p:cNvSpPr txBox="1">
            <a:spLocks noChangeArrowheads="1"/>
          </p:cNvSpPr>
          <p:nvPr/>
        </p:nvSpPr>
        <p:spPr bwMode="auto">
          <a:xfrm>
            <a:off x="647700" y="4252913"/>
            <a:ext cx="2016125" cy="7080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No treatment or follow-up </a:t>
            </a:r>
          </a:p>
        </p:txBody>
      </p:sp>
      <p:cxnSp>
        <p:nvCxnSpPr>
          <p:cNvPr id="19" name="Straight Arrow Connector 18"/>
          <p:cNvCxnSpPr>
            <a:stCxn id="52228" idx="2"/>
            <a:endCxn id="52233" idx="0"/>
          </p:cNvCxnSpPr>
          <p:nvPr/>
        </p:nvCxnSpPr>
        <p:spPr>
          <a:xfrm>
            <a:off x="1655763" y="3181350"/>
            <a:ext cx="0" cy="10715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5" name="TextBox 20"/>
          <p:cNvSpPr txBox="1">
            <a:spLocks noChangeArrowheads="1"/>
          </p:cNvSpPr>
          <p:nvPr/>
        </p:nvSpPr>
        <p:spPr bwMode="auto">
          <a:xfrm>
            <a:off x="6804025" y="4037013"/>
            <a:ext cx="2016125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Age ≥ 18 years</a:t>
            </a:r>
          </a:p>
        </p:txBody>
      </p:sp>
      <p:cxnSp>
        <p:nvCxnSpPr>
          <p:cNvPr id="28" name="Elbow Connector 27"/>
          <p:cNvCxnSpPr>
            <a:stCxn id="52229" idx="2"/>
            <a:endCxn id="52235" idx="0"/>
          </p:cNvCxnSpPr>
          <p:nvPr/>
        </p:nvCxnSpPr>
        <p:spPr>
          <a:xfrm rot="16200000" flipH="1">
            <a:off x="6484144" y="2709069"/>
            <a:ext cx="855663" cy="1800225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7" name="TextBox 28"/>
          <p:cNvSpPr txBox="1">
            <a:spLocks noChangeArrowheads="1"/>
          </p:cNvSpPr>
          <p:nvPr/>
        </p:nvSpPr>
        <p:spPr bwMode="auto">
          <a:xfrm>
            <a:off x="6804025" y="5332413"/>
            <a:ext cx="2016125" cy="400050"/>
          </a:xfrm>
          <a:prstGeom prst="rect">
            <a:avLst/>
          </a:prstGeom>
          <a:solidFill>
            <a:srgbClr val="FFC0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Arial" charset="0"/>
              </a:rPr>
              <a:t>Treat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812088" y="4437063"/>
            <a:ext cx="0" cy="8953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11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838200" y="30707"/>
            <a:ext cx="7467600" cy="762000"/>
          </a:xfrm>
        </p:spPr>
        <p:txBody>
          <a:bodyPr/>
          <a:lstStyle/>
          <a:p>
            <a:r>
              <a:rPr lang="en-US" altLang="en-US" b="1" dirty="0" smtClean="0">
                <a:latin typeface="+mn-lt"/>
              </a:rPr>
              <a:t>Approach to treatment in adults</a:t>
            </a:r>
          </a:p>
        </p:txBody>
      </p:sp>
      <p:sp>
        <p:nvSpPr>
          <p:cNvPr id="54275" name="TextBox 3"/>
          <p:cNvSpPr txBox="1">
            <a:spLocks noChangeArrowheads="1"/>
          </p:cNvSpPr>
          <p:nvPr/>
        </p:nvSpPr>
        <p:spPr bwMode="auto">
          <a:xfrm>
            <a:off x="2627313" y="1052513"/>
            <a:ext cx="4321175" cy="7080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Anti-HCV +ve, HCV RNA +ve</a:t>
            </a:r>
          </a:p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Age &gt;18 years</a:t>
            </a:r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395288" y="2133600"/>
            <a:ext cx="3529012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Look for cirrhosis (APRI)</a:t>
            </a:r>
          </a:p>
        </p:txBody>
      </p:sp>
      <p:sp>
        <p:nvSpPr>
          <p:cNvPr id="54277" name="TextBox 5"/>
          <p:cNvSpPr txBox="1">
            <a:spLocks noChangeArrowheads="1"/>
          </p:cNvSpPr>
          <p:nvPr/>
        </p:nvSpPr>
        <p:spPr bwMode="auto">
          <a:xfrm>
            <a:off x="1116013" y="3028950"/>
            <a:ext cx="2303462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No cirrhosis</a:t>
            </a:r>
          </a:p>
        </p:txBody>
      </p:sp>
      <p:sp>
        <p:nvSpPr>
          <p:cNvPr id="54278" name="TextBox 6"/>
          <p:cNvSpPr txBox="1">
            <a:spLocks noChangeArrowheads="1"/>
          </p:cNvSpPr>
          <p:nvPr/>
        </p:nvSpPr>
        <p:spPr bwMode="auto">
          <a:xfrm>
            <a:off x="5649913" y="3028950"/>
            <a:ext cx="2305050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Cirrhosis </a:t>
            </a:r>
          </a:p>
        </p:txBody>
      </p:sp>
      <p:cxnSp>
        <p:nvCxnSpPr>
          <p:cNvPr id="9" name="Shape 8"/>
          <p:cNvCxnSpPr>
            <a:stCxn id="54275" idx="2"/>
            <a:endCxn id="54277" idx="3"/>
          </p:cNvCxnSpPr>
          <p:nvPr/>
        </p:nvCxnSpPr>
        <p:spPr>
          <a:xfrm rot="5400000">
            <a:off x="3369469" y="1810544"/>
            <a:ext cx="1468437" cy="1368425"/>
          </a:xfrm>
          <a:prstGeom prst="bentConnector2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0"/>
          <p:cNvCxnSpPr>
            <a:stCxn id="54275" idx="2"/>
            <a:endCxn id="54278" idx="1"/>
          </p:cNvCxnSpPr>
          <p:nvPr/>
        </p:nvCxnSpPr>
        <p:spPr>
          <a:xfrm rot="16200000" flipH="1">
            <a:off x="4484688" y="2063750"/>
            <a:ext cx="1468437" cy="862013"/>
          </a:xfrm>
          <a:prstGeom prst="bentConnector2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924300" y="2344738"/>
            <a:ext cx="863600" cy="47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2" name="TextBox 15"/>
          <p:cNvSpPr txBox="1">
            <a:spLocks noChangeArrowheads="1"/>
          </p:cNvSpPr>
          <p:nvPr/>
        </p:nvSpPr>
        <p:spPr bwMode="auto">
          <a:xfrm>
            <a:off x="250825" y="4516438"/>
            <a:ext cx="4032250" cy="3698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833813" algn="r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tabLst>
                <a:tab pos="3833813" algn="r"/>
              </a:tabLst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tabLst>
                <a:tab pos="3833813" algn="r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Arial" charset="0"/>
              </a:rPr>
              <a:t>Sofosbuvir + daclatasvir 	12 weeks </a:t>
            </a:r>
          </a:p>
        </p:txBody>
      </p:sp>
      <p:cxnSp>
        <p:nvCxnSpPr>
          <p:cNvPr id="17" name="Straight Arrow Connector 16"/>
          <p:cNvCxnSpPr>
            <a:cxnSpLocks/>
            <a:stCxn id="54277" idx="2"/>
            <a:endCxn id="54282" idx="0"/>
          </p:cNvCxnSpPr>
          <p:nvPr/>
        </p:nvCxnSpPr>
        <p:spPr>
          <a:xfrm flipH="1">
            <a:off x="2266950" y="3429000"/>
            <a:ext cx="1588" cy="10874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  <a:stCxn id="54278" idx="2"/>
          </p:cNvCxnSpPr>
          <p:nvPr/>
        </p:nvCxnSpPr>
        <p:spPr>
          <a:xfrm>
            <a:off x="6802438" y="3429000"/>
            <a:ext cx="0" cy="4318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5" name="TextBox 5"/>
          <p:cNvSpPr txBox="1">
            <a:spLocks noChangeArrowheads="1"/>
          </p:cNvSpPr>
          <p:nvPr/>
        </p:nvSpPr>
        <p:spPr bwMode="auto">
          <a:xfrm>
            <a:off x="4932363" y="4543425"/>
            <a:ext cx="1654175" cy="7080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Compensated</a:t>
            </a:r>
          </a:p>
        </p:txBody>
      </p:sp>
      <p:sp>
        <p:nvSpPr>
          <p:cNvPr id="54286" name="TextBox 5"/>
          <p:cNvSpPr txBox="1">
            <a:spLocks noChangeArrowheads="1"/>
          </p:cNvSpPr>
          <p:nvPr/>
        </p:nvSpPr>
        <p:spPr bwMode="auto">
          <a:xfrm>
            <a:off x="6659563" y="4516438"/>
            <a:ext cx="2303462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Arial" charset="0"/>
              </a:rPr>
              <a:t>Decompensated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867400" y="3860800"/>
            <a:ext cx="194468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5878513" y="3860800"/>
            <a:ext cx="0" cy="8080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</p:cNvCxnSpPr>
          <p:nvPr/>
        </p:nvCxnSpPr>
        <p:spPr>
          <a:xfrm flipH="1">
            <a:off x="7810500" y="3860800"/>
            <a:ext cx="1588" cy="69691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90" name="TextBox 15"/>
          <p:cNvSpPr txBox="1">
            <a:spLocks noChangeArrowheads="1"/>
          </p:cNvSpPr>
          <p:nvPr/>
        </p:nvSpPr>
        <p:spPr bwMode="auto">
          <a:xfrm>
            <a:off x="2601913" y="5957888"/>
            <a:ext cx="3048000" cy="646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833813" algn="r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tabLst>
                <a:tab pos="3833813" algn="r"/>
              </a:tabLst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tabLst>
                <a:tab pos="3833813" algn="r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Arial" charset="0"/>
              </a:rPr>
              <a:t>Sofosbuvir + Velpatasvir	12 weeks </a:t>
            </a:r>
          </a:p>
        </p:txBody>
      </p:sp>
      <p:sp>
        <p:nvSpPr>
          <p:cNvPr id="54291" name="TextBox 15"/>
          <p:cNvSpPr txBox="1">
            <a:spLocks noChangeArrowheads="1"/>
          </p:cNvSpPr>
          <p:nvPr/>
        </p:nvSpPr>
        <p:spPr bwMode="auto">
          <a:xfrm>
            <a:off x="6011863" y="5957888"/>
            <a:ext cx="3044825" cy="646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833813" algn="r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tabLst>
                <a:tab pos="3833813" algn="r"/>
              </a:tabLst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>
              <a:tabLst>
                <a:tab pos="3833813" algn="r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tabLst>
                <a:tab pos="383381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  <a:latin typeface="Arial" charset="0"/>
              </a:rPr>
              <a:t>Sofosbuvir + velpatasvir+ ribavirin 12 weeks</a:t>
            </a:r>
          </a:p>
        </p:txBody>
      </p:sp>
      <p:cxnSp>
        <p:nvCxnSpPr>
          <p:cNvPr id="22" name="Straight Arrow Connector 21"/>
          <p:cNvCxnSpPr>
            <a:cxnSpLocks/>
          </p:cNvCxnSpPr>
          <p:nvPr/>
        </p:nvCxnSpPr>
        <p:spPr>
          <a:xfrm>
            <a:off x="5218113" y="5149850"/>
            <a:ext cx="0" cy="8080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7839075" y="5000625"/>
            <a:ext cx="0" cy="8080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0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19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1"/>
            <a:ext cx="9144000" cy="469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97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20940" cy="548640"/>
          </a:xfrm>
        </p:spPr>
        <p:txBody>
          <a:bodyPr/>
          <a:lstStyle/>
          <a:p>
            <a:pPr algn="ctr" eaLnBrk="1" hangingPunct="1"/>
            <a:r>
              <a:rPr lang="en-US" altLang="en-US" sz="2400" b="1" dirty="0" smtClean="0">
                <a:latin typeface="+mn-lt"/>
              </a:rPr>
              <a:t>Summary of treatment 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85800"/>
            <a:ext cx="8435975" cy="5768975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1500"/>
              </a:spcBef>
              <a:buNone/>
            </a:pPr>
            <a:endParaRPr lang="en-US" altLang="en-US" sz="2000" b="0" dirty="0" smtClean="0"/>
          </a:p>
          <a:p>
            <a:pPr eaLnBrk="1" hangingPunct="1">
              <a:spcBef>
                <a:spcPts val="1500"/>
              </a:spcBef>
              <a:buFont typeface="Wingdings" pitchFamily="2" charset="2"/>
              <a:buChar char="v"/>
            </a:pPr>
            <a:r>
              <a:rPr lang="en-US" altLang="en-US" sz="2000" b="0" dirty="0" smtClean="0"/>
              <a:t>All persons aged &gt;12 years with detectable HCV RNA need treatment</a:t>
            </a:r>
          </a:p>
          <a:p>
            <a:pPr eaLnBrk="1" hangingPunct="1">
              <a:spcBef>
                <a:spcPts val="1500"/>
              </a:spcBef>
              <a:buFont typeface="Wingdings" pitchFamily="2" charset="2"/>
              <a:buChar char="v"/>
            </a:pPr>
            <a:r>
              <a:rPr lang="en-US" altLang="en-US" sz="2000" b="0" dirty="0" smtClean="0"/>
              <a:t>Before treatment, evaluate for cirrhosis and </a:t>
            </a:r>
            <a:r>
              <a:rPr lang="en-US" altLang="en-US" sz="2000" b="0" dirty="0" err="1" smtClean="0"/>
              <a:t>decompensation</a:t>
            </a:r>
            <a:endParaRPr lang="en-US" altLang="en-US" sz="2000" b="0" dirty="0" smtClean="0"/>
          </a:p>
          <a:p>
            <a:pPr eaLnBrk="1" hangingPunct="1">
              <a:spcBef>
                <a:spcPts val="1500"/>
              </a:spcBef>
              <a:buFont typeface="Wingdings" pitchFamily="2" charset="2"/>
              <a:buChar char="v"/>
            </a:pPr>
            <a:r>
              <a:rPr lang="en-US" altLang="en-US" sz="2000" b="0" dirty="0" smtClean="0"/>
              <a:t>Treatment regimen depends on person’s age and cirrhosis status</a:t>
            </a:r>
          </a:p>
          <a:p>
            <a:pPr eaLnBrk="1" hangingPunct="1">
              <a:spcBef>
                <a:spcPts val="1500"/>
              </a:spcBef>
              <a:buFont typeface="Wingdings" pitchFamily="2" charset="2"/>
              <a:buChar char="v"/>
            </a:pPr>
            <a:r>
              <a:rPr lang="en-US" altLang="en-US" sz="2000" b="0" dirty="0" smtClean="0"/>
              <a:t>DAAs have excellent response rate and are free of adverse effects</a:t>
            </a:r>
          </a:p>
          <a:p>
            <a:pPr eaLnBrk="1" hangingPunct="1">
              <a:spcBef>
                <a:spcPts val="1500"/>
              </a:spcBef>
              <a:buFont typeface="Wingdings" pitchFamily="2" charset="2"/>
              <a:buChar char="v"/>
            </a:pPr>
            <a:r>
              <a:rPr lang="en-US" altLang="en-US" sz="2000" b="0" dirty="0" smtClean="0"/>
              <a:t>Sustained </a:t>
            </a:r>
            <a:r>
              <a:rPr lang="en-US" altLang="en-US" sz="2000" b="0" dirty="0" err="1" smtClean="0"/>
              <a:t>virological</a:t>
            </a:r>
            <a:r>
              <a:rPr lang="en-US" altLang="en-US" sz="2000" b="0" dirty="0" smtClean="0"/>
              <a:t> response at 12 weeks post-treatment implies cure and no further testing is needed</a:t>
            </a:r>
          </a:p>
          <a:p>
            <a:pPr eaLnBrk="1" hangingPunct="1">
              <a:spcBef>
                <a:spcPts val="1500"/>
              </a:spcBef>
              <a:buFont typeface="Wingdings" pitchFamily="2" charset="2"/>
              <a:buChar char="v"/>
            </a:pPr>
            <a:r>
              <a:rPr lang="en-US" altLang="en-US" sz="2000" b="0" dirty="0" smtClean="0"/>
              <a:t>Persons with decompensated cirrhosis need closer monitoring during treatment</a:t>
            </a:r>
          </a:p>
          <a:p>
            <a:pPr eaLnBrk="1" hangingPunct="1">
              <a:spcBef>
                <a:spcPts val="1500"/>
              </a:spcBef>
              <a:buFont typeface="Wingdings" pitchFamily="2" charset="2"/>
              <a:buChar char="v"/>
            </a:pPr>
            <a:r>
              <a:rPr lang="en-US" altLang="en-US" sz="2000" b="0" dirty="0" smtClean="0"/>
              <a:t>Persons with cirrhosis need follow-up for hepatocellular carcinoma</a:t>
            </a:r>
          </a:p>
        </p:txBody>
      </p:sp>
    </p:spTree>
    <p:extLst>
      <p:ext uri="{BB962C8B-B14F-4D97-AF65-F5344CB8AC3E}">
        <p14:creationId xmlns:p14="http://schemas.microsoft.com/office/powerpoint/2010/main" val="95337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/>
            <a:r>
              <a:rPr lang="en-US" sz="2400" b="1" dirty="0">
                <a:latin typeface="+mn-lt"/>
              </a:rPr>
              <a:t>Effect of treatment on natural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371600"/>
            <a:ext cx="7520940" cy="4572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/>
              <a:t>Chronic HCV, no cirrhosis</a:t>
            </a:r>
          </a:p>
          <a:p>
            <a:pPr lvl="3">
              <a:buFont typeface="Wingdings" pitchFamily="2" charset="2"/>
              <a:buChar char="v"/>
            </a:pPr>
            <a:r>
              <a:rPr lang="en-US" sz="2000" dirty="0"/>
              <a:t>Halts progression of fibrosis</a:t>
            </a:r>
          </a:p>
          <a:p>
            <a:pPr lvl="3">
              <a:buFont typeface="Wingdings" pitchFamily="2" charset="2"/>
              <a:buChar char="v"/>
            </a:pPr>
            <a:r>
              <a:rPr lang="en-US" sz="2000" dirty="0"/>
              <a:t>Marked reduction in risk of progression to cirrhosis</a:t>
            </a:r>
          </a:p>
          <a:p>
            <a:pPr lvl="3">
              <a:buFont typeface="Wingdings" pitchFamily="2" charset="2"/>
              <a:buChar char="v"/>
            </a:pPr>
            <a:r>
              <a:rPr lang="en-US" sz="2000" dirty="0"/>
              <a:t>Marked reduction in risk of </a:t>
            </a:r>
            <a:r>
              <a:rPr lang="en-US" sz="2000" dirty="0" smtClean="0"/>
              <a:t>HCC</a:t>
            </a:r>
            <a:endParaRPr lang="en-US" sz="2000" dirty="0"/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sz="2000" dirty="0"/>
              <a:t>Chronic HCV with cirrhosis</a:t>
            </a:r>
          </a:p>
          <a:p>
            <a:pPr lvl="3">
              <a:buFont typeface="Wingdings" pitchFamily="2" charset="2"/>
              <a:buChar char="v"/>
            </a:pPr>
            <a:r>
              <a:rPr lang="en-US" sz="2000" dirty="0"/>
              <a:t>Reduced risk for HCC</a:t>
            </a:r>
          </a:p>
          <a:p>
            <a:pPr lvl="3">
              <a:buFont typeface="Wingdings" pitchFamily="2" charset="2"/>
              <a:buChar char="v"/>
            </a:pPr>
            <a:r>
              <a:rPr lang="en-US" sz="2000" dirty="0"/>
              <a:t>Reduced risk of </a:t>
            </a:r>
            <a:r>
              <a:rPr lang="en-US" sz="2000" dirty="0" err="1"/>
              <a:t>decompensation</a:t>
            </a:r>
            <a:endParaRPr lang="en-US" sz="2000" dirty="0"/>
          </a:p>
          <a:p>
            <a:pPr lvl="3">
              <a:buFont typeface="Wingdings" pitchFamily="2" charset="2"/>
              <a:buChar char="v"/>
            </a:pPr>
            <a:r>
              <a:rPr lang="en-US" sz="2000" dirty="0"/>
              <a:t>? Reversal of cirrhosis – in early stages</a:t>
            </a:r>
          </a:p>
          <a:p>
            <a:pPr lvl="3">
              <a:buFont typeface="Wingdings" pitchFamily="2" charset="2"/>
              <a:buChar char="v"/>
            </a:pP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30920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520940" cy="548640"/>
          </a:xfrm>
        </p:spPr>
        <p:txBody>
          <a:bodyPr/>
          <a:lstStyle/>
          <a:p>
            <a:r>
              <a:rPr lang="en-US" sz="2400" b="1" dirty="0" smtClean="0">
                <a:latin typeface="+mn-lt"/>
              </a:rPr>
              <a:t>HCV in </a:t>
            </a:r>
            <a:r>
              <a:rPr lang="en-US" sz="2400" b="1" dirty="0">
                <a:latin typeface="+mn-lt"/>
              </a:rPr>
              <a:t>HIV co-infected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60" y="914400"/>
            <a:ext cx="7520940" cy="39624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0" dirty="0"/>
              <a:t>Lower rates of spontaneous HCV clearance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Relatively rapid HIV disease progression 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Impaired recovery of CD4 cells count following effective antiretroviral therapy 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Accelerated progression to cirrhosis, </a:t>
            </a:r>
            <a:r>
              <a:rPr lang="en-US" sz="2400" b="0" dirty="0" err="1"/>
              <a:t>decompensation</a:t>
            </a:r>
            <a:r>
              <a:rPr lang="en-US" sz="2400" b="0" dirty="0"/>
              <a:t> and hepatocellular carcinoma  (HCC)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/>
              <a:t>Higher rates of HCC and at an younger </a:t>
            </a:r>
            <a:r>
              <a:rPr lang="en-US" sz="2400" b="0" dirty="0" smtClean="0"/>
              <a:t>age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err="1" smtClean="0"/>
              <a:t>Sofusbovir</a:t>
            </a:r>
            <a:r>
              <a:rPr lang="en-US" sz="2400" b="0" dirty="0" smtClean="0"/>
              <a:t>/</a:t>
            </a:r>
            <a:r>
              <a:rPr lang="en-US" sz="2400" b="0" dirty="0" err="1" smtClean="0"/>
              <a:t>Velpatasvir</a:t>
            </a:r>
            <a:r>
              <a:rPr lang="en-US" sz="2400" b="0" dirty="0" smtClean="0"/>
              <a:t> FDC DAA regimen have good efficacy in HCV/HIV </a:t>
            </a:r>
            <a:r>
              <a:rPr lang="en-US" sz="2400" b="0" dirty="0" err="1" smtClean="0"/>
              <a:t>coinfection</a:t>
            </a:r>
            <a:r>
              <a:rPr lang="en-US" sz="2400" b="0" dirty="0"/>
              <a:t/>
            </a:r>
            <a:br>
              <a:rPr lang="en-US" sz="2400" b="0" dirty="0"/>
            </a:br>
            <a:endParaRPr lang="en-US" sz="2400" b="0" dirty="0"/>
          </a:p>
          <a:p>
            <a:pPr>
              <a:buFont typeface="Wingdings" pitchFamily="2" charset="2"/>
              <a:buChar char="v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8096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257800"/>
            <a:ext cx="7520940" cy="54864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+mn-lt"/>
              </a:rPr>
              <a:t>				</a:t>
            </a:r>
            <a:r>
              <a:rPr lang="en-US" sz="3200" b="1" dirty="0" smtClean="0">
                <a:latin typeface="+mn-lt"/>
              </a:rPr>
              <a:t>Thank you…..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854"/>
            <a:ext cx="6248400" cy="467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66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2819</TotalTime>
  <Words>2195</Words>
  <Application>Microsoft Office PowerPoint</Application>
  <PresentationFormat>On-screen Show (4:3)</PresentationFormat>
  <Paragraphs>487</Paragraphs>
  <Slides>63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Natural history of HCV infection</vt:lpstr>
      <vt:lpstr>    Acute hepatitis c</vt:lpstr>
      <vt:lpstr>PowerPoint Presentation</vt:lpstr>
      <vt:lpstr>PowerPoint Presentation</vt:lpstr>
      <vt:lpstr>                                      CHRONIC HEPATITIS C</vt:lpstr>
      <vt:lpstr>PATHOGENESIS</vt:lpstr>
      <vt:lpstr>PowerPoint Presentation</vt:lpstr>
      <vt:lpstr>PowerPoint Presentation</vt:lpstr>
      <vt:lpstr>PowerPoint Presentation</vt:lpstr>
      <vt:lpstr>            </vt:lpstr>
      <vt:lpstr>PowerPoint Presentation</vt:lpstr>
      <vt:lpstr>     PATHOLOGY</vt:lpstr>
      <vt:lpstr>Prolonged liver injury leads to scarring (fibrosis)</vt:lpstr>
      <vt:lpstr>EXTRA HEPATIC MANIFESTATIONS</vt:lpstr>
      <vt:lpstr>PowerPoint Presentation</vt:lpstr>
      <vt:lpstr>PowerPoint Presentation</vt:lpstr>
      <vt:lpstr>     DIAGNOSIS</vt:lpstr>
      <vt:lpstr>PowerPoint Presentation</vt:lpstr>
      <vt:lpstr>PowerPoint Presentation</vt:lpstr>
      <vt:lpstr>PowerPoint Presentation</vt:lpstr>
      <vt:lpstr>Approaches for detecting HCV infection</vt:lpstr>
      <vt:lpstr>PowerPoint Presentation</vt:lpstr>
      <vt:lpstr>PowerPoint Presentation</vt:lpstr>
      <vt:lpstr>High risk-groups for HCV infection</vt:lpstr>
      <vt:lpstr>Summary of serology </vt:lpstr>
      <vt:lpstr>PowerPoint Presentation</vt:lpstr>
      <vt:lpstr>     TREATMENT</vt:lpstr>
      <vt:lpstr>PowerPoint Presentation</vt:lpstr>
      <vt:lpstr>PowerPoint Presentation</vt:lpstr>
      <vt:lpstr>PowerPoint Presentation</vt:lpstr>
      <vt:lpstr>PowerPoint Presentation</vt:lpstr>
      <vt:lpstr>Diagnosis of cirrhosis</vt:lpstr>
      <vt:lpstr>PowerPoint Presentation</vt:lpstr>
      <vt:lpstr> AST to Platelet Ratio Index (APRI)</vt:lpstr>
      <vt:lpstr>  Fibrosis-4 score</vt:lpstr>
      <vt:lpstr>Compensated versus decompensated cirrhosis</vt:lpstr>
      <vt:lpstr>Severity of liver dysfunction</vt:lpstr>
      <vt:lpstr>PowerPoint Presentation</vt:lpstr>
      <vt:lpstr>Pre-treatment Assessment-Summary</vt:lpstr>
      <vt:lpstr>Evolution of HCV treatment over time</vt:lpstr>
      <vt:lpstr>PowerPoint Presentation</vt:lpstr>
      <vt:lpstr>Direct-acting Anti-viral Drugs (DAAs)</vt:lpstr>
      <vt:lpstr>General rules for DAA-based treatment</vt:lpstr>
      <vt:lpstr>PowerPoint Presentation</vt:lpstr>
      <vt:lpstr>Summary of recommended regimens</vt:lpstr>
      <vt:lpstr>Dosage of DAA</vt:lpstr>
      <vt:lpstr>Dose Adjustments for Ribavirin</vt:lpstr>
      <vt:lpstr>Outcome of interest</vt:lpstr>
      <vt:lpstr>Monitoring</vt:lpstr>
      <vt:lpstr>Approach to treatment</vt:lpstr>
      <vt:lpstr>Approach to treatment in adults</vt:lpstr>
      <vt:lpstr>PowerPoint Presentation</vt:lpstr>
      <vt:lpstr>PowerPoint Presentation</vt:lpstr>
      <vt:lpstr>Summary of treatment </vt:lpstr>
      <vt:lpstr>Effect of treatment on natural history</vt:lpstr>
      <vt:lpstr>HCV in HIV co-infected person</vt:lpstr>
      <vt:lpstr>    Thank you…..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BALZ</dc:creator>
  <cp:lastModifiedBy>user</cp:lastModifiedBy>
  <cp:revision>106</cp:revision>
  <dcterms:created xsi:type="dcterms:W3CDTF">2019-12-24T15:35:55Z</dcterms:created>
  <dcterms:modified xsi:type="dcterms:W3CDTF">2021-10-14T02:37:55Z</dcterms:modified>
</cp:coreProperties>
</file>