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0"/>
  </p:notesMasterIdLst>
  <p:sldIdLst>
    <p:sldId id="262" r:id="rId2"/>
    <p:sldId id="375" r:id="rId3"/>
    <p:sldId id="384" r:id="rId4"/>
    <p:sldId id="363" r:id="rId5"/>
    <p:sldId id="307" r:id="rId6"/>
    <p:sldId id="369" r:id="rId7"/>
    <p:sldId id="385" r:id="rId8"/>
    <p:sldId id="289" r:id="rId9"/>
    <p:sldId id="388" r:id="rId10"/>
    <p:sldId id="376" r:id="rId11"/>
    <p:sldId id="377" r:id="rId12"/>
    <p:sldId id="331" r:id="rId13"/>
    <p:sldId id="386" r:id="rId14"/>
    <p:sldId id="387" r:id="rId15"/>
    <p:sldId id="370" r:id="rId16"/>
    <p:sldId id="391" r:id="rId17"/>
    <p:sldId id="392" r:id="rId18"/>
    <p:sldId id="393" r:id="rId19"/>
    <p:sldId id="394" r:id="rId20"/>
    <p:sldId id="395" r:id="rId21"/>
    <p:sldId id="396" r:id="rId22"/>
    <p:sldId id="397" r:id="rId23"/>
    <p:sldId id="378" r:id="rId24"/>
    <p:sldId id="398" r:id="rId25"/>
    <p:sldId id="399" r:id="rId26"/>
    <p:sldId id="400" r:id="rId27"/>
    <p:sldId id="341" r:id="rId28"/>
    <p:sldId id="338" r:id="rId29"/>
    <p:sldId id="401" r:id="rId30"/>
    <p:sldId id="402" r:id="rId31"/>
    <p:sldId id="403" r:id="rId32"/>
    <p:sldId id="334" r:id="rId33"/>
    <p:sldId id="337" r:id="rId34"/>
    <p:sldId id="404" r:id="rId35"/>
    <p:sldId id="405" r:id="rId36"/>
    <p:sldId id="343" r:id="rId37"/>
    <p:sldId id="383" r:id="rId38"/>
    <p:sldId id="406" r:id="rId39"/>
    <p:sldId id="319" r:id="rId40"/>
    <p:sldId id="318" r:id="rId41"/>
    <p:sldId id="320" r:id="rId42"/>
    <p:sldId id="321" r:id="rId43"/>
    <p:sldId id="322" r:id="rId44"/>
    <p:sldId id="323" r:id="rId45"/>
    <p:sldId id="389" r:id="rId46"/>
    <p:sldId id="390" r:id="rId47"/>
    <p:sldId id="324" r:id="rId48"/>
    <p:sldId id="325" r:id="rId49"/>
    <p:sldId id="407" r:id="rId50"/>
    <p:sldId id="368" r:id="rId51"/>
    <p:sldId id="379" r:id="rId52"/>
    <p:sldId id="345" r:id="rId53"/>
    <p:sldId id="346" r:id="rId54"/>
    <p:sldId id="347" r:id="rId55"/>
    <p:sldId id="348" r:id="rId56"/>
    <p:sldId id="349" r:id="rId57"/>
    <p:sldId id="350" r:id="rId58"/>
    <p:sldId id="351" r:id="rId59"/>
    <p:sldId id="352" r:id="rId60"/>
    <p:sldId id="354" r:id="rId61"/>
    <p:sldId id="382" r:id="rId62"/>
    <p:sldId id="408" r:id="rId63"/>
    <p:sldId id="409" r:id="rId64"/>
    <p:sldId id="410" r:id="rId65"/>
    <p:sldId id="412" r:id="rId66"/>
    <p:sldId id="411" r:id="rId67"/>
    <p:sldId id="413" r:id="rId68"/>
    <p:sldId id="381"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92"/>
    <p:restoredTop sz="94729"/>
  </p:normalViewPr>
  <p:slideViewPr>
    <p:cSldViewPr snapToGrid="0" snapToObjects="1">
      <p:cViewPr varScale="1">
        <p:scale>
          <a:sx n="62" d="100"/>
          <a:sy n="62" d="100"/>
        </p:scale>
        <p:origin x="68" y="68"/>
      </p:cViewPr>
      <p:guideLst/>
    </p:cSldViewPr>
  </p:slideViewPr>
  <p:outlineViewPr>
    <p:cViewPr>
      <p:scale>
        <a:sx n="33" d="100"/>
        <a:sy n="33" d="100"/>
      </p:scale>
      <p:origin x="0" y="-1260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 Type="http://schemas.openxmlformats.org/officeDocument/2006/relationships/slide" Target="slides/slide6.xml" /><Relationship Id="rId71"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61" Type="http://schemas.openxmlformats.org/officeDocument/2006/relationships/slide" Target="slides/slide60.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viewProps" Target="viewProps.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E62C56-4346-4B4A-B6DE-DE0D894CE4E0}" type="datetimeFigureOut">
              <a:rPr lang="en-US" smtClean="0"/>
              <a:t>11/25/2021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451049-D614-1C40-9EC9-8376B415950F}" type="slidenum">
              <a:rPr lang="en-US" smtClean="0"/>
              <a:t>‹#›</a:t>
            </a:fld>
            <a:endParaRPr lang="en-US"/>
          </a:p>
        </p:txBody>
      </p:sp>
    </p:spTree>
    <p:extLst>
      <p:ext uri="{BB962C8B-B14F-4D97-AF65-F5344CB8AC3E}">
        <p14:creationId xmlns:p14="http://schemas.microsoft.com/office/powerpoint/2010/main" val="1943409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a:spcBef>
                <a:spcPct val="0"/>
              </a:spcBef>
            </a:pPr>
            <a:fld id="{67F6FA74-CD6F-F34E-9B0F-2D0135547176}" type="slidenum">
              <a:rPr lang="en-US" altLang="en-US">
                <a:latin typeface="Arial" charset="0"/>
              </a:rPr>
              <a:pPr>
                <a:spcBef>
                  <a:spcPct val="0"/>
                </a:spcBef>
              </a:pPr>
              <a:t>4</a:t>
            </a:fld>
            <a:endParaRPr lang="en-US" altLang="en-US">
              <a:latin typeface="Arial" charset="0"/>
            </a:endParaRPr>
          </a:p>
        </p:txBody>
      </p:sp>
    </p:spTree>
    <p:extLst>
      <p:ext uri="{BB962C8B-B14F-4D97-AF65-F5344CB8AC3E}">
        <p14:creationId xmlns:p14="http://schemas.microsoft.com/office/powerpoint/2010/main" val="382640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F2 –STAGE OF SIGNIFICANT FIBROSIS</a:t>
            </a:r>
          </a:p>
          <a:p>
            <a:r>
              <a:rPr lang="en-US" dirty="0"/>
              <a:t>A3-METAVIR SCORING SYSTEM:a0 TO a3:PROGRESSION OF FIBROSIS:a3 IS SEVERE ACTIVITY</a:t>
            </a:r>
            <a:endParaRPr lang="en-IN" dirty="0"/>
          </a:p>
        </p:txBody>
      </p:sp>
      <p:sp>
        <p:nvSpPr>
          <p:cNvPr id="4" name="Slide Number Placeholder 3"/>
          <p:cNvSpPr>
            <a:spLocks noGrp="1"/>
          </p:cNvSpPr>
          <p:nvPr>
            <p:ph type="sldNum" sz="quarter" idx="5"/>
          </p:nvPr>
        </p:nvSpPr>
        <p:spPr/>
        <p:txBody>
          <a:bodyPr/>
          <a:lstStyle/>
          <a:p>
            <a:fld id="{93451049-D614-1C40-9EC9-8376B415950F}" type="slidenum">
              <a:rPr lang="en-US" smtClean="0"/>
              <a:t>13</a:t>
            </a:fld>
            <a:endParaRPr lang="en-US"/>
          </a:p>
        </p:txBody>
      </p:sp>
    </p:spTree>
    <p:extLst>
      <p:ext uri="{BB962C8B-B14F-4D97-AF65-F5344CB8AC3E}">
        <p14:creationId xmlns:p14="http://schemas.microsoft.com/office/powerpoint/2010/main" val="3630778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734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kumimoji="1" lang="en-US" altLang="ja-JP">
                <a:ea typeface="MS PGothic" charset="-128"/>
              </a:rPr>
              <a:t> </a:t>
            </a:r>
            <a:endParaRPr kumimoji="1" lang="ja-JP" altLang="en-US">
              <a:ea typeface="MS PGothic" charset="-128"/>
            </a:endParaRPr>
          </a:p>
        </p:txBody>
      </p:sp>
      <p:sp>
        <p:nvSpPr>
          <p:cNvPr id="57348" name="スライド番号プレースホルダー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a:spcBef>
                <a:spcPct val="0"/>
              </a:spcBef>
            </a:pPr>
            <a:fld id="{98F8655A-544A-8642-9F37-8B472A93EB63}" type="slidenum">
              <a:rPr lang="en-US" altLang="en-US"/>
              <a:pPr>
                <a:spcBef>
                  <a:spcPct val="0"/>
                </a:spcBef>
              </a:pPr>
              <a:t>32</a:t>
            </a:fld>
            <a:endParaRPr lang="en-US" altLang="en-US"/>
          </a:p>
        </p:txBody>
      </p:sp>
    </p:spTree>
    <p:extLst>
      <p:ext uri="{BB962C8B-B14F-4D97-AF65-F5344CB8AC3E}">
        <p14:creationId xmlns:p14="http://schemas.microsoft.com/office/powerpoint/2010/main" val="1898066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80000"/>
              </a:lnSpc>
            </a:pPr>
            <a:endParaRPr lang="en-US" altLang="en-US" sz="1000"/>
          </a:p>
          <a:p>
            <a:pPr>
              <a:lnSpc>
                <a:spcPct val="80000"/>
              </a:lnSpc>
            </a:pPr>
            <a:r>
              <a:rPr lang="en-US" altLang="en-US" sz="1000" i="1"/>
              <a:t>Immunoprophylaxis of hepatitis B virus infection </a:t>
            </a:r>
            <a:endParaRPr lang="en-US" altLang="en-US" sz="1000"/>
          </a:p>
          <a:p>
            <a:pPr>
              <a:lnSpc>
                <a:spcPct val="80000"/>
              </a:lnSpc>
            </a:pPr>
            <a:r>
              <a:rPr lang="en-US" altLang="en-US" sz="1000"/>
              <a:t>The newborn baby should be administered a timely first dose (the ‘birth dose’) of hepatitis B vaccine (monovalent) as soon as possible after birth, ideally within 24 hours. Even within this time duration, the earlier it can be administered, the better. If, for some reason, the birth dose is not administered within 24 hours, it should still be administered as soon as it is possible and not omitted. This dose is administered intramuscularly in the anterolateral thigh. This birth dose must be followed by timely administration of 3-doses of hepatitis B-containing vaccine [e.g. monovalent hepatitis B vaccine, tetravalent combination vaccine with DPT (DPT-Hep B) or a pentavalent vaccine (DPT+Hep B+Hib)]. The hepatitis B vaccine birth dose followed by these three doses is the most effective method for prevention of mother-to-child transmission of hepatitis B. </a:t>
            </a:r>
          </a:p>
          <a:p>
            <a:pPr>
              <a:lnSpc>
                <a:spcPct val="80000"/>
              </a:lnSpc>
            </a:pPr>
            <a:r>
              <a:rPr lang="en-US" altLang="en-US" sz="1000"/>
              <a:t>Hepatitis B immunoglobulin (HBIG) may provide some additional protection in situations where risk of transmission is particularly high – i.e. babies born to mothers with hepatitis B who also have detectable detectable HBeAg and/or high viral load. However, additional benefit provided by it, over properly-administered hepatitis B vaccine (as described above) is small. Also, HBIG is costly and has limited availability. If a decision is taken to administer HBIG (0.5 ml or 100 international units, intramuscular), this should be done as soon after birth as possible (and within 12-24 hours) and in a limb other than the one in which hepatitis B vaccine has been administered. </a:t>
            </a:r>
          </a:p>
          <a:p>
            <a:pPr>
              <a:lnSpc>
                <a:spcPct val="80000"/>
              </a:lnSpc>
            </a:pPr>
            <a:r>
              <a:rPr lang="en-US" altLang="en-US" sz="1000"/>
              <a:t>Data on benefit and risks of administering anti-hepatitis B drugs to the pregnant women for prevention of mother-to-child transmission are unclear. </a:t>
            </a:r>
          </a:p>
          <a:p>
            <a:pPr>
              <a:lnSpc>
                <a:spcPct val="80000"/>
              </a:lnSpc>
            </a:pPr>
            <a:endParaRPr lang="en-US" altLang="en-US" sz="1000"/>
          </a:p>
          <a:p>
            <a:pPr>
              <a:lnSpc>
                <a:spcPct val="80000"/>
              </a:lnSpc>
            </a:pPr>
            <a:r>
              <a:rPr lang="en-US" altLang="en-US" sz="1000" i="1"/>
              <a:t>Breast feeding </a:t>
            </a:r>
            <a:endParaRPr lang="en-US" altLang="en-US" sz="1000"/>
          </a:p>
          <a:p>
            <a:pPr>
              <a:lnSpc>
                <a:spcPct val="80000"/>
              </a:lnSpc>
            </a:pPr>
            <a:r>
              <a:rPr lang="en-US" altLang="en-US" sz="1000"/>
              <a:t>A mother who has hepatitis B may breast feed her baby, unless there is an exuding injury or disease of the nipple or surrounding skin. The advantages of breast feeding far outweigh the risk, if any, of transmission of hepatitis B to a baby who has received hepatitis B vaccine. </a:t>
            </a:r>
          </a:p>
          <a:p>
            <a:pPr>
              <a:lnSpc>
                <a:spcPct val="80000"/>
              </a:lnSpc>
            </a:pPr>
            <a:endParaRPr lang="en-US" altLang="en-US" sz="1000" i="1"/>
          </a:p>
          <a:p>
            <a:pPr>
              <a:lnSpc>
                <a:spcPct val="80000"/>
              </a:lnSpc>
            </a:pPr>
            <a:r>
              <a:rPr lang="en-US" altLang="en-US" sz="1000" i="1"/>
              <a:t>Timing of testing </a:t>
            </a:r>
            <a:endParaRPr lang="en-US" altLang="en-US" sz="1000"/>
          </a:p>
          <a:p>
            <a:pPr>
              <a:lnSpc>
                <a:spcPct val="80000"/>
              </a:lnSpc>
            </a:pPr>
            <a:r>
              <a:rPr lang="en-US" altLang="en-US" sz="1000"/>
              <a:t>If it is felt that the baby needs to be tested for hepatitis B, this should be done only after 1 year of age. Any positivity before this age is difficult to interpret and may resolve spontaneously over time. </a:t>
            </a: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5459CC61-FF04-0840-B1E6-36654D8A6A57}" type="slidenum">
              <a:rPr lang="en-US" altLang="en-US">
                <a:latin typeface="Calibri" charset="0"/>
              </a:rPr>
              <a:pPr/>
              <a:t>48</a:t>
            </a:fld>
            <a:endParaRPr lang="en-US" altLang="en-US">
              <a:latin typeface="Calibri" charset="0"/>
            </a:endParaRPr>
          </a:p>
        </p:txBody>
      </p:sp>
    </p:spTree>
    <p:extLst>
      <p:ext uri="{BB962C8B-B14F-4D97-AF65-F5344CB8AC3E}">
        <p14:creationId xmlns:p14="http://schemas.microsoft.com/office/powerpoint/2010/main" val="1363307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RECOMBI VAX HB</a:t>
            </a:r>
          </a:p>
          <a:p>
            <a:r>
              <a:rPr lang="en-US" dirty="0"/>
              <a:t>ENGERIX B</a:t>
            </a:r>
            <a:endParaRPr lang="en-IN" dirty="0"/>
          </a:p>
        </p:txBody>
      </p:sp>
      <p:sp>
        <p:nvSpPr>
          <p:cNvPr id="4" name="Slide Number Placeholder 3"/>
          <p:cNvSpPr>
            <a:spLocks noGrp="1"/>
          </p:cNvSpPr>
          <p:nvPr>
            <p:ph type="sldNum" sz="quarter" idx="5"/>
          </p:nvPr>
        </p:nvSpPr>
        <p:spPr/>
        <p:txBody>
          <a:bodyPr/>
          <a:lstStyle/>
          <a:p>
            <a:fld id="{93451049-D614-1C40-9EC9-8376B415950F}" type="slidenum">
              <a:rPr lang="en-US" smtClean="0"/>
              <a:t>53</a:t>
            </a:fld>
            <a:endParaRPr lang="en-US"/>
          </a:p>
        </p:txBody>
      </p:sp>
    </p:spTree>
    <p:extLst>
      <p:ext uri="{BB962C8B-B14F-4D97-AF65-F5344CB8AC3E}">
        <p14:creationId xmlns:p14="http://schemas.microsoft.com/office/powerpoint/2010/main" val="3339021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9ACA00AE-2D5D-8148-BC8C-78AB2DF1228F}" type="slidenum">
              <a:rPr lang="en-US" altLang="en-US" sz="1100">
                <a:latin typeface="Calibri" charset="0"/>
                <a:ea typeface="MS PGothic" charset="-128"/>
              </a:rPr>
              <a:pPr/>
              <a:t>58</a:t>
            </a:fld>
            <a:endParaRPr lang="en-US" altLang="en-US" sz="1100">
              <a:latin typeface="Calibri" charset="0"/>
              <a:ea typeface="MS PGothic" charset="-128"/>
            </a:endParaRPr>
          </a:p>
        </p:txBody>
      </p:sp>
    </p:spTree>
    <p:extLst>
      <p:ext uri="{BB962C8B-B14F-4D97-AF65-F5344CB8AC3E}">
        <p14:creationId xmlns:p14="http://schemas.microsoft.com/office/powerpoint/2010/main" val="1167005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4172F61-9EF4-0F4A-BE51-0C654F73E0D2}" type="datetimeFigureOut">
              <a:rPr lang="en-US" smtClean="0"/>
              <a:t>11/25/2021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5253C-8030-4340-9988-FCE081934BC8}" type="slidenum">
              <a:rPr lang="en-US" smtClean="0"/>
              <a:t>‹#›</a:t>
            </a:fld>
            <a:endParaRPr lang="en-US"/>
          </a:p>
        </p:txBody>
      </p:sp>
    </p:spTree>
    <p:extLst>
      <p:ext uri="{BB962C8B-B14F-4D97-AF65-F5344CB8AC3E}">
        <p14:creationId xmlns:p14="http://schemas.microsoft.com/office/powerpoint/2010/main" val="13513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172F61-9EF4-0F4A-BE51-0C654F73E0D2}" type="datetimeFigureOut">
              <a:rPr lang="en-US" smtClean="0"/>
              <a:t>11/25/2021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5253C-8030-4340-9988-FCE081934BC8}" type="slidenum">
              <a:rPr lang="en-US" smtClean="0"/>
              <a:t>‹#›</a:t>
            </a:fld>
            <a:endParaRPr lang="en-US"/>
          </a:p>
        </p:txBody>
      </p:sp>
    </p:spTree>
    <p:extLst>
      <p:ext uri="{BB962C8B-B14F-4D97-AF65-F5344CB8AC3E}">
        <p14:creationId xmlns:p14="http://schemas.microsoft.com/office/powerpoint/2010/main" val="776813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172F61-9EF4-0F4A-BE51-0C654F73E0D2}" type="datetimeFigureOut">
              <a:rPr lang="en-US" smtClean="0"/>
              <a:t>11/25/2021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5253C-8030-4340-9988-FCE081934BC8}" type="slidenum">
              <a:rPr lang="en-US" smtClean="0"/>
              <a:t>‹#›</a:t>
            </a:fld>
            <a:endParaRPr lang="en-US"/>
          </a:p>
        </p:txBody>
      </p:sp>
    </p:spTree>
    <p:extLst>
      <p:ext uri="{BB962C8B-B14F-4D97-AF65-F5344CB8AC3E}">
        <p14:creationId xmlns:p14="http://schemas.microsoft.com/office/powerpoint/2010/main" val="1633714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172F61-9EF4-0F4A-BE51-0C654F73E0D2}" type="datetimeFigureOut">
              <a:rPr lang="en-US" smtClean="0"/>
              <a:t>11/25/2021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5253C-8030-4340-9988-FCE081934BC8}" type="slidenum">
              <a:rPr lang="en-US" smtClean="0"/>
              <a:t>‹#›</a:t>
            </a:fld>
            <a:endParaRPr lang="en-US"/>
          </a:p>
        </p:txBody>
      </p:sp>
    </p:spTree>
    <p:extLst>
      <p:ext uri="{BB962C8B-B14F-4D97-AF65-F5344CB8AC3E}">
        <p14:creationId xmlns:p14="http://schemas.microsoft.com/office/powerpoint/2010/main" val="106312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4172F61-9EF4-0F4A-BE51-0C654F73E0D2}" type="datetimeFigureOut">
              <a:rPr lang="en-US" smtClean="0"/>
              <a:t>11/25/2021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25253C-8030-4340-9988-FCE081934BC8}" type="slidenum">
              <a:rPr lang="en-US" smtClean="0"/>
              <a:t>‹#›</a:t>
            </a:fld>
            <a:endParaRPr lang="en-US"/>
          </a:p>
        </p:txBody>
      </p:sp>
    </p:spTree>
    <p:extLst>
      <p:ext uri="{BB962C8B-B14F-4D97-AF65-F5344CB8AC3E}">
        <p14:creationId xmlns:p14="http://schemas.microsoft.com/office/powerpoint/2010/main" val="90902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172F61-9EF4-0F4A-BE51-0C654F73E0D2}" type="datetimeFigureOut">
              <a:rPr lang="en-US" smtClean="0"/>
              <a:t>11/25/2021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25253C-8030-4340-9988-FCE081934BC8}" type="slidenum">
              <a:rPr lang="en-US" smtClean="0"/>
              <a:t>‹#›</a:t>
            </a:fld>
            <a:endParaRPr lang="en-US"/>
          </a:p>
        </p:txBody>
      </p:sp>
    </p:spTree>
    <p:extLst>
      <p:ext uri="{BB962C8B-B14F-4D97-AF65-F5344CB8AC3E}">
        <p14:creationId xmlns:p14="http://schemas.microsoft.com/office/powerpoint/2010/main" val="937293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172F61-9EF4-0F4A-BE51-0C654F73E0D2}" type="datetimeFigureOut">
              <a:rPr lang="en-US" smtClean="0"/>
              <a:t>11/25/2021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25253C-8030-4340-9988-FCE081934BC8}" type="slidenum">
              <a:rPr lang="en-US" smtClean="0"/>
              <a:t>‹#›</a:t>
            </a:fld>
            <a:endParaRPr lang="en-US"/>
          </a:p>
        </p:txBody>
      </p:sp>
    </p:spTree>
    <p:extLst>
      <p:ext uri="{BB962C8B-B14F-4D97-AF65-F5344CB8AC3E}">
        <p14:creationId xmlns:p14="http://schemas.microsoft.com/office/powerpoint/2010/main" val="1294597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172F61-9EF4-0F4A-BE51-0C654F73E0D2}" type="datetimeFigureOut">
              <a:rPr lang="en-US" smtClean="0"/>
              <a:t>11/25/2021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5253C-8030-4340-9988-FCE081934BC8}" type="slidenum">
              <a:rPr lang="en-US" smtClean="0"/>
              <a:t>‹#›</a:t>
            </a:fld>
            <a:endParaRPr lang="en-US"/>
          </a:p>
        </p:txBody>
      </p:sp>
    </p:spTree>
    <p:extLst>
      <p:ext uri="{BB962C8B-B14F-4D97-AF65-F5344CB8AC3E}">
        <p14:creationId xmlns:p14="http://schemas.microsoft.com/office/powerpoint/2010/main" val="829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172F61-9EF4-0F4A-BE51-0C654F73E0D2}" type="datetimeFigureOut">
              <a:rPr lang="en-US" smtClean="0"/>
              <a:t>11/25/2021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5253C-8030-4340-9988-FCE081934BC8}" type="slidenum">
              <a:rPr lang="en-US" smtClean="0"/>
              <a:t>‹#›</a:t>
            </a:fld>
            <a:endParaRPr lang="en-US"/>
          </a:p>
        </p:txBody>
      </p:sp>
    </p:spTree>
    <p:extLst>
      <p:ext uri="{BB962C8B-B14F-4D97-AF65-F5344CB8AC3E}">
        <p14:creationId xmlns:p14="http://schemas.microsoft.com/office/powerpoint/2010/main" val="1050807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172F61-9EF4-0F4A-BE51-0C654F73E0D2}" type="datetimeFigureOut">
              <a:rPr lang="en-US" smtClean="0"/>
              <a:t>11/25/2021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5253C-8030-4340-9988-FCE081934BC8}" type="slidenum">
              <a:rPr lang="en-US" smtClean="0"/>
              <a:t>‹#›</a:t>
            </a:fld>
            <a:endParaRPr lang="en-US"/>
          </a:p>
        </p:txBody>
      </p:sp>
    </p:spTree>
    <p:extLst>
      <p:ext uri="{BB962C8B-B14F-4D97-AF65-F5344CB8AC3E}">
        <p14:creationId xmlns:p14="http://schemas.microsoft.com/office/powerpoint/2010/main" val="8492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172F61-9EF4-0F4A-BE51-0C654F73E0D2}" type="datetimeFigureOut">
              <a:rPr lang="en-US" smtClean="0"/>
              <a:t>11/25/2021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5253C-8030-4340-9988-FCE081934BC8}" type="slidenum">
              <a:rPr lang="en-US" smtClean="0"/>
              <a:t>‹#›</a:t>
            </a:fld>
            <a:endParaRPr lang="en-US"/>
          </a:p>
        </p:txBody>
      </p:sp>
    </p:spTree>
    <p:extLst>
      <p:ext uri="{BB962C8B-B14F-4D97-AF65-F5344CB8AC3E}">
        <p14:creationId xmlns:p14="http://schemas.microsoft.com/office/powerpoint/2010/main" val="997627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172F61-9EF4-0F4A-BE51-0C654F73E0D2}" type="datetimeFigureOut">
              <a:rPr lang="en-US" smtClean="0"/>
              <a:t>11/25/2021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25253C-8030-4340-9988-FCE081934BC8}" type="slidenum">
              <a:rPr lang="en-US" smtClean="0"/>
              <a:t>‹#›</a:t>
            </a:fld>
            <a:endParaRPr lang="en-US"/>
          </a:p>
        </p:txBody>
      </p:sp>
    </p:spTree>
    <p:extLst>
      <p:ext uri="{BB962C8B-B14F-4D97-AF65-F5344CB8AC3E}">
        <p14:creationId xmlns:p14="http://schemas.microsoft.com/office/powerpoint/2010/main" val="1950337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4.xml" /></Relationships>
</file>

<file path=ppt/slides/_rels/slide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6.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notesSlide" Target="../notesSlides/notesSlide2.xml" /><Relationship Id="rId1" Type="http://schemas.openxmlformats.org/officeDocument/2006/relationships/slideLayout" Target="../slideLayouts/slideLayout6.xml" /></Relationships>
</file>

<file path=ppt/slides/_rels/slide14.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6.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6.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3" Type="http://schemas.openxmlformats.org/officeDocument/2006/relationships/image" Target="../media/image14.gif" /><Relationship Id="rId2" Type="http://schemas.openxmlformats.org/officeDocument/2006/relationships/image" Target="../media/image13.gif"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2" Type="http://schemas.openxmlformats.org/officeDocument/2006/relationships/image" Target="../media/image17.jpeg"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3" Type="http://schemas.openxmlformats.org/officeDocument/2006/relationships/image" Target="../media/image19.jpeg" /><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3" Type="http://schemas.openxmlformats.org/officeDocument/2006/relationships/image" Target="../media/image21.jpeg" /><Relationship Id="rId2" Type="http://schemas.openxmlformats.org/officeDocument/2006/relationships/image" Target="../media/image20.png" /><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2" Type="http://schemas.openxmlformats.org/officeDocument/2006/relationships/image" Target="../media/image22.jpeg" /><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2" Type="http://schemas.openxmlformats.org/officeDocument/2006/relationships/image" Target="../media/image23.jpeg" /><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2" Type="http://schemas.openxmlformats.org/officeDocument/2006/relationships/image" Target="../media/image24.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mage result for hepatitis b"/>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589270" y="3246120"/>
            <a:ext cx="6602730" cy="6124754"/>
          </a:xfrm>
          <a:prstGeom prst="rect">
            <a:avLst/>
          </a:prstGeom>
          <a:noFill/>
        </p:spPr>
        <p:txBody>
          <a:bodyPr wrap="square" rtlCol="0">
            <a:spAutoFit/>
          </a:bodyPr>
          <a:lstStyle/>
          <a:p>
            <a:r>
              <a:rPr lang="en-US" sz="8000" b="1" dirty="0">
                <a:solidFill>
                  <a:schemeClr val="bg1"/>
                </a:solidFill>
              </a:rPr>
              <a:t>  HEPATITIS B</a:t>
            </a:r>
          </a:p>
          <a:p>
            <a:r>
              <a:rPr lang="en-US" sz="8000" b="1" dirty="0">
                <a:solidFill>
                  <a:schemeClr val="bg1"/>
                </a:solidFill>
              </a:rPr>
              <a:t>PART 2</a:t>
            </a:r>
          </a:p>
          <a:p>
            <a:endParaRPr lang="en-US" sz="4800" b="1" dirty="0">
              <a:solidFill>
                <a:schemeClr val="bg1"/>
              </a:solidFill>
            </a:endParaRPr>
          </a:p>
          <a:p>
            <a:r>
              <a:rPr lang="en-US" sz="2400" b="1" dirty="0">
                <a:solidFill>
                  <a:schemeClr val="bg1"/>
                </a:solidFill>
              </a:rPr>
              <a:t>                                                        DR MEERA G KOOTTUM;</a:t>
            </a:r>
          </a:p>
          <a:p>
            <a:endParaRPr lang="en-US" sz="4800" b="1" dirty="0">
              <a:solidFill>
                <a:schemeClr val="bg1"/>
              </a:solidFill>
            </a:endParaRPr>
          </a:p>
          <a:p>
            <a:endParaRPr lang="en-US" sz="4000" b="1" dirty="0">
              <a:solidFill>
                <a:schemeClr val="bg1"/>
              </a:solidFill>
            </a:endParaRPr>
          </a:p>
          <a:p>
            <a:r>
              <a:rPr lang="en-US" sz="4800" b="1" dirty="0">
                <a:solidFill>
                  <a:schemeClr val="bg1"/>
                </a:solidFill>
              </a:rPr>
              <a:t>     </a:t>
            </a:r>
          </a:p>
        </p:txBody>
      </p:sp>
    </p:spTree>
    <p:extLst>
      <p:ext uri="{BB962C8B-B14F-4D97-AF65-F5344CB8AC3E}">
        <p14:creationId xmlns:p14="http://schemas.microsoft.com/office/powerpoint/2010/main" val="859017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642308-89CD-4FB0-8942-C27E6D9D454C}"/>
              </a:ext>
            </a:extLst>
          </p:cNvPr>
          <p:cNvSpPr>
            <a:spLocks noGrp="1"/>
          </p:cNvSpPr>
          <p:nvPr>
            <p:ph type="title"/>
          </p:nvPr>
        </p:nvSpPr>
        <p:spPr/>
        <p:txBody>
          <a:bodyPr/>
          <a:lstStyle/>
          <a:p>
            <a:r>
              <a:rPr lang="en-US" dirty="0"/>
              <a:t>TODAY</a:t>
            </a:r>
            <a:endParaRPr lang="en-IN" dirty="0"/>
          </a:p>
        </p:txBody>
      </p:sp>
      <p:sp>
        <p:nvSpPr>
          <p:cNvPr id="4" name="Content Placeholder 3">
            <a:extLst>
              <a:ext uri="{FF2B5EF4-FFF2-40B4-BE49-F238E27FC236}">
                <a16:creationId xmlns:a16="http://schemas.microsoft.com/office/drawing/2014/main" id="{1CAA0674-B74B-412F-868C-8E8D22ADD617}"/>
              </a:ext>
            </a:extLst>
          </p:cNvPr>
          <p:cNvSpPr>
            <a:spLocks noGrp="1"/>
          </p:cNvSpPr>
          <p:nvPr>
            <p:ph sz="half" idx="2"/>
          </p:nvPr>
        </p:nvSpPr>
        <p:spPr/>
        <p:txBody>
          <a:bodyPr/>
          <a:lstStyle/>
          <a:p>
            <a:r>
              <a:rPr lang="en-US" dirty="0"/>
              <a:t>DIAGNOSIS</a:t>
            </a:r>
          </a:p>
          <a:p>
            <a:r>
              <a:rPr lang="en-US" dirty="0"/>
              <a:t>TREATMENT</a:t>
            </a:r>
          </a:p>
          <a:p>
            <a:r>
              <a:rPr lang="en-US" dirty="0"/>
              <a:t>SPECIAL SITUATIONS</a:t>
            </a:r>
          </a:p>
          <a:p>
            <a:r>
              <a:rPr lang="en-US" dirty="0"/>
              <a:t>COMPLICATIONS</a:t>
            </a:r>
          </a:p>
          <a:p>
            <a:r>
              <a:rPr lang="en-US" dirty="0"/>
              <a:t>VACCINATION</a:t>
            </a:r>
          </a:p>
          <a:p>
            <a:pPr marL="0" indent="0">
              <a:buNone/>
            </a:pPr>
            <a:endParaRPr lang="en-IN" dirty="0"/>
          </a:p>
        </p:txBody>
      </p:sp>
      <p:pic>
        <p:nvPicPr>
          <p:cNvPr id="7" name="Picture 2">
            <a:extLst>
              <a:ext uri="{FF2B5EF4-FFF2-40B4-BE49-F238E27FC236}">
                <a16:creationId xmlns:a16="http://schemas.microsoft.com/office/drawing/2014/main" id="{2E7FAB67-3925-4FEA-BC41-82FE6C946F1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08917" y="1291485"/>
            <a:ext cx="4770268" cy="477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44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anim calcmode="lin" valueType="num">
                                      <p:cBhvr>
                                        <p:cTn id="1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1000"/>
                                        <p:tgtEl>
                                          <p:spTgt spid="4">
                                            <p:txEl>
                                              <p:pRg st="3" end="3"/>
                                            </p:txEl>
                                          </p:spTgt>
                                        </p:tgtEl>
                                      </p:cBhvr>
                                    </p:animEffect>
                                    <p:anim calcmode="lin" valueType="num">
                                      <p:cBhvr>
                                        <p:cTn id="3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fade">
                                      <p:cBhvr>
                                        <p:cTn id="39" dur="1000"/>
                                        <p:tgtEl>
                                          <p:spTgt spid="4">
                                            <p:txEl>
                                              <p:pRg st="4" end="4"/>
                                            </p:txEl>
                                          </p:spTgt>
                                        </p:tgtEl>
                                      </p:cBhvr>
                                    </p:animEffect>
                                    <p:anim calcmode="lin" valueType="num">
                                      <p:cBhvr>
                                        <p:cTn id="4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D077753-3CD2-44FC-B897-92FAE1B4E73F}"/>
              </a:ext>
            </a:extLst>
          </p:cNvPr>
          <p:cNvSpPr>
            <a:spLocks noGrp="1"/>
          </p:cNvSpPr>
          <p:nvPr>
            <p:ph type="title"/>
          </p:nvPr>
        </p:nvSpPr>
        <p:spPr/>
        <p:txBody>
          <a:bodyPr/>
          <a:lstStyle/>
          <a:p>
            <a:r>
              <a:rPr lang="en-US" dirty="0"/>
              <a:t>DIAGNOSIS</a:t>
            </a:r>
            <a:endParaRPr lang="en-IN" dirty="0"/>
          </a:p>
        </p:txBody>
      </p:sp>
      <p:pic>
        <p:nvPicPr>
          <p:cNvPr id="2050" name="Picture 2">
            <a:extLst>
              <a:ext uri="{FF2B5EF4-FFF2-40B4-BE49-F238E27FC236}">
                <a16:creationId xmlns:a16="http://schemas.microsoft.com/office/drawing/2014/main" id="{56AE5612-8611-453E-8886-9E4AAC113EA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28144" y="1825625"/>
            <a:ext cx="773571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5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p:cNvCxnSpPr/>
          <p:nvPr/>
        </p:nvCxnSpPr>
        <p:spPr>
          <a:xfrm>
            <a:off x="3000375" y="6148388"/>
            <a:ext cx="727233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3000375" y="1397000"/>
            <a:ext cx="0" cy="47513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606" name="TextBox 8"/>
          <p:cNvSpPr txBox="1">
            <a:spLocks noChangeArrowheads="1"/>
          </p:cNvSpPr>
          <p:nvPr/>
        </p:nvSpPr>
        <p:spPr bwMode="auto">
          <a:xfrm>
            <a:off x="4511675" y="6191250"/>
            <a:ext cx="441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2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defRPr/>
            </a:pPr>
            <a:r>
              <a:rPr lang="en-US" altLang="en-US" sz="2000" b="1" dirty="0">
                <a:solidFill>
                  <a:srgbClr val="0070C0"/>
                </a:solidFill>
                <a:latin typeface="+mn-lt"/>
                <a:cs typeface="Arial" panose="020B0604020202020204" pitchFamily="34" charset="0"/>
              </a:rPr>
              <a:t>Time since infection</a:t>
            </a:r>
          </a:p>
        </p:txBody>
      </p:sp>
      <p:sp>
        <p:nvSpPr>
          <p:cNvPr id="25607" name="TextBox 8"/>
          <p:cNvSpPr txBox="1">
            <a:spLocks noChangeArrowheads="1"/>
          </p:cNvSpPr>
          <p:nvPr/>
        </p:nvSpPr>
        <p:spPr bwMode="auto">
          <a:xfrm rot="16200000">
            <a:off x="923132" y="3321845"/>
            <a:ext cx="35814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2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defRPr/>
            </a:pPr>
            <a:r>
              <a:rPr lang="en-US" altLang="en-US" sz="2000" b="1" dirty="0">
                <a:solidFill>
                  <a:srgbClr val="0070C0"/>
                </a:solidFill>
                <a:latin typeface="+mn-lt"/>
                <a:cs typeface="Arial" panose="020B0604020202020204" pitchFamily="34" charset="0"/>
              </a:rPr>
              <a:t>Relative amount</a:t>
            </a:r>
          </a:p>
        </p:txBody>
      </p:sp>
      <p:sp>
        <p:nvSpPr>
          <p:cNvPr id="18" name="Freeform 17"/>
          <p:cNvSpPr/>
          <p:nvPr/>
        </p:nvSpPr>
        <p:spPr>
          <a:xfrm>
            <a:off x="3481389" y="3971925"/>
            <a:ext cx="3487737" cy="2179638"/>
          </a:xfrm>
          <a:custGeom>
            <a:avLst/>
            <a:gdLst>
              <a:gd name="connsiteX0" fmla="*/ 0 w 3630305"/>
              <a:gd name="connsiteY0" fmla="*/ 2174543 h 2174543"/>
              <a:gd name="connsiteX1" fmla="*/ 1555845 w 3630305"/>
              <a:gd name="connsiteY1" fmla="*/ 4549 h 2174543"/>
              <a:gd name="connsiteX2" fmla="*/ 3630305 w 3630305"/>
              <a:gd name="connsiteY2" fmla="*/ 2147248 h 2174543"/>
              <a:gd name="connsiteX0" fmla="*/ 0 w 3630305"/>
              <a:gd name="connsiteY0" fmla="*/ 2170008 h 2179652"/>
              <a:gd name="connsiteX1" fmla="*/ 1555845 w 3630305"/>
              <a:gd name="connsiteY1" fmla="*/ 14 h 2179652"/>
              <a:gd name="connsiteX2" fmla="*/ 3630305 w 3630305"/>
              <a:gd name="connsiteY2" fmla="*/ 2179653 h 2179652"/>
            </a:gdLst>
            <a:ahLst/>
            <a:cxnLst>
              <a:cxn ang="0">
                <a:pos x="connsiteX0" y="connsiteY0"/>
              </a:cxn>
              <a:cxn ang="0">
                <a:pos x="connsiteX1" y="connsiteY1"/>
              </a:cxn>
              <a:cxn ang="0">
                <a:pos x="connsiteX2" y="connsiteY2"/>
              </a:cxn>
            </a:cxnLst>
            <a:rect l="l" t="t" r="r" b="b"/>
            <a:pathLst>
              <a:path w="3630305" h="2179652">
                <a:moveTo>
                  <a:pt x="0" y="2170008"/>
                </a:moveTo>
                <a:cubicBezTo>
                  <a:pt x="475397" y="1087285"/>
                  <a:pt x="950794" y="4563"/>
                  <a:pt x="1555845" y="14"/>
                </a:cubicBezTo>
                <a:cubicBezTo>
                  <a:pt x="2160896" y="-4535"/>
                  <a:pt x="2895600" y="1106029"/>
                  <a:pt x="3630305" y="2179653"/>
                </a:cubicBezTo>
              </a:path>
            </a:pathLst>
          </a:custGeom>
          <a:ln w="571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sz="2000"/>
          </a:p>
        </p:txBody>
      </p:sp>
      <p:sp>
        <p:nvSpPr>
          <p:cNvPr id="19" name="Freeform 18"/>
          <p:cNvSpPr/>
          <p:nvPr/>
        </p:nvSpPr>
        <p:spPr>
          <a:xfrm>
            <a:off x="7248525" y="3448050"/>
            <a:ext cx="3024188" cy="2674938"/>
          </a:xfrm>
          <a:custGeom>
            <a:avLst/>
            <a:gdLst>
              <a:gd name="connsiteX0" fmla="*/ 0 w 3193576"/>
              <a:gd name="connsiteY0" fmla="*/ 3261814 h 3261814"/>
              <a:gd name="connsiteX1" fmla="*/ 1528549 w 3193576"/>
              <a:gd name="connsiteY1" fmla="*/ 1037229 h 3261814"/>
              <a:gd name="connsiteX2" fmla="*/ 2074459 w 3193576"/>
              <a:gd name="connsiteY2" fmla="*/ 423080 h 3261814"/>
              <a:gd name="connsiteX3" fmla="*/ 3193576 w 3193576"/>
              <a:gd name="connsiteY3" fmla="*/ 0 h 3261814"/>
            </a:gdLst>
            <a:ahLst/>
            <a:cxnLst>
              <a:cxn ang="0">
                <a:pos x="connsiteX0" y="connsiteY0"/>
              </a:cxn>
              <a:cxn ang="0">
                <a:pos x="connsiteX1" y="connsiteY1"/>
              </a:cxn>
              <a:cxn ang="0">
                <a:pos x="connsiteX2" y="connsiteY2"/>
              </a:cxn>
              <a:cxn ang="0">
                <a:pos x="connsiteX3" y="connsiteY3"/>
              </a:cxn>
            </a:cxnLst>
            <a:rect l="l" t="t" r="r" b="b"/>
            <a:pathLst>
              <a:path w="3193576" h="3261814">
                <a:moveTo>
                  <a:pt x="0" y="3261814"/>
                </a:moveTo>
                <a:cubicBezTo>
                  <a:pt x="591403" y="2386082"/>
                  <a:pt x="1182806" y="1510351"/>
                  <a:pt x="1528549" y="1037229"/>
                </a:cubicBezTo>
                <a:cubicBezTo>
                  <a:pt x="1874292" y="564107"/>
                  <a:pt x="1796955" y="595951"/>
                  <a:pt x="2074459" y="423080"/>
                </a:cubicBezTo>
                <a:cubicBezTo>
                  <a:pt x="2351963" y="250209"/>
                  <a:pt x="2772769" y="125104"/>
                  <a:pt x="3193576" y="0"/>
                </a:cubicBezTo>
              </a:path>
            </a:pathLst>
          </a:custGeom>
          <a:ln w="571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sz="2000"/>
          </a:p>
        </p:txBody>
      </p:sp>
      <p:sp>
        <p:nvSpPr>
          <p:cNvPr id="12" name="TextBox 9"/>
          <p:cNvSpPr txBox="1">
            <a:spLocks noChangeArrowheads="1"/>
          </p:cNvSpPr>
          <p:nvPr/>
        </p:nvSpPr>
        <p:spPr bwMode="auto">
          <a:xfrm>
            <a:off x="3216276" y="3989388"/>
            <a:ext cx="1008063" cy="40005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2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defRPr/>
            </a:pPr>
            <a:r>
              <a:rPr lang="en-US" altLang="en-US" sz="2000" b="1">
                <a:latin typeface="+mn-lt"/>
                <a:cs typeface="Arial" panose="020B0604020202020204" pitchFamily="34" charset="0"/>
              </a:rPr>
              <a:t>HBsAg</a:t>
            </a:r>
          </a:p>
        </p:txBody>
      </p:sp>
      <p:sp>
        <p:nvSpPr>
          <p:cNvPr id="13" name="TextBox 9"/>
          <p:cNvSpPr txBox="1">
            <a:spLocks noChangeArrowheads="1"/>
          </p:cNvSpPr>
          <p:nvPr/>
        </p:nvSpPr>
        <p:spPr bwMode="auto">
          <a:xfrm>
            <a:off x="9048751" y="3989388"/>
            <a:ext cx="1223963" cy="40005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2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defRPr/>
            </a:pPr>
            <a:r>
              <a:rPr lang="en-US" altLang="en-US" sz="2000" b="1" dirty="0">
                <a:latin typeface="+mn-lt"/>
                <a:cs typeface="Arial" panose="020B0604020202020204" pitchFamily="34" charset="0"/>
              </a:rPr>
              <a:t>Anti-HBs</a:t>
            </a:r>
          </a:p>
        </p:txBody>
      </p:sp>
      <p:sp>
        <p:nvSpPr>
          <p:cNvPr id="14" name="TextBox 9"/>
          <p:cNvSpPr txBox="1">
            <a:spLocks noChangeArrowheads="1"/>
          </p:cNvSpPr>
          <p:nvPr/>
        </p:nvSpPr>
        <p:spPr bwMode="auto">
          <a:xfrm>
            <a:off x="6024564" y="3989388"/>
            <a:ext cx="1584325" cy="4000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2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defRPr/>
            </a:pPr>
            <a:r>
              <a:rPr lang="en-US" altLang="en-US" sz="2000" b="1" dirty="0">
                <a:solidFill>
                  <a:schemeClr val="bg1"/>
                </a:solidFill>
                <a:latin typeface="+mn-lt"/>
                <a:cs typeface="Arial" panose="020B0604020202020204" pitchFamily="34" charset="0"/>
              </a:rPr>
              <a:t>IgM anti-</a:t>
            </a:r>
            <a:r>
              <a:rPr lang="en-US" altLang="en-US" sz="2000" b="1" dirty="0" err="1">
                <a:solidFill>
                  <a:schemeClr val="bg1"/>
                </a:solidFill>
                <a:latin typeface="+mn-lt"/>
                <a:cs typeface="Arial" panose="020B0604020202020204" pitchFamily="34" charset="0"/>
              </a:rPr>
              <a:t>HBc</a:t>
            </a:r>
            <a:endParaRPr lang="en-US" altLang="en-US" sz="2000" b="1" dirty="0">
              <a:solidFill>
                <a:schemeClr val="bg1"/>
              </a:solidFill>
              <a:latin typeface="+mn-lt"/>
              <a:cs typeface="Arial" panose="020B0604020202020204" pitchFamily="34" charset="0"/>
            </a:endParaRPr>
          </a:p>
        </p:txBody>
      </p:sp>
      <p:sp>
        <p:nvSpPr>
          <p:cNvPr id="15" name="TextBox 9"/>
          <p:cNvSpPr txBox="1">
            <a:spLocks noChangeArrowheads="1"/>
          </p:cNvSpPr>
          <p:nvPr/>
        </p:nvSpPr>
        <p:spPr bwMode="auto">
          <a:xfrm>
            <a:off x="8616951" y="2116138"/>
            <a:ext cx="1871663" cy="400050"/>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2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defRPr/>
            </a:pPr>
            <a:r>
              <a:rPr lang="en-US" altLang="en-US" sz="2000" b="1" dirty="0">
                <a:solidFill>
                  <a:schemeClr val="bg1"/>
                </a:solidFill>
                <a:latin typeface="+mn-lt"/>
                <a:cs typeface="Arial" panose="020B0604020202020204" pitchFamily="34" charset="0"/>
              </a:rPr>
              <a:t>Total anti-</a:t>
            </a:r>
            <a:r>
              <a:rPr lang="en-US" altLang="en-US" sz="2000" b="1" dirty="0" err="1">
                <a:solidFill>
                  <a:schemeClr val="bg1"/>
                </a:solidFill>
                <a:latin typeface="+mn-lt"/>
                <a:cs typeface="Arial" panose="020B0604020202020204" pitchFamily="34" charset="0"/>
              </a:rPr>
              <a:t>HBc</a:t>
            </a:r>
            <a:endParaRPr lang="en-US" altLang="en-US" sz="2000" b="1" dirty="0">
              <a:solidFill>
                <a:schemeClr val="bg1"/>
              </a:solidFill>
              <a:latin typeface="+mn-lt"/>
              <a:cs typeface="Arial" panose="020B0604020202020204" pitchFamily="34" charset="0"/>
            </a:endParaRPr>
          </a:p>
        </p:txBody>
      </p:sp>
      <p:sp>
        <p:nvSpPr>
          <p:cNvPr id="19468" name="Title 1"/>
          <p:cNvSpPr>
            <a:spLocks noGrp="1"/>
          </p:cNvSpPr>
          <p:nvPr>
            <p:ph type="title"/>
          </p:nvPr>
        </p:nvSpPr>
        <p:spPr/>
        <p:txBody>
          <a:bodyPr/>
          <a:lstStyle/>
          <a:p>
            <a:r>
              <a:rPr lang="en-IN" altLang="en-US"/>
              <a:t>Serological patterns of acute HBV infection</a:t>
            </a:r>
          </a:p>
        </p:txBody>
      </p:sp>
      <p:sp>
        <p:nvSpPr>
          <p:cNvPr id="20" name="Freeform 19"/>
          <p:cNvSpPr/>
          <p:nvPr/>
        </p:nvSpPr>
        <p:spPr>
          <a:xfrm>
            <a:off x="3784600" y="2566988"/>
            <a:ext cx="6426200" cy="3562350"/>
          </a:xfrm>
          <a:custGeom>
            <a:avLst/>
            <a:gdLst>
              <a:gd name="connsiteX0" fmla="*/ 0 w 6619164"/>
              <a:gd name="connsiteY0" fmla="*/ 3562066 h 3562066"/>
              <a:gd name="connsiteX1" fmla="*/ 1869743 w 6619164"/>
              <a:gd name="connsiteY1" fmla="*/ 750627 h 3562066"/>
              <a:gd name="connsiteX2" fmla="*/ 3766782 w 6619164"/>
              <a:gd name="connsiteY2" fmla="*/ 122830 h 3562066"/>
              <a:gd name="connsiteX3" fmla="*/ 6619164 w 6619164"/>
              <a:gd name="connsiteY3" fmla="*/ 13648 h 3562066"/>
            </a:gdLst>
            <a:ahLst/>
            <a:cxnLst>
              <a:cxn ang="0">
                <a:pos x="connsiteX0" y="connsiteY0"/>
              </a:cxn>
              <a:cxn ang="0">
                <a:pos x="connsiteX1" y="connsiteY1"/>
              </a:cxn>
              <a:cxn ang="0">
                <a:pos x="connsiteX2" y="connsiteY2"/>
              </a:cxn>
              <a:cxn ang="0">
                <a:pos x="connsiteX3" y="connsiteY3"/>
              </a:cxn>
            </a:cxnLst>
            <a:rect l="l" t="t" r="r" b="b"/>
            <a:pathLst>
              <a:path w="6619164" h="3562066">
                <a:moveTo>
                  <a:pt x="0" y="3562066"/>
                </a:moveTo>
                <a:cubicBezTo>
                  <a:pt x="620973" y="2442949"/>
                  <a:pt x="1241946" y="1323833"/>
                  <a:pt x="1869743" y="750627"/>
                </a:cubicBezTo>
                <a:cubicBezTo>
                  <a:pt x="2497540" y="177421"/>
                  <a:pt x="2975212" y="245660"/>
                  <a:pt x="3766782" y="122830"/>
                </a:cubicBezTo>
                <a:cubicBezTo>
                  <a:pt x="4558352" y="0"/>
                  <a:pt x="5588758" y="6824"/>
                  <a:pt x="6619164" y="13648"/>
                </a:cubicBezTo>
              </a:path>
            </a:pathLst>
          </a:custGeom>
          <a:ln w="57150">
            <a:solidFill>
              <a:srgbClr val="7030A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sz="2000" dirty="0">
              <a:solidFill>
                <a:srgbClr val="C00000"/>
              </a:solidFill>
            </a:endParaRPr>
          </a:p>
        </p:txBody>
      </p:sp>
      <p:sp>
        <p:nvSpPr>
          <p:cNvPr id="21" name="Freeform 10"/>
          <p:cNvSpPr/>
          <p:nvPr/>
        </p:nvSpPr>
        <p:spPr>
          <a:xfrm>
            <a:off x="3719513" y="3995739"/>
            <a:ext cx="3827462" cy="2143125"/>
          </a:xfrm>
          <a:custGeom>
            <a:avLst/>
            <a:gdLst>
              <a:gd name="connsiteX0" fmla="*/ 0 w 3302759"/>
              <a:gd name="connsiteY0" fmla="*/ 2142699 h 2142699"/>
              <a:gd name="connsiteX1" fmla="*/ 1583141 w 3302759"/>
              <a:gd name="connsiteY1" fmla="*/ 0 h 2142699"/>
              <a:gd name="connsiteX2" fmla="*/ 3302759 w 3302759"/>
              <a:gd name="connsiteY2" fmla="*/ 2142699 h 2142699"/>
              <a:gd name="connsiteX3" fmla="*/ 3302759 w 3302759"/>
              <a:gd name="connsiteY3" fmla="*/ 2142699 h 2142699"/>
            </a:gdLst>
            <a:ahLst/>
            <a:cxnLst>
              <a:cxn ang="0">
                <a:pos x="connsiteX0" y="connsiteY0"/>
              </a:cxn>
              <a:cxn ang="0">
                <a:pos x="connsiteX1" y="connsiteY1"/>
              </a:cxn>
              <a:cxn ang="0">
                <a:pos x="connsiteX2" y="connsiteY2"/>
              </a:cxn>
              <a:cxn ang="0">
                <a:pos x="connsiteX3" y="connsiteY3"/>
              </a:cxn>
            </a:cxnLst>
            <a:rect l="l" t="t" r="r" b="b"/>
            <a:pathLst>
              <a:path w="3302759" h="2142699">
                <a:moveTo>
                  <a:pt x="0" y="2142699"/>
                </a:moveTo>
                <a:cubicBezTo>
                  <a:pt x="516340" y="1071349"/>
                  <a:pt x="1032681" y="0"/>
                  <a:pt x="1583141" y="0"/>
                </a:cubicBezTo>
                <a:cubicBezTo>
                  <a:pt x="2133601" y="0"/>
                  <a:pt x="3302759" y="2142699"/>
                  <a:pt x="3302759" y="2142699"/>
                </a:cubicBezTo>
                <a:lnTo>
                  <a:pt x="3302759" y="2142699"/>
                </a:lnTo>
              </a:path>
            </a:pathLst>
          </a:custGeom>
          <a:ln w="57150">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dirty="0">
              <a:solidFill>
                <a:srgbClr val="FFC000"/>
              </a:solidFill>
            </a:endParaRPr>
          </a:p>
        </p:txBody>
      </p:sp>
      <p:sp>
        <p:nvSpPr>
          <p:cNvPr id="4" name="Freeform: Shape 3"/>
          <p:cNvSpPr/>
          <p:nvPr/>
        </p:nvSpPr>
        <p:spPr>
          <a:xfrm>
            <a:off x="3465513" y="1395413"/>
            <a:ext cx="2925762" cy="381000"/>
          </a:xfrm>
          <a:custGeom>
            <a:avLst/>
            <a:gdLst>
              <a:gd name="connsiteX0" fmla="*/ 0 w 2410691"/>
              <a:gd name="connsiteY0" fmla="*/ 36946 h 369455"/>
              <a:gd name="connsiteX1" fmla="*/ 0 w 2410691"/>
              <a:gd name="connsiteY1" fmla="*/ 369455 h 369455"/>
              <a:gd name="connsiteX2" fmla="*/ 2410691 w 2410691"/>
              <a:gd name="connsiteY2" fmla="*/ 369455 h 369455"/>
              <a:gd name="connsiteX3" fmla="*/ 1422400 w 2410691"/>
              <a:gd name="connsiteY3" fmla="*/ 0 h 369455"/>
              <a:gd name="connsiteX4" fmla="*/ 0 w 2410691"/>
              <a:gd name="connsiteY4" fmla="*/ 36946 h 369455"/>
              <a:gd name="connsiteX0" fmla="*/ 0 w 2414598"/>
              <a:gd name="connsiteY0" fmla="*/ 0 h 379401"/>
              <a:gd name="connsiteX1" fmla="*/ 3907 w 2414598"/>
              <a:gd name="connsiteY1" fmla="*/ 379401 h 379401"/>
              <a:gd name="connsiteX2" fmla="*/ 2414598 w 2414598"/>
              <a:gd name="connsiteY2" fmla="*/ 379401 h 379401"/>
              <a:gd name="connsiteX3" fmla="*/ 1426307 w 2414598"/>
              <a:gd name="connsiteY3" fmla="*/ 9946 h 379401"/>
              <a:gd name="connsiteX4" fmla="*/ 0 w 2414598"/>
              <a:gd name="connsiteY4" fmla="*/ 0 h 379401"/>
              <a:gd name="connsiteX0" fmla="*/ 0 w 2414598"/>
              <a:gd name="connsiteY0" fmla="*/ 13500 h 392901"/>
              <a:gd name="connsiteX1" fmla="*/ 3907 w 2414598"/>
              <a:gd name="connsiteY1" fmla="*/ 392901 h 392901"/>
              <a:gd name="connsiteX2" fmla="*/ 2414598 w 2414598"/>
              <a:gd name="connsiteY2" fmla="*/ 392901 h 392901"/>
              <a:gd name="connsiteX3" fmla="*/ 1426307 w 2414598"/>
              <a:gd name="connsiteY3" fmla="*/ 0 h 392901"/>
              <a:gd name="connsiteX4" fmla="*/ 0 w 2414598"/>
              <a:gd name="connsiteY4" fmla="*/ 13500 h 392901"/>
              <a:gd name="connsiteX0" fmla="*/ 0 w 2414598"/>
              <a:gd name="connsiteY0" fmla="*/ 0 h 379401"/>
              <a:gd name="connsiteX1" fmla="*/ 3907 w 2414598"/>
              <a:gd name="connsiteY1" fmla="*/ 379401 h 379401"/>
              <a:gd name="connsiteX2" fmla="*/ 2414598 w 2414598"/>
              <a:gd name="connsiteY2" fmla="*/ 379401 h 379401"/>
              <a:gd name="connsiteX3" fmla="*/ 1426307 w 2414598"/>
              <a:gd name="connsiteY3" fmla="*/ 2131 h 379401"/>
              <a:gd name="connsiteX4" fmla="*/ 0 w 2414598"/>
              <a:gd name="connsiteY4" fmla="*/ 0 h 379401"/>
              <a:gd name="connsiteX0" fmla="*/ 0 w 2414598"/>
              <a:gd name="connsiteY0" fmla="*/ 1777 h 381178"/>
              <a:gd name="connsiteX1" fmla="*/ 3907 w 2414598"/>
              <a:gd name="connsiteY1" fmla="*/ 381178 h 381178"/>
              <a:gd name="connsiteX2" fmla="*/ 2414598 w 2414598"/>
              <a:gd name="connsiteY2" fmla="*/ 381178 h 381178"/>
              <a:gd name="connsiteX3" fmla="*/ 1426307 w 2414598"/>
              <a:gd name="connsiteY3" fmla="*/ 0 h 381178"/>
              <a:gd name="connsiteX4" fmla="*/ 0 w 2414598"/>
              <a:gd name="connsiteY4" fmla="*/ 1777 h 381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598" h="381178">
                <a:moveTo>
                  <a:pt x="0" y="1777"/>
                </a:moveTo>
                <a:cubicBezTo>
                  <a:pt x="1302" y="128244"/>
                  <a:pt x="2605" y="254711"/>
                  <a:pt x="3907" y="381178"/>
                </a:cubicBezTo>
                <a:lnTo>
                  <a:pt x="2414598" y="381178"/>
                </a:lnTo>
                <a:lnTo>
                  <a:pt x="1426307" y="0"/>
                </a:lnTo>
                <a:lnTo>
                  <a:pt x="0" y="1777"/>
                </a:lnTo>
                <a:close/>
              </a:path>
            </a:pathLst>
          </a:cu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dirty="0" err="1">
                <a:solidFill>
                  <a:schemeClr val="tx1"/>
                </a:solidFill>
              </a:rPr>
              <a:t>HBeAg</a:t>
            </a:r>
            <a:endParaRPr lang="en-IN" dirty="0">
              <a:solidFill>
                <a:schemeClr val="tx1"/>
              </a:solidFill>
            </a:endParaRPr>
          </a:p>
        </p:txBody>
      </p:sp>
      <p:sp>
        <p:nvSpPr>
          <p:cNvPr id="24" name="Freeform: Shape 23"/>
          <p:cNvSpPr/>
          <p:nvPr/>
        </p:nvSpPr>
        <p:spPr>
          <a:xfrm flipH="1" flipV="1">
            <a:off x="6561138" y="1395413"/>
            <a:ext cx="3657600" cy="381000"/>
          </a:xfrm>
          <a:custGeom>
            <a:avLst/>
            <a:gdLst>
              <a:gd name="connsiteX0" fmla="*/ 0 w 2410691"/>
              <a:gd name="connsiteY0" fmla="*/ 36946 h 369455"/>
              <a:gd name="connsiteX1" fmla="*/ 0 w 2410691"/>
              <a:gd name="connsiteY1" fmla="*/ 369455 h 369455"/>
              <a:gd name="connsiteX2" fmla="*/ 2410691 w 2410691"/>
              <a:gd name="connsiteY2" fmla="*/ 369455 h 369455"/>
              <a:gd name="connsiteX3" fmla="*/ 1422400 w 2410691"/>
              <a:gd name="connsiteY3" fmla="*/ 0 h 369455"/>
              <a:gd name="connsiteX4" fmla="*/ 0 w 2410691"/>
              <a:gd name="connsiteY4" fmla="*/ 36946 h 369455"/>
              <a:gd name="connsiteX0" fmla="*/ 0 w 2414598"/>
              <a:gd name="connsiteY0" fmla="*/ 0 h 379401"/>
              <a:gd name="connsiteX1" fmla="*/ 3907 w 2414598"/>
              <a:gd name="connsiteY1" fmla="*/ 379401 h 379401"/>
              <a:gd name="connsiteX2" fmla="*/ 2414598 w 2414598"/>
              <a:gd name="connsiteY2" fmla="*/ 379401 h 379401"/>
              <a:gd name="connsiteX3" fmla="*/ 1426307 w 2414598"/>
              <a:gd name="connsiteY3" fmla="*/ 9946 h 379401"/>
              <a:gd name="connsiteX4" fmla="*/ 0 w 2414598"/>
              <a:gd name="connsiteY4" fmla="*/ 0 h 379401"/>
              <a:gd name="connsiteX0" fmla="*/ 0 w 2414598"/>
              <a:gd name="connsiteY0" fmla="*/ 13500 h 392901"/>
              <a:gd name="connsiteX1" fmla="*/ 3907 w 2414598"/>
              <a:gd name="connsiteY1" fmla="*/ 392901 h 392901"/>
              <a:gd name="connsiteX2" fmla="*/ 2414598 w 2414598"/>
              <a:gd name="connsiteY2" fmla="*/ 392901 h 392901"/>
              <a:gd name="connsiteX3" fmla="*/ 1426307 w 2414598"/>
              <a:gd name="connsiteY3" fmla="*/ 0 h 392901"/>
              <a:gd name="connsiteX4" fmla="*/ 0 w 2414598"/>
              <a:gd name="connsiteY4" fmla="*/ 13500 h 392901"/>
              <a:gd name="connsiteX0" fmla="*/ 0 w 2414598"/>
              <a:gd name="connsiteY0" fmla="*/ 0 h 379401"/>
              <a:gd name="connsiteX1" fmla="*/ 3907 w 2414598"/>
              <a:gd name="connsiteY1" fmla="*/ 379401 h 379401"/>
              <a:gd name="connsiteX2" fmla="*/ 2414598 w 2414598"/>
              <a:gd name="connsiteY2" fmla="*/ 379401 h 379401"/>
              <a:gd name="connsiteX3" fmla="*/ 1426307 w 2414598"/>
              <a:gd name="connsiteY3" fmla="*/ 2131 h 379401"/>
              <a:gd name="connsiteX4" fmla="*/ 0 w 2414598"/>
              <a:gd name="connsiteY4" fmla="*/ 0 h 379401"/>
              <a:gd name="connsiteX0" fmla="*/ 0 w 2414598"/>
              <a:gd name="connsiteY0" fmla="*/ 1777 h 381178"/>
              <a:gd name="connsiteX1" fmla="*/ 3907 w 2414598"/>
              <a:gd name="connsiteY1" fmla="*/ 381178 h 381178"/>
              <a:gd name="connsiteX2" fmla="*/ 2414598 w 2414598"/>
              <a:gd name="connsiteY2" fmla="*/ 381178 h 381178"/>
              <a:gd name="connsiteX3" fmla="*/ 1426307 w 2414598"/>
              <a:gd name="connsiteY3" fmla="*/ 0 h 381178"/>
              <a:gd name="connsiteX4" fmla="*/ 0 w 2414598"/>
              <a:gd name="connsiteY4" fmla="*/ 1777 h 381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598" h="381178">
                <a:moveTo>
                  <a:pt x="0" y="1777"/>
                </a:moveTo>
                <a:cubicBezTo>
                  <a:pt x="1302" y="128244"/>
                  <a:pt x="2605" y="254711"/>
                  <a:pt x="3907" y="381178"/>
                </a:cubicBezTo>
                <a:lnTo>
                  <a:pt x="2414598" y="381178"/>
                </a:lnTo>
                <a:lnTo>
                  <a:pt x="1426307" y="0"/>
                </a:lnTo>
                <a:lnTo>
                  <a:pt x="0" y="1777"/>
                </a:lnTo>
                <a:close/>
              </a:path>
            </a:pathLst>
          </a:cu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rot lat="0" lon="0" rev="0"/>
              </a:camera>
              <a:lightRig rig="threePt" dir="t"/>
            </a:scene3d>
          </a:bodyPr>
          <a:lstStyle/>
          <a:p>
            <a:pPr algn="ctr">
              <a:defRPr/>
            </a:pPr>
            <a:endParaRPr lang="en-IN" dirty="0">
              <a:solidFill>
                <a:schemeClr val="tx1"/>
              </a:solidFill>
            </a:endParaRPr>
          </a:p>
        </p:txBody>
      </p:sp>
      <p:sp>
        <p:nvSpPr>
          <p:cNvPr id="10" name="TextBox 9"/>
          <p:cNvSpPr txBox="1"/>
          <p:nvPr/>
        </p:nvSpPr>
        <p:spPr>
          <a:xfrm>
            <a:off x="8616950" y="1385888"/>
            <a:ext cx="1119188" cy="400050"/>
          </a:xfrm>
          <a:prstGeom prst="rect">
            <a:avLst/>
          </a:prstGeom>
          <a:noFill/>
        </p:spPr>
        <p:txBody>
          <a:bodyPr wrap="none">
            <a:spAutoFit/>
          </a:bodyPr>
          <a:lstStyle/>
          <a:p>
            <a:pPr>
              <a:defRPr/>
            </a:pPr>
            <a:r>
              <a:rPr lang="en-IN" sz="2000" dirty="0">
                <a:cs typeface="Arial" panose="020B0604020202020204" pitchFamily="34" charset="0"/>
              </a:rPr>
              <a:t>Anti-</a:t>
            </a:r>
            <a:r>
              <a:rPr lang="en-IN" sz="2000" dirty="0" err="1">
                <a:cs typeface="Arial" panose="020B0604020202020204" pitchFamily="34" charset="0"/>
              </a:rPr>
              <a:t>HBe</a:t>
            </a:r>
            <a:endParaRPr lang="en-IN" sz="2000" dirty="0">
              <a:cs typeface="Arial" panose="020B0604020202020204" pitchFamily="34" charset="0"/>
            </a:endParaRPr>
          </a:p>
        </p:txBody>
      </p:sp>
    </p:spTree>
    <p:extLst>
      <p:ext uri="{BB962C8B-B14F-4D97-AF65-F5344CB8AC3E}">
        <p14:creationId xmlns:p14="http://schemas.microsoft.com/office/powerpoint/2010/main" val="13935169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000"/>
                                        <p:tgtEl>
                                          <p:spTgt spid="18"/>
                                        </p:tgtEl>
                                      </p:cBhvr>
                                    </p:animEffect>
                                  </p:childTnLst>
                                </p:cTn>
                              </p:par>
                            </p:childTnLst>
                          </p:cTn>
                        </p:par>
                        <p:par>
                          <p:cTn id="8" fill="hold" nodeType="afterGroup">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2000"/>
                                        <p:tgtEl>
                                          <p:spTgt spid="19"/>
                                        </p:tgtEl>
                                      </p:cBhvr>
                                    </p:animEffect>
                                  </p:childTnLst>
                                </p:cTn>
                              </p:par>
                            </p:childTnLst>
                          </p:cTn>
                        </p:par>
                        <p:par>
                          <p:cTn id="16" fill="hold" nodeType="afterGroup">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3000"/>
                                        <p:tgtEl>
                                          <p:spTgt spid="21"/>
                                        </p:tgtEl>
                                      </p:cBhvr>
                                    </p:animEffect>
                                  </p:childTnLst>
                                </p:cTn>
                              </p:par>
                            </p:childTnLst>
                          </p:cTn>
                        </p:par>
                        <p:par>
                          <p:cTn id="24" fill="hold" nodeType="afterGroup">
                            <p:stCondLst>
                              <p:cond delay="3000"/>
                            </p:stCondLst>
                            <p:childTnLst>
                              <p:par>
                                <p:cTn id="25" presetID="1"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down)">
                                      <p:cBhvr>
                                        <p:cTn id="31" dur="3000"/>
                                        <p:tgtEl>
                                          <p:spTgt spid="20"/>
                                        </p:tgtEl>
                                      </p:cBhvr>
                                    </p:animEffect>
                                  </p:childTnLst>
                                </p:cTn>
                              </p:par>
                            </p:childTnLst>
                          </p:cTn>
                        </p:par>
                        <p:par>
                          <p:cTn id="32" fill="hold" nodeType="afterGroup">
                            <p:stCondLst>
                              <p:cond delay="3000"/>
                            </p:stCondLst>
                            <p:childTnLst>
                              <p:par>
                                <p:cTn id="33" presetID="1"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4"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テキスト ボックス 2"/>
          <p:cNvSpPr txBox="1">
            <a:spLocks noChangeArrowheads="1"/>
          </p:cNvSpPr>
          <p:nvPr/>
        </p:nvSpPr>
        <p:spPr bwMode="auto">
          <a:xfrm>
            <a:off x="1524000" y="26035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2400">
                <a:solidFill>
                  <a:schemeClr val="tx1"/>
                </a:solidFill>
                <a:latin typeface="Calibri" charset="0"/>
              </a:defRPr>
            </a:lvl1pPr>
            <a:lvl2pPr marL="742950" indent="-285750">
              <a:spcBef>
                <a:spcPct val="20000"/>
              </a:spcBef>
              <a:buFont typeface="Arial" charset="0"/>
              <a:buChar char="–"/>
              <a:defRPr sz="2200">
                <a:solidFill>
                  <a:schemeClr val="tx1"/>
                </a:solidFill>
                <a:latin typeface="Calibri" charset="0"/>
              </a:defRPr>
            </a:lvl2pPr>
            <a:lvl3pPr marL="1143000" indent="-228600">
              <a:spcBef>
                <a:spcPct val="20000"/>
              </a:spcBef>
              <a:buFont typeface="Arial" charset="0"/>
              <a:buChar char="•"/>
              <a:defRPr sz="2000">
                <a:solidFill>
                  <a:schemeClr val="tx1"/>
                </a:solidFill>
                <a:latin typeface="Calibri" charset="0"/>
              </a:defRPr>
            </a:lvl3pPr>
            <a:lvl4pPr marL="1600200" indent="-228600">
              <a:spcBef>
                <a:spcPct val="20000"/>
              </a:spcBef>
              <a:buFont typeface="Arial" charset="0"/>
              <a:buChar char="–"/>
              <a:defRPr>
                <a:solidFill>
                  <a:schemeClr val="tx1"/>
                </a:solidFill>
                <a:latin typeface="Calibri" charset="0"/>
              </a:defRPr>
            </a:lvl4pPr>
            <a:lvl5pPr marL="2057400" indent="-228600">
              <a:spcBef>
                <a:spcPct val="20000"/>
              </a:spcBef>
              <a:buFont typeface="Arial" charset="0"/>
              <a:buChar char="»"/>
              <a:defRPr>
                <a:solidFill>
                  <a:schemeClr val="tx1"/>
                </a:solidFill>
                <a:latin typeface="Calibri" charset="0"/>
              </a:defRPr>
            </a:lvl5pPr>
            <a:lvl6pPr marL="2514600" indent="-228600" eaLnBrk="0" fontAlgn="base" hangingPunct="0">
              <a:spcBef>
                <a:spcPct val="20000"/>
              </a:spcBef>
              <a:spcAft>
                <a:spcPct val="0"/>
              </a:spcAft>
              <a:buFont typeface="Arial" charset="0"/>
              <a:buChar char="»"/>
              <a:defRPr>
                <a:solidFill>
                  <a:schemeClr val="tx1"/>
                </a:solidFill>
                <a:latin typeface="Calibri" charset="0"/>
              </a:defRPr>
            </a:lvl6pPr>
            <a:lvl7pPr marL="2971800" indent="-228600" eaLnBrk="0" fontAlgn="base" hangingPunct="0">
              <a:spcBef>
                <a:spcPct val="20000"/>
              </a:spcBef>
              <a:spcAft>
                <a:spcPct val="0"/>
              </a:spcAft>
              <a:buFont typeface="Arial" charset="0"/>
              <a:buChar char="»"/>
              <a:defRPr>
                <a:solidFill>
                  <a:schemeClr val="tx1"/>
                </a:solidFill>
                <a:latin typeface="Calibri" charset="0"/>
              </a:defRPr>
            </a:lvl7pPr>
            <a:lvl8pPr marL="3429000" indent="-228600" eaLnBrk="0" fontAlgn="base" hangingPunct="0">
              <a:spcBef>
                <a:spcPct val="20000"/>
              </a:spcBef>
              <a:spcAft>
                <a:spcPct val="0"/>
              </a:spcAft>
              <a:buFont typeface="Arial" charset="0"/>
              <a:buChar char="»"/>
              <a:defRPr>
                <a:solidFill>
                  <a:schemeClr val="tx1"/>
                </a:solidFill>
                <a:latin typeface="Calibri" charset="0"/>
              </a:defRPr>
            </a:lvl8pPr>
            <a:lvl9pPr marL="3886200" indent="-228600" eaLnBrk="0" fontAlgn="base" hangingPunct="0">
              <a:spcBef>
                <a:spcPct val="20000"/>
              </a:spcBef>
              <a:spcAft>
                <a:spcPct val="0"/>
              </a:spcAft>
              <a:buFont typeface="Arial" charset="0"/>
              <a:buChar char="»"/>
              <a:defRPr>
                <a:solidFill>
                  <a:schemeClr val="tx1"/>
                </a:solidFill>
                <a:latin typeface="Calibri" charset="0"/>
              </a:defRPr>
            </a:lvl9pPr>
          </a:lstStyle>
          <a:p>
            <a:pPr algn="ctr">
              <a:spcBef>
                <a:spcPct val="0"/>
              </a:spcBef>
              <a:buFontTx/>
              <a:buNone/>
            </a:pPr>
            <a:r>
              <a:rPr lang="en-US" altLang="ja-JP" sz="3200" b="1">
                <a:solidFill>
                  <a:srgbClr val="800000"/>
                </a:solidFill>
                <a:ea typeface="ＭＳ Ｐゴシック" charset="-128"/>
              </a:rPr>
              <a:t>Interpretation of serological markers</a:t>
            </a:r>
            <a:endParaRPr lang="ja-JP" altLang="en-US" sz="3200" b="1">
              <a:solidFill>
                <a:srgbClr val="800000"/>
              </a:solidFill>
              <a:ea typeface="ＭＳ Ｐゴシック" charset="-128"/>
            </a:endParaRPr>
          </a:p>
        </p:txBody>
      </p:sp>
      <p:graphicFrame>
        <p:nvGraphicFramePr>
          <p:cNvPr id="6" name="Table 5"/>
          <p:cNvGraphicFramePr>
            <a:graphicFrameLocks noGrp="1"/>
          </p:cNvGraphicFramePr>
          <p:nvPr/>
        </p:nvGraphicFramePr>
        <p:xfrm>
          <a:off x="875488" y="1069976"/>
          <a:ext cx="6478622" cy="5038993"/>
        </p:xfrm>
        <a:graphic>
          <a:graphicData uri="http://schemas.openxmlformats.org/drawingml/2006/table">
            <a:tbl>
              <a:tblPr/>
              <a:tblGrid>
                <a:gridCol w="1306837">
                  <a:extLst>
                    <a:ext uri="{9D8B030D-6E8A-4147-A177-3AD203B41FA5}">
                      <a16:colId xmlns:a16="http://schemas.microsoft.com/office/drawing/2014/main" val="20000"/>
                    </a:ext>
                  </a:extLst>
                </a:gridCol>
                <a:gridCol w="1802818">
                  <a:extLst>
                    <a:ext uri="{9D8B030D-6E8A-4147-A177-3AD203B41FA5}">
                      <a16:colId xmlns:a16="http://schemas.microsoft.com/office/drawing/2014/main" val="20001"/>
                    </a:ext>
                  </a:extLst>
                </a:gridCol>
                <a:gridCol w="1685513">
                  <a:extLst>
                    <a:ext uri="{9D8B030D-6E8A-4147-A177-3AD203B41FA5}">
                      <a16:colId xmlns:a16="http://schemas.microsoft.com/office/drawing/2014/main" val="20002"/>
                    </a:ext>
                  </a:extLst>
                </a:gridCol>
                <a:gridCol w="1683454">
                  <a:extLst>
                    <a:ext uri="{9D8B030D-6E8A-4147-A177-3AD203B41FA5}">
                      <a16:colId xmlns:a16="http://schemas.microsoft.com/office/drawing/2014/main" val="20003"/>
                    </a:ext>
                  </a:extLst>
                </a:gridCol>
              </a:tblGrid>
              <a:tr h="556302">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FFFFFF"/>
                          </a:solidFill>
                          <a:effectLst/>
                          <a:latin typeface="Calibri" charset="0"/>
                          <a:ea typeface="Arial" charset="0"/>
                          <a:cs typeface="Arial" charset="0"/>
                        </a:rPr>
                        <a:t>HBsAg</a:t>
                      </a:r>
                      <a:endParaRPr kumimoji="0" lang="en-GB" altLang="en-US" sz="1600" b="1" i="0" u="none" strike="noStrike" cap="none" normalizeH="0" baseline="0">
                        <a:ln>
                          <a:noFill/>
                        </a:ln>
                        <a:solidFill>
                          <a:schemeClr val="bg1"/>
                        </a:solidFill>
                        <a:effectLst/>
                        <a:latin typeface="Calibri" charset="0"/>
                        <a:ea typeface="Arial" charset="0"/>
                        <a:cs typeface="Arial" charset="0"/>
                      </a:endParaRP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a:ln>
                            <a:noFill/>
                          </a:ln>
                          <a:solidFill>
                            <a:schemeClr val="bg1"/>
                          </a:solidFill>
                          <a:effectLst/>
                          <a:latin typeface="Calibri" charset="0"/>
                          <a:ea typeface="Arial" charset="0"/>
                          <a:cs typeface="Arial" charset="0"/>
                        </a:rPr>
                        <a:t>Total anti-HBc</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a:ln>
                            <a:noFill/>
                          </a:ln>
                          <a:solidFill>
                            <a:schemeClr val="bg1"/>
                          </a:solidFill>
                          <a:effectLst/>
                          <a:latin typeface="Calibri" charset="0"/>
                          <a:ea typeface="Arial" charset="0"/>
                          <a:cs typeface="Arial" charset="0"/>
                        </a:rPr>
                        <a:t>IgM anti-HBc</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a:ln>
                            <a:noFill/>
                          </a:ln>
                          <a:solidFill>
                            <a:schemeClr val="bg1"/>
                          </a:solidFill>
                          <a:effectLst/>
                          <a:latin typeface="Calibri" charset="0"/>
                          <a:ea typeface="Arial" charset="0"/>
                          <a:cs typeface="Arial" charset="0"/>
                        </a:rPr>
                        <a:t>Anti-HBs</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546808">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400" b="1" i="0" u="none" strike="noStrike" cap="none" normalizeH="0" baseline="0">
                        <a:ln>
                          <a:noFill/>
                        </a:ln>
                        <a:solidFill>
                          <a:schemeClr val="tx1"/>
                        </a:solidFill>
                        <a:effectLst/>
                        <a:latin typeface="Calibri" charset="0"/>
                        <a:ea typeface="Arial" charset="0"/>
                        <a:cs typeface="Arial" charset="0"/>
                      </a:endParaRP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400" b="1" i="0" u="none" strike="noStrike" cap="none" normalizeH="0" baseline="0">
                        <a:ln>
                          <a:noFill/>
                        </a:ln>
                        <a:solidFill>
                          <a:schemeClr val="tx1"/>
                        </a:solidFill>
                        <a:effectLst/>
                        <a:latin typeface="Calibri" charset="0"/>
                        <a:ea typeface="Arial" charset="0"/>
                        <a:cs typeface="Arial" charset="0"/>
                      </a:endParaRP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1"/>
                  </a:ext>
                </a:extLst>
              </a:tr>
              <a:tr h="765153">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defTabSz="912813">
                        <a:spcBef>
                          <a:spcPct val="20000"/>
                        </a:spcBef>
                        <a:buFont typeface="Arial" charset="0"/>
                        <a:defRPr sz="2000">
                          <a:solidFill>
                            <a:schemeClr val="tx1"/>
                          </a:solidFill>
                          <a:latin typeface="Calibri" charset="0"/>
                        </a:defRPr>
                      </a:lvl1pPr>
                      <a:lvl2pPr marL="742950" indent="-285750" defTabSz="912813">
                        <a:spcBef>
                          <a:spcPct val="20000"/>
                        </a:spcBef>
                        <a:buFont typeface="Arial" charset="0"/>
                        <a:defRPr sz="2000">
                          <a:solidFill>
                            <a:schemeClr val="tx1"/>
                          </a:solidFill>
                          <a:latin typeface="Calibri" charset="0"/>
                        </a:defRPr>
                      </a:lvl2pPr>
                      <a:lvl3pPr marL="1143000" indent="-228600" defTabSz="912813">
                        <a:spcBef>
                          <a:spcPct val="20000"/>
                        </a:spcBef>
                        <a:buFont typeface="Arial" charset="0"/>
                        <a:defRPr>
                          <a:solidFill>
                            <a:schemeClr val="tx1"/>
                          </a:solidFill>
                          <a:latin typeface="Calibri" charset="0"/>
                        </a:defRPr>
                      </a:lvl3pPr>
                      <a:lvl4pPr marL="1600200" indent="-228600" defTabSz="912813">
                        <a:spcBef>
                          <a:spcPct val="20000"/>
                        </a:spcBef>
                        <a:buFont typeface="Arial" charset="0"/>
                        <a:defRPr sz="1600">
                          <a:solidFill>
                            <a:schemeClr val="tx1"/>
                          </a:solidFill>
                          <a:latin typeface="Calibri" charset="0"/>
                        </a:defRPr>
                      </a:lvl4pPr>
                      <a:lvl5pPr marL="2057400" indent="-228600" defTabSz="912813">
                        <a:spcBef>
                          <a:spcPct val="20000"/>
                        </a:spcBef>
                        <a:buFont typeface="Arial" charset="0"/>
                        <a:defRPr sz="1600">
                          <a:solidFill>
                            <a:schemeClr val="tx1"/>
                          </a:solidFill>
                          <a:latin typeface="Calibri" charset="0"/>
                        </a:defRPr>
                      </a:lvl5pPr>
                      <a:lvl6pPr marL="2514600" indent="-228600" defTabSz="912813" eaLnBrk="0" fontAlgn="base" hangingPunct="0">
                        <a:spcBef>
                          <a:spcPct val="20000"/>
                        </a:spcBef>
                        <a:spcAft>
                          <a:spcPct val="0"/>
                        </a:spcAft>
                        <a:buFont typeface="Arial" charset="0"/>
                        <a:defRPr sz="1600">
                          <a:solidFill>
                            <a:schemeClr val="tx1"/>
                          </a:solidFill>
                          <a:latin typeface="Calibri" charset="0"/>
                        </a:defRPr>
                      </a:lvl6pPr>
                      <a:lvl7pPr marL="2971800" indent="-228600" defTabSz="912813" eaLnBrk="0" fontAlgn="base" hangingPunct="0">
                        <a:spcBef>
                          <a:spcPct val="20000"/>
                        </a:spcBef>
                        <a:spcAft>
                          <a:spcPct val="0"/>
                        </a:spcAft>
                        <a:buFont typeface="Arial" charset="0"/>
                        <a:defRPr sz="1600">
                          <a:solidFill>
                            <a:schemeClr val="tx1"/>
                          </a:solidFill>
                          <a:latin typeface="Calibri" charset="0"/>
                        </a:defRPr>
                      </a:lvl7pPr>
                      <a:lvl8pPr marL="3429000" indent="-228600" defTabSz="912813" eaLnBrk="0" fontAlgn="base" hangingPunct="0">
                        <a:spcBef>
                          <a:spcPct val="20000"/>
                        </a:spcBef>
                        <a:spcAft>
                          <a:spcPct val="0"/>
                        </a:spcAft>
                        <a:buFont typeface="Arial" charset="0"/>
                        <a:defRPr sz="1600">
                          <a:solidFill>
                            <a:schemeClr val="tx1"/>
                          </a:solidFill>
                          <a:latin typeface="Calibri" charset="0"/>
                        </a:defRPr>
                      </a:lvl8pPr>
                      <a:lvl9pPr marL="3886200" indent="-228600" defTabSz="912813"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2"/>
                  </a:ext>
                </a:extLst>
              </a:tr>
              <a:tr h="765153">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2400" b="1" i="0" u="none" strike="noStrike" cap="none" normalizeH="0" baseline="0">
                          <a:ln>
                            <a:noFill/>
                          </a:ln>
                          <a:solidFill>
                            <a:srgbClr val="000000"/>
                          </a:solidFill>
                          <a:effectLst/>
                          <a:latin typeface="Calibri" charset="0"/>
                          <a:ea typeface="ＭＳ Ｐゴシック" charset="-128"/>
                        </a:rPr>
                        <a:t>-</a:t>
                      </a:r>
                      <a:endParaRPr kumimoji="0" lang="en-GB" altLang="en-US" sz="2400" b="1" i="0" u="none" strike="noStrike" cap="none" normalizeH="0" baseline="0">
                        <a:ln>
                          <a:noFill/>
                        </a:ln>
                        <a:solidFill>
                          <a:schemeClr val="tx1"/>
                        </a:solidFill>
                        <a:effectLst/>
                        <a:latin typeface="Calibri" charset="0"/>
                        <a:ea typeface="Arial" charset="0"/>
                        <a:cs typeface="Arial" charset="0"/>
                      </a:endParaRP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 </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defTabSz="912813">
                        <a:spcBef>
                          <a:spcPct val="20000"/>
                        </a:spcBef>
                        <a:buFont typeface="Arial" charset="0"/>
                        <a:defRPr sz="2000">
                          <a:solidFill>
                            <a:schemeClr val="tx1"/>
                          </a:solidFill>
                          <a:latin typeface="Calibri" charset="0"/>
                        </a:defRPr>
                      </a:lvl1pPr>
                      <a:lvl2pPr marL="742950" indent="-285750" defTabSz="912813">
                        <a:spcBef>
                          <a:spcPct val="20000"/>
                        </a:spcBef>
                        <a:buFont typeface="Arial" charset="0"/>
                        <a:defRPr sz="2000">
                          <a:solidFill>
                            <a:schemeClr val="tx1"/>
                          </a:solidFill>
                          <a:latin typeface="Calibri" charset="0"/>
                        </a:defRPr>
                      </a:lvl2pPr>
                      <a:lvl3pPr marL="1143000" indent="-228600" defTabSz="912813">
                        <a:spcBef>
                          <a:spcPct val="20000"/>
                        </a:spcBef>
                        <a:buFont typeface="Arial" charset="0"/>
                        <a:defRPr>
                          <a:solidFill>
                            <a:schemeClr val="tx1"/>
                          </a:solidFill>
                          <a:latin typeface="Calibri" charset="0"/>
                        </a:defRPr>
                      </a:lvl3pPr>
                      <a:lvl4pPr marL="1600200" indent="-228600" defTabSz="912813">
                        <a:spcBef>
                          <a:spcPct val="20000"/>
                        </a:spcBef>
                        <a:buFont typeface="Arial" charset="0"/>
                        <a:defRPr sz="1600">
                          <a:solidFill>
                            <a:schemeClr val="tx1"/>
                          </a:solidFill>
                          <a:latin typeface="Calibri" charset="0"/>
                        </a:defRPr>
                      </a:lvl4pPr>
                      <a:lvl5pPr marL="2057400" indent="-228600" defTabSz="912813">
                        <a:spcBef>
                          <a:spcPct val="20000"/>
                        </a:spcBef>
                        <a:buFont typeface="Arial" charset="0"/>
                        <a:defRPr sz="1600">
                          <a:solidFill>
                            <a:schemeClr val="tx1"/>
                          </a:solidFill>
                          <a:latin typeface="Calibri" charset="0"/>
                        </a:defRPr>
                      </a:lvl5pPr>
                      <a:lvl6pPr marL="2514600" indent="-228600" defTabSz="912813" eaLnBrk="0" fontAlgn="base" hangingPunct="0">
                        <a:spcBef>
                          <a:spcPct val="20000"/>
                        </a:spcBef>
                        <a:spcAft>
                          <a:spcPct val="0"/>
                        </a:spcAft>
                        <a:buFont typeface="Arial" charset="0"/>
                        <a:defRPr sz="1600">
                          <a:solidFill>
                            <a:schemeClr val="tx1"/>
                          </a:solidFill>
                          <a:latin typeface="Calibri" charset="0"/>
                        </a:defRPr>
                      </a:lvl6pPr>
                      <a:lvl7pPr marL="2971800" indent="-228600" defTabSz="912813" eaLnBrk="0" fontAlgn="base" hangingPunct="0">
                        <a:spcBef>
                          <a:spcPct val="20000"/>
                        </a:spcBef>
                        <a:spcAft>
                          <a:spcPct val="0"/>
                        </a:spcAft>
                        <a:buFont typeface="Arial" charset="0"/>
                        <a:defRPr sz="1600">
                          <a:solidFill>
                            <a:schemeClr val="tx1"/>
                          </a:solidFill>
                          <a:latin typeface="Calibri" charset="0"/>
                        </a:defRPr>
                      </a:lvl7pPr>
                      <a:lvl8pPr marL="3429000" indent="-228600" defTabSz="912813" eaLnBrk="0" fontAlgn="base" hangingPunct="0">
                        <a:spcBef>
                          <a:spcPct val="20000"/>
                        </a:spcBef>
                        <a:spcAft>
                          <a:spcPct val="0"/>
                        </a:spcAft>
                        <a:buFont typeface="Arial" charset="0"/>
                        <a:defRPr sz="1600">
                          <a:solidFill>
                            <a:schemeClr val="tx1"/>
                          </a:solidFill>
                          <a:latin typeface="Calibri" charset="0"/>
                        </a:defRPr>
                      </a:lvl8pPr>
                      <a:lvl9pPr marL="3886200" indent="-228600" defTabSz="912813"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3"/>
                  </a:ext>
                </a:extLst>
              </a:tr>
              <a:tr h="546808">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4"/>
                  </a:ext>
                </a:extLst>
              </a:tr>
              <a:tr h="765153">
                <a:tc>
                  <a:txBody>
                    <a:bodyPr/>
                    <a:lstStyle>
                      <a:lvl1pPr defTabSz="912813">
                        <a:spcBef>
                          <a:spcPct val="20000"/>
                        </a:spcBef>
                        <a:buFont typeface="Arial" charset="0"/>
                        <a:defRPr sz="2000">
                          <a:solidFill>
                            <a:schemeClr val="tx1"/>
                          </a:solidFill>
                          <a:latin typeface="Calibri" charset="0"/>
                        </a:defRPr>
                      </a:lvl1pPr>
                      <a:lvl2pPr marL="742950" indent="-285750" defTabSz="912813">
                        <a:spcBef>
                          <a:spcPct val="20000"/>
                        </a:spcBef>
                        <a:buFont typeface="Arial" charset="0"/>
                        <a:defRPr sz="2000">
                          <a:solidFill>
                            <a:schemeClr val="tx1"/>
                          </a:solidFill>
                          <a:latin typeface="Calibri" charset="0"/>
                        </a:defRPr>
                      </a:lvl2pPr>
                      <a:lvl3pPr marL="1143000" indent="-228600" defTabSz="912813">
                        <a:spcBef>
                          <a:spcPct val="20000"/>
                        </a:spcBef>
                        <a:buFont typeface="Arial" charset="0"/>
                        <a:defRPr>
                          <a:solidFill>
                            <a:schemeClr val="tx1"/>
                          </a:solidFill>
                          <a:latin typeface="Calibri" charset="0"/>
                        </a:defRPr>
                      </a:lvl3pPr>
                      <a:lvl4pPr marL="1600200" indent="-228600" defTabSz="912813">
                        <a:spcBef>
                          <a:spcPct val="20000"/>
                        </a:spcBef>
                        <a:buFont typeface="Arial" charset="0"/>
                        <a:defRPr sz="1600">
                          <a:solidFill>
                            <a:schemeClr val="tx1"/>
                          </a:solidFill>
                          <a:latin typeface="Calibri" charset="0"/>
                        </a:defRPr>
                      </a:lvl4pPr>
                      <a:lvl5pPr marL="2057400" indent="-228600" defTabSz="912813">
                        <a:spcBef>
                          <a:spcPct val="20000"/>
                        </a:spcBef>
                        <a:buFont typeface="Arial" charset="0"/>
                        <a:defRPr sz="1600">
                          <a:solidFill>
                            <a:schemeClr val="tx1"/>
                          </a:solidFill>
                          <a:latin typeface="Calibri" charset="0"/>
                        </a:defRPr>
                      </a:lvl5pPr>
                      <a:lvl6pPr marL="2514600" indent="-228600" defTabSz="912813" eaLnBrk="0" fontAlgn="base" hangingPunct="0">
                        <a:spcBef>
                          <a:spcPct val="20000"/>
                        </a:spcBef>
                        <a:spcAft>
                          <a:spcPct val="0"/>
                        </a:spcAft>
                        <a:buFont typeface="Arial" charset="0"/>
                        <a:defRPr sz="1600">
                          <a:solidFill>
                            <a:schemeClr val="tx1"/>
                          </a:solidFill>
                          <a:latin typeface="Calibri" charset="0"/>
                        </a:defRPr>
                      </a:lvl6pPr>
                      <a:lvl7pPr marL="2971800" indent="-228600" defTabSz="912813" eaLnBrk="0" fontAlgn="base" hangingPunct="0">
                        <a:spcBef>
                          <a:spcPct val="20000"/>
                        </a:spcBef>
                        <a:spcAft>
                          <a:spcPct val="0"/>
                        </a:spcAft>
                        <a:buFont typeface="Arial" charset="0"/>
                        <a:defRPr sz="1600">
                          <a:solidFill>
                            <a:schemeClr val="tx1"/>
                          </a:solidFill>
                          <a:latin typeface="Calibri" charset="0"/>
                        </a:defRPr>
                      </a:lvl7pPr>
                      <a:lvl8pPr marL="3429000" indent="-228600" defTabSz="912813" eaLnBrk="0" fontAlgn="base" hangingPunct="0">
                        <a:spcBef>
                          <a:spcPct val="20000"/>
                        </a:spcBef>
                        <a:spcAft>
                          <a:spcPct val="0"/>
                        </a:spcAft>
                        <a:buFont typeface="Arial" charset="0"/>
                        <a:defRPr sz="1600">
                          <a:solidFill>
                            <a:schemeClr val="tx1"/>
                          </a:solidFill>
                          <a:latin typeface="Calibri" charset="0"/>
                        </a:defRPr>
                      </a:lvl8pPr>
                      <a:lvl9pPr marL="3886200" indent="-228600" defTabSz="912813"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defTabSz="912813">
                        <a:spcBef>
                          <a:spcPct val="20000"/>
                        </a:spcBef>
                        <a:buFont typeface="Arial" charset="0"/>
                        <a:defRPr sz="2000">
                          <a:solidFill>
                            <a:schemeClr val="tx1"/>
                          </a:solidFill>
                          <a:latin typeface="Calibri" charset="0"/>
                        </a:defRPr>
                      </a:lvl1pPr>
                      <a:lvl2pPr marL="742950" indent="-285750" defTabSz="912813">
                        <a:spcBef>
                          <a:spcPct val="20000"/>
                        </a:spcBef>
                        <a:buFont typeface="Arial" charset="0"/>
                        <a:defRPr sz="2000">
                          <a:solidFill>
                            <a:schemeClr val="tx1"/>
                          </a:solidFill>
                          <a:latin typeface="Calibri" charset="0"/>
                        </a:defRPr>
                      </a:lvl2pPr>
                      <a:lvl3pPr marL="1143000" indent="-228600" defTabSz="912813">
                        <a:spcBef>
                          <a:spcPct val="20000"/>
                        </a:spcBef>
                        <a:buFont typeface="Arial" charset="0"/>
                        <a:defRPr>
                          <a:solidFill>
                            <a:schemeClr val="tx1"/>
                          </a:solidFill>
                          <a:latin typeface="Calibri" charset="0"/>
                        </a:defRPr>
                      </a:lvl3pPr>
                      <a:lvl4pPr marL="1600200" indent="-228600" defTabSz="912813">
                        <a:spcBef>
                          <a:spcPct val="20000"/>
                        </a:spcBef>
                        <a:buFont typeface="Arial" charset="0"/>
                        <a:defRPr sz="1600">
                          <a:solidFill>
                            <a:schemeClr val="tx1"/>
                          </a:solidFill>
                          <a:latin typeface="Calibri" charset="0"/>
                        </a:defRPr>
                      </a:lvl4pPr>
                      <a:lvl5pPr marL="2057400" indent="-228600" defTabSz="912813">
                        <a:spcBef>
                          <a:spcPct val="20000"/>
                        </a:spcBef>
                        <a:buFont typeface="Arial" charset="0"/>
                        <a:defRPr sz="1600">
                          <a:solidFill>
                            <a:schemeClr val="tx1"/>
                          </a:solidFill>
                          <a:latin typeface="Calibri" charset="0"/>
                        </a:defRPr>
                      </a:lvl5pPr>
                      <a:lvl6pPr marL="2514600" indent="-228600" defTabSz="912813" eaLnBrk="0" fontAlgn="base" hangingPunct="0">
                        <a:spcBef>
                          <a:spcPct val="20000"/>
                        </a:spcBef>
                        <a:spcAft>
                          <a:spcPct val="0"/>
                        </a:spcAft>
                        <a:buFont typeface="Arial" charset="0"/>
                        <a:defRPr sz="1600">
                          <a:solidFill>
                            <a:schemeClr val="tx1"/>
                          </a:solidFill>
                          <a:latin typeface="Calibri" charset="0"/>
                        </a:defRPr>
                      </a:lvl6pPr>
                      <a:lvl7pPr marL="2971800" indent="-228600" defTabSz="912813" eaLnBrk="0" fontAlgn="base" hangingPunct="0">
                        <a:spcBef>
                          <a:spcPct val="20000"/>
                        </a:spcBef>
                        <a:spcAft>
                          <a:spcPct val="0"/>
                        </a:spcAft>
                        <a:buFont typeface="Arial" charset="0"/>
                        <a:defRPr sz="1600">
                          <a:solidFill>
                            <a:schemeClr val="tx1"/>
                          </a:solidFill>
                          <a:latin typeface="Calibri" charset="0"/>
                        </a:defRPr>
                      </a:lvl7pPr>
                      <a:lvl8pPr marL="3429000" indent="-228600" defTabSz="912813" eaLnBrk="0" fontAlgn="base" hangingPunct="0">
                        <a:spcBef>
                          <a:spcPct val="20000"/>
                        </a:spcBef>
                        <a:spcAft>
                          <a:spcPct val="0"/>
                        </a:spcAft>
                        <a:buFont typeface="Arial" charset="0"/>
                        <a:defRPr sz="1600">
                          <a:solidFill>
                            <a:schemeClr val="tx1"/>
                          </a:solidFill>
                          <a:latin typeface="Calibri" charset="0"/>
                        </a:defRPr>
                      </a:lvl8pPr>
                      <a:lvl9pPr marL="3886200" indent="-228600" defTabSz="912813"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5"/>
                  </a:ext>
                </a:extLst>
              </a:tr>
              <a:tr h="546808">
                <a:tc>
                  <a:txBody>
                    <a:bodyPr/>
                    <a:lstStyle>
                      <a:lvl1pPr defTabSz="912813">
                        <a:spcBef>
                          <a:spcPct val="20000"/>
                        </a:spcBef>
                        <a:buFont typeface="Arial" charset="0"/>
                        <a:defRPr sz="2000">
                          <a:solidFill>
                            <a:schemeClr val="tx1"/>
                          </a:solidFill>
                          <a:latin typeface="Calibri" charset="0"/>
                        </a:defRPr>
                      </a:lvl1pPr>
                      <a:lvl2pPr marL="742950" indent="-285750" defTabSz="912813">
                        <a:spcBef>
                          <a:spcPct val="20000"/>
                        </a:spcBef>
                        <a:buFont typeface="Arial" charset="0"/>
                        <a:defRPr sz="2000">
                          <a:solidFill>
                            <a:schemeClr val="tx1"/>
                          </a:solidFill>
                          <a:latin typeface="Calibri" charset="0"/>
                        </a:defRPr>
                      </a:lvl2pPr>
                      <a:lvl3pPr marL="1143000" indent="-228600" defTabSz="912813">
                        <a:spcBef>
                          <a:spcPct val="20000"/>
                        </a:spcBef>
                        <a:buFont typeface="Arial" charset="0"/>
                        <a:defRPr>
                          <a:solidFill>
                            <a:schemeClr val="tx1"/>
                          </a:solidFill>
                          <a:latin typeface="Calibri" charset="0"/>
                        </a:defRPr>
                      </a:lvl3pPr>
                      <a:lvl4pPr marL="1600200" indent="-228600" defTabSz="912813">
                        <a:spcBef>
                          <a:spcPct val="20000"/>
                        </a:spcBef>
                        <a:buFont typeface="Arial" charset="0"/>
                        <a:defRPr sz="1600">
                          <a:solidFill>
                            <a:schemeClr val="tx1"/>
                          </a:solidFill>
                          <a:latin typeface="Calibri" charset="0"/>
                        </a:defRPr>
                      </a:lvl4pPr>
                      <a:lvl5pPr marL="2057400" indent="-228600" defTabSz="912813">
                        <a:spcBef>
                          <a:spcPct val="20000"/>
                        </a:spcBef>
                        <a:buFont typeface="Arial" charset="0"/>
                        <a:defRPr sz="1600">
                          <a:solidFill>
                            <a:schemeClr val="tx1"/>
                          </a:solidFill>
                          <a:latin typeface="Calibri" charset="0"/>
                        </a:defRPr>
                      </a:lvl5pPr>
                      <a:lvl6pPr marL="2514600" indent="-228600" defTabSz="912813" eaLnBrk="0" fontAlgn="base" hangingPunct="0">
                        <a:spcBef>
                          <a:spcPct val="20000"/>
                        </a:spcBef>
                        <a:spcAft>
                          <a:spcPct val="0"/>
                        </a:spcAft>
                        <a:buFont typeface="Arial" charset="0"/>
                        <a:defRPr sz="1600">
                          <a:solidFill>
                            <a:schemeClr val="tx1"/>
                          </a:solidFill>
                          <a:latin typeface="Calibri" charset="0"/>
                        </a:defRPr>
                      </a:lvl6pPr>
                      <a:lvl7pPr marL="2971800" indent="-228600" defTabSz="912813" eaLnBrk="0" fontAlgn="base" hangingPunct="0">
                        <a:spcBef>
                          <a:spcPct val="20000"/>
                        </a:spcBef>
                        <a:spcAft>
                          <a:spcPct val="0"/>
                        </a:spcAft>
                        <a:buFont typeface="Arial" charset="0"/>
                        <a:defRPr sz="1600">
                          <a:solidFill>
                            <a:schemeClr val="tx1"/>
                          </a:solidFill>
                          <a:latin typeface="Calibri" charset="0"/>
                        </a:defRPr>
                      </a:lvl7pPr>
                      <a:lvl8pPr marL="3429000" indent="-228600" defTabSz="912813" eaLnBrk="0" fontAlgn="base" hangingPunct="0">
                        <a:spcBef>
                          <a:spcPct val="20000"/>
                        </a:spcBef>
                        <a:spcAft>
                          <a:spcPct val="0"/>
                        </a:spcAft>
                        <a:buFont typeface="Arial" charset="0"/>
                        <a:defRPr sz="1600">
                          <a:solidFill>
                            <a:schemeClr val="tx1"/>
                          </a:solidFill>
                          <a:latin typeface="Calibri" charset="0"/>
                        </a:defRPr>
                      </a:lvl8pPr>
                      <a:lvl9pPr marL="3886200" indent="-228600" defTabSz="912813"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defTabSz="912813">
                        <a:spcBef>
                          <a:spcPct val="20000"/>
                        </a:spcBef>
                        <a:buFont typeface="Arial" charset="0"/>
                        <a:defRPr sz="2000">
                          <a:solidFill>
                            <a:schemeClr val="tx1"/>
                          </a:solidFill>
                          <a:latin typeface="Calibri" charset="0"/>
                        </a:defRPr>
                      </a:lvl1pPr>
                      <a:lvl2pPr marL="742950" indent="-285750" defTabSz="912813">
                        <a:spcBef>
                          <a:spcPct val="20000"/>
                        </a:spcBef>
                        <a:buFont typeface="Arial" charset="0"/>
                        <a:defRPr sz="2000">
                          <a:solidFill>
                            <a:schemeClr val="tx1"/>
                          </a:solidFill>
                          <a:latin typeface="Calibri" charset="0"/>
                        </a:defRPr>
                      </a:lvl2pPr>
                      <a:lvl3pPr marL="1143000" indent="-228600" defTabSz="912813">
                        <a:spcBef>
                          <a:spcPct val="20000"/>
                        </a:spcBef>
                        <a:buFont typeface="Arial" charset="0"/>
                        <a:defRPr>
                          <a:solidFill>
                            <a:schemeClr val="tx1"/>
                          </a:solidFill>
                          <a:latin typeface="Calibri" charset="0"/>
                        </a:defRPr>
                      </a:lvl3pPr>
                      <a:lvl4pPr marL="1600200" indent="-228600" defTabSz="912813">
                        <a:spcBef>
                          <a:spcPct val="20000"/>
                        </a:spcBef>
                        <a:buFont typeface="Arial" charset="0"/>
                        <a:defRPr sz="1600">
                          <a:solidFill>
                            <a:schemeClr val="tx1"/>
                          </a:solidFill>
                          <a:latin typeface="Calibri" charset="0"/>
                        </a:defRPr>
                      </a:lvl4pPr>
                      <a:lvl5pPr marL="2057400" indent="-228600" defTabSz="912813">
                        <a:spcBef>
                          <a:spcPct val="20000"/>
                        </a:spcBef>
                        <a:buFont typeface="Arial" charset="0"/>
                        <a:defRPr sz="1600">
                          <a:solidFill>
                            <a:schemeClr val="tx1"/>
                          </a:solidFill>
                          <a:latin typeface="Calibri" charset="0"/>
                        </a:defRPr>
                      </a:lvl5pPr>
                      <a:lvl6pPr marL="2514600" indent="-228600" defTabSz="912813" eaLnBrk="0" fontAlgn="base" hangingPunct="0">
                        <a:spcBef>
                          <a:spcPct val="20000"/>
                        </a:spcBef>
                        <a:spcAft>
                          <a:spcPct val="0"/>
                        </a:spcAft>
                        <a:buFont typeface="Arial" charset="0"/>
                        <a:defRPr sz="1600">
                          <a:solidFill>
                            <a:schemeClr val="tx1"/>
                          </a:solidFill>
                          <a:latin typeface="Calibri" charset="0"/>
                        </a:defRPr>
                      </a:lvl6pPr>
                      <a:lvl7pPr marL="2971800" indent="-228600" defTabSz="912813" eaLnBrk="0" fontAlgn="base" hangingPunct="0">
                        <a:spcBef>
                          <a:spcPct val="20000"/>
                        </a:spcBef>
                        <a:spcAft>
                          <a:spcPct val="0"/>
                        </a:spcAft>
                        <a:buFont typeface="Arial" charset="0"/>
                        <a:defRPr sz="1600">
                          <a:solidFill>
                            <a:schemeClr val="tx1"/>
                          </a:solidFill>
                          <a:latin typeface="Calibri" charset="0"/>
                        </a:defRPr>
                      </a:lvl7pPr>
                      <a:lvl8pPr marL="3429000" indent="-228600" defTabSz="912813" eaLnBrk="0" fontAlgn="base" hangingPunct="0">
                        <a:spcBef>
                          <a:spcPct val="20000"/>
                        </a:spcBef>
                        <a:spcAft>
                          <a:spcPct val="0"/>
                        </a:spcAft>
                        <a:buFont typeface="Arial" charset="0"/>
                        <a:defRPr sz="1600">
                          <a:solidFill>
                            <a:schemeClr val="tx1"/>
                          </a:solidFill>
                          <a:latin typeface="Calibri" charset="0"/>
                        </a:defRPr>
                      </a:lvl8pPr>
                      <a:lvl9pPr marL="3886200" indent="-228600" defTabSz="912813"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6"/>
                  </a:ext>
                </a:extLst>
              </a:tr>
              <a:tr h="546808">
                <a:tc>
                  <a:txBody>
                    <a:bodyPr/>
                    <a:lstStyle>
                      <a:lvl1pPr defTabSz="912813">
                        <a:spcBef>
                          <a:spcPct val="20000"/>
                        </a:spcBef>
                        <a:buFont typeface="Arial" charset="0"/>
                        <a:defRPr sz="2000">
                          <a:solidFill>
                            <a:schemeClr val="tx1"/>
                          </a:solidFill>
                          <a:latin typeface="Calibri" charset="0"/>
                        </a:defRPr>
                      </a:lvl1pPr>
                      <a:lvl2pPr marL="742950" indent="-285750" defTabSz="912813">
                        <a:spcBef>
                          <a:spcPct val="20000"/>
                        </a:spcBef>
                        <a:buFont typeface="Arial" charset="0"/>
                        <a:defRPr sz="2000">
                          <a:solidFill>
                            <a:schemeClr val="tx1"/>
                          </a:solidFill>
                          <a:latin typeface="Calibri" charset="0"/>
                        </a:defRPr>
                      </a:lvl2pPr>
                      <a:lvl3pPr marL="1143000" indent="-228600" defTabSz="912813">
                        <a:spcBef>
                          <a:spcPct val="20000"/>
                        </a:spcBef>
                        <a:buFont typeface="Arial" charset="0"/>
                        <a:defRPr>
                          <a:solidFill>
                            <a:schemeClr val="tx1"/>
                          </a:solidFill>
                          <a:latin typeface="Calibri" charset="0"/>
                        </a:defRPr>
                      </a:lvl3pPr>
                      <a:lvl4pPr marL="1600200" indent="-228600" defTabSz="912813">
                        <a:spcBef>
                          <a:spcPct val="20000"/>
                        </a:spcBef>
                        <a:buFont typeface="Arial" charset="0"/>
                        <a:defRPr sz="1600">
                          <a:solidFill>
                            <a:schemeClr val="tx1"/>
                          </a:solidFill>
                          <a:latin typeface="Calibri" charset="0"/>
                        </a:defRPr>
                      </a:lvl4pPr>
                      <a:lvl5pPr marL="2057400" indent="-228600" defTabSz="912813">
                        <a:spcBef>
                          <a:spcPct val="20000"/>
                        </a:spcBef>
                        <a:buFont typeface="Arial" charset="0"/>
                        <a:defRPr sz="1600">
                          <a:solidFill>
                            <a:schemeClr val="tx1"/>
                          </a:solidFill>
                          <a:latin typeface="Calibri" charset="0"/>
                        </a:defRPr>
                      </a:lvl5pPr>
                      <a:lvl6pPr marL="2514600" indent="-228600" defTabSz="912813" eaLnBrk="0" fontAlgn="base" hangingPunct="0">
                        <a:spcBef>
                          <a:spcPct val="20000"/>
                        </a:spcBef>
                        <a:spcAft>
                          <a:spcPct val="0"/>
                        </a:spcAft>
                        <a:buFont typeface="Arial" charset="0"/>
                        <a:defRPr sz="1600">
                          <a:solidFill>
                            <a:schemeClr val="tx1"/>
                          </a:solidFill>
                          <a:latin typeface="Calibri" charset="0"/>
                        </a:defRPr>
                      </a:lvl6pPr>
                      <a:lvl7pPr marL="2971800" indent="-228600" defTabSz="912813" eaLnBrk="0" fontAlgn="base" hangingPunct="0">
                        <a:spcBef>
                          <a:spcPct val="20000"/>
                        </a:spcBef>
                        <a:spcAft>
                          <a:spcPct val="0"/>
                        </a:spcAft>
                        <a:buFont typeface="Arial" charset="0"/>
                        <a:defRPr sz="1600">
                          <a:solidFill>
                            <a:schemeClr val="tx1"/>
                          </a:solidFill>
                          <a:latin typeface="Calibri" charset="0"/>
                        </a:defRPr>
                      </a:lvl7pPr>
                      <a:lvl8pPr marL="3429000" indent="-228600" defTabSz="912813" eaLnBrk="0" fontAlgn="base" hangingPunct="0">
                        <a:spcBef>
                          <a:spcPct val="20000"/>
                        </a:spcBef>
                        <a:spcAft>
                          <a:spcPct val="0"/>
                        </a:spcAft>
                        <a:buFont typeface="Arial" charset="0"/>
                        <a:defRPr sz="1600">
                          <a:solidFill>
                            <a:schemeClr val="tx1"/>
                          </a:solidFill>
                          <a:latin typeface="Calibri" charset="0"/>
                        </a:defRPr>
                      </a:lvl8pPr>
                      <a:lvl9pPr marL="3886200" indent="-228600" defTabSz="912813"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defTabSz="912813">
                        <a:spcBef>
                          <a:spcPct val="20000"/>
                        </a:spcBef>
                        <a:buFont typeface="Arial" charset="0"/>
                        <a:defRPr sz="2000">
                          <a:solidFill>
                            <a:schemeClr val="tx1"/>
                          </a:solidFill>
                          <a:latin typeface="Calibri" charset="0"/>
                        </a:defRPr>
                      </a:lvl1pPr>
                      <a:lvl2pPr marL="742950" indent="-285750" defTabSz="912813">
                        <a:spcBef>
                          <a:spcPct val="20000"/>
                        </a:spcBef>
                        <a:buFont typeface="Arial" charset="0"/>
                        <a:defRPr sz="2000">
                          <a:solidFill>
                            <a:schemeClr val="tx1"/>
                          </a:solidFill>
                          <a:latin typeface="Calibri" charset="0"/>
                        </a:defRPr>
                      </a:lvl2pPr>
                      <a:lvl3pPr marL="1143000" indent="-228600" defTabSz="912813">
                        <a:spcBef>
                          <a:spcPct val="20000"/>
                        </a:spcBef>
                        <a:buFont typeface="Arial" charset="0"/>
                        <a:defRPr>
                          <a:solidFill>
                            <a:schemeClr val="tx1"/>
                          </a:solidFill>
                          <a:latin typeface="Calibri" charset="0"/>
                        </a:defRPr>
                      </a:lvl3pPr>
                      <a:lvl4pPr marL="1600200" indent="-228600" defTabSz="912813">
                        <a:spcBef>
                          <a:spcPct val="20000"/>
                        </a:spcBef>
                        <a:buFont typeface="Arial" charset="0"/>
                        <a:defRPr sz="1600">
                          <a:solidFill>
                            <a:schemeClr val="tx1"/>
                          </a:solidFill>
                          <a:latin typeface="Calibri" charset="0"/>
                        </a:defRPr>
                      </a:lvl4pPr>
                      <a:lvl5pPr marL="2057400" indent="-228600" defTabSz="912813">
                        <a:spcBef>
                          <a:spcPct val="20000"/>
                        </a:spcBef>
                        <a:buFont typeface="Arial" charset="0"/>
                        <a:defRPr sz="1600">
                          <a:solidFill>
                            <a:schemeClr val="tx1"/>
                          </a:solidFill>
                          <a:latin typeface="Calibri" charset="0"/>
                        </a:defRPr>
                      </a:lvl5pPr>
                      <a:lvl6pPr marL="2514600" indent="-228600" defTabSz="912813" eaLnBrk="0" fontAlgn="base" hangingPunct="0">
                        <a:spcBef>
                          <a:spcPct val="20000"/>
                        </a:spcBef>
                        <a:spcAft>
                          <a:spcPct val="0"/>
                        </a:spcAft>
                        <a:buFont typeface="Arial" charset="0"/>
                        <a:defRPr sz="1600">
                          <a:solidFill>
                            <a:schemeClr val="tx1"/>
                          </a:solidFill>
                          <a:latin typeface="Calibri" charset="0"/>
                        </a:defRPr>
                      </a:lvl6pPr>
                      <a:lvl7pPr marL="2971800" indent="-228600" defTabSz="912813" eaLnBrk="0" fontAlgn="base" hangingPunct="0">
                        <a:spcBef>
                          <a:spcPct val="20000"/>
                        </a:spcBef>
                        <a:spcAft>
                          <a:spcPct val="0"/>
                        </a:spcAft>
                        <a:buFont typeface="Arial" charset="0"/>
                        <a:defRPr sz="1600">
                          <a:solidFill>
                            <a:schemeClr val="tx1"/>
                          </a:solidFill>
                          <a:latin typeface="Calibri" charset="0"/>
                        </a:defRPr>
                      </a:lvl7pPr>
                      <a:lvl8pPr marL="3429000" indent="-228600" defTabSz="912813" eaLnBrk="0" fontAlgn="base" hangingPunct="0">
                        <a:spcBef>
                          <a:spcPct val="20000"/>
                        </a:spcBef>
                        <a:spcAft>
                          <a:spcPct val="0"/>
                        </a:spcAft>
                        <a:buFont typeface="Arial" charset="0"/>
                        <a:defRPr sz="1600">
                          <a:solidFill>
                            <a:schemeClr val="tx1"/>
                          </a:solidFill>
                          <a:latin typeface="Calibri" charset="0"/>
                        </a:defRPr>
                      </a:lvl8pPr>
                      <a:lvl9pPr marL="3886200" indent="-228600" defTabSz="912813"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dirty="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defTabSz="912813">
                        <a:spcBef>
                          <a:spcPct val="20000"/>
                        </a:spcBef>
                        <a:buFont typeface="Arial" charset="0"/>
                        <a:defRPr sz="2000">
                          <a:solidFill>
                            <a:schemeClr val="tx1"/>
                          </a:solidFill>
                          <a:latin typeface="Calibri" charset="0"/>
                        </a:defRPr>
                      </a:lvl1pPr>
                      <a:lvl2pPr marL="742950" indent="-285750" defTabSz="912813">
                        <a:spcBef>
                          <a:spcPct val="20000"/>
                        </a:spcBef>
                        <a:buFont typeface="Arial" charset="0"/>
                        <a:defRPr sz="2000">
                          <a:solidFill>
                            <a:schemeClr val="tx1"/>
                          </a:solidFill>
                          <a:latin typeface="Calibri" charset="0"/>
                        </a:defRPr>
                      </a:lvl2pPr>
                      <a:lvl3pPr marL="1143000" indent="-228600" defTabSz="912813">
                        <a:spcBef>
                          <a:spcPct val="20000"/>
                        </a:spcBef>
                        <a:buFont typeface="Arial" charset="0"/>
                        <a:defRPr>
                          <a:solidFill>
                            <a:schemeClr val="tx1"/>
                          </a:solidFill>
                          <a:latin typeface="Calibri" charset="0"/>
                        </a:defRPr>
                      </a:lvl3pPr>
                      <a:lvl4pPr marL="1600200" indent="-228600" defTabSz="912813">
                        <a:spcBef>
                          <a:spcPct val="20000"/>
                        </a:spcBef>
                        <a:buFont typeface="Arial" charset="0"/>
                        <a:defRPr sz="1600">
                          <a:solidFill>
                            <a:schemeClr val="tx1"/>
                          </a:solidFill>
                          <a:latin typeface="Calibri" charset="0"/>
                        </a:defRPr>
                      </a:lvl4pPr>
                      <a:lvl5pPr marL="2057400" indent="-228600" defTabSz="912813">
                        <a:spcBef>
                          <a:spcPct val="20000"/>
                        </a:spcBef>
                        <a:buFont typeface="Arial" charset="0"/>
                        <a:defRPr sz="1600">
                          <a:solidFill>
                            <a:schemeClr val="tx1"/>
                          </a:solidFill>
                          <a:latin typeface="Calibri" charset="0"/>
                        </a:defRPr>
                      </a:lvl5pPr>
                      <a:lvl6pPr marL="2514600" indent="-228600" defTabSz="912813" eaLnBrk="0" fontAlgn="base" hangingPunct="0">
                        <a:spcBef>
                          <a:spcPct val="20000"/>
                        </a:spcBef>
                        <a:spcAft>
                          <a:spcPct val="0"/>
                        </a:spcAft>
                        <a:buFont typeface="Arial" charset="0"/>
                        <a:defRPr sz="1600">
                          <a:solidFill>
                            <a:schemeClr val="tx1"/>
                          </a:solidFill>
                          <a:latin typeface="Calibri" charset="0"/>
                        </a:defRPr>
                      </a:lvl6pPr>
                      <a:lvl7pPr marL="2971800" indent="-228600" defTabSz="912813" eaLnBrk="0" fontAlgn="base" hangingPunct="0">
                        <a:spcBef>
                          <a:spcPct val="20000"/>
                        </a:spcBef>
                        <a:spcAft>
                          <a:spcPct val="0"/>
                        </a:spcAft>
                        <a:buFont typeface="Arial" charset="0"/>
                        <a:defRPr sz="1600">
                          <a:solidFill>
                            <a:schemeClr val="tx1"/>
                          </a:solidFill>
                          <a:latin typeface="Calibri" charset="0"/>
                        </a:defRPr>
                      </a:lvl7pPr>
                      <a:lvl8pPr marL="3429000" indent="-228600" defTabSz="912813" eaLnBrk="0" fontAlgn="base" hangingPunct="0">
                        <a:spcBef>
                          <a:spcPct val="20000"/>
                        </a:spcBef>
                        <a:spcAft>
                          <a:spcPct val="0"/>
                        </a:spcAft>
                        <a:buFont typeface="Arial" charset="0"/>
                        <a:defRPr sz="1600">
                          <a:solidFill>
                            <a:schemeClr val="tx1"/>
                          </a:solidFill>
                          <a:latin typeface="Calibri" charset="0"/>
                        </a:defRPr>
                      </a:lvl8pPr>
                      <a:lvl9pPr marL="3886200" indent="-228600" defTabSz="912813"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1" i="0" u="none" strike="noStrike" cap="none" normalizeH="0" baseline="0" dirty="0">
                          <a:ln>
                            <a:noFill/>
                          </a:ln>
                          <a:solidFill>
                            <a:schemeClr val="tx1"/>
                          </a:solidFill>
                          <a:effectLst/>
                          <a:latin typeface="Calibri" charset="0"/>
                          <a:ea typeface="Arial" charset="0"/>
                          <a:cs typeface="Arial" charset="0"/>
                        </a:rPr>
                        <a:t>-</a:t>
                      </a:r>
                    </a:p>
                  </a:txBody>
                  <a:tcPr marL="91432" marR="91432"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7"/>
                  </a:ext>
                </a:extLst>
              </a:tr>
            </a:tbl>
          </a:graphicData>
        </a:graphic>
      </p:graphicFrame>
      <p:sp>
        <p:nvSpPr>
          <p:cNvPr id="4" name="Rectangle 3"/>
          <p:cNvSpPr/>
          <p:nvPr/>
        </p:nvSpPr>
        <p:spPr>
          <a:xfrm>
            <a:off x="7523465" y="1668453"/>
            <a:ext cx="4926862" cy="6463308"/>
          </a:xfrm>
          <a:prstGeom prst="rect">
            <a:avLst/>
          </a:prstGeom>
        </p:spPr>
        <p:txBody>
          <a:bodyPr wrap="none">
            <a:spAutoFit/>
          </a:bodyPr>
          <a:lstStyle/>
          <a:p>
            <a:pPr lvl="0" fontAlgn="base">
              <a:spcBef>
                <a:spcPct val="0"/>
              </a:spcBef>
              <a:spcAft>
                <a:spcPct val="0"/>
              </a:spcAft>
            </a:pPr>
            <a:r>
              <a:rPr lang="en-US" altLang="ja-JP" dirty="0">
                <a:solidFill>
                  <a:srgbClr val="000000"/>
                </a:solidFill>
                <a:latin typeface="Calibri" charset="0"/>
                <a:ea typeface="ＭＳ Ｐゴシック" charset="-128"/>
              </a:rPr>
              <a:t>Never exposed</a:t>
            </a:r>
          </a:p>
          <a:p>
            <a:pPr lvl="0" fontAlgn="base">
              <a:spcBef>
                <a:spcPct val="0"/>
              </a:spcBef>
              <a:spcAft>
                <a:spcPct val="0"/>
              </a:spcAft>
            </a:pPr>
            <a:endParaRPr lang="en-US" altLang="en-US" b="1" dirty="0">
              <a:solidFill>
                <a:srgbClr val="000000"/>
              </a:solidFill>
              <a:latin typeface="Calibri" charset="0"/>
              <a:ea typeface="ＭＳ Ｐゴシック" charset="-128"/>
              <a:cs typeface="Arial" charset="0"/>
            </a:endParaRPr>
          </a:p>
          <a:p>
            <a:pPr lvl="0" fontAlgn="base">
              <a:spcBef>
                <a:spcPct val="0"/>
              </a:spcBef>
              <a:spcAft>
                <a:spcPct val="0"/>
              </a:spcAft>
            </a:pPr>
            <a:endParaRPr lang="en-US" altLang="en-US" b="1" dirty="0">
              <a:solidFill>
                <a:srgbClr val="000000"/>
              </a:solidFill>
              <a:latin typeface="Calibri" charset="0"/>
              <a:ea typeface="ＭＳ Ｐゴシック" charset="-128"/>
              <a:cs typeface="Arial" charset="0"/>
            </a:endParaRPr>
          </a:p>
          <a:p>
            <a:pPr fontAlgn="base">
              <a:spcBef>
                <a:spcPct val="0"/>
              </a:spcBef>
              <a:spcAft>
                <a:spcPct val="0"/>
              </a:spcAft>
            </a:pPr>
            <a:r>
              <a:rPr lang="en-US" altLang="ja-JP" dirty="0">
                <a:solidFill>
                  <a:srgbClr val="000000"/>
                </a:solidFill>
                <a:latin typeface="Calibri" charset="0"/>
                <a:ea typeface="ＭＳ Ｐゴシック" charset="-128"/>
              </a:rPr>
              <a:t>Past natural infection, cleared, immunity achieved </a:t>
            </a:r>
          </a:p>
          <a:p>
            <a:pPr fontAlgn="base">
              <a:spcBef>
                <a:spcPct val="0"/>
              </a:spcBef>
              <a:spcAft>
                <a:spcPct val="0"/>
              </a:spcAft>
            </a:pPr>
            <a:endParaRPr lang="en-US" altLang="ja-JP" dirty="0">
              <a:solidFill>
                <a:srgbClr val="000000"/>
              </a:solidFill>
              <a:latin typeface="Calibri" charset="0"/>
              <a:ea typeface="ＭＳ Ｐゴシック" charset="-128"/>
            </a:endParaRPr>
          </a:p>
          <a:p>
            <a:pPr lvl="0" fontAlgn="base">
              <a:spcBef>
                <a:spcPct val="0"/>
              </a:spcBef>
              <a:spcAft>
                <a:spcPct val="0"/>
              </a:spcAft>
            </a:pPr>
            <a:r>
              <a:rPr lang="en-US" altLang="ja-JP" dirty="0">
                <a:solidFill>
                  <a:srgbClr val="000000"/>
                </a:solidFill>
                <a:latin typeface="Calibri" charset="0"/>
                <a:ea typeface="ＭＳ Ｐゴシック" charset="-128"/>
              </a:rPr>
              <a:t>Past natural infection, cleared, </a:t>
            </a:r>
            <a:br>
              <a:rPr lang="en-US" altLang="ja-JP" dirty="0">
                <a:solidFill>
                  <a:srgbClr val="000000"/>
                </a:solidFill>
                <a:latin typeface="Calibri" charset="0"/>
                <a:ea typeface="ＭＳ Ｐゴシック" charset="-128"/>
              </a:rPr>
            </a:br>
            <a:r>
              <a:rPr lang="en-US" altLang="ja-JP" dirty="0">
                <a:solidFill>
                  <a:srgbClr val="000000"/>
                </a:solidFill>
                <a:latin typeface="Calibri" charset="0"/>
                <a:ea typeface="ＭＳ Ｐゴシック" charset="-128"/>
              </a:rPr>
              <a:t>anti-HBs has waned over time</a:t>
            </a:r>
          </a:p>
          <a:p>
            <a:pPr lvl="0" fontAlgn="base">
              <a:spcBef>
                <a:spcPct val="0"/>
              </a:spcBef>
              <a:spcAft>
                <a:spcPct val="0"/>
              </a:spcAft>
            </a:pPr>
            <a:endParaRPr lang="en-US" altLang="en-US" dirty="0">
              <a:solidFill>
                <a:srgbClr val="000000"/>
              </a:solidFill>
              <a:latin typeface="Calibri" charset="0"/>
              <a:ea typeface="ＭＳ Ｐゴシック" charset="-128"/>
              <a:cs typeface="Arial" charset="0"/>
            </a:endParaRPr>
          </a:p>
          <a:p>
            <a:pPr fontAlgn="base">
              <a:spcBef>
                <a:spcPct val="0"/>
              </a:spcBef>
              <a:spcAft>
                <a:spcPct val="0"/>
              </a:spcAft>
            </a:pPr>
            <a:r>
              <a:rPr lang="en-US" altLang="ja-JP" dirty="0">
                <a:solidFill>
                  <a:srgbClr val="000000"/>
                </a:solidFill>
                <a:latin typeface="Calibri" charset="0"/>
                <a:ea typeface="ＭＳ Ｐゴシック" charset="-128"/>
              </a:rPr>
              <a:t>Immunity due to vaccination</a:t>
            </a:r>
          </a:p>
          <a:p>
            <a:pPr fontAlgn="base">
              <a:spcBef>
                <a:spcPct val="0"/>
              </a:spcBef>
              <a:spcAft>
                <a:spcPct val="0"/>
              </a:spcAft>
            </a:pPr>
            <a:endParaRPr lang="en-GB" altLang="en-US" dirty="0">
              <a:solidFill>
                <a:srgbClr val="FF0000"/>
              </a:solidFill>
              <a:latin typeface="Calibri" charset="0"/>
              <a:ea typeface="Arial" charset="0"/>
              <a:cs typeface="Arial" charset="0"/>
            </a:endParaRPr>
          </a:p>
          <a:p>
            <a:pPr fontAlgn="base">
              <a:spcBef>
                <a:spcPct val="0"/>
              </a:spcBef>
              <a:spcAft>
                <a:spcPct val="0"/>
              </a:spcAft>
            </a:pPr>
            <a:r>
              <a:rPr lang="en-US" altLang="ja-JP" dirty="0">
                <a:solidFill>
                  <a:srgbClr val="000000"/>
                </a:solidFill>
                <a:latin typeface="Calibri" charset="0"/>
                <a:ea typeface="ＭＳ Ｐゴシック" charset="-128"/>
              </a:rPr>
              <a:t>Recent infection, recovered, immunity achieved</a:t>
            </a:r>
            <a:endParaRPr lang="en-GB" altLang="en-US" b="1" dirty="0">
              <a:solidFill>
                <a:srgbClr val="FF0000"/>
              </a:solidFill>
              <a:latin typeface="Calibri" charset="0"/>
              <a:ea typeface="Arial" charset="0"/>
              <a:cs typeface="Arial" charset="0"/>
            </a:endParaRPr>
          </a:p>
          <a:p>
            <a:pPr lvl="0" fontAlgn="base">
              <a:spcBef>
                <a:spcPct val="0"/>
              </a:spcBef>
              <a:spcAft>
                <a:spcPct val="0"/>
              </a:spcAft>
            </a:pPr>
            <a:endParaRPr lang="en-GB" altLang="en-US" dirty="0">
              <a:latin typeface="Calibri" charset="0"/>
              <a:ea typeface="Arial" charset="0"/>
              <a:cs typeface="Arial" charset="0"/>
            </a:endParaRPr>
          </a:p>
          <a:p>
            <a:pPr fontAlgn="base">
              <a:spcBef>
                <a:spcPct val="0"/>
              </a:spcBef>
              <a:spcAft>
                <a:spcPct val="0"/>
              </a:spcAft>
            </a:pPr>
            <a:r>
              <a:rPr lang="en-US" altLang="ja-JP" dirty="0">
                <a:solidFill>
                  <a:srgbClr val="000000"/>
                </a:solidFill>
                <a:latin typeface="Calibri" charset="0"/>
                <a:ea typeface="ＭＳ Ｐゴシック" charset="-128"/>
              </a:rPr>
              <a:t>Acute infection, ongoing</a:t>
            </a:r>
          </a:p>
          <a:p>
            <a:pPr fontAlgn="base">
              <a:spcBef>
                <a:spcPct val="0"/>
              </a:spcBef>
              <a:spcAft>
                <a:spcPct val="0"/>
              </a:spcAft>
            </a:pPr>
            <a:endParaRPr lang="en-US" altLang="ja-JP" dirty="0">
              <a:solidFill>
                <a:srgbClr val="000000"/>
              </a:solidFill>
              <a:latin typeface="Calibri" charset="0"/>
              <a:ea typeface="ＭＳ Ｐゴシック" charset="-128"/>
            </a:endParaRPr>
          </a:p>
          <a:p>
            <a:pPr fontAlgn="base">
              <a:spcBef>
                <a:spcPct val="0"/>
              </a:spcBef>
              <a:spcAft>
                <a:spcPct val="0"/>
              </a:spcAft>
            </a:pPr>
            <a:endParaRPr lang="en-US" altLang="en-US" dirty="0">
              <a:solidFill>
                <a:srgbClr val="000000"/>
              </a:solidFill>
              <a:latin typeface="Calibri" charset="0"/>
              <a:ea typeface="ＭＳ Ｐゴシック" charset="-128"/>
              <a:cs typeface="Arial" charset="0"/>
            </a:endParaRPr>
          </a:p>
          <a:p>
            <a:pPr lvl="0" fontAlgn="base">
              <a:spcBef>
                <a:spcPct val="0"/>
              </a:spcBef>
              <a:spcAft>
                <a:spcPct val="0"/>
              </a:spcAft>
            </a:pPr>
            <a:r>
              <a:rPr lang="en-US" altLang="ja-JP" dirty="0">
                <a:solidFill>
                  <a:srgbClr val="000000"/>
                </a:solidFill>
                <a:latin typeface="Calibri" charset="0"/>
                <a:ea typeface="ＭＳ Ｐゴシック" charset="-128"/>
              </a:rPr>
              <a:t>Chronic infection (ongoing)</a:t>
            </a:r>
            <a:endParaRPr lang="en-GB" altLang="en-US" b="1" dirty="0">
              <a:solidFill>
                <a:srgbClr val="FF0000"/>
              </a:solidFill>
              <a:latin typeface="Calibri" charset="0"/>
              <a:ea typeface="Arial" charset="0"/>
              <a:cs typeface="Arial" charset="0"/>
            </a:endParaRPr>
          </a:p>
          <a:p>
            <a:pPr fontAlgn="base">
              <a:spcBef>
                <a:spcPct val="0"/>
              </a:spcBef>
              <a:spcAft>
                <a:spcPct val="0"/>
              </a:spcAft>
            </a:pPr>
            <a:endParaRPr lang="en-GB" altLang="en-US" dirty="0">
              <a:latin typeface="Calibri" charset="0"/>
              <a:ea typeface="Arial" charset="0"/>
              <a:cs typeface="Arial" charset="0"/>
            </a:endParaRPr>
          </a:p>
          <a:p>
            <a:pPr lvl="0" fontAlgn="base">
              <a:spcBef>
                <a:spcPct val="0"/>
              </a:spcBef>
              <a:spcAft>
                <a:spcPct val="0"/>
              </a:spcAft>
            </a:pPr>
            <a:endParaRPr lang="en-GB" altLang="en-US" dirty="0">
              <a:latin typeface="Calibri" charset="0"/>
              <a:ea typeface="Arial" charset="0"/>
              <a:cs typeface="Arial" charset="0"/>
            </a:endParaRPr>
          </a:p>
          <a:p>
            <a:pPr fontAlgn="base">
              <a:spcBef>
                <a:spcPct val="0"/>
              </a:spcBef>
              <a:spcAft>
                <a:spcPct val="0"/>
              </a:spcAft>
            </a:pPr>
            <a:endParaRPr lang="en-US" altLang="ja-JP" dirty="0">
              <a:solidFill>
                <a:srgbClr val="000000"/>
              </a:solidFill>
              <a:latin typeface="Calibri" charset="0"/>
              <a:ea typeface="ＭＳ Ｐゴシック" charset="-128"/>
            </a:endParaRPr>
          </a:p>
          <a:p>
            <a:pPr fontAlgn="base">
              <a:spcBef>
                <a:spcPct val="0"/>
              </a:spcBef>
              <a:spcAft>
                <a:spcPct val="0"/>
              </a:spcAft>
            </a:pPr>
            <a:endParaRPr lang="en-US" altLang="ja-JP" dirty="0">
              <a:solidFill>
                <a:srgbClr val="000000"/>
              </a:solidFill>
              <a:latin typeface="Calibri" charset="0"/>
              <a:ea typeface="ＭＳ Ｐゴシック" charset="-128"/>
            </a:endParaRPr>
          </a:p>
          <a:p>
            <a:pPr fontAlgn="base">
              <a:spcBef>
                <a:spcPct val="0"/>
              </a:spcBef>
              <a:spcAft>
                <a:spcPct val="0"/>
              </a:spcAft>
            </a:pPr>
            <a:endParaRPr lang="en-US" altLang="en-US" dirty="0">
              <a:solidFill>
                <a:srgbClr val="000000"/>
              </a:solidFill>
              <a:latin typeface="Calibri" charset="0"/>
              <a:ea typeface="ＭＳ Ｐゴシック" charset="-128"/>
              <a:cs typeface="Arial" charset="0"/>
            </a:endParaRPr>
          </a:p>
          <a:p>
            <a:pPr fontAlgn="base">
              <a:spcBef>
                <a:spcPct val="0"/>
              </a:spcBef>
              <a:spcAft>
                <a:spcPct val="0"/>
              </a:spcAft>
            </a:pPr>
            <a:endParaRPr lang="en-GB" altLang="en-US" dirty="0">
              <a:latin typeface="Calibri" charset="0"/>
              <a:ea typeface="Arial" charset="0"/>
              <a:cs typeface="Arial" charset="0"/>
            </a:endParaRPr>
          </a:p>
          <a:p>
            <a:pPr lvl="0" fontAlgn="base">
              <a:spcBef>
                <a:spcPct val="0"/>
              </a:spcBef>
              <a:spcAft>
                <a:spcPct val="0"/>
              </a:spcAft>
            </a:pPr>
            <a:endParaRPr lang="en-GB" altLang="en-US" b="1" dirty="0">
              <a:latin typeface="Calibri" charset="0"/>
              <a:ea typeface="Arial" charset="0"/>
              <a:cs typeface="Arial" charset="0"/>
            </a:endParaRPr>
          </a:p>
        </p:txBody>
      </p:sp>
    </p:spTree>
    <p:extLst>
      <p:ext uri="{BB962C8B-B14F-4D97-AF65-F5344CB8AC3E}">
        <p14:creationId xmlns:p14="http://schemas.microsoft.com/office/powerpoint/2010/main" val="56562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checkerboard(across)">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checkerboard(across)">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checkerboard(across)">
                                      <p:cBhvr>
                                        <p:cTn id="22" dur="500"/>
                                        <p:tgtEl>
                                          <p:spTgt spid="4">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animEffect transition="in" filter="checkerboard(across)">
                                      <p:cBhvr>
                                        <p:cTn id="27" dur="500"/>
                                        <p:tgtEl>
                                          <p:spTgt spid="4">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4">
                                            <p:txEl>
                                              <p:pRg st="11" end="11"/>
                                            </p:txEl>
                                          </p:spTgt>
                                        </p:tgtEl>
                                        <p:attrNameLst>
                                          <p:attrName>style.visibility</p:attrName>
                                        </p:attrNameLst>
                                      </p:cBhvr>
                                      <p:to>
                                        <p:strVal val="visible"/>
                                      </p:to>
                                    </p:set>
                                    <p:animEffect transition="in" filter="checkerboard(across)">
                                      <p:cBhvr>
                                        <p:cTn id="32" dur="500"/>
                                        <p:tgtEl>
                                          <p:spTgt spid="4">
                                            <p:txEl>
                                              <p:pRg st="11" end="1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4">
                                            <p:txEl>
                                              <p:pRg st="14" end="14"/>
                                            </p:txEl>
                                          </p:spTgt>
                                        </p:tgtEl>
                                        <p:attrNameLst>
                                          <p:attrName>style.visibility</p:attrName>
                                        </p:attrNameLst>
                                      </p:cBhvr>
                                      <p:to>
                                        <p:strVal val="visible"/>
                                      </p:to>
                                    </p:set>
                                    <p:animEffect transition="in" filter="checkerboard(across)">
                                      <p:cBhvr>
                                        <p:cTn id="37"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PHASES OF CHRONIC HEPATITIS B</a:t>
            </a:r>
          </a:p>
        </p:txBody>
      </p:sp>
      <p:sp>
        <p:nvSpPr>
          <p:cNvPr id="3" name="Down Arrow 2"/>
          <p:cNvSpPr/>
          <p:nvPr/>
        </p:nvSpPr>
        <p:spPr>
          <a:xfrm>
            <a:off x="5116749" y="1591487"/>
            <a:ext cx="486383" cy="719846"/>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1BC100-CACF-43E9-B6E3-413FCD7475FF}"/>
              </a:ext>
            </a:extLst>
          </p:cNvPr>
          <p:cNvPicPr>
            <a:picLocks noChangeAspect="1"/>
          </p:cNvPicPr>
          <p:nvPr/>
        </p:nvPicPr>
        <p:blipFill>
          <a:blip r:embed="rId2"/>
          <a:stretch>
            <a:fillRect/>
          </a:stretch>
        </p:blipFill>
        <p:spPr>
          <a:xfrm>
            <a:off x="0" y="1237144"/>
            <a:ext cx="10282237" cy="5506556"/>
          </a:xfrm>
          <a:prstGeom prst="rect">
            <a:avLst/>
          </a:prstGeom>
        </p:spPr>
      </p:pic>
    </p:spTree>
    <p:extLst>
      <p:ext uri="{BB962C8B-B14F-4D97-AF65-F5344CB8AC3E}">
        <p14:creationId xmlns:p14="http://schemas.microsoft.com/office/powerpoint/2010/main" val="86717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75FB1-7F1E-41AE-AF33-18F9D5390C58}"/>
              </a:ext>
            </a:extLst>
          </p:cNvPr>
          <p:cNvSpPr>
            <a:spLocks noGrp="1"/>
          </p:cNvSpPr>
          <p:nvPr>
            <p:ph type="title"/>
          </p:nvPr>
        </p:nvSpPr>
        <p:spPr/>
        <p:txBody>
          <a:bodyPr/>
          <a:lstStyle/>
          <a:p>
            <a:r>
              <a:rPr lang="en-US" dirty="0"/>
              <a:t>TREATMENT</a:t>
            </a:r>
            <a:endParaRPr lang="en-IN" dirty="0"/>
          </a:p>
        </p:txBody>
      </p:sp>
      <p:sp>
        <p:nvSpPr>
          <p:cNvPr id="3" name="Content Placeholder 2">
            <a:extLst>
              <a:ext uri="{FF2B5EF4-FFF2-40B4-BE49-F238E27FC236}">
                <a16:creationId xmlns:a16="http://schemas.microsoft.com/office/drawing/2014/main" id="{FB8274D0-8A59-4D41-9C7A-BDDD31CD2E4B}"/>
              </a:ext>
            </a:extLst>
          </p:cNvPr>
          <p:cNvSpPr>
            <a:spLocks noGrp="1"/>
          </p:cNvSpPr>
          <p:nvPr>
            <p:ph idx="1"/>
          </p:nvPr>
        </p:nvSpPr>
        <p:spPr/>
        <p:txBody>
          <a:bodyPr/>
          <a:lstStyle/>
          <a:p>
            <a:r>
              <a:rPr lang="en-US" dirty="0"/>
              <a:t>ACUTE HEPATITIS B</a:t>
            </a:r>
          </a:p>
          <a:p>
            <a:endParaRPr lang="en-US" dirty="0"/>
          </a:p>
          <a:p>
            <a:pPr marL="0" indent="0">
              <a:buNone/>
            </a:pPr>
            <a:endParaRPr lang="en-US" dirty="0"/>
          </a:p>
          <a:p>
            <a:r>
              <a:rPr lang="en-US" dirty="0"/>
              <a:t>CHRONIC HEPATITIS B</a:t>
            </a:r>
          </a:p>
          <a:p>
            <a:endParaRPr lang="en-US" dirty="0"/>
          </a:p>
          <a:p>
            <a:pPr marL="0" indent="0">
              <a:buNone/>
            </a:pPr>
            <a:endParaRPr lang="en-US" dirty="0"/>
          </a:p>
          <a:p>
            <a:r>
              <a:rPr lang="en-US" dirty="0"/>
              <a:t>SPECIAL SITUATIONS</a:t>
            </a:r>
            <a:endParaRPr lang="en-IN" dirty="0"/>
          </a:p>
        </p:txBody>
      </p:sp>
      <p:pic>
        <p:nvPicPr>
          <p:cNvPr id="4098" name="Picture 2">
            <a:extLst>
              <a:ext uri="{FF2B5EF4-FFF2-40B4-BE49-F238E27FC236}">
                <a16:creationId xmlns:a16="http://schemas.microsoft.com/office/drawing/2014/main" id="{2A302B3A-0D30-4B06-85F6-2898DEAB7F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5900" y="452438"/>
            <a:ext cx="4762500" cy="247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44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HEPATITIS B</a:t>
            </a:r>
          </a:p>
        </p:txBody>
      </p:sp>
      <p:pic>
        <p:nvPicPr>
          <p:cNvPr id="3074" name="Picture 2" descr="mage result for treat or not trea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67025" y="2186781"/>
            <a:ext cx="6457950" cy="384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207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4D5265-80EF-456A-B04A-7D218A03FA73}"/>
              </a:ext>
            </a:extLst>
          </p:cNvPr>
          <p:cNvSpPr>
            <a:spLocks noGrp="1"/>
          </p:cNvSpPr>
          <p:nvPr>
            <p:ph idx="1"/>
          </p:nvPr>
        </p:nvSpPr>
        <p:spPr/>
        <p:txBody>
          <a:bodyPr/>
          <a:lstStyle/>
          <a:p>
            <a:r>
              <a:rPr lang="en-US" dirty="0"/>
              <a:t>SUPPORTIVE CARE</a:t>
            </a:r>
          </a:p>
          <a:p>
            <a:r>
              <a:rPr lang="en-US" dirty="0"/>
              <a:t>ANITVIRALS USUALLY NOT REQUIRED</a:t>
            </a:r>
            <a:r>
              <a:rPr lang="en-US" dirty="0">
                <a:solidFill>
                  <a:srgbClr val="FF0000"/>
                </a:solidFill>
              </a:rPr>
              <a:t> EXCEPT </a:t>
            </a:r>
            <a:r>
              <a:rPr lang="en-US" dirty="0"/>
              <a:t>IN SEVERE ACUTE </a:t>
            </a:r>
          </a:p>
          <a:p>
            <a:pPr marL="0" indent="0">
              <a:buNone/>
            </a:pPr>
            <a:r>
              <a:rPr lang="en-US" dirty="0"/>
              <a:t>   HEPATITIS B</a:t>
            </a:r>
          </a:p>
          <a:p>
            <a:r>
              <a:rPr lang="en-US" dirty="0"/>
              <a:t>NUCLEOSIDE ANALOGUE(ENTECAVIR,TENOFIFOVIR : most potent, least resistant)</a:t>
            </a:r>
          </a:p>
          <a:p>
            <a:r>
              <a:rPr lang="en-US" dirty="0"/>
              <a:t>CONTINUED TILL 3 MONTHS AFTER </a:t>
            </a:r>
            <a:r>
              <a:rPr lang="en-US" dirty="0" err="1"/>
              <a:t>HBsAG</a:t>
            </a:r>
            <a:r>
              <a:rPr lang="en-US" dirty="0"/>
              <a:t> SEROCONVERSION OR 6 MONTHS AFTER </a:t>
            </a:r>
            <a:r>
              <a:rPr lang="en-US" dirty="0" err="1"/>
              <a:t>HBeAG</a:t>
            </a:r>
            <a:r>
              <a:rPr lang="en-US" dirty="0"/>
              <a:t> SEROCONVERSION</a:t>
            </a:r>
          </a:p>
        </p:txBody>
      </p:sp>
    </p:spTree>
    <p:extLst>
      <p:ext uri="{BB962C8B-B14F-4D97-AF65-F5344CB8AC3E}">
        <p14:creationId xmlns:p14="http://schemas.microsoft.com/office/powerpoint/2010/main" val="3812324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990634" cy="1325563"/>
          </a:xfrm>
        </p:spPr>
        <p:txBody>
          <a:bodyPr/>
          <a:lstStyle/>
          <a:p>
            <a:r>
              <a:rPr lang="en-US" dirty="0"/>
              <a:t>WHEN TO START ANTIVIRALS IN ACUTE </a:t>
            </a:r>
            <a:r>
              <a:rPr lang="en-US" dirty="0" err="1"/>
              <a:t>hep</a:t>
            </a:r>
            <a:r>
              <a:rPr lang="en-US" dirty="0"/>
              <a:t> B?</a:t>
            </a:r>
          </a:p>
        </p:txBody>
      </p:sp>
      <p:sp>
        <p:nvSpPr>
          <p:cNvPr id="3" name="Content Placeholder 2"/>
          <p:cNvSpPr>
            <a:spLocks noGrp="1"/>
          </p:cNvSpPr>
          <p:nvPr>
            <p:ph idx="1"/>
          </p:nvPr>
        </p:nvSpPr>
        <p:spPr/>
        <p:txBody>
          <a:bodyPr>
            <a:normAutofit fontScale="92500" lnSpcReduction="10000"/>
          </a:bodyPr>
          <a:lstStyle/>
          <a:p>
            <a:r>
              <a:rPr lang="en-US" dirty="0"/>
              <a:t>Coagulopathy(INR&gt;1.5)</a:t>
            </a:r>
          </a:p>
          <a:p>
            <a:endParaRPr lang="en-US" dirty="0"/>
          </a:p>
          <a:p>
            <a:r>
              <a:rPr lang="en-US" dirty="0"/>
              <a:t>Protracted course(Persistent symptoms , Bilirubin &gt;10  &gt;=4weeks after presentation)</a:t>
            </a:r>
          </a:p>
          <a:p>
            <a:r>
              <a:rPr lang="en-US" dirty="0"/>
              <a:t>Other-</a:t>
            </a:r>
          </a:p>
          <a:p>
            <a:r>
              <a:rPr lang="en-US" dirty="0"/>
              <a:t>           Fulminant hep B</a:t>
            </a:r>
          </a:p>
          <a:p>
            <a:r>
              <a:rPr lang="en-US" dirty="0"/>
              <a:t>           Immunocompromised </a:t>
            </a:r>
          </a:p>
          <a:p>
            <a:r>
              <a:rPr lang="en-US" dirty="0"/>
              <a:t>           Hep C &amp; D infection</a:t>
            </a:r>
          </a:p>
          <a:p>
            <a:r>
              <a:rPr lang="en-US" dirty="0"/>
              <a:t>           Pre existing liver disease</a:t>
            </a:r>
          </a:p>
          <a:p>
            <a:r>
              <a:rPr lang="en-US" dirty="0"/>
              <a:t>           Elderly</a:t>
            </a:r>
          </a:p>
          <a:p>
            <a:endParaRPr lang="en-US" dirty="0"/>
          </a:p>
          <a:p>
            <a:endParaRPr lang="en-US" dirty="0"/>
          </a:p>
        </p:txBody>
      </p:sp>
    </p:spTree>
    <p:extLst>
      <p:ext uri="{BB962C8B-B14F-4D97-AF65-F5344CB8AC3E}">
        <p14:creationId xmlns:p14="http://schemas.microsoft.com/office/powerpoint/2010/main" val="1457829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elated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39302" y="5267866"/>
            <a:ext cx="11452698" cy="1325563"/>
          </a:xfrm>
        </p:spPr>
        <p:txBody>
          <a:bodyPr>
            <a:noAutofit/>
          </a:bodyPr>
          <a:lstStyle/>
          <a:p>
            <a:r>
              <a:rPr lang="en-US" sz="5400" b="1" dirty="0">
                <a:solidFill>
                  <a:srgbClr val="C00000"/>
                </a:solidFill>
              </a:rPr>
              <a:t>TREATMENT OF CHRONIC HEPATITIS B</a:t>
            </a:r>
          </a:p>
        </p:txBody>
      </p:sp>
    </p:spTree>
    <p:extLst>
      <p:ext uri="{BB962C8B-B14F-4D97-AF65-F5344CB8AC3E}">
        <p14:creationId xmlns:p14="http://schemas.microsoft.com/office/powerpoint/2010/main" val="794586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tLang="en-US" dirty="0"/>
              <a:t>What is normal ALT?(AASLD 2018 )</a:t>
            </a:r>
          </a:p>
        </p:txBody>
      </p:sp>
      <p:sp>
        <p:nvSpPr>
          <p:cNvPr id="27651" name="Content Placeholder 2"/>
          <p:cNvSpPr>
            <a:spLocks noGrp="1"/>
          </p:cNvSpPr>
          <p:nvPr>
            <p:ph idx="1"/>
          </p:nvPr>
        </p:nvSpPr>
        <p:spPr/>
        <p:txBody>
          <a:bodyPr/>
          <a:lstStyle/>
          <a:p>
            <a:pPr eaLnBrk="1" hangingPunct="1"/>
            <a:endParaRPr lang="en-IN" altLang="en-US" dirty="0"/>
          </a:p>
          <a:p>
            <a:pPr lvl="1" eaLnBrk="1" hangingPunct="1"/>
            <a:r>
              <a:rPr lang="en-IN" altLang="en-US" dirty="0"/>
              <a:t>Men: 		29-33 U/L</a:t>
            </a:r>
          </a:p>
          <a:p>
            <a:pPr lvl="1" eaLnBrk="1" hangingPunct="1"/>
            <a:r>
              <a:rPr lang="en-IN" altLang="en-US" dirty="0"/>
              <a:t>Women: 		19-25U/L</a:t>
            </a:r>
          </a:p>
          <a:p>
            <a:pPr eaLnBrk="1" hangingPunct="1">
              <a:buFont typeface="Arial" charset="0"/>
              <a:buNone/>
            </a:pPr>
            <a:endParaRPr lang="en-IN" altLang="en-US" dirty="0"/>
          </a:p>
          <a:p>
            <a:pPr eaLnBrk="1" hangingPunct="1">
              <a:buFont typeface="Arial" charset="0"/>
              <a:buNone/>
            </a:pPr>
            <a:endParaRPr lang="en-IN" altLang="en-US" dirty="0"/>
          </a:p>
        </p:txBody>
      </p:sp>
      <p:sp>
        <p:nvSpPr>
          <p:cNvPr id="2" name="AutoShape 2" descr="mage result for apri score"/>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mage result for apri score"/>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mage result for apri score"/>
          <p:cNvSpPr>
            <a:spLocks noChangeAspect="1" noChangeArrowheads="1"/>
          </p:cNvSpPr>
          <p:nvPr/>
        </p:nvSpPr>
        <p:spPr bwMode="auto">
          <a:xfrm>
            <a:off x="304800" y="304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mage result for apri score"/>
          <p:cNvSpPr>
            <a:spLocks noChangeAspect="1" noChangeArrowheads="1"/>
          </p:cNvSpPr>
          <p:nvPr/>
        </p:nvSpPr>
        <p:spPr bwMode="auto">
          <a:xfrm>
            <a:off x="457200" y="457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0" name="Picture 2">
            <a:extLst>
              <a:ext uri="{FF2B5EF4-FFF2-40B4-BE49-F238E27FC236}">
                <a16:creationId xmlns:a16="http://schemas.microsoft.com/office/drawing/2014/main" id="{234BAAB4-6A2A-40EA-B0BB-FD7E0B237C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3782" y="2900854"/>
            <a:ext cx="5935718" cy="3957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1877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78A89-D9C8-4825-B8AC-05E199E27543}"/>
              </a:ext>
            </a:extLst>
          </p:cNvPr>
          <p:cNvSpPr>
            <a:spLocks noGrp="1"/>
          </p:cNvSpPr>
          <p:nvPr>
            <p:ph type="title"/>
          </p:nvPr>
        </p:nvSpPr>
        <p:spPr/>
        <p:txBody>
          <a:bodyPr/>
          <a:lstStyle/>
          <a:p>
            <a:endParaRPr lang="en-IN"/>
          </a:p>
        </p:txBody>
      </p:sp>
      <p:pic>
        <p:nvPicPr>
          <p:cNvPr id="4" name="Picture 3">
            <a:extLst>
              <a:ext uri="{FF2B5EF4-FFF2-40B4-BE49-F238E27FC236}">
                <a16:creationId xmlns:a16="http://schemas.microsoft.com/office/drawing/2014/main" id="{42258551-1B01-452D-B5D5-1020D0D242AC}"/>
              </a:ext>
            </a:extLst>
          </p:cNvPr>
          <p:cNvPicPr>
            <a:picLocks noChangeAspect="1"/>
          </p:cNvPicPr>
          <p:nvPr/>
        </p:nvPicPr>
        <p:blipFill>
          <a:blip r:embed="rId3"/>
          <a:stretch>
            <a:fillRect/>
          </a:stretch>
        </p:blipFill>
        <p:spPr>
          <a:xfrm>
            <a:off x="-490554" y="9325"/>
            <a:ext cx="11844354" cy="6848675"/>
          </a:xfrm>
          <a:prstGeom prst="rect">
            <a:avLst/>
          </a:prstGeom>
        </p:spPr>
      </p:pic>
    </p:spTree>
    <p:extLst>
      <p:ext uri="{BB962C8B-B14F-4D97-AF65-F5344CB8AC3E}">
        <p14:creationId xmlns:p14="http://schemas.microsoft.com/office/powerpoint/2010/main" val="617439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5716E-D3FE-47EC-B3DA-F5DA3393CAA4}"/>
              </a:ext>
            </a:extLst>
          </p:cNvPr>
          <p:cNvSpPr>
            <a:spLocks noGrp="1"/>
          </p:cNvSpPr>
          <p:nvPr>
            <p:ph type="title"/>
          </p:nvPr>
        </p:nvSpPr>
        <p:spPr/>
        <p:txBody>
          <a:bodyPr/>
          <a:lstStyle/>
          <a:p>
            <a:endParaRPr lang="en-IN"/>
          </a:p>
        </p:txBody>
      </p:sp>
      <p:pic>
        <p:nvPicPr>
          <p:cNvPr id="4" name="Picture 3">
            <a:extLst>
              <a:ext uri="{FF2B5EF4-FFF2-40B4-BE49-F238E27FC236}">
                <a16:creationId xmlns:a16="http://schemas.microsoft.com/office/drawing/2014/main" id="{3895BD4A-16FC-41F8-ABE1-50D394C28626}"/>
              </a:ext>
            </a:extLst>
          </p:cNvPr>
          <p:cNvPicPr>
            <a:picLocks noChangeAspect="1"/>
          </p:cNvPicPr>
          <p:nvPr/>
        </p:nvPicPr>
        <p:blipFill>
          <a:blip r:embed="rId2"/>
          <a:stretch>
            <a:fillRect/>
          </a:stretch>
        </p:blipFill>
        <p:spPr>
          <a:xfrm>
            <a:off x="557048" y="184757"/>
            <a:ext cx="11025481" cy="6457782"/>
          </a:xfrm>
          <a:prstGeom prst="rect">
            <a:avLst/>
          </a:prstGeom>
        </p:spPr>
      </p:pic>
    </p:spTree>
    <p:extLst>
      <p:ext uri="{BB962C8B-B14F-4D97-AF65-F5344CB8AC3E}">
        <p14:creationId xmlns:p14="http://schemas.microsoft.com/office/powerpoint/2010/main" val="2477665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p:cNvSpPr/>
          <p:nvPr/>
        </p:nvSpPr>
        <p:spPr>
          <a:xfrm>
            <a:off x="6100763" y="2371726"/>
            <a:ext cx="3219450" cy="371475"/>
          </a:xfrm>
          <a:custGeom>
            <a:avLst/>
            <a:gdLst/>
            <a:ahLst/>
            <a:cxnLst/>
            <a:rect l="0" t="0" r="0" b="0"/>
            <a:pathLst>
              <a:path>
                <a:moveTo>
                  <a:pt x="0" y="0"/>
                </a:moveTo>
                <a:lnTo>
                  <a:pt x="0" y="186204"/>
                </a:lnTo>
                <a:lnTo>
                  <a:pt x="3218686" y="186204"/>
                </a:lnTo>
                <a:lnTo>
                  <a:pt x="3218686" y="37240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 name="Freeform: Shape 4"/>
          <p:cNvSpPr/>
          <p:nvPr/>
        </p:nvSpPr>
        <p:spPr>
          <a:xfrm>
            <a:off x="6100763" y="2371726"/>
            <a:ext cx="1073150" cy="371475"/>
          </a:xfrm>
          <a:custGeom>
            <a:avLst/>
            <a:gdLst/>
            <a:ahLst/>
            <a:cxnLst/>
            <a:rect l="0" t="0" r="0" b="0"/>
            <a:pathLst>
              <a:path>
                <a:moveTo>
                  <a:pt x="0" y="0"/>
                </a:moveTo>
                <a:lnTo>
                  <a:pt x="0" y="186204"/>
                </a:lnTo>
                <a:lnTo>
                  <a:pt x="1072895" y="186204"/>
                </a:lnTo>
                <a:lnTo>
                  <a:pt x="1072895" y="37240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6" name="Freeform: Shape 5"/>
          <p:cNvSpPr/>
          <p:nvPr/>
        </p:nvSpPr>
        <p:spPr>
          <a:xfrm>
            <a:off x="5027613" y="2371726"/>
            <a:ext cx="1073150" cy="371475"/>
          </a:xfrm>
          <a:custGeom>
            <a:avLst/>
            <a:gdLst/>
            <a:ahLst/>
            <a:cxnLst/>
            <a:rect l="0" t="0" r="0" b="0"/>
            <a:pathLst>
              <a:path>
                <a:moveTo>
                  <a:pt x="1072895" y="0"/>
                </a:moveTo>
                <a:lnTo>
                  <a:pt x="1072895" y="186204"/>
                </a:lnTo>
                <a:lnTo>
                  <a:pt x="0" y="186204"/>
                </a:lnTo>
                <a:lnTo>
                  <a:pt x="0" y="37240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7" name="Freeform: Shape 6"/>
          <p:cNvSpPr/>
          <p:nvPr/>
        </p:nvSpPr>
        <p:spPr>
          <a:xfrm>
            <a:off x="2882901" y="2371726"/>
            <a:ext cx="3217863" cy="371475"/>
          </a:xfrm>
          <a:custGeom>
            <a:avLst/>
            <a:gdLst/>
            <a:ahLst/>
            <a:cxnLst/>
            <a:rect l="0" t="0" r="0" b="0"/>
            <a:pathLst>
              <a:path>
                <a:moveTo>
                  <a:pt x="3218686" y="0"/>
                </a:moveTo>
                <a:lnTo>
                  <a:pt x="3218686" y="186204"/>
                </a:lnTo>
                <a:lnTo>
                  <a:pt x="0" y="186204"/>
                </a:lnTo>
                <a:lnTo>
                  <a:pt x="0" y="37240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Shape 7"/>
          <p:cNvSpPr/>
          <p:nvPr/>
        </p:nvSpPr>
        <p:spPr>
          <a:xfrm>
            <a:off x="3894139" y="1484313"/>
            <a:ext cx="4414837" cy="887412"/>
          </a:xfrm>
          <a:custGeom>
            <a:avLst/>
            <a:gdLst>
              <a:gd name="connsiteX0" fmla="*/ 0 w 4414051"/>
              <a:gd name="connsiteY0" fmla="*/ 0 h 886690"/>
              <a:gd name="connsiteX1" fmla="*/ 4414051 w 4414051"/>
              <a:gd name="connsiteY1" fmla="*/ 0 h 886690"/>
              <a:gd name="connsiteX2" fmla="*/ 4414051 w 4414051"/>
              <a:gd name="connsiteY2" fmla="*/ 886690 h 886690"/>
              <a:gd name="connsiteX3" fmla="*/ 0 w 4414051"/>
              <a:gd name="connsiteY3" fmla="*/ 886690 h 886690"/>
              <a:gd name="connsiteX4" fmla="*/ 0 w 4414051"/>
              <a:gd name="connsiteY4" fmla="*/ 0 h 886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4051" h="886690">
                <a:moveTo>
                  <a:pt x="0" y="0"/>
                </a:moveTo>
                <a:lnTo>
                  <a:pt x="4414051" y="0"/>
                </a:lnTo>
                <a:lnTo>
                  <a:pt x="4414051" y="886690"/>
                </a:lnTo>
                <a:lnTo>
                  <a:pt x="0" y="88669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0320" tIns="20320" rIns="20320" bIns="20320" spcCol="1270" anchor="ctr"/>
          <a:lstStyle/>
          <a:p>
            <a:pPr algn="ctr" defTabSz="1422400">
              <a:lnSpc>
                <a:spcPct val="90000"/>
              </a:lnSpc>
              <a:spcAft>
                <a:spcPct val="35000"/>
              </a:spcAft>
              <a:defRPr/>
            </a:pPr>
            <a:r>
              <a:rPr lang="en-US" sz="2400" dirty="0"/>
              <a:t>Chronic hepatitis B</a:t>
            </a:r>
          </a:p>
        </p:txBody>
      </p:sp>
      <p:sp>
        <p:nvSpPr>
          <p:cNvPr id="9" name="Freeform: Shape 8"/>
          <p:cNvSpPr/>
          <p:nvPr/>
        </p:nvSpPr>
        <p:spPr>
          <a:xfrm>
            <a:off x="1995489" y="2743200"/>
            <a:ext cx="1773237" cy="1481138"/>
          </a:xfrm>
          <a:custGeom>
            <a:avLst/>
            <a:gdLst>
              <a:gd name="connsiteX0" fmla="*/ 0 w 1773380"/>
              <a:gd name="connsiteY0" fmla="*/ 0 h 1480657"/>
              <a:gd name="connsiteX1" fmla="*/ 1773380 w 1773380"/>
              <a:gd name="connsiteY1" fmla="*/ 0 h 1480657"/>
              <a:gd name="connsiteX2" fmla="*/ 1773380 w 1773380"/>
              <a:gd name="connsiteY2" fmla="*/ 1480657 h 1480657"/>
              <a:gd name="connsiteX3" fmla="*/ 0 w 1773380"/>
              <a:gd name="connsiteY3" fmla="*/ 1480657 h 1480657"/>
              <a:gd name="connsiteX4" fmla="*/ 0 w 1773380"/>
              <a:gd name="connsiteY4" fmla="*/ 0 h 1480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80" h="1480657">
                <a:moveTo>
                  <a:pt x="0" y="0"/>
                </a:moveTo>
                <a:lnTo>
                  <a:pt x="1773380" y="0"/>
                </a:lnTo>
                <a:lnTo>
                  <a:pt x="1773380" y="1480657"/>
                </a:lnTo>
                <a:lnTo>
                  <a:pt x="0" y="148065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2700" tIns="12700" rIns="12700" bIns="12700" spcCol="1270" anchor="ctr"/>
          <a:lstStyle/>
          <a:p>
            <a:pPr algn="ctr" defTabSz="889000">
              <a:lnSpc>
                <a:spcPct val="90000"/>
              </a:lnSpc>
              <a:spcAft>
                <a:spcPct val="35000"/>
              </a:spcAft>
              <a:defRPr/>
            </a:pPr>
            <a:r>
              <a:rPr lang="en-US" sz="2000" dirty="0"/>
              <a:t>Immune-tolerant </a:t>
            </a:r>
            <a:br>
              <a:rPr lang="en-US" sz="2000" dirty="0"/>
            </a:br>
            <a:r>
              <a:rPr lang="en-US" sz="2000" dirty="0"/>
              <a:t>phase</a:t>
            </a:r>
          </a:p>
        </p:txBody>
      </p:sp>
      <p:sp>
        <p:nvSpPr>
          <p:cNvPr id="10" name="Freeform: Shape 9"/>
          <p:cNvSpPr/>
          <p:nvPr/>
        </p:nvSpPr>
        <p:spPr>
          <a:xfrm>
            <a:off x="4141789" y="2743200"/>
            <a:ext cx="1773237" cy="1481138"/>
          </a:xfrm>
          <a:custGeom>
            <a:avLst/>
            <a:gdLst>
              <a:gd name="connsiteX0" fmla="*/ 0 w 1773380"/>
              <a:gd name="connsiteY0" fmla="*/ 0 h 1480657"/>
              <a:gd name="connsiteX1" fmla="*/ 1773380 w 1773380"/>
              <a:gd name="connsiteY1" fmla="*/ 0 h 1480657"/>
              <a:gd name="connsiteX2" fmla="*/ 1773380 w 1773380"/>
              <a:gd name="connsiteY2" fmla="*/ 1480657 h 1480657"/>
              <a:gd name="connsiteX3" fmla="*/ 0 w 1773380"/>
              <a:gd name="connsiteY3" fmla="*/ 1480657 h 1480657"/>
              <a:gd name="connsiteX4" fmla="*/ 0 w 1773380"/>
              <a:gd name="connsiteY4" fmla="*/ 0 h 1480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80" h="1480657">
                <a:moveTo>
                  <a:pt x="0" y="0"/>
                </a:moveTo>
                <a:lnTo>
                  <a:pt x="1773380" y="0"/>
                </a:lnTo>
                <a:lnTo>
                  <a:pt x="1773380" y="1480657"/>
                </a:lnTo>
                <a:lnTo>
                  <a:pt x="0" y="1480657"/>
                </a:lnTo>
                <a:lnTo>
                  <a:pt x="0" y="0"/>
                </a:lnTo>
                <a:close/>
              </a:path>
            </a:pathLst>
          </a:custGeom>
          <a:solidFill>
            <a:srgbClr val="FF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2700" tIns="12700" rIns="12700" bIns="12700" spcCol="1270" anchor="ctr"/>
          <a:lstStyle/>
          <a:p>
            <a:pPr algn="ctr" defTabSz="889000">
              <a:lnSpc>
                <a:spcPct val="90000"/>
              </a:lnSpc>
              <a:spcAft>
                <a:spcPct val="35000"/>
              </a:spcAft>
              <a:defRPr/>
            </a:pPr>
            <a:r>
              <a:rPr lang="en-US" sz="2000" dirty="0"/>
              <a:t>Immune-active phase</a:t>
            </a:r>
          </a:p>
        </p:txBody>
      </p:sp>
      <p:sp>
        <p:nvSpPr>
          <p:cNvPr id="11" name="Freeform: Shape 10"/>
          <p:cNvSpPr/>
          <p:nvPr/>
        </p:nvSpPr>
        <p:spPr>
          <a:xfrm>
            <a:off x="6288089" y="2743200"/>
            <a:ext cx="1773237" cy="1481138"/>
          </a:xfrm>
          <a:custGeom>
            <a:avLst/>
            <a:gdLst>
              <a:gd name="connsiteX0" fmla="*/ 0 w 1773380"/>
              <a:gd name="connsiteY0" fmla="*/ 0 h 1480657"/>
              <a:gd name="connsiteX1" fmla="*/ 1773380 w 1773380"/>
              <a:gd name="connsiteY1" fmla="*/ 0 h 1480657"/>
              <a:gd name="connsiteX2" fmla="*/ 1773380 w 1773380"/>
              <a:gd name="connsiteY2" fmla="*/ 1480657 h 1480657"/>
              <a:gd name="connsiteX3" fmla="*/ 0 w 1773380"/>
              <a:gd name="connsiteY3" fmla="*/ 1480657 h 1480657"/>
              <a:gd name="connsiteX4" fmla="*/ 0 w 1773380"/>
              <a:gd name="connsiteY4" fmla="*/ 0 h 1480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80" h="1480657">
                <a:moveTo>
                  <a:pt x="0" y="0"/>
                </a:moveTo>
                <a:lnTo>
                  <a:pt x="1773380" y="0"/>
                </a:lnTo>
                <a:lnTo>
                  <a:pt x="1773380" y="1480657"/>
                </a:lnTo>
                <a:lnTo>
                  <a:pt x="0" y="148065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2700" tIns="12700" rIns="12700" bIns="12700" spcCol="1270" anchor="ctr"/>
          <a:lstStyle/>
          <a:p>
            <a:pPr algn="ctr" defTabSz="889000">
              <a:lnSpc>
                <a:spcPct val="90000"/>
              </a:lnSpc>
              <a:spcAft>
                <a:spcPct val="35000"/>
              </a:spcAft>
              <a:defRPr/>
            </a:pPr>
            <a:r>
              <a:rPr lang="en-US" sz="2000" dirty="0"/>
              <a:t>Immune-control phase</a:t>
            </a:r>
          </a:p>
        </p:txBody>
      </p:sp>
      <p:sp>
        <p:nvSpPr>
          <p:cNvPr id="12" name="Freeform: Shape 11"/>
          <p:cNvSpPr/>
          <p:nvPr/>
        </p:nvSpPr>
        <p:spPr>
          <a:xfrm>
            <a:off x="8432800" y="4470400"/>
            <a:ext cx="1773238" cy="1479550"/>
          </a:xfrm>
          <a:custGeom>
            <a:avLst/>
            <a:gdLst>
              <a:gd name="connsiteX0" fmla="*/ 0 w 1773380"/>
              <a:gd name="connsiteY0" fmla="*/ 0 h 1480657"/>
              <a:gd name="connsiteX1" fmla="*/ 1773380 w 1773380"/>
              <a:gd name="connsiteY1" fmla="*/ 0 h 1480657"/>
              <a:gd name="connsiteX2" fmla="*/ 1773380 w 1773380"/>
              <a:gd name="connsiteY2" fmla="*/ 1480657 h 1480657"/>
              <a:gd name="connsiteX3" fmla="*/ 0 w 1773380"/>
              <a:gd name="connsiteY3" fmla="*/ 1480657 h 1480657"/>
              <a:gd name="connsiteX4" fmla="*/ 0 w 1773380"/>
              <a:gd name="connsiteY4" fmla="*/ 0 h 1480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80" h="1480657">
                <a:moveTo>
                  <a:pt x="0" y="0"/>
                </a:moveTo>
                <a:lnTo>
                  <a:pt x="1773380" y="0"/>
                </a:lnTo>
                <a:lnTo>
                  <a:pt x="1773380" y="1480657"/>
                </a:lnTo>
                <a:lnTo>
                  <a:pt x="0" y="1480657"/>
                </a:lnTo>
                <a:lnTo>
                  <a:pt x="0" y="0"/>
                </a:lnTo>
                <a:close/>
              </a:path>
            </a:pathLst>
          </a:custGeom>
          <a:solidFill>
            <a:srgbClr val="FF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2700" tIns="12700" rIns="12700" bIns="12700" spcCol="1270" anchor="ctr"/>
          <a:lstStyle/>
          <a:p>
            <a:pPr algn="ctr" defTabSz="889000">
              <a:lnSpc>
                <a:spcPct val="90000"/>
              </a:lnSpc>
              <a:spcAft>
                <a:spcPct val="35000"/>
              </a:spcAft>
              <a:defRPr/>
            </a:pPr>
            <a:r>
              <a:rPr lang="en-US" sz="2000" dirty="0"/>
              <a:t>Reactivation phase</a:t>
            </a:r>
          </a:p>
        </p:txBody>
      </p:sp>
      <p:sp>
        <p:nvSpPr>
          <p:cNvPr id="13" name="Freeform: Shape 12"/>
          <p:cNvSpPr/>
          <p:nvPr/>
        </p:nvSpPr>
        <p:spPr>
          <a:xfrm>
            <a:off x="8423275" y="2790825"/>
            <a:ext cx="1773238" cy="1481138"/>
          </a:xfrm>
          <a:custGeom>
            <a:avLst/>
            <a:gdLst>
              <a:gd name="connsiteX0" fmla="*/ 0 w 1773380"/>
              <a:gd name="connsiteY0" fmla="*/ 0 h 1480657"/>
              <a:gd name="connsiteX1" fmla="*/ 1773380 w 1773380"/>
              <a:gd name="connsiteY1" fmla="*/ 0 h 1480657"/>
              <a:gd name="connsiteX2" fmla="*/ 1773380 w 1773380"/>
              <a:gd name="connsiteY2" fmla="*/ 1480657 h 1480657"/>
              <a:gd name="connsiteX3" fmla="*/ 0 w 1773380"/>
              <a:gd name="connsiteY3" fmla="*/ 1480657 h 1480657"/>
              <a:gd name="connsiteX4" fmla="*/ 0 w 1773380"/>
              <a:gd name="connsiteY4" fmla="*/ 0 h 1480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80" h="1480657">
                <a:moveTo>
                  <a:pt x="0" y="0"/>
                </a:moveTo>
                <a:lnTo>
                  <a:pt x="1773380" y="0"/>
                </a:lnTo>
                <a:lnTo>
                  <a:pt x="1773380" y="1480657"/>
                </a:lnTo>
                <a:lnTo>
                  <a:pt x="0" y="148065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2700" tIns="12700" rIns="12700" bIns="12700" spcCol="1270" anchor="ctr"/>
          <a:lstStyle/>
          <a:p>
            <a:pPr algn="ctr" defTabSz="889000">
              <a:lnSpc>
                <a:spcPct val="90000"/>
              </a:lnSpc>
              <a:spcAft>
                <a:spcPct val="35000"/>
              </a:spcAft>
              <a:defRPr/>
            </a:pPr>
            <a:r>
              <a:rPr lang="en-US" sz="2000" dirty="0"/>
              <a:t>Immune clearance </a:t>
            </a:r>
            <a:br>
              <a:rPr lang="en-US" sz="2000" dirty="0"/>
            </a:br>
            <a:r>
              <a:rPr lang="en-US" sz="2000" dirty="0"/>
              <a:t>(cure)</a:t>
            </a:r>
          </a:p>
        </p:txBody>
      </p:sp>
      <p:sp>
        <p:nvSpPr>
          <p:cNvPr id="14" name="Freeform: Shape 13"/>
          <p:cNvSpPr/>
          <p:nvPr/>
        </p:nvSpPr>
        <p:spPr>
          <a:xfrm>
            <a:off x="1703389" y="5897563"/>
            <a:ext cx="822325" cy="273050"/>
          </a:xfrm>
          <a:custGeom>
            <a:avLst/>
            <a:gdLst>
              <a:gd name="connsiteX0" fmla="*/ 0 w 1773380"/>
              <a:gd name="connsiteY0" fmla="*/ 0 h 1480657"/>
              <a:gd name="connsiteX1" fmla="*/ 1773380 w 1773380"/>
              <a:gd name="connsiteY1" fmla="*/ 0 h 1480657"/>
              <a:gd name="connsiteX2" fmla="*/ 1773380 w 1773380"/>
              <a:gd name="connsiteY2" fmla="*/ 1480657 h 1480657"/>
              <a:gd name="connsiteX3" fmla="*/ 0 w 1773380"/>
              <a:gd name="connsiteY3" fmla="*/ 1480657 h 1480657"/>
              <a:gd name="connsiteX4" fmla="*/ 0 w 1773380"/>
              <a:gd name="connsiteY4" fmla="*/ 0 h 1480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80" h="1480657">
                <a:moveTo>
                  <a:pt x="0" y="0"/>
                </a:moveTo>
                <a:lnTo>
                  <a:pt x="1773380" y="0"/>
                </a:lnTo>
                <a:lnTo>
                  <a:pt x="1773380" y="1480657"/>
                </a:lnTo>
                <a:lnTo>
                  <a:pt x="0" y="1480657"/>
                </a:lnTo>
                <a:lnTo>
                  <a:pt x="0" y="0"/>
                </a:lnTo>
                <a:close/>
              </a:path>
            </a:pathLst>
          </a:custGeom>
          <a:solidFill>
            <a:srgbClr val="FF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2700" tIns="12700" rIns="12700" bIns="12700" spcCol="1270" anchor="ctr"/>
          <a:lstStyle/>
          <a:p>
            <a:pPr algn="ctr" defTabSz="889000">
              <a:lnSpc>
                <a:spcPct val="90000"/>
              </a:lnSpc>
              <a:spcAft>
                <a:spcPct val="35000"/>
              </a:spcAft>
              <a:defRPr/>
            </a:pPr>
            <a:endParaRPr lang="en-US" sz="2000" dirty="0"/>
          </a:p>
        </p:txBody>
      </p:sp>
      <p:sp>
        <p:nvSpPr>
          <p:cNvPr id="2" name="TextBox 1"/>
          <p:cNvSpPr txBox="1"/>
          <p:nvPr/>
        </p:nvSpPr>
        <p:spPr>
          <a:xfrm>
            <a:off x="2498726" y="5849938"/>
            <a:ext cx="4164013" cy="368300"/>
          </a:xfrm>
          <a:prstGeom prst="rect">
            <a:avLst/>
          </a:prstGeom>
          <a:noFill/>
        </p:spPr>
        <p:txBody>
          <a:bodyPr wrap="none">
            <a:spAutoFit/>
          </a:bodyPr>
          <a:lstStyle/>
          <a:p>
            <a:pPr eaLnBrk="1" hangingPunct="1">
              <a:defRPr/>
            </a:pPr>
            <a:r>
              <a:rPr lang="en-IN" dirty="0">
                <a:solidFill>
                  <a:srgbClr val="C00000"/>
                </a:solidFill>
                <a:cs typeface="Arial" panose="020B0604020202020204" pitchFamily="34" charset="0"/>
              </a:rPr>
              <a:t>Phases that need anti-viral drug treatment</a:t>
            </a:r>
          </a:p>
        </p:txBody>
      </p:sp>
      <p:sp>
        <p:nvSpPr>
          <p:cNvPr id="15" name="Freeform: Shape 14"/>
          <p:cNvSpPr/>
          <p:nvPr/>
        </p:nvSpPr>
        <p:spPr>
          <a:xfrm>
            <a:off x="1703389" y="6256339"/>
            <a:ext cx="822325" cy="274637"/>
          </a:xfrm>
          <a:custGeom>
            <a:avLst/>
            <a:gdLst>
              <a:gd name="connsiteX0" fmla="*/ 0 w 1773380"/>
              <a:gd name="connsiteY0" fmla="*/ 0 h 1480657"/>
              <a:gd name="connsiteX1" fmla="*/ 1773380 w 1773380"/>
              <a:gd name="connsiteY1" fmla="*/ 0 h 1480657"/>
              <a:gd name="connsiteX2" fmla="*/ 1773380 w 1773380"/>
              <a:gd name="connsiteY2" fmla="*/ 1480657 h 1480657"/>
              <a:gd name="connsiteX3" fmla="*/ 0 w 1773380"/>
              <a:gd name="connsiteY3" fmla="*/ 1480657 h 1480657"/>
              <a:gd name="connsiteX4" fmla="*/ 0 w 1773380"/>
              <a:gd name="connsiteY4" fmla="*/ 0 h 1480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80" h="1480657">
                <a:moveTo>
                  <a:pt x="0" y="0"/>
                </a:moveTo>
                <a:lnTo>
                  <a:pt x="1773380" y="0"/>
                </a:lnTo>
                <a:lnTo>
                  <a:pt x="1773380" y="1480657"/>
                </a:lnTo>
                <a:lnTo>
                  <a:pt x="0" y="1480657"/>
                </a:lnTo>
                <a:lnTo>
                  <a:pt x="0" y="0"/>
                </a:lnTo>
                <a:close/>
              </a:path>
            </a:pathLst>
          </a:custGeom>
          <a:solidFill>
            <a:srgbClr val="4F81B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2700" tIns="12700" rIns="12700" bIns="12700" spcCol="1270" anchor="ctr"/>
          <a:lstStyle/>
          <a:p>
            <a:pPr algn="ctr" defTabSz="889000">
              <a:lnSpc>
                <a:spcPct val="90000"/>
              </a:lnSpc>
              <a:spcAft>
                <a:spcPct val="35000"/>
              </a:spcAft>
              <a:defRPr/>
            </a:pPr>
            <a:endParaRPr lang="en-US" sz="2000" dirty="0"/>
          </a:p>
        </p:txBody>
      </p:sp>
      <p:sp>
        <p:nvSpPr>
          <p:cNvPr id="16" name="TextBox 15"/>
          <p:cNvSpPr txBox="1"/>
          <p:nvPr/>
        </p:nvSpPr>
        <p:spPr>
          <a:xfrm>
            <a:off x="2498725" y="6210300"/>
            <a:ext cx="4972050" cy="368300"/>
          </a:xfrm>
          <a:prstGeom prst="rect">
            <a:avLst/>
          </a:prstGeom>
          <a:noFill/>
        </p:spPr>
        <p:txBody>
          <a:bodyPr wrap="none">
            <a:spAutoFit/>
          </a:bodyPr>
          <a:lstStyle/>
          <a:p>
            <a:pPr eaLnBrk="1" hangingPunct="1">
              <a:defRPr/>
            </a:pPr>
            <a:r>
              <a:rPr lang="en-IN" dirty="0">
                <a:solidFill>
                  <a:srgbClr val="0070C0"/>
                </a:solidFill>
                <a:cs typeface="Arial" panose="020B0604020202020204" pitchFamily="34" charset="0"/>
              </a:rPr>
              <a:t>Phases that DO NOT need anti-viral drug treatment</a:t>
            </a:r>
          </a:p>
        </p:txBody>
      </p:sp>
      <p:sp>
        <p:nvSpPr>
          <p:cNvPr id="17" name="Freeform: Shape 16"/>
          <p:cNvSpPr/>
          <p:nvPr/>
        </p:nvSpPr>
        <p:spPr>
          <a:xfrm>
            <a:off x="4141789" y="4470401"/>
            <a:ext cx="3919537" cy="758825"/>
          </a:xfrm>
          <a:custGeom>
            <a:avLst/>
            <a:gdLst>
              <a:gd name="connsiteX0" fmla="*/ 0 w 1773380"/>
              <a:gd name="connsiteY0" fmla="*/ 0 h 1480657"/>
              <a:gd name="connsiteX1" fmla="*/ 1773380 w 1773380"/>
              <a:gd name="connsiteY1" fmla="*/ 0 h 1480657"/>
              <a:gd name="connsiteX2" fmla="*/ 1773380 w 1773380"/>
              <a:gd name="connsiteY2" fmla="*/ 1480657 h 1480657"/>
              <a:gd name="connsiteX3" fmla="*/ 0 w 1773380"/>
              <a:gd name="connsiteY3" fmla="*/ 1480657 h 1480657"/>
              <a:gd name="connsiteX4" fmla="*/ 0 w 1773380"/>
              <a:gd name="connsiteY4" fmla="*/ 0 h 1480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80" h="1480657">
                <a:moveTo>
                  <a:pt x="0" y="0"/>
                </a:moveTo>
                <a:lnTo>
                  <a:pt x="1773380" y="0"/>
                </a:lnTo>
                <a:lnTo>
                  <a:pt x="1773380" y="1480657"/>
                </a:lnTo>
                <a:lnTo>
                  <a:pt x="0" y="1480657"/>
                </a:lnTo>
                <a:lnTo>
                  <a:pt x="0" y="0"/>
                </a:lnTo>
                <a:close/>
              </a:path>
            </a:pathLst>
          </a:custGeom>
          <a:solidFill>
            <a:srgbClr val="FF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2700" tIns="12700" rIns="12700" bIns="12700" spcCol="1270" anchor="ctr"/>
          <a:lstStyle/>
          <a:p>
            <a:pPr algn="ctr" defTabSz="889000">
              <a:lnSpc>
                <a:spcPct val="90000"/>
              </a:lnSpc>
              <a:spcAft>
                <a:spcPct val="35000"/>
              </a:spcAft>
              <a:defRPr/>
            </a:pPr>
            <a:r>
              <a:rPr lang="en-US" sz="2000" dirty="0"/>
              <a:t>Cirrhosis with any of the phases</a:t>
            </a:r>
          </a:p>
        </p:txBody>
      </p:sp>
    </p:spTree>
    <p:extLst>
      <p:ext uri="{BB962C8B-B14F-4D97-AF65-F5344CB8AC3E}">
        <p14:creationId xmlns:p14="http://schemas.microsoft.com/office/powerpoint/2010/main" val="1933784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CF9ED-3B9E-4798-86E4-51556EBCD817}"/>
              </a:ext>
            </a:extLst>
          </p:cNvPr>
          <p:cNvSpPr>
            <a:spLocks noGrp="1"/>
          </p:cNvSpPr>
          <p:nvPr>
            <p:ph type="title"/>
          </p:nvPr>
        </p:nvSpPr>
        <p:spPr/>
        <p:txBody>
          <a:bodyPr/>
          <a:lstStyle/>
          <a:p>
            <a:r>
              <a:rPr lang="en-US" dirty="0"/>
              <a:t>DRUGS</a:t>
            </a:r>
            <a:endParaRPr lang="en-IN" dirty="0"/>
          </a:p>
        </p:txBody>
      </p:sp>
      <p:pic>
        <p:nvPicPr>
          <p:cNvPr id="8194" name="Picture 2">
            <a:extLst>
              <a:ext uri="{FF2B5EF4-FFF2-40B4-BE49-F238E27FC236}">
                <a16:creationId xmlns:a16="http://schemas.microsoft.com/office/drawing/2014/main" id="{4169AA89-5F71-4714-8D41-EA8FB8A0F95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74386" y="1690688"/>
            <a:ext cx="4583987" cy="4583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171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7AEDF-F274-403C-B2E6-A78949D58CFE}"/>
              </a:ext>
            </a:extLst>
          </p:cNvPr>
          <p:cNvSpPr>
            <a:spLocks noGrp="1"/>
          </p:cNvSpPr>
          <p:nvPr>
            <p:ph type="title"/>
          </p:nvPr>
        </p:nvSpPr>
        <p:spPr/>
        <p:txBody>
          <a:bodyPr/>
          <a:lstStyle/>
          <a:p>
            <a:r>
              <a:rPr lang="en-US" dirty="0"/>
              <a:t>PREFERRED</a:t>
            </a:r>
            <a:endParaRPr lang="en-IN" dirty="0"/>
          </a:p>
        </p:txBody>
      </p:sp>
      <p:sp>
        <p:nvSpPr>
          <p:cNvPr id="3" name="Content Placeholder 2">
            <a:extLst>
              <a:ext uri="{FF2B5EF4-FFF2-40B4-BE49-F238E27FC236}">
                <a16:creationId xmlns:a16="http://schemas.microsoft.com/office/drawing/2014/main" id="{8418B6D0-41C7-479C-8C1A-1D7DFE9D9B9D}"/>
              </a:ext>
            </a:extLst>
          </p:cNvPr>
          <p:cNvSpPr>
            <a:spLocks noGrp="1"/>
          </p:cNvSpPr>
          <p:nvPr>
            <p:ph idx="1"/>
          </p:nvPr>
        </p:nvSpPr>
        <p:spPr/>
        <p:txBody>
          <a:bodyPr/>
          <a:lstStyle/>
          <a:p>
            <a:r>
              <a:rPr lang="en-US" dirty="0"/>
              <a:t>PEG-IFN alpha 2a</a:t>
            </a:r>
          </a:p>
          <a:p>
            <a:r>
              <a:rPr lang="en-US" dirty="0"/>
              <a:t>Entecavir</a:t>
            </a:r>
          </a:p>
          <a:p>
            <a:r>
              <a:rPr lang="en-US" dirty="0"/>
              <a:t>Tenofovir </a:t>
            </a:r>
            <a:r>
              <a:rPr lang="en-US" dirty="0" err="1"/>
              <a:t>Dipovoxil</a:t>
            </a:r>
            <a:r>
              <a:rPr lang="en-US" dirty="0"/>
              <a:t> Fumarate(TDF)</a:t>
            </a:r>
          </a:p>
          <a:p>
            <a:r>
              <a:rPr lang="en-US" dirty="0"/>
              <a:t>Tenofovir Alafenamide(TAF)</a:t>
            </a:r>
            <a:endParaRPr lang="en-IN" dirty="0"/>
          </a:p>
        </p:txBody>
      </p:sp>
    </p:spTree>
    <p:extLst>
      <p:ext uri="{BB962C8B-B14F-4D97-AF65-F5344CB8AC3E}">
        <p14:creationId xmlns:p14="http://schemas.microsoft.com/office/powerpoint/2010/main" val="2666860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819CB-1308-4691-B642-4F69496019CF}"/>
              </a:ext>
            </a:extLst>
          </p:cNvPr>
          <p:cNvSpPr>
            <a:spLocks noGrp="1"/>
          </p:cNvSpPr>
          <p:nvPr>
            <p:ph type="title"/>
          </p:nvPr>
        </p:nvSpPr>
        <p:spPr/>
        <p:txBody>
          <a:bodyPr/>
          <a:lstStyle/>
          <a:p>
            <a:r>
              <a:rPr lang="en-US" dirty="0"/>
              <a:t>NON PREFERRED</a:t>
            </a:r>
            <a:endParaRPr lang="en-IN" dirty="0"/>
          </a:p>
        </p:txBody>
      </p:sp>
      <p:sp>
        <p:nvSpPr>
          <p:cNvPr id="3" name="Content Placeholder 2">
            <a:extLst>
              <a:ext uri="{FF2B5EF4-FFF2-40B4-BE49-F238E27FC236}">
                <a16:creationId xmlns:a16="http://schemas.microsoft.com/office/drawing/2014/main" id="{9C4E97DD-7196-43EC-99AC-72F0B99C68CA}"/>
              </a:ext>
            </a:extLst>
          </p:cNvPr>
          <p:cNvSpPr>
            <a:spLocks noGrp="1"/>
          </p:cNvSpPr>
          <p:nvPr>
            <p:ph idx="1"/>
          </p:nvPr>
        </p:nvSpPr>
        <p:spPr/>
        <p:txBody>
          <a:bodyPr/>
          <a:lstStyle/>
          <a:p>
            <a:r>
              <a:rPr lang="en-US" dirty="0"/>
              <a:t>Lamivudine</a:t>
            </a:r>
          </a:p>
          <a:p>
            <a:r>
              <a:rPr lang="en-US" dirty="0"/>
              <a:t>Adefovir</a:t>
            </a:r>
          </a:p>
          <a:p>
            <a:r>
              <a:rPr lang="en-US" dirty="0"/>
              <a:t>Telbivudine</a:t>
            </a:r>
            <a:endParaRPr lang="en-IN" dirty="0"/>
          </a:p>
        </p:txBody>
      </p:sp>
    </p:spTree>
    <p:extLst>
      <p:ext uri="{BB962C8B-B14F-4D97-AF65-F5344CB8AC3E}">
        <p14:creationId xmlns:p14="http://schemas.microsoft.com/office/powerpoint/2010/main" val="2308777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90BE-DE32-4F03-B50A-60018F8B0863}"/>
              </a:ext>
            </a:extLst>
          </p:cNvPr>
          <p:cNvSpPr>
            <a:spLocks noGrp="1"/>
          </p:cNvSpPr>
          <p:nvPr>
            <p:ph type="title"/>
          </p:nvPr>
        </p:nvSpPr>
        <p:spPr/>
        <p:txBody>
          <a:bodyPr/>
          <a:lstStyle/>
          <a:p>
            <a:r>
              <a:rPr lang="en-US" dirty="0"/>
              <a:t>PEG INTERFERON ALPHA 2A</a:t>
            </a:r>
            <a:endParaRPr lang="en-IN" dirty="0"/>
          </a:p>
        </p:txBody>
      </p:sp>
      <p:sp>
        <p:nvSpPr>
          <p:cNvPr id="3" name="Content Placeholder 2">
            <a:extLst>
              <a:ext uri="{FF2B5EF4-FFF2-40B4-BE49-F238E27FC236}">
                <a16:creationId xmlns:a16="http://schemas.microsoft.com/office/drawing/2014/main" id="{8B913F8A-FA87-4F17-8874-49CC7B1147CA}"/>
              </a:ext>
            </a:extLst>
          </p:cNvPr>
          <p:cNvSpPr>
            <a:spLocks noGrp="1"/>
          </p:cNvSpPr>
          <p:nvPr>
            <p:ph idx="1"/>
          </p:nvPr>
        </p:nvSpPr>
        <p:spPr/>
        <p:txBody>
          <a:bodyPr>
            <a:normAutofit fontScale="92500" lnSpcReduction="20000"/>
          </a:bodyPr>
          <a:lstStyle/>
          <a:p>
            <a:r>
              <a:rPr lang="en-US" dirty="0"/>
              <a:t>Dose : 180 mcg weekly(adult) for 48 weeks</a:t>
            </a:r>
          </a:p>
          <a:p>
            <a:r>
              <a:rPr lang="en-US" dirty="0"/>
              <a:t>Children:&gt;1 </a:t>
            </a:r>
            <a:r>
              <a:rPr lang="en-US" dirty="0" err="1"/>
              <a:t>yr</a:t>
            </a:r>
            <a:r>
              <a:rPr lang="en-US" dirty="0"/>
              <a:t> : 6million IU/m2 thrice weekly</a:t>
            </a:r>
          </a:p>
          <a:p>
            <a:r>
              <a:rPr lang="en-US" dirty="0"/>
              <a:t>Pregnancy category C</a:t>
            </a:r>
          </a:p>
          <a:p>
            <a:r>
              <a:rPr lang="en-US" dirty="0"/>
              <a:t>Side effects:</a:t>
            </a:r>
          </a:p>
          <a:p>
            <a:pPr>
              <a:buFont typeface="Wingdings" panose="05000000000000000000" pitchFamily="2" charset="2"/>
              <a:buChar char="Ø"/>
            </a:pPr>
            <a:r>
              <a:rPr lang="en-US" dirty="0"/>
              <a:t>Flu like symptoms</a:t>
            </a:r>
          </a:p>
          <a:p>
            <a:pPr>
              <a:buFont typeface="Wingdings" panose="05000000000000000000" pitchFamily="2" charset="2"/>
              <a:buChar char="Ø"/>
            </a:pPr>
            <a:r>
              <a:rPr lang="en-US" dirty="0"/>
              <a:t>Fatigue</a:t>
            </a:r>
          </a:p>
          <a:p>
            <a:pPr>
              <a:buFont typeface="Wingdings" panose="05000000000000000000" pitchFamily="2" charset="2"/>
              <a:buChar char="Ø"/>
            </a:pPr>
            <a:r>
              <a:rPr lang="en-US" dirty="0"/>
              <a:t>Mood disturbances</a:t>
            </a:r>
          </a:p>
          <a:p>
            <a:pPr>
              <a:buFont typeface="Wingdings" panose="05000000000000000000" pitchFamily="2" charset="2"/>
              <a:buChar char="Ø"/>
            </a:pPr>
            <a:r>
              <a:rPr lang="en-US" dirty="0"/>
              <a:t>Cytopenia</a:t>
            </a:r>
          </a:p>
          <a:p>
            <a:pPr>
              <a:buFont typeface="Wingdings" panose="05000000000000000000" pitchFamily="2" charset="2"/>
              <a:buChar char="Ø"/>
            </a:pPr>
            <a:r>
              <a:rPr lang="en-US" dirty="0"/>
              <a:t>Autoimmune disorders in adults</a:t>
            </a:r>
          </a:p>
          <a:p>
            <a:pPr>
              <a:buFont typeface="Wingdings" panose="05000000000000000000" pitchFamily="2" charset="2"/>
              <a:buChar char="Ø"/>
            </a:pPr>
            <a:r>
              <a:rPr lang="en-US" dirty="0"/>
              <a:t>Anorexia and loss of weight in children</a:t>
            </a:r>
            <a:endParaRPr lang="en-IN" dirty="0"/>
          </a:p>
        </p:txBody>
      </p:sp>
    </p:spTree>
    <p:extLst>
      <p:ext uri="{BB962C8B-B14F-4D97-AF65-F5344CB8AC3E}">
        <p14:creationId xmlns:p14="http://schemas.microsoft.com/office/powerpoint/2010/main" val="289726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7177C-0884-4888-AB48-02E379752C54}"/>
              </a:ext>
            </a:extLst>
          </p:cNvPr>
          <p:cNvSpPr>
            <a:spLocks noGrp="1"/>
          </p:cNvSpPr>
          <p:nvPr>
            <p:ph type="title"/>
          </p:nvPr>
        </p:nvSpPr>
        <p:spPr/>
        <p:txBody>
          <a:bodyPr/>
          <a:lstStyle/>
          <a:p>
            <a:r>
              <a:rPr lang="en-US" dirty="0"/>
              <a:t>PEG INTERFERON ALPHA 2A</a:t>
            </a:r>
            <a:endParaRPr lang="en-IN" dirty="0"/>
          </a:p>
        </p:txBody>
      </p:sp>
      <p:sp>
        <p:nvSpPr>
          <p:cNvPr id="3" name="Content Placeholder 2">
            <a:extLst>
              <a:ext uri="{FF2B5EF4-FFF2-40B4-BE49-F238E27FC236}">
                <a16:creationId xmlns:a16="http://schemas.microsoft.com/office/drawing/2014/main" id="{A974FFD7-B408-46ED-9F05-13CDA13FC86D}"/>
              </a:ext>
            </a:extLst>
          </p:cNvPr>
          <p:cNvSpPr>
            <a:spLocks noGrp="1"/>
          </p:cNvSpPr>
          <p:nvPr>
            <p:ph idx="1"/>
          </p:nvPr>
        </p:nvSpPr>
        <p:spPr/>
        <p:txBody>
          <a:bodyPr/>
          <a:lstStyle/>
          <a:p>
            <a:r>
              <a:rPr lang="en-US" dirty="0"/>
              <a:t>Monitoring on treatment:</a:t>
            </a:r>
          </a:p>
          <a:p>
            <a:pPr marL="0" indent="0">
              <a:buNone/>
            </a:pPr>
            <a:r>
              <a:rPr lang="en-US" dirty="0"/>
              <a:t>CBC(monthly to every 3 months)</a:t>
            </a:r>
          </a:p>
          <a:p>
            <a:pPr marL="0" indent="0">
              <a:buNone/>
            </a:pPr>
            <a:r>
              <a:rPr lang="en-US" dirty="0"/>
              <a:t>TSH(every 3 months)</a:t>
            </a:r>
          </a:p>
          <a:p>
            <a:pPr marL="0" indent="0">
              <a:buNone/>
            </a:pPr>
            <a:r>
              <a:rPr lang="en-US" dirty="0"/>
              <a:t>Clinical monitoring for autoimmune, ischemic, neuropsychiatric and infectious complications</a:t>
            </a:r>
          </a:p>
          <a:p>
            <a:r>
              <a:rPr lang="en-US" dirty="0"/>
              <a:t>Contraindications:</a:t>
            </a:r>
          </a:p>
          <a:p>
            <a:pPr marL="0" indent="0">
              <a:buNone/>
            </a:pPr>
            <a:r>
              <a:rPr lang="en-US" dirty="0"/>
              <a:t>DCLD, severe psychiatric disease, ALT&gt;10times ULN, Neutropenia, thyroid disease, Malignancy, platelet count&lt;90,000</a:t>
            </a:r>
          </a:p>
          <a:p>
            <a:pPr marL="0" indent="0">
              <a:buNone/>
            </a:pPr>
            <a:r>
              <a:rPr lang="en-US" dirty="0"/>
              <a:t>Current/recent use of Telbivudine</a:t>
            </a:r>
          </a:p>
          <a:p>
            <a:pPr marL="0" indent="0">
              <a:buNone/>
            </a:pPr>
            <a:endParaRPr lang="en-IN" dirty="0"/>
          </a:p>
        </p:txBody>
      </p:sp>
    </p:spTree>
    <p:extLst>
      <p:ext uri="{BB962C8B-B14F-4D97-AF65-F5344CB8AC3E}">
        <p14:creationId xmlns:p14="http://schemas.microsoft.com/office/powerpoint/2010/main" val="3785587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D7C19-D194-4994-BCA9-7BD2EA6D1127}"/>
              </a:ext>
            </a:extLst>
          </p:cNvPr>
          <p:cNvSpPr>
            <a:spLocks noGrp="1"/>
          </p:cNvSpPr>
          <p:nvPr>
            <p:ph type="title"/>
          </p:nvPr>
        </p:nvSpPr>
        <p:spPr/>
        <p:txBody>
          <a:bodyPr/>
          <a:lstStyle/>
          <a:p>
            <a:r>
              <a:rPr lang="en-US" dirty="0"/>
              <a:t>ENTECAVIR</a:t>
            </a:r>
            <a:endParaRPr lang="en-IN" dirty="0"/>
          </a:p>
        </p:txBody>
      </p:sp>
      <p:sp>
        <p:nvSpPr>
          <p:cNvPr id="3" name="Content Placeholder 2">
            <a:extLst>
              <a:ext uri="{FF2B5EF4-FFF2-40B4-BE49-F238E27FC236}">
                <a16:creationId xmlns:a16="http://schemas.microsoft.com/office/drawing/2014/main" id="{F3D9EA90-B1B4-47DC-9363-5D10B469FE2B}"/>
              </a:ext>
            </a:extLst>
          </p:cNvPr>
          <p:cNvSpPr>
            <a:spLocks noGrp="1"/>
          </p:cNvSpPr>
          <p:nvPr>
            <p:ph idx="1"/>
          </p:nvPr>
        </p:nvSpPr>
        <p:spPr/>
        <p:txBody>
          <a:bodyPr/>
          <a:lstStyle/>
          <a:p>
            <a:r>
              <a:rPr lang="en-US" dirty="0"/>
              <a:t>Dose:0.5mg daily</a:t>
            </a:r>
          </a:p>
          <a:p>
            <a:r>
              <a:rPr lang="en-US" dirty="0"/>
              <a:t>Children:&gt;2yrs : Dosing is weight based till 30kgs </a:t>
            </a:r>
          </a:p>
          <a:p>
            <a:pPr marL="0" indent="0">
              <a:buNone/>
            </a:pPr>
            <a:r>
              <a:rPr lang="en-US" dirty="0"/>
              <a:t>                                0.5mg above 30kgs</a:t>
            </a:r>
          </a:p>
          <a:p>
            <a:r>
              <a:rPr lang="en-US" dirty="0"/>
              <a:t>Pregnancy :Cat C </a:t>
            </a:r>
          </a:p>
          <a:p>
            <a:r>
              <a:rPr lang="en-US" dirty="0"/>
              <a:t>Side effect: Lactic acidosis(only in Decompensated cirrhosis)</a:t>
            </a:r>
          </a:p>
          <a:p>
            <a:r>
              <a:rPr lang="en-US" dirty="0"/>
              <a:t>Monitoring:</a:t>
            </a:r>
          </a:p>
          <a:p>
            <a:pPr marL="0" indent="0">
              <a:buNone/>
            </a:pPr>
            <a:r>
              <a:rPr lang="en-US" dirty="0"/>
              <a:t>Lactic acid levels if there is clinical concern</a:t>
            </a:r>
          </a:p>
          <a:p>
            <a:pPr marL="0" indent="0">
              <a:buNone/>
            </a:pPr>
            <a:r>
              <a:rPr lang="en-US" dirty="0"/>
              <a:t>Test for HIV before treatment initiation</a:t>
            </a:r>
            <a:endParaRPr lang="en-IN" dirty="0"/>
          </a:p>
        </p:txBody>
      </p:sp>
    </p:spTree>
    <p:extLst>
      <p:ext uri="{BB962C8B-B14F-4D97-AF65-F5344CB8AC3E}">
        <p14:creationId xmlns:p14="http://schemas.microsoft.com/office/powerpoint/2010/main" val="3663952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62A48-18ED-4365-AD1D-C0808BEEAB8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D3F29CB-EB01-47F1-AD05-459F3692C288}"/>
              </a:ext>
            </a:extLst>
          </p:cNvPr>
          <p:cNvSpPr>
            <a:spLocks noGrp="1"/>
          </p:cNvSpPr>
          <p:nvPr>
            <p:ph idx="1"/>
          </p:nvPr>
        </p:nvSpPr>
        <p:spPr/>
        <p:txBody>
          <a:bodyPr/>
          <a:lstStyle/>
          <a:p>
            <a:r>
              <a:rPr lang="en-US" dirty="0"/>
              <a:t>In YMDD </a:t>
            </a:r>
            <a:r>
              <a:rPr lang="en-US" dirty="0" err="1"/>
              <a:t>mutation,higher</a:t>
            </a:r>
            <a:r>
              <a:rPr lang="en-US" dirty="0"/>
              <a:t> chance of Entecavir resistance too</a:t>
            </a:r>
          </a:p>
          <a:p>
            <a:r>
              <a:rPr lang="en-US" dirty="0"/>
              <a:t>Hence </a:t>
            </a:r>
            <a:r>
              <a:rPr lang="en-US" dirty="0">
                <a:solidFill>
                  <a:srgbClr val="FF0000"/>
                </a:solidFill>
              </a:rPr>
              <a:t>NOT PREFERRED </a:t>
            </a:r>
            <a:r>
              <a:rPr lang="en-US" dirty="0"/>
              <a:t>in Lamivudine resistance</a:t>
            </a:r>
          </a:p>
          <a:p>
            <a:r>
              <a:rPr lang="en-US" dirty="0"/>
              <a:t>Dose for previously lamivudine treated patient:1mg/day</a:t>
            </a:r>
            <a:endParaRPr lang="en-IN" dirty="0"/>
          </a:p>
        </p:txBody>
      </p:sp>
    </p:spTree>
    <p:extLst>
      <p:ext uri="{BB962C8B-B14F-4D97-AF65-F5344CB8AC3E}">
        <p14:creationId xmlns:p14="http://schemas.microsoft.com/office/powerpoint/2010/main" val="1866198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err="1">
                <a:solidFill>
                  <a:schemeClr val="accent6">
                    <a:lumMod val="75000"/>
                  </a:schemeClr>
                </a:solidFill>
              </a:rPr>
              <a:t>Entecavir</a:t>
            </a:r>
            <a:r>
              <a:rPr lang="en-US" b="1" dirty="0">
                <a:solidFill>
                  <a:schemeClr val="accent6">
                    <a:lumMod val="75000"/>
                  </a:schemeClr>
                </a:solidFill>
              </a:rPr>
              <a:t> Dose in Renal Impairment </a:t>
            </a:r>
            <a:endParaRPr lang="en-US" dirty="0">
              <a:solidFill>
                <a:schemeClr val="accent6">
                  <a:lumMod val="75000"/>
                </a:schemeClr>
              </a:solidFill>
            </a:endParaRPr>
          </a:p>
          <a:p>
            <a:r>
              <a:rPr lang="en-US" dirty="0"/>
              <a:t>Usual daily dose (0.5 mg) </a:t>
            </a:r>
          </a:p>
          <a:p>
            <a:r>
              <a:rPr lang="en-US" b="1" dirty="0" err="1"/>
              <a:t>CrCl</a:t>
            </a:r>
            <a:r>
              <a:rPr lang="en-US" b="1" dirty="0"/>
              <a:t> ≥50 mL/min: No dosage adjustment required </a:t>
            </a:r>
          </a:p>
          <a:p>
            <a:r>
              <a:rPr lang="en-US" b="1" dirty="0" err="1"/>
              <a:t>CrCl</a:t>
            </a:r>
            <a:r>
              <a:rPr lang="en-US" b="1" dirty="0"/>
              <a:t> 30-49 mL/min: Reduce to 0.5 mg q48hr </a:t>
            </a:r>
          </a:p>
          <a:p>
            <a:r>
              <a:rPr lang="en-US" b="1" dirty="0" err="1"/>
              <a:t>CrCl</a:t>
            </a:r>
            <a:r>
              <a:rPr lang="en-US" b="1" dirty="0"/>
              <a:t> 10-29 mL/min: Reduce to 0.5 mg q72hr </a:t>
            </a:r>
          </a:p>
          <a:p>
            <a:r>
              <a:rPr lang="en-US" b="1" dirty="0" err="1"/>
              <a:t>CrCl</a:t>
            </a:r>
            <a:r>
              <a:rPr lang="en-US" b="1" dirty="0"/>
              <a:t>&lt;10 mL/min, hemodialysis, or CAPD: Reduce to 0.5 mg q7days </a:t>
            </a:r>
          </a:p>
        </p:txBody>
      </p:sp>
    </p:spTree>
    <p:extLst>
      <p:ext uri="{BB962C8B-B14F-4D97-AF65-F5344CB8AC3E}">
        <p14:creationId xmlns:p14="http://schemas.microsoft.com/office/powerpoint/2010/main" val="3229403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9B6DE-4D36-4057-8380-8B155B1787C3}"/>
              </a:ext>
            </a:extLst>
          </p:cNvPr>
          <p:cNvSpPr>
            <a:spLocks noGrp="1"/>
          </p:cNvSpPr>
          <p:nvPr>
            <p:ph type="title"/>
          </p:nvPr>
        </p:nvSpPr>
        <p:spPr/>
        <p:txBody>
          <a:bodyPr/>
          <a:lstStyle/>
          <a:p>
            <a:r>
              <a:rPr lang="en-US" dirty="0"/>
              <a:t>TDF</a:t>
            </a:r>
            <a:endParaRPr lang="en-IN" dirty="0"/>
          </a:p>
        </p:txBody>
      </p:sp>
      <p:sp>
        <p:nvSpPr>
          <p:cNvPr id="3" name="Content Placeholder 2">
            <a:extLst>
              <a:ext uri="{FF2B5EF4-FFF2-40B4-BE49-F238E27FC236}">
                <a16:creationId xmlns:a16="http://schemas.microsoft.com/office/drawing/2014/main" id="{BAFBFE85-71E2-4636-BC8C-60791251567C}"/>
              </a:ext>
            </a:extLst>
          </p:cNvPr>
          <p:cNvSpPr>
            <a:spLocks noGrp="1"/>
          </p:cNvSpPr>
          <p:nvPr>
            <p:ph idx="1"/>
          </p:nvPr>
        </p:nvSpPr>
        <p:spPr/>
        <p:txBody>
          <a:bodyPr/>
          <a:lstStyle/>
          <a:p>
            <a:r>
              <a:rPr lang="en-US" dirty="0"/>
              <a:t>Dose:300mg daily</a:t>
            </a:r>
          </a:p>
          <a:p>
            <a:r>
              <a:rPr lang="en-US" dirty="0"/>
              <a:t>Children :.12yrs</a:t>
            </a:r>
          </a:p>
          <a:p>
            <a:r>
              <a:rPr lang="en-US" dirty="0"/>
              <a:t>Pregnancy category B</a:t>
            </a:r>
          </a:p>
          <a:p>
            <a:r>
              <a:rPr lang="en-US" dirty="0"/>
              <a:t>Side effects:</a:t>
            </a:r>
          </a:p>
          <a:p>
            <a:pPr marL="0" indent="0">
              <a:buNone/>
            </a:pPr>
            <a:r>
              <a:rPr lang="en-US" dirty="0"/>
              <a:t>       Nephropathy</a:t>
            </a:r>
          </a:p>
          <a:p>
            <a:pPr marL="0" indent="0">
              <a:buNone/>
            </a:pPr>
            <a:r>
              <a:rPr lang="en-US" dirty="0"/>
              <a:t>       Fanconi syndrome</a:t>
            </a:r>
          </a:p>
          <a:p>
            <a:pPr marL="0" indent="0">
              <a:buNone/>
            </a:pPr>
            <a:r>
              <a:rPr lang="en-US" dirty="0"/>
              <a:t>       </a:t>
            </a:r>
            <a:r>
              <a:rPr lang="en-US" dirty="0" err="1"/>
              <a:t>Osteomalacia</a:t>
            </a:r>
            <a:endParaRPr lang="en-US" dirty="0"/>
          </a:p>
          <a:p>
            <a:pPr marL="0" indent="0">
              <a:buNone/>
            </a:pPr>
            <a:r>
              <a:rPr lang="en-US" dirty="0"/>
              <a:t>      Lactic Acidosis</a:t>
            </a:r>
            <a:endParaRPr lang="en-IN" dirty="0"/>
          </a:p>
        </p:txBody>
      </p:sp>
    </p:spTree>
    <p:extLst>
      <p:ext uri="{BB962C8B-B14F-4D97-AF65-F5344CB8AC3E}">
        <p14:creationId xmlns:p14="http://schemas.microsoft.com/office/powerpoint/2010/main" val="111934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7DEE2-F661-4053-8E98-F644CEC45A39}"/>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04A007BA-9D32-4CB4-B44A-F858290D42CF}"/>
              </a:ext>
            </a:extLst>
          </p:cNvPr>
          <p:cNvSpPr>
            <a:spLocks noGrp="1"/>
          </p:cNvSpPr>
          <p:nvPr>
            <p:ph idx="1"/>
          </p:nvPr>
        </p:nvSpPr>
        <p:spPr/>
        <p:txBody>
          <a:bodyPr/>
          <a:lstStyle/>
          <a:p>
            <a:r>
              <a:rPr lang="en-US" dirty="0"/>
              <a:t>MONITORING:</a:t>
            </a:r>
          </a:p>
          <a:p>
            <a:pPr marL="0" indent="0">
              <a:buNone/>
            </a:pPr>
            <a:r>
              <a:rPr lang="en-US" dirty="0"/>
              <a:t>Cr Cl at baseline</a:t>
            </a:r>
          </a:p>
          <a:p>
            <a:pPr marL="0" indent="0">
              <a:buNone/>
            </a:pPr>
            <a:r>
              <a:rPr lang="en-US" dirty="0"/>
              <a:t>If at risk of renal impairment, creatinine clearance, </a:t>
            </a:r>
            <a:r>
              <a:rPr lang="en-US" dirty="0" err="1"/>
              <a:t>s.Phosphate,urine</a:t>
            </a:r>
            <a:r>
              <a:rPr lang="en-US" dirty="0"/>
              <a:t> glucose and protein at least annually</a:t>
            </a:r>
          </a:p>
          <a:p>
            <a:pPr marL="0" indent="0">
              <a:buNone/>
            </a:pPr>
            <a:r>
              <a:rPr lang="en-US" dirty="0"/>
              <a:t> </a:t>
            </a:r>
          </a:p>
          <a:p>
            <a:pPr marL="0" indent="0">
              <a:buNone/>
            </a:pPr>
            <a:r>
              <a:rPr lang="en-US" dirty="0"/>
              <a:t>Consider bone density study at baseline and during treatment if patients with history of fracture or at risk for osteopenia</a:t>
            </a:r>
          </a:p>
          <a:p>
            <a:pPr marL="0" indent="0">
              <a:buNone/>
            </a:pPr>
            <a:r>
              <a:rPr lang="en-US" dirty="0"/>
              <a:t>Lactic acid levels if there is clinical </a:t>
            </a:r>
            <a:r>
              <a:rPr lang="en-US" dirty="0" err="1"/>
              <a:t>conncern</a:t>
            </a:r>
            <a:endParaRPr lang="en-IN" dirty="0"/>
          </a:p>
        </p:txBody>
      </p:sp>
    </p:spTree>
    <p:extLst>
      <p:ext uri="{BB962C8B-B14F-4D97-AF65-F5344CB8AC3E}">
        <p14:creationId xmlns:p14="http://schemas.microsoft.com/office/powerpoint/2010/main" val="9504689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DC452-DC46-4C7E-9C7E-E3559E68FA7D}"/>
              </a:ext>
            </a:extLst>
          </p:cNvPr>
          <p:cNvSpPr>
            <a:spLocks noGrp="1"/>
          </p:cNvSpPr>
          <p:nvPr>
            <p:ph type="title"/>
          </p:nvPr>
        </p:nvSpPr>
        <p:spPr/>
        <p:txBody>
          <a:bodyPr/>
          <a:lstStyle/>
          <a:p>
            <a:r>
              <a:rPr lang="en-US" dirty="0"/>
              <a:t>TAF</a:t>
            </a:r>
            <a:endParaRPr lang="en-IN" dirty="0"/>
          </a:p>
        </p:txBody>
      </p:sp>
      <p:sp>
        <p:nvSpPr>
          <p:cNvPr id="3" name="Content Placeholder 2">
            <a:extLst>
              <a:ext uri="{FF2B5EF4-FFF2-40B4-BE49-F238E27FC236}">
                <a16:creationId xmlns:a16="http://schemas.microsoft.com/office/drawing/2014/main" id="{6B338766-8F35-4BF3-81B8-0587F5288F2D}"/>
              </a:ext>
            </a:extLst>
          </p:cNvPr>
          <p:cNvSpPr>
            <a:spLocks noGrp="1"/>
          </p:cNvSpPr>
          <p:nvPr>
            <p:ph idx="1"/>
          </p:nvPr>
        </p:nvSpPr>
        <p:spPr/>
        <p:txBody>
          <a:bodyPr>
            <a:normAutofit lnSpcReduction="10000"/>
          </a:bodyPr>
          <a:lstStyle/>
          <a:p>
            <a:r>
              <a:rPr lang="en-US" dirty="0"/>
              <a:t>Dose: 25mg daily</a:t>
            </a:r>
          </a:p>
          <a:p>
            <a:r>
              <a:rPr lang="en-US" dirty="0"/>
              <a:t>Not used in children</a:t>
            </a:r>
          </a:p>
          <a:p>
            <a:r>
              <a:rPr lang="en-US" dirty="0"/>
              <a:t>Pregnancy: insufficient data</a:t>
            </a:r>
          </a:p>
          <a:p>
            <a:r>
              <a:rPr lang="en-US" dirty="0"/>
              <a:t>Side </a:t>
            </a:r>
            <a:r>
              <a:rPr lang="en-US" dirty="0" err="1"/>
              <a:t>effect:lactic</a:t>
            </a:r>
            <a:r>
              <a:rPr lang="en-US" dirty="0"/>
              <a:t> acidosis</a:t>
            </a:r>
          </a:p>
          <a:p>
            <a:r>
              <a:rPr lang="en-US" dirty="0"/>
              <a:t>Monitoring:</a:t>
            </a:r>
          </a:p>
          <a:p>
            <a:pPr marL="0" indent="0">
              <a:buNone/>
            </a:pPr>
            <a:r>
              <a:rPr lang="en-US" dirty="0"/>
              <a:t>Lactic acid levels If there is clinical concern</a:t>
            </a:r>
          </a:p>
          <a:p>
            <a:pPr marL="0" indent="0">
              <a:buNone/>
            </a:pPr>
            <a:r>
              <a:rPr lang="en-US" dirty="0"/>
              <a:t>Assess </a:t>
            </a:r>
            <a:r>
              <a:rPr lang="en-US" dirty="0" err="1"/>
              <a:t>s.creatinine</a:t>
            </a:r>
            <a:r>
              <a:rPr lang="en-US" dirty="0"/>
              <a:t>, phosphorus, creatinine clearance, urine glucose and protein before initiation</a:t>
            </a:r>
          </a:p>
          <a:p>
            <a:pPr marL="0" indent="0">
              <a:buNone/>
            </a:pPr>
            <a:r>
              <a:rPr lang="en-US" dirty="0"/>
              <a:t>Test HIV before treatment</a:t>
            </a:r>
            <a:endParaRPr lang="en-IN" dirty="0"/>
          </a:p>
        </p:txBody>
      </p:sp>
    </p:spTree>
    <p:extLst>
      <p:ext uri="{BB962C8B-B14F-4D97-AF65-F5344CB8AC3E}">
        <p14:creationId xmlns:p14="http://schemas.microsoft.com/office/powerpoint/2010/main" val="20846126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a:t>Dose Adjustment for Tenofovir</a:t>
            </a:r>
          </a:p>
        </p:txBody>
      </p:sp>
      <p:pic>
        <p:nvPicPr>
          <p:cNvPr id="4096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35125" y="1916114"/>
            <a:ext cx="8809038" cy="30257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5666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a:t>Entecavir preferred over tenofovir</a:t>
            </a:r>
          </a:p>
        </p:txBody>
      </p:sp>
      <p:sp>
        <p:nvSpPr>
          <p:cNvPr id="36867" name="Content Placeholder 2"/>
          <p:cNvSpPr>
            <a:spLocks noGrp="1"/>
          </p:cNvSpPr>
          <p:nvPr>
            <p:ph idx="1"/>
          </p:nvPr>
        </p:nvSpPr>
        <p:spPr/>
        <p:txBody>
          <a:bodyPr/>
          <a:lstStyle/>
          <a:p>
            <a:endParaRPr lang="en-US" altLang="en-US"/>
          </a:p>
          <a:p>
            <a:r>
              <a:rPr lang="en-US" altLang="en-US"/>
              <a:t>Age &gt; 60 years; </a:t>
            </a:r>
          </a:p>
          <a:p>
            <a:r>
              <a:rPr lang="en-US" altLang="en-US"/>
              <a:t>bone disease due to chronic steroid use or use of other medications that worsen bone density, </a:t>
            </a:r>
          </a:p>
          <a:p>
            <a:r>
              <a:rPr lang="en-US" altLang="en-US"/>
              <a:t>history of fragility fracture, osteoporosis; </a:t>
            </a:r>
          </a:p>
          <a:p>
            <a:r>
              <a:rPr lang="en-US" altLang="en-US"/>
              <a:t>altered renal function with eGFR &lt; 60 mL/min/1.73 m2 or albuminuria &gt; 30 mg/ 24 hr or moderate dipstick proteinuria or Low phosphate (&lt;2.5 mg/dL) or </a:t>
            </a:r>
          </a:p>
          <a:p>
            <a:r>
              <a:rPr lang="en-US" altLang="en-US"/>
              <a:t>in patient on hemodialysis </a:t>
            </a:r>
          </a:p>
        </p:txBody>
      </p:sp>
    </p:spTree>
    <p:extLst>
      <p:ext uri="{BB962C8B-B14F-4D97-AF65-F5344CB8AC3E}">
        <p14:creationId xmlns:p14="http://schemas.microsoft.com/office/powerpoint/2010/main" val="2859480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49EA0-22FB-4099-A643-F1394A75A120}"/>
              </a:ext>
            </a:extLst>
          </p:cNvPr>
          <p:cNvSpPr>
            <a:spLocks noGrp="1"/>
          </p:cNvSpPr>
          <p:nvPr>
            <p:ph type="title"/>
          </p:nvPr>
        </p:nvSpPr>
        <p:spPr/>
        <p:txBody>
          <a:bodyPr/>
          <a:lstStyle/>
          <a:p>
            <a:r>
              <a:rPr lang="en-US" dirty="0"/>
              <a:t>LAMIVUDINE</a:t>
            </a:r>
            <a:endParaRPr lang="en-IN" dirty="0"/>
          </a:p>
        </p:txBody>
      </p:sp>
      <p:sp>
        <p:nvSpPr>
          <p:cNvPr id="3" name="Content Placeholder 2">
            <a:extLst>
              <a:ext uri="{FF2B5EF4-FFF2-40B4-BE49-F238E27FC236}">
                <a16:creationId xmlns:a16="http://schemas.microsoft.com/office/drawing/2014/main" id="{CEA4453F-934E-4989-A02F-76DABAE2D5DE}"/>
              </a:ext>
            </a:extLst>
          </p:cNvPr>
          <p:cNvSpPr>
            <a:spLocks noGrp="1"/>
          </p:cNvSpPr>
          <p:nvPr>
            <p:ph idx="1"/>
          </p:nvPr>
        </p:nvSpPr>
        <p:spPr/>
        <p:txBody>
          <a:bodyPr>
            <a:normAutofit fontScale="92500" lnSpcReduction="20000"/>
          </a:bodyPr>
          <a:lstStyle/>
          <a:p>
            <a:r>
              <a:rPr lang="en-US" dirty="0"/>
              <a:t>Dose: 100mg daily</a:t>
            </a:r>
          </a:p>
          <a:p>
            <a:r>
              <a:rPr lang="en-US" dirty="0"/>
              <a:t>Children:3mg/kg daily to maximum 100mg</a:t>
            </a:r>
          </a:p>
          <a:p>
            <a:r>
              <a:rPr lang="en-US" dirty="0"/>
              <a:t>Pregnancy: Category C</a:t>
            </a:r>
          </a:p>
          <a:p>
            <a:r>
              <a:rPr lang="en-US" dirty="0"/>
              <a:t>Side effects:</a:t>
            </a:r>
          </a:p>
          <a:p>
            <a:pPr marL="0" indent="0">
              <a:buNone/>
            </a:pPr>
            <a:r>
              <a:rPr lang="en-US" dirty="0"/>
              <a:t>                         Pancreatitis</a:t>
            </a:r>
          </a:p>
          <a:p>
            <a:pPr marL="0" indent="0">
              <a:buNone/>
            </a:pPr>
            <a:r>
              <a:rPr lang="en-US" dirty="0"/>
              <a:t>                         Lactic acidosis</a:t>
            </a:r>
          </a:p>
          <a:p>
            <a:r>
              <a:rPr lang="en-US" dirty="0"/>
              <a:t>Monitoring:</a:t>
            </a:r>
          </a:p>
          <a:p>
            <a:pPr marL="0" indent="0">
              <a:buNone/>
            </a:pPr>
            <a:r>
              <a:rPr lang="en-US" dirty="0"/>
              <a:t>Amylase if symptoms present</a:t>
            </a:r>
          </a:p>
          <a:p>
            <a:pPr marL="0" indent="0">
              <a:buNone/>
            </a:pPr>
            <a:r>
              <a:rPr lang="en-US" dirty="0"/>
              <a:t>Lactic acid levels if there is clinical concern</a:t>
            </a:r>
          </a:p>
          <a:p>
            <a:pPr marL="0" indent="0">
              <a:buNone/>
            </a:pPr>
            <a:r>
              <a:rPr lang="en-US" dirty="0"/>
              <a:t>Test HIV before initiation</a:t>
            </a:r>
            <a:endParaRPr lang="en-IN" dirty="0"/>
          </a:p>
        </p:txBody>
      </p:sp>
    </p:spTree>
    <p:extLst>
      <p:ext uri="{BB962C8B-B14F-4D97-AF65-F5344CB8AC3E}">
        <p14:creationId xmlns:p14="http://schemas.microsoft.com/office/powerpoint/2010/main" val="302542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3862-3F4D-42B2-99C4-D9A49305693F}"/>
              </a:ext>
            </a:extLst>
          </p:cNvPr>
          <p:cNvSpPr>
            <a:spLocks noGrp="1"/>
          </p:cNvSpPr>
          <p:nvPr>
            <p:ph type="title"/>
          </p:nvPr>
        </p:nvSpPr>
        <p:spPr/>
        <p:txBody>
          <a:bodyPr/>
          <a:lstStyle/>
          <a:p>
            <a:r>
              <a:rPr lang="en-US" dirty="0"/>
              <a:t>ADEFOVIR</a:t>
            </a:r>
            <a:endParaRPr lang="en-IN" dirty="0"/>
          </a:p>
        </p:txBody>
      </p:sp>
      <p:sp>
        <p:nvSpPr>
          <p:cNvPr id="3" name="Content Placeholder 2">
            <a:extLst>
              <a:ext uri="{FF2B5EF4-FFF2-40B4-BE49-F238E27FC236}">
                <a16:creationId xmlns:a16="http://schemas.microsoft.com/office/drawing/2014/main" id="{F2D2F546-36A9-47FA-8D3E-31E0E68E313E}"/>
              </a:ext>
            </a:extLst>
          </p:cNvPr>
          <p:cNvSpPr>
            <a:spLocks noGrp="1"/>
          </p:cNvSpPr>
          <p:nvPr>
            <p:ph idx="1"/>
          </p:nvPr>
        </p:nvSpPr>
        <p:spPr/>
        <p:txBody>
          <a:bodyPr/>
          <a:lstStyle/>
          <a:p>
            <a:r>
              <a:rPr lang="en-US" dirty="0"/>
              <a:t>Dose : 10mg daily</a:t>
            </a:r>
          </a:p>
          <a:p>
            <a:r>
              <a:rPr lang="en-US" dirty="0"/>
              <a:t>Children: &gt;12yrs </a:t>
            </a:r>
          </a:p>
          <a:p>
            <a:r>
              <a:rPr lang="en-US" dirty="0"/>
              <a:t>Pregnancy :Category C</a:t>
            </a:r>
          </a:p>
          <a:p>
            <a:r>
              <a:rPr lang="en-US" dirty="0"/>
              <a:t>Side effects: </a:t>
            </a:r>
          </a:p>
          <a:p>
            <a:pPr marL="0" indent="0">
              <a:buNone/>
            </a:pPr>
            <a:r>
              <a:rPr lang="en-US" dirty="0"/>
              <a:t>                        Acute renal failure </a:t>
            </a:r>
          </a:p>
          <a:p>
            <a:pPr marL="0" indent="0">
              <a:buNone/>
            </a:pPr>
            <a:r>
              <a:rPr lang="en-US" dirty="0"/>
              <a:t>                         Fanconi syndrome</a:t>
            </a:r>
          </a:p>
          <a:p>
            <a:pPr marL="0" indent="0">
              <a:buNone/>
            </a:pPr>
            <a:r>
              <a:rPr lang="en-US" dirty="0"/>
              <a:t>                        Lactic acidosis</a:t>
            </a:r>
          </a:p>
          <a:p>
            <a:pPr marL="0" indent="0">
              <a:buNone/>
            </a:pPr>
            <a:r>
              <a:rPr lang="en-US" dirty="0"/>
              <a:t>Monitoring: Similar to Tenofovir</a:t>
            </a:r>
          </a:p>
          <a:p>
            <a:endParaRPr lang="en-IN" dirty="0"/>
          </a:p>
        </p:txBody>
      </p:sp>
    </p:spTree>
    <p:extLst>
      <p:ext uri="{BB962C8B-B14F-4D97-AF65-F5344CB8AC3E}">
        <p14:creationId xmlns:p14="http://schemas.microsoft.com/office/powerpoint/2010/main" val="27490489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F68F2-E3EC-4235-92CD-EE026560AC03}"/>
              </a:ext>
            </a:extLst>
          </p:cNvPr>
          <p:cNvSpPr>
            <a:spLocks noGrp="1"/>
          </p:cNvSpPr>
          <p:nvPr>
            <p:ph type="title"/>
          </p:nvPr>
        </p:nvSpPr>
        <p:spPr/>
        <p:txBody>
          <a:bodyPr/>
          <a:lstStyle/>
          <a:p>
            <a:r>
              <a:rPr lang="en-US" dirty="0"/>
              <a:t>TELBIVUDINE</a:t>
            </a:r>
            <a:endParaRPr lang="en-IN" dirty="0"/>
          </a:p>
        </p:txBody>
      </p:sp>
      <p:sp>
        <p:nvSpPr>
          <p:cNvPr id="3" name="Content Placeholder 2">
            <a:extLst>
              <a:ext uri="{FF2B5EF4-FFF2-40B4-BE49-F238E27FC236}">
                <a16:creationId xmlns:a16="http://schemas.microsoft.com/office/drawing/2014/main" id="{E902A314-D424-49FE-B7DD-2203C5F96716}"/>
              </a:ext>
            </a:extLst>
          </p:cNvPr>
          <p:cNvSpPr>
            <a:spLocks noGrp="1"/>
          </p:cNvSpPr>
          <p:nvPr>
            <p:ph idx="1"/>
          </p:nvPr>
        </p:nvSpPr>
        <p:spPr/>
        <p:txBody>
          <a:bodyPr>
            <a:normAutofit fontScale="77500" lnSpcReduction="20000"/>
          </a:bodyPr>
          <a:lstStyle/>
          <a:p>
            <a:r>
              <a:rPr lang="en-US" dirty="0"/>
              <a:t>Dose : 600mg daily</a:t>
            </a:r>
          </a:p>
          <a:p>
            <a:r>
              <a:rPr lang="en-US" dirty="0"/>
              <a:t>Not recommended in children</a:t>
            </a:r>
          </a:p>
          <a:p>
            <a:r>
              <a:rPr lang="en-US" dirty="0"/>
              <a:t>Pregnancy: Category B </a:t>
            </a:r>
          </a:p>
          <a:p>
            <a:r>
              <a:rPr lang="en-US" dirty="0"/>
              <a:t>Side effects:</a:t>
            </a:r>
          </a:p>
          <a:p>
            <a:pPr marL="0" indent="0">
              <a:buNone/>
            </a:pPr>
            <a:r>
              <a:rPr lang="en-US" dirty="0"/>
              <a:t>                          Creatinine kinase elevation</a:t>
            </a:r>
          </a:p>
          <a:p>
            <a:pPr marL="0" indent="0">
              <a:buNone/>
            </a:pPr>
            <a:r>
              <a:rPr lang="en-US" dirty="0"/>
              <a:t>                          Myopathy</a:t>
            </a:r>
          </a:p>
          <a:p>
            <a:pPr marL="0" indent="0">
              <a:buNone/>
            </a:pPr>
            <a:r>
              <a:rPr lang="en-US" dirty="0"/>
              <a:t>                          Peripheral neuropathy</a:t>
            </a:r>
          </a:p>
          <a:p>
            <a:pPr marL="0" indent="0">
              <a:buNone/>
            </a:pPr>
            <a:r>
              <a:rPr lang="en-US" dirty="0"/>
              <a:t>                          Lactic acidosis</a:t>
            </a:r>
          </a:p>
          <a:p>
            <a:r>
              <a:rPr lang="en-US" dirty="0"/>
              <a:t>Monitoring:</a:t>
            </a:r>
          </a:p>
          <a:p>
            <a:pPr marL="0" indent="0">
              <a:buNone/>
            </a:pPr>
            <a:r>
              <a:rPr lang="en-US" dirty="0"/>
              <a:t>Creatinine kinase if symptoms present</a:t>
            </a:r>
          </a:p>
          <a:p>
            <a:pPr marL="0" indent="0">
              <a:buNone/>
            </a:pPr>
            <a:r>
              <a:rPr lang="en-US" dirty="0"/>
              <a:t>clinical evaluation for peripheral neuropathy,</a:t>
            </a:r>
          </a:p>
          <a:p>
            <a:pPr marL="0" indent="0">
              <a:buNone/>
            </a:pPr>
            <a:r>
              <a:rPr lang="en-US" dirty="0"/>
              <a:t>lactic acid levels if there is clinical concern</a:t>
            </a:r>
            <a:endParaRPr lang="en-IN" dirty="0"/>
          </a:p>
        </p:txBody>
      </p:sp>
    </p:spTree>
    <p:extLst>
      <p:ext uri="{BB962C8B-B14F-4D97-AF65-F5344CB8AC3E}">
        <p14:creationId xmlns:p14="http://schemas.microsoft.com/office/powerpoint/2010/main" val="24901895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Table 28"/>
          <p:cNvGraphicFramePr>
            <a:graphicFrameLocks noGrp="1"/>
          </p:cNvGraphicFramePr>
          <p:nvPr>
            <p:extLst>
              <p:ext uri="{D42A27DB-BD31-4B8C-83A1-F6EECF244321}">
                <p14:modId xmlns:p14="http://schemas.microsoft.com/office/powerpoint/2010/main" val="1512936634"/>
              </p:ext>
            </p:extLst>
          </p:nvPr>
        </p:nvGraphicFramePr>
        <p:xfrm>
          <a:off x="1919289" y="1803400"/>
          <a:ext cx="8569325" cy="3869266"/>
        </p:xfrm>
        <a:graphic>
          <a:graphicData uri="http://schemas.openxmlformats.org/drawingml/2006/table">
            <a:tbl>
              <a:tblPr/>
              <a:tblGrid>
                <a:gridCol w="2459037">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gridCol w="2757488">
                  <a:extLst>
                    <a:ext uri="{9D8B030D-6E8A-4147-A177-3AD203B41FA5}">
                      <a16:colId xmlns:a16="http://schemas.microsoft.com/office/drawing/2014/main" val="20002"/>
                    </a:ext>
                  </a:extLst>
                </a:gridCol>
              </a:tblGrid>
              <a:tr h="1565359">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Arial" charset="0"/>
                          <a:ea typeface="Arial" charset="0"/>
                          <a:cs typeface="Arial" charset="0"/>
                        </a:rPr>
                        <a:t>       :</a:t>
                      </a:r>
                      <a:r>
                        <a:rPr kumimoji="0" lang="en-US" altLang="en-US" sz="1800" b="1" i="0" u="none" strike="noStrike" cap="none" normalizeH="0" baseline="0">
                          <a:ln>
                            <a:noFill/>
                          </a:ln>
                          <a:solidFill>
                            <a:schemeClr val="tx1"/>
                          </a:solidFill>
                          <a:effectLst/>
                          <a:latin typeface="Arial" charset="0"/>
                          <a:ea typeface="Arial" charset="0"/>
                          <a:cs typeface="Arial" charset="0"/>
                        </a:rPr>
                        <a:t> every 12 mo</a:t>
                      </a:r>
                      <a:endParaRPr kumimoji="0" lang="en-US" altLang="en-US" sz="2400" b="1" i="0" u="none" strike="noStrike" cap="none" normalizeH="0" baseline="0">
                        <a:ln>
                          <a:noFill/>
                        </a:ln>
                        <a:solidFill>
                          <a:schemeClr val="tx1"/>
                        </a:solidFill>
                        <a:effectLst/>
                        <a:latin typeface="Arial" charset="0"/>
                        <a:ea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charset="0"/>
                          <a:ea typeface="Arial" charset="0"/>
                          <a:cs typeface="Arial" charset="0"/>
                        </a:rPr>
                        <a:t>Disease progression</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charset="0"/>
                          <a:ea typeface="Arial" charset="0"/>
                          <a:cs typeface="Arial" charset="0"/>
                        </a:rPr>
                        <a:t>/ treatment response</a:t>
                      </a:r>
                    </a:p>
                  </a:txBody>
                  <a:tcPr marL="91444" marR="91444" marT="45709" marB="45709"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Arial" charset="0"/>
                          <a:ea typeface="Arial" charset="0"/>
                          <a:cs typeface="Arial" charset="0"/>
                        </a:rPr>
                        <a:t>       :</a:t>
                      </a:r>
                      <a:r>
                        <a:rPr kumimoji="0" lang="en-US" altLang="en-US" sz="1800" b="1" i="0" u="none" strike="noStrike" cap="none" normalizeH="0" baseline="0">
                          <a:ln>
                            <a:noFill/>
                          </a:ln>
                          <a:solidFill>
                            <a:schemeClr val="tx1"/>
                          </a:solidFill>
                          <a:effectLst/>
                          <a:latin typeface="Arial" charset="0"/>
                          <a:ea typeface="Arial" charset="0"/>
                          <a:cs typeface="Arial" charset="0"/>
                        </a:rPr>
                        <a:t> every 12 months</a:t>
                      </a:r>
                      <a:endParaRPr kumimoji="0" lang="en-US" altLang="en-US" sz="2400" b="1" i="0" u="none" strike="noStrike" cap="none" normalizeH="0" baseline="0">
                        <a:ln>
                          <a:noFill/>
                        </a:ln>
                        <a:solidFill>
                          <a:schemeClr val="tx1"/>
                        </a:solidFill>
                        <a:effectLst/>
                        <a:latin typeface="Arial" charset="0"/>
                        <a:ea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charset="0"/>
                          <a:ea typeface="Arial" charset="0"/>
                          <a:cs typeface="Arial" charset="0"/>
                        </a:rPr>
                        <a:t>Monitoring for treatment toxicities</a:t>
                      </a:r>
                      <a:endParaRPr kumimoji="0" lang="en-GB" altLang="en-US" sz="1600" b="1" i="0" u="none" strike="noStrike" cap="none" normalizeH="0" baseline="0">
                        <a:ln>
                          <a:noFill/>
                        </a:ln>
                        <a:solidFill>
                          <a:schemeClr val="tx1"/>
                        </a:solidFill>
                        <a:effectLst/>
                        <a:latin typeface="Arial" charset="0"/>
                        <a:ea typeface="Arial" charset="0"/>
                        <a:cs typeface="Arial" charset="0"/>
                      </a:endParaRPr>
                    </a:p>
                  </a:txBody>
                  <a:tcPr marL="91444" marR="91444" marT="45709" marB="45709"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Arial" charset="0"/>
                          <a:ea typeface="Arial" charset="0"/>
                          <a:cs typeface="Arial" charset="0"/>
                        </a:rPr>
                        <a:t>       :</a:t>
                      </a:r>
                      <a:r>
                        <a:rPr kumimoji="0" lang="en-US" altLang="en-US" sz="1800" b="1" i="0" u="none" strike="noStrike" cap="none" normalizeH="0" baseline="0">
                          <a:ln>
                            <a:noFill/>
                          </a:ln>
                          <a:solidFill>
                            <a:schemeClr val="tx1"/>
                          </a:solidFill>
                          <a:effectLst/>
                          <a:latin typeface="Arial" charset="0"/>
                          <a:ea typeface="Arial" charset="0"/>
                          <a:cs typeface="Arial" charset="0"/>
                        </a:rPr>
                        <a:t> every 6 months</a:t>
                      </a:r>
                      <a:endParaRPr kumimoji="0" lang="en-US" altLang="en-US" sz="2400" b="1" i="0" u="none" strike="noStrike" cap="none" normalizeH="0" baseline="0">
                        <a:ln>
                          <a:noFill/>
                        </a:ln>
                        <a:solidFill>
                          <a:schemeClr val="tx1"/>
                        </a:solidFill>
                        <a:effectLst/>
                        <a:latin typeface="Arial" charset="0"/>
                        <a:ea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charset="0"/>
                          <a:ea typeface="Arial" charset="0"/>
                          <a:cs typeface="Arial" charset="0"/>
                        </a:rPr>
                        <a:t>Detection of liver cancer</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charset="0"/>
                          <a:ea typeface="Arial" charset="0"/>
                          <a:cs typeface="Arial" charset="0"/>
                        </a:rPr>
                        <a:t>(cirrhosis / family history)</a:t>
                      </a:r>
                      <a:endParaRPr kumimoji="0" lang="en-GB" altLang="en-US" sz="1600" b="1" i="0" u="none" strike="noStrike" cap="none" normalizeH="0" baseline="0">
                        <a:ln>
                          <a:noFill/>
                        </a:ln>
                        <a:solidFill>
                          <a:schemeClr val="tx1"/>
                        </a:solidFill>
                        <a:effectLst/>
                        <a:latin typeface="Arial" charset="0"/>
                        <a:ea typeface="Arial" charset="0"/>
                        <a:cs typeface="Arial" charset="0"/>
                      </a:endParaRPr>
                    </a:p>
                  </a:txBody>
                  <a:tcPr marL="91444" marR="91444" marT="45709" marB="45709"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0"/>
                  </a:ext>
                </a:extLst>
              </a:tr>
              <a:tr h="767969">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Arial" charset="0"/>
                          <a:cs typeface="Arial" charset="0"/>
                        </a:rPr>
                        <a:t>Adherence</a:t>
                      </a:r>
                      <a:endParaRPr kumimoji="0" lang="en-GB" altLang="en-US" sz="1600" b="0" i="0" u="none" strike="noStrike" cap="none" normalizeH="0" baseline="0" dirty="0">
                        <a:ln>
                          <a:noFill/>
                        </a:ln>
                        <a:solidFill>
                          <a:srgbClr val="000000"/>
                        </a:solidFill>
                        <a:effectLst/>
                        <a:latin typeface="Arial" charset="0"/>
                        <a:ea typeface="Arial" charset="0"/>
                        <a:cs typeface="Arial" charset="0"/>
                      </a:endParaRPr>
                    </a:p>
                  </a:txBody>
                  <a:tcPr marL="91444" marR="91444"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Arial" charset="0"/>
                          <a:ea typeface="Arial" charset="0"/>
                          <a:cs typeface="Arial" charset="0"/>
                        </a:rPr>
                        <a:t>Renal function</a:t>
                      </a:r>
                      <a:endParaRPr kumimoji="0" lang="en-GB" altLang="en-US" sz="1600" b="0" i="0" u="none" strike="noStrike" cap="none" normalizeH="0" baseline="0">
                        <a:ln>
                          <a:noFill/>
                        </a:ln>
                        <a:solidFill>
                          <a:srgbClr val="000000"/>
                        </a:solidFill>
                        <a:effectLst/>
                        <a:latin typeface="Arial" charset="0"/>
                        <a:ea typeface="Arial" charset="0"/>
                        <a:cs typeface="Arial" charset="0"/>
                      </a:endParaRPr>
                    </a:p>
                  </a:txBody>
                  <a:tcPr marL="91444" marR="91444"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ja-JP" sz="1600" b="0" i="0" u="none" strike="noStrike" cap="none" normalizeH="0" baseline="0">
                          <a:ln>
                            <a:noFill/>
                          </a:ln>
                          <a:solidFill>
                            <a:srgbClr val="000000"/>
                          </a:solidFill>
                          <a:effectLst/>
                          <a:latin typeface="Arial" charset="0"/>
                          <a:ea typeface="MS PGothic" charset="-128"/>
                        </a:rPr>
                        <a:t>Ultrasound</a:t>
                      </a:r>
                      <a:endParaRPr kumimoji="0" lang="en-GB" altLang="en-US" sz="1600" b="0" i="0" u="none" strike="noStrike" cap="none" normalizeH="0" baseline="0">
                        <a:ln>
                          <a:noFill/>
                        </a:ln>
                        <a:solidFill>
                          <a:srgbClr val="000000"/>
                        </a:solidFill>
                        <a:effectLst/>
                        <a:latin typeface="Arial" charset="0"/>
                        <a:ea typeface="Arial" charset="0"/>
                        <a:cs typeface="Arial" charset="0"/>
                      </a:endParaRPr>
                    </a:p>
                  </a:txBody>
                  <a:tcPr marL="91444" marR="91444"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767969">
                <a:tc>
                  <a:txBody>
                    <a:bodyPr/>
                    <a:lstStyle>
                      <a:lvl1pPr defTabSz="912813">
                        <a:spcBef>
                          <a:spcPct val="20000"/>
                        </a:spcBef>
                        <a:buFont typeface="Arial" charset="0"/>
                        <a:defRPr sz="2000">
                          <a:solidFill>
                            <a:schemeClr val="tx1"/>
                          </a:solidFill>
                          <a:latin typeface="Calibri" charset="0"/>
                        </a:defRPr>
                      </a:lvl1pPr>
                      <a:lvl2pPr marL="742950" indent="-285750" defTabSz="912813">
                        <a:spcBef>
                          <a:spcPct val="20000"/>
                        </a:spcBef>
                        <a:buFont typeface="Arial" charset="0"/>
                        <a:defRPr sz="2000">
                          <a:solidFill>
                            <a:schemeClr val="tx1"/>
                          </a:solidFill>
                          <a:latin typeface="Calibri" charset="0"/>
                        </a:defRPr>
                      </a:lvl2pPr>
                      <a:lvl3pPr marL="1143000" indent="-228600" defTabSz="912813">
                        <a:spcBef>
                          <a:spcPct val="20000"/>
                        </a:spcBef>
                        <a:buFont typeface="Arial" charset="0"/>
                        <a:defRPr>
                          <a:solidFill>
                            <a:schemeClr val="tx1"/>
                          </a:solidFill>
                          <a:latin typeface="Calibri" charset="0"/>
                        </a:defRPr>
                      </a:lvl3pPr>
                      <a:lvl4pPr marL="1600200" indent="-228600" defTabSz="912813">
                        <a:spcBef>
                          <a:spcPct val="20000"/>
                        </a:spcBef>
                        <a:buFont typeface="Arial" charset="0"/>
                        <a:defRPr sz="1600">
                          <a:solidFill>
                            <a:schemeClr val="tx1"/>
                          </a:solidFill>
                          <a:latin typeface="Calibri" charset="0"/>
                        </a:defRPr>
                      </a:lvl4pPr>
                      <a:lvl5pPr marL="2057400" indent="-228600" defTabSz="912813">
                        <a:spcBef>
                          <a:spcPct val="20000"/>
                        </a:spcBef>
                        <a:buFont typeface="Arial" charset="0"/>
                        <a:defRPr sz="1600">
                          <a:solidFill>
                            <a:schemeClr val="tx1"/>
                          </a:solidFill>
                          <a:latin typeface="Calibri" charset="0"/>
                        </a:defRPr>
                      </a:lvl5pPr>
                      <a:lvl6pPr marL="2514600" indent="-228600" defTabSz="912813" eaLnBrk="0" fontAlgn="base" hangingPunct="0">
                        <a:spcBef>
                          <a:spcPct val="20000"/>
                        </a:spcBef>
                        <a:spcAft>
                          <a:spcPct val="0"/>
                        </a:spcAft>
                        <a:buFont typeface="Arial" charset="0"/>
                        <a:defRPr sz="1600">
                          <a:solidFill>
                            <a:schemeClr val="tx1"/>
                          </a:solidFill>
                          <a:latin typeface="Calibri" charset="0"/>
                        </a:defRPr>
                      </a:lvl6pPr>
                      <a:lvl7pPr marL="2971800" indent="-228600" defTabSz="912813" eaLnBrk="0" fontAlgn="base" hangingPunct="0">
                        <a:spcBef>
                          <a:spcPct val="20000"/>
                        </a:spcBef>
                        <a:spcAft>
                          <a:spcPct val="0"/>
                        </a:spcAft>
                        <a:buFont typeface="Arial" charset="0"/>
                        <a:defRPr sz="1600">
                          <a:solidFill>
                            <a:schemeClr val="tx1"/>
                          </a:solidFill>
                          <a:latin typeface="Calibri" charset="0"/>
                        </a:defRPr>
                      </a:lvl7pPr>
                      <a:lvl8pPr marL="3429000" indent="-228600" defTabSz="912813" eaLnBrk="0" fontAlgn="base" hangingPunct="0">
                        <a:spcBef>
                          <a:spcPct val="20000"/>
                        </a:spcBef>
                        <a:spcAft>
                          <a:spcPct val="0"/>
                        </a:spcAft>
                        <a:buFont typeface="Arial" charset="0"/>
                        <a:defRPr sz="1600">
                          <a:solidFill>
                            <a:schemeClr val="tx1"/>
                          </a:solidFill>
                          <a:latin typeface="Calibri" charset="0"/>
                        </a:defRPr>
                      </a:lvl8pPr>
                      <a:lvl9pPr marL="3886200" indent="-228600" defTabSz="912813"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Arial" charset="0"/>
                          <a:ea typeface="Arial" charset="0"/>
                          <a:cs typeface="Arial" charset="0"/>
                        </a:rPr>
                        <a:t>ALT, HBV DNA, HBeAg</a:t>
                      </a:r>
                      <a:endParaRPr kumimoji="0" lang="en-GB" altLang="en-US" sz="1600" b="0" i="0" u="none" strike="noStrike" cap="none" normalizeH="0" baseline="0">
                        <a:ln>
                          <a:noFill/>
                        </a:ln>
                        <a:solidFill>
                          <a:srgbClr val="000000"/>
                        </a:solidFill>
                        <a:effectLst/>
                        <a:latin typeface="Arial" charset="0"/>
                        <a:ea typeface="Arial" charset="0"/>
                        <a:cs typeface="Arial" charset="0"/>
                      </a:endParaRPr>
                    </a:p>
                  </a:txBody>
                  <a:tcPr marL="91444" marR="91444"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912813">
                        <a:spcBef>
                          <a:spcPct val="20000"/>
                        </a:spcBef>
                        <a:buFont typeface="Arial" charset="0"/>
                        <a:defRPr sz="2000">
                          <a:solidFill>
                            <a:schemeClr val="tx1"/>
                          </a:solidFill>
                          <a:latin typeface="Calibri" charset="0"/>
                        </a:defRPr>
                      </a:lvl1pPr>
                      <a:lvl2pPr marL="742950" indent="-285750" defTabSz="912813">
                        <a:spcBef>
                          <a:spcPct val="20000"/>
                        </a:spcBef>
                        <a:buFont typeface="Arial" charset="0"/>
                        <a:defRPr sz="2000">
                          <a:solidFill>
                            <a:schemeClr val="tx1"/>
                          </a:solidFill>
                          <a:latin typeface="Calibri" charset="0"/>
                        </a:defRPr>
                      </a:lvl2pPr>
                      <a:lvl3pPr marL="1143000" indent="-228600" defTabSz="912813">
                        <a:spcBef>
                          <a:spcPct val="20000"/>
                        </a:spcBef>
                        <a:buFont typeface="Arial" charset="0"/>
                        <a:defRPr>
                          <a:solidFill>
                            <a:schemeClr val="tx1"/>
                          </a:solidFill>
                          <a:latin typeface="Calibri" charset="0"/>
                        </a:defRPr>
                      </a:lvl3pPr>
                      <a:lvl4pPr marL="1600200" indent="-228600" defTabSz="912813">
                        <a:spcBef>
                          <a:spcPct val="20000"/>
                        </a:spcBef>
                        <a:buFont typeface="Arial" charset="0"/>
                        <a:defRPr sz="1600">
                          <a:solidFill>
                            <a:schemeClr val="tx1"/>
                          </a:solidFill>
                          <a:latin typeface="Calibri" charset="0"/>
                        </a:defRPr>
                      </a:lvl4pPr>
                      <a:lvl5pPr marL="2057400" indent="-228600" defTabSz="912813">
                        <a:spcBef>
                          <a:spcPct val="20000"/>
                        </a:spcBef>
                        <a:buFont typeface="Arial" charset="0"/>
                        <a:defRPr sz="1600">
                          <a:solidFill>
                            <a:schemeClr val="tx1"/>
                          </a:solidFill>
                          <a:latin typeface="Calibri" charset="0"/>
                        </a:defRPr>
                      </a:lvl5pPr>
                      <a:lvl6pPr marL="2514600" indent="-228600" defTabSz="912813" eaLnBrk="0" fontAlgn="base" hangingPunct="0">
                        <a:spcBef>
                          <a:spcPct val="20000"/>
                        </a:spcBef>
                        <a:spcAft>
                          <a:spcPct val="0"/>
                        </a:spcAft>
                        <a:buFont typeface="Arial" charset="0"/>
                        <a:defRPr sz="1600">
                          <a:solidFill>
                            <a:schemeClr val="tx1"/>
                          </a:solidFill>
                          <a:latin typeface="Calibri" charset="0"/>
                        </a:defRPr>
                      </a:lvl6pPr>
                      <a:lvl7pPr marL="2971800" indent="-228600" defTabSz="912813" eaLnBrk="0" fontAlgn="base" hangingPunct="0">
                        <a:spcBef>
                          <a:spcPct val="20000"/>
                        </a:spcBef>
                        <a:spcAft>
                          <a:spcPct val="0"/>
                        </a:spcAft>
                        <a:buFont typeface="Arial" charset="0"/>
                        <a:defRPr sz="1600">
                          <a:solidFill>
                            <a:schemeClr val="tx1"/>
                          </a:solidFill>
                          <a:latin typeface="Calibri" charset="0"/>
                        </a:defRPr>
                      </a:lvl7pPr>
                      <a:lvl8pPr marL="3429000" indent="-228600" defTabSz="912813" eaLnBrk="0" fontAlgn="base" hangingPunct="0">
                        <a:spcBef>
                          <a:spcPct val="20000"/>
                        </a:spcBef>
                        <a:spcAft>
                          <a:spcPct val="0"/>
                        </a:spcAft>
                        <a:buFont typeface="Arial" charset="0"/>
                        <a:defRPr sz="1600">
                          <a:solidFill>
                            <a:schemeClr val="tx1"/>
                          </a:solidFill>
                          <a:latin typeface="Calibri" charset="0"/>
                        </a:defRPr>
                      </a:lvl8pPr>
                      <a:lvl9pPr marL="3886200" indent="-228600" defTabSz="912813"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Arial" charset="0"/>
                          <a:ea typeface="Arial" charset="0"/>
                          <a:cs typeface="Arial" charset="0"/>
                        </a:rPr>
                        <a:t>Risk factors for renal dysfunction</a:t>
                      </a:r>
                      <a:endParaRPr kumimoji="0" lang="en-GB" altLang="en-US" sz="1600" b="0" i="0" u="none" strike="noStrike" cap="none" normalizeH="0" baseline="0">
                        <a:ln>
                          <a:noFill/>
                        </a:ln>
                        <a:solidFill>
                          <a:srgbClr val="000000"/>
                        </a:solidFill>
                        <a:effectLst/>
                        <a:latin typeface="Arial" charset="0"/>
                        <a:ea typeface="Arial" charset="0"/>
                        <a:cs typeface="Arial" charset="0"/>
                      </a:endParaRPr>
                    </a:p>
                  </a:txBody>
                  <a:tcPr marL="91444" marR="91444"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ja-JP" sz="1600" b="0" i="0" u="none" strike="noStrike" cap="none" normalizeH="0" baseline="0">
                          <a:ln>
                            <a:noFill/>
                          </a:ln>
                          <a:solidFill>
                            <a:srgbClr val="000000"/>
                          </a:solidFill>
                          <a:effectLst/>
                          <a:latin typeface="Arial" charset="0"/>
                          <a:ea typeface="MS PGothic" charset="-128"/>
                        </a:rPr>
                        <a:t>α-fetoprotein</a:t>
                      </a:r>
                      <a:endParaRPr kumimoji="0" lang="en-GB" altLang="en-US" sz="1600" b="0" i="0" u="none" strike="noStrike" cap="none" normalizeH="0" baseline="0">
                        <a:ln>
                          <a:noFill/>
                        </a:ln>
                        <a:solidFill>
                          <a:srgbClr val="000000"/>
                        </a:solidFill>
                        <a:effectLst/>
                        <a:latin typeface="Arial" charset="0"/>
                        <a:ea typeface="Arial" charset="0"/>
                        <a:cs typeface="Arial" charset="0"/>
                      </a:endParaRPr>
                    </a:p>
                  </a:txBody>
                  <a:tcPr marL="91444" marR="91444"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767969">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Arial" charset="0"/>
                          <a:ea typeface="Arial" charset="0"/>
                          <a:cs typeface="Arial" charset="0"/>
                        </a:rPr>
                        <a:t>Non-invasive tests</a:t>
                      </a:r>
                      <a:endParaRPr kumimoji="0" lang="en-GB" altLang="en-US" sz="1600" b="0" i="0" u="none" strike="noStrike" cap="none" normalizeH="0" baseline="0">
                        <a:ln>
                          <a:noFill/>
                        </a:ln>
                        <a:solidFill>
                          <a:srgbClr val="000000"/>
                        </a:solidFill>
                        <a:effectLst/>
                        <a:latin typeface="Arial" charset="0"/>
                        <a:ea typeface="Arial" charset="0"/>
                        <a:cs typeface="Arial" charset="0"/>
                      </a:endParaRPr>
                    </a:p>
                  </a:txBody>
                  <a:tcPr marL="91444" marR="91444"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600" b="0" i="0" u="none" strike="noStrike" cap="none" normalizeH="0" baseline="0" dirty="0">
                        <a:ln>
                          <a:noFill/>
                        </a:ln>
                        <a:solidFill>
                          <a:srgbClr val="000000"/>
                        </a:solidFill>
                        <a:effectLst/>
                        <a:latin typeface="Arial" charset="0"/>
                        <a:ea typeface="Arial" charset="0"/>
                        <a:cs typeface="Arial" charset="0"/>
                      </a:endParaRPr>
                    </a:p>
                  </a:txBody>
                  <a:tcPr marL="91444" marR="91444"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000">
                          <a:solidFill>
                            <a:schemeClr val="tx1"/>
                          </a:solidFill>
                          <a:latin typeface="Calibri" charset="0"/>
                        </a:defRPr>
                      </a:lvl1pPr>
                      <a:lvl2pPr marL="742950" indent="-285750">
                        <a:spcBef>
                          <a:spcPct val="20000"/>
                        </a:spcBef>
                        <a:buFont typeface="Arial" charset="0"/>
                        <a:defRPr sz="2000">
                          <a:solidFill>
                            <a:schemeClr val="tx1"/>
                          </a:solidFill>
                          <a:latin typeface="Calibri" charset="0"/>
                        </a:defRPr>
                      </a:lvl2pPr>
                      <a:lvl3pPr marL="1143000" indent="-228600">
                        <a:spcBef>
                          <a:spcPct val="20000"/>
                        </a:spcBef>
                        <a:buFont typeface="Arial" charset="0"/>
                        <a:defRPr>
                          <a:solidFill>
                            <a:schemeClr val="tx1"/>
                          </a:solidFill>
                          <a:latin typeface="Calibri" charset="0"/>
                        </a:defRPr>
                      </a:lvl3pPr>
                      <a:lvl4pPr marL="1600200" indent="-228600">
                        <a:spcBef>
                          <a:spcPct val="20000"/>
                        </a:spcBef>
                        <a:buFont typeface="Arial" charset="0"/>
                        <a:defRPr sz="1600">
                          <a:solidFill>
                            <a:schemeClr val="tx1"/>
                          </a:solidFill>
                          <a:latin typeface="Calibri" charset="0"/>
                        </a:defRPr>
                      </a:lvl4pPr>
                      <a:lvl5pPr marL="2057400" indent="-228600">
                        <a:spcBef>
                          <a:spcPct val="20000"/>
                        </a:spcBef>
                        <a:buFont typeface="Arial" charset="0"/>
                        <a:defRPr sz="1600">
                          <a:solidFill>
                            <a:schemeClr val="tx1"/>
                          </a:solidFill>
                          <a:latin typeface="Calibri" charset="0"/>
                        </a:defRPr>
                      </a:lvl5pPr>
                      <a:lvl6pPr marL="2514600" indent="-228600" eaLnBrk="0" fontAlgn="base" hangingPunct="0">
                        <a:spcBef>
                          <a:spcPct val="20000"/>
                        </a:spcBef>
                        <a:spcAft>
                          <a:spcPct val="0"/>
                        </a:spcAft>
                        <a:buFont typeface="Arial" charset="0"/>
                        <a:defRPr sz="1600">
                          <a:solidFill>
                            <a:schemeClr val="tx1"/>
                          </a:solidFill>
                          <a:latin typeface="Calibri" charset="0"/>
                        </a:defRPr>
                      </a:lvl6pPr>
                      <a:lvl7pPr marL="2971800" indent="-228600" eaLnBrk="0" fontAlgn="base" hangingPunct="0">
                        <a:spcBef>
                          <a:spcPct val="20000"/>
                        </a:spcBef>
                        <a:spcAft>
                          <a:spcPct val="0"/>
                        </a:spcAft>
                        <a:buFont typeface="Arial" charset="0"/>
                        <a:defRPr sz="1600">
                          <a:solidFill>
                            <a:schemeClr val="tx1"/>
                          </a:solidFill>
                          <a:latin typeface="Calibri" charset="0"/>
                        </a:defRPr>
                      </a:lvl7pPr>
                      <a:lvl8pPr marL="3429000" indent="-228600" eaLnBrk="0" fontAlgn="base" hangingPunct="0">
                        <a:spcBef>
                          <a:spcPct val="20000"/>
                        </a:spcBef>
                        <a:spcAft>
                          <a:spcPct val="0"/>
                        </a:spcAft>
                        <a:buFont typeface="Arial" charset="0"/>
                        <a:defRPr sz="1600">
                          <a:solidFill>
                            <a:schemeClr val="tx1"/>
                          </a:solidFill>
                          <a:latin typeface="Calibri" charset="0"/>
                        </a:defRPr>
                      </a:lvl8pPr>
                      <a:lvl9pPr marL="3886200" indent="-228600" eaLnBrk="0" fontAlgn="base" hangingPunct="0">
                        <a:spcBef>
                          <a:spcPct val="20000"/>
                        </a:spcBef>
                        <a:spcAft>
                          <a:spcPct val="0"/>
                        </a:spcAft>
                        <a:buFont typeface="Arial" charset="0"/>
                        <a:defRPr sz="1600">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600" b="0" i="0" u="none" strike="noStrike" cap="none" normalizeH="0" baseline="0" dirty="0">
                        <a:ln>
                          <a:noFill/>
                        </a:ln>
                        <a:solidFill>
                          <a:srgbClr val="000000"/>
                        </a:solidFill>
                        <a:effectLst/>
                        <a:latin typeface="Arial" charset="0"/>
                        <a:ea typeface="Arial" charset="0"/>
                        <a:cs typeface="Arial" charset="0"/>
                      </a:endParaRPr>
                    </a:p>
                  </a:txBody>
                  <a:tcPr marL="91444" marR="91444"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bl>
          </a:graphicData>
        </a:graphic>
      </p:graphicFrame>
      <p:sp>
        <p:nvSpPr>
          <p:cNvPr id="32813" name="Title 2"/>
          <p:cNvSpPr>
            <a:spLocks noGrp="1"/>
          </p:cNvSpPr>
          <p:nvPr>
            <p:ph type="title"/>
          </p:nvPr>
        </p:nvSpPr>
        <p:spPr/>
        <p:txBody>
          <a:bodyPr/>
          <a:lstStyle/>
          <a:p>
            <a:pPr eaLnBrk="1" hangingPunct="1"/>
            <a:r>
              <a:rPr lang="en-US" altLang="en-US"/>
              <a:t>How to monitor?</a:t>
            </a:r>
            <a:endParaRPr lang="en-IN" altLang="en-US"/>
          </a:p>
        </p:txBody>
      </p:sp>
    </p:spTree>
    <p:extLst>
      <p:ext uri="{BB962C8B-B14F-4D97-AF65-F5344CB8AC3E}">
        <p14:creationId xmlns:p14="http://schemas.microsoft.com/office/powerpoint/2010/main" val="9814108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t>Selection of antiviral drugs for CHB</a:t>
            </a:r>
            <a:br>
              <a:rPr lang="en-US" altLang="en-US" dirty="0"/>
            </a:br>
            <a:endParaRPr lang="en-US" altLang="en-US" dirty="0"/>
          </a:p>
        </p:txBody>
      </p:sp>
      <p:sp>
        <p:nvSpPr>
          <p:cNvPr id="35843" name="Content Placeholder 2"/>
          <p:cNvSpPr>
            <a:spLocks noGrp="1"/>
          </p:cNvSpPr>
          <p:nvPr>
            <p:ph idx="1"/>
          </p:nvPr>
        </p:nvSpPr>
        <p:spPr>
          <a:xfrm>
            <a:off x="1284051" y="1524000"/>
            <a:ext cx="10069749" cy="4565515"/>
          </a:xfrm>
        </p:spPr>
        <p:txBody>
          <a:bodyPr>
            <a:normAutofit lnSpcReduction="10000"/>
          </a:bodyPr>
          <a:lstStyle/>
          <a:p>
            <a:r>
              <a:rPr lang="en-US" altLang="en-US" dirty="0"/>
              <a:t>1</a:t>
            </a:r>
            <a:r>
              <a:rPr lang="en-US" altLang="en-US" baseline="30000" dirty="0"/>
              <a:t>st</a:t>
            </a:r>
            <a:r>
              <a:rPr lang="en-US" altLang="en-US" dirty="0"/>
              <a:t> line agents: PEG IFN, Tenofovir, Entecavir</a:t>
            </a:r>
          </a:p>
          <a:p>
            <a:r>
              <a:rPr lang="en-US" altLang="en-US" dirty="0"/>
              <a:t>NAs which have a high barrier to drug resistance (Tenofovir or Entecavir) are recommended. </a:t>
            </a:r>
          </a:p>
          <a:p>
            <a:endParaRPr lang="en-US" altLang="en-US" dirty="0"/>
          </a:p>
          <a:p>
            <a:r>
              <a:rPr lang="en-US" altLang="en-US" dirty="0"/>
              <a:t>In woman of childbearing age </a:t>
            </a:r>
            <a:r>
              <a:rPr lang="en-US" altLang="en-US" dirty="0" err="1">
                <a:solidFill>
                  <a:srgbClr val="C00000"/>
                </a:solidFill>
              </a:rPr>
              <a:t>Tenofovir</a:t>
            </a:r>
            <a:r>
              <a:rPr lang="en-US" altLang="en-US" dirty="0">
                <a:solidFill>
                  <a:srgbClr val="C00000"/>
                </a:solidFill>
              </a:rPr>
              <a:t> </a:t>
            </a:r>
            <a:r>
              <a:rPr lang="en-US" altLang="en-US" dirty="0"/>
              <a:t>may be preferred as the drug of choice in the eventuality of a pregnancy. </a:t>
            </a:r>
          </a:p>
          <a:p>
            <a:pPr lvl="1"/>
            <a:r>
              <a:rPr lang="en-US" altLang="en-US" dirty="0" err="1"/>
              <a:t>Entecavir</a:t>
            </a:r>
            <a:r>
              <a:rPr lang="en-US" altLang="en-US" dirty="0"/>
              <a:t> is not recommended in pregnancy. </a:t>
            </a:r>
          </a:p>
          <a:p>
            <a:r>
              <a:rPr lang="en-US" altLang="en-US" dirty="0" err="1"/>
              <a:t>Tenofovir</a:t>
            </a:r>
            <a:r>
              <a:rPr lang="en-US" altLang="en-US" dirty="0"/>
              <a:t> is preferred in patients who have been exposed to lamivudine who have a potential for </a:t>
            </a:r>
            <a:r>
              <a:rPr lang="en-US" altLang="en-US" dirty="0" err="1"/>
              <a:t>Entecavir</a:t>
            </a:r>
            <a:r>
              <a:rPr lang="en-US" altLang="en-US" dirty="0"/>
              <a:t> resistance. </a:t>
            </a:r>
          </a:p>
          <a:p>
            <a:r>
              <a:rPr lang="en-US" altLang="en-US" dirty="0" err="1"/>
              <a:t>Entecavir</a:t>
            </a:r>
            <a:r>
              <a:rPr lang="en-US" altLang="en-US" dirty="0"/>
              <a:t> is recommended in children aged 2–11 years. </a:t>
            </a:r>
          </a:p>
          <a:p>
            <a:endParaRPr lang="en-US" altLang="en-US" dirty="0"/>
          </a:p>
        </p:txBody>
      </p:sp>
    </p:spTree>
    <p:extLst>
      <p:ext uri="{BB962C8B-B14F-4D97-AF65-F5344CB8AC3E}">
        <p14:creationId xmlns:p14="http://schemas.microsoft.com/office/powerpoint/2010/main" val="967703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455C-CF3A-42C6-8C20-26E601B0A1E2}"/>
              </a:ext>
            </a:extLst>
          </p:cNvPr>
          <p:cNvSpPr>
            <a:spLocks noGrp="1"/>
          </p:cNvSpPr>
          <p:nvPr>
            <p:ph type="title"/>
          </p:nvPr>
        </p:nvSpPr>
        <p:spPr/>
        <p:txBody>
          <a:bodyPr/>
          <a:lstStyle/>
          <a:p>
            <a:r>
              <a:rPr lang="en-US" dirty="0"/>
              <a:t>IFN VERSUS NUCLEOTIDE ANALOGUES</a:t>
            </a:r>
            <a:endParaRPr lang="en-IN" dirty="0"/>
          </a:p>
        </p:txBody>
      </p:sp>
      <p:sp>
        <p:nvSpPr>
          <p:cNvPr id="3" name="Content Placeholder 2">
            <a:extLst>
              <a:ext uri="{FF2B5EF4-FFF2-40B4-BE49-F238E27FC236}">
                <a16:creationId xmlns:a16="http://schemas.microsoft.com/office/drawing/2014/main" id="{C44F63CA-4E0E-413F-9C96-F239DDEF5D66}"/>
              </a:ext>
            </a:extLst>
          </p:cNvPr>
          <p:cNvSpPr>
            <a:spLocks noGrp="1"/>
          </p:cNvSpPr>
          <p:nvPr>
            <p:ph idx="1"/>
          </p:nvPr>
        </p:nvSpPr>
        <p:spPr/>
        <p:txBody>
          <a:bodyPr/>
          <a:lstStyle/>
          <a:p>
            <a:r>
              <a:rPr lang="en-US" dirty="0"/>
              <a:t>IFN:</a:t>
            </a:r>
          </a:p>
          <a:p>
            <a:r>
              <a:rPr lang="en-US" dirty="0"/>
              <a:t> Finite duration of therapy</a:t>
            </a:r>
          </a:p>
          <a:p>
            <a:r>
              <a:rPr lang="en-US" dirty="0"/>
              <a:t>Achieves highest rates of HBEAG response after a year of therapy</a:t>
            </a:r>
          </a:p>
          <a:p>
            <a:r>
              <a:rPr lang="en-US" dirty="0"/>
              <a:t>Does not support viral mutations</a:t>
            </a:r>
          </a:p>
          <a:p>
            <a:r>
              <a:rPr lang="en-US" dirty="0"/>
              <a:t>But requires subcutaneous injections </a:t>
            </a:r>
          </a:p>
          <a:p>
            <a:r>
              <a:rPr lang="en-US" dirty="0"/>
              <a:t>Associated inconvenience</a:t>
            </a:r>
          </a:p>
          <a:p>
            <a:r>
              <a:rPr lang="en-US" dirty="0"/>
              <a:t>More intensive clinical and laboratory monitoring</a:t>
            </a:r>
          </a:p>
          <a:p>
            <a:r>
              <a:rPr lang="en-US" dirty="0"/>
              <a:t>Intolerability</a:t>
            </a:r>
            <a:endParaRPr lang="en-IN" dirty="0"/>
          </a:p>
        </p:txBody>
      </p:sp>
    </p:spTree>
    <p:extLst>
      <p:ext uri="{BB962C8B-B14F-4D97-AF65-F5344CB8AC3E}">
        <p14:creationId xmlns:p14="http://schemas.microsoft.com/office/powerpoint/2010/main" val="3338972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6F87B-F173-4ABC-8748-59BBEC9A17ED}"/>
              </a:ext>
            </a:extLst>
          </p:cNvPr>
          <p:cNvSpPr>
            <a:spLocks noGrp="1"/>
          </p:cNvSpPr>
          <p:nvPr>
            <p:ph type="title"/>
          </p:nvPr>
        </p:nvSpPr>
        <p:spPr/>
        <p:txBody>
          <a:bodyPr/>
          <a:lstStyle/>
          <a:p>
            <a:r>
              <a:rPr lang="en-US" dirty="0"/>
              <a:t>Nucleotide Analogues</a:t>
            </a:r>
            <a:endParaRPr lang="en-IN" dirty="0"/>
          </a:p>
        </p:txBody>
      </p:sp>
      <p:sp>
        <p:nvSpPr>
          <p:cNvPr id="3" name="Content Placeholder 2">
            <a:extLst>
              <a:ext uri="{FF2B5EF4-FFF2-40B4-BE49-F238E27FC236}">
                <a16:creationId xmlns:a16="http://schemas.microsoft.com/office/drawing/2014/main" id="{EF5022E7-E934-4622-9B87-F06A94DB8445}"/>
              </a:ext>
            </a:extLst>
          </p:cNvPr>
          <p:cNvSpPr>
            <a:spLocks noGrp="1"/>
          </p:cNvSpPr>
          <p:nvPr>
            <p:ph idx="1"/>
          </p:nvPr>
        </p:nvSpPr>
        <p:spPr/>
        <p:txBody>
          <a:bodyPr>
            <a:normAutofit lnSpcReduction="10000"/>
          </a:bodyPr>
          <a:lstStyle/>
          <a:p>
            <a:r>
              <a:rPr lang="en-US" dirty="0"/>
              <a:t>Require long term therapy</a:t>
            </a:r>
          </a:p>
          <a:p>
            <a:r>
              <a:rPr lang="en-US" dirty="0"/>
              <a:t>When used alone, Lamivudine and Telbivudine foster the emergence of viral mutations</a:t>
            </a:r>
          </a:p>
          <a:p>
            <a:r>
              <a:rPr lang="en-US" dirty="0"/>
              <a:t>Adefovir sometimes less so</a:t>
            </a:r>
          </a:p>
          <a:p>
            <a:r>
              <a:rPr lang="en-US" dirty="0"/>
              <a:t>Tenofovir rarely at all</a:t>
            </a:r>
          </a:p>
          <a:p>
            <a:r>
              <a:rPr lang="en-US" dirty="0"/>
              <a:t>Well tolerated</a:t>
            </a:r>
          </a:p>
          <a:p>
            <a:r>
              <a:rPr lang="en-US" dirty="0"/>
              <a:t>Don’t require intensive monitoring</a:t>
            </a:r>
          </a:p>
          <a:p>
            <a:r>
              <a:rPr lang="en-US" dirty="0"/>
              <a:t>Suppress HBV DNA more profoundly</a:t>
            </a:r>
          </a:p>
          <a:p>
            <a:r>
              <a:rPr lang="en-US" dirty="0"/>
              <a:t>Effective even in patients who fail to respond to IFN</a:t>
            </a:r>
            <a:endParaRPr lang="en-IN" dirty="0"/>
          </a:p>
        </p:txBody>
      </p:sp>
    </p:spTree>
    <p:extLst>
      <p:ext uri="{BB962C8B-B14F-4D97-AF65-F5344CB8AC3E}">
        <p14:creationId xmlns:p14="http://schemas.microsoft.com/office/powerpoint/2010/main" val="35101447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IN" altLang="en-US"/>
              <a:t>Duration of treatment</a:t>
            </a:r>
          </a:p>
        </p:txBody>
      </p:sp>
      <p:sp>
        <p:nvSpPr>
          <p:cNvPr id="43011" name="Content Placeholder 2"/>
          <p:cNvSpPr>
            <a:spLocks noGrp="1"/>
          </p:cNvSpPr>
          <p:nvPr>
            <p:ph idx="1"/>
          </p:nvPr>
        </p:nvSpPr>
        <p:spPr/>
        <p:txBody>
          <a:bodyPr/>
          <a:lstStyle/>
          <a:p>
            <a:pPr eaLnBrk="1" hangingPunct="1"/>
            <a:endParaRPr lang="en-IN" altLang="en-US" dirty="0"/>
          </a:p>
          <a:p>
            <a:pPr eaLnBrk="1" hangingPunct="1"/>
            <a:r>
              <a:rPr lang="en-IN" altLang="en-US" dirty="0"/>
              <a:t>Cirrhosis or APRI &gt;2.0	Lifelong treatment</a:t>
            </a:r>
          </a:p>
          <a:p>
            <a:pPr eaLnBrk="1" hangingPunct="1"/>
            <a:endParaRPr lang="en-IN" altLang="en-US" dirty="0"/>
          </a:p>
          <a:p>
            <a:pPr eaLnBrk="1" hangingPunct="1"/>
            <a:r>
              <a:rPr lang="en-IN" altLang="en-US" dirty="0"/>
              <a:t>Discontinuation may be considered exceptionally in those without cirrhosis (or APRI &lt; 2.0 in adults) and all of the following:</a:t>
            </a:r>
          </a:p>
          <a:p>
            <a:pPr lvl="1" eaLnBrk="1" hangingPunct="1"/>
            <a:r>
              <a:rPr lang="en-IN" altLang="en-US" dirty="0"/>
              <a:t>Can be followed carefully for long-term for reactivation</a:t>
            </a:r>
          </a:p>
          <a:p>
            <a:pPr lvl="1" eaLnBrk="1" hangingPunct="1"/>
            <a:r>
              <a:rPr lang="en-IN" altLang="en-US" dirty="0"/>
              <a:t>If </a:t>
            </a:r>
            <a:r>
              <a:rPr lang="en-IN" altLang="en-US" dirty="0" err="1"/>
              <a:t>HBeAg</a:t>
            </a:r>
            <a:r>
              <a:rPr lang="en-IN" altLang="en-US" dirty="0"/>
              <a:t> loss and seroconversion to anti-</a:t>
            </a:r>
            <a:r>
              <a:rPr lang="en-IN" altLang="en-US" dirty="0" err="1"/>
              <a:t>HBe</a:t>
            </a:r>
            <a:r>
              <a:rPr lang="en-IN" altLang="en-US" dirty="0"/>
              <a:t>, and maintained for one year </a:t>
            </a:r>
          </a:p>
          <a:p>
            <a:pPr lvl="1" eaLnBrk="1" hangingPunct="1"/>
            <a:r>
              <a:rPr lang="en-IN" altLang="en-US" dirty="0"/>
              <a:t>Persistently normal ALT </a:t>
            </a:r>
          </a:p>
          <a:p>
            <a:pPr lvl="1" eaLnBrk="1" hangingPunct="1"/>
            <a:r>
              <a:rPr lang="en-IN" altLang="en-US" dirty="0"/>
              <a:t>Persistently undetectable HBV DNA</a:t>
            </a:r>
          </a:p>
        </p:txBody>
      </p:sp>
    </p:spTree>
    <p:extLst>
      <p:ext uri="{BB962C8B-B14F-4D97-AF65-F5344CB8AC3E}">
        <p14:creationId xmlns:p14="http://schemas.microsoft.com/office/powerpoint/2010/main" val="898164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NEWER DRUGS</a:t>
            </a:r>
          </a:p>
        </p:txBody>
      </p:sp>
      <p:pic>
        <p:nvPicPr>
          <p:cNvPr id="1026" name="Picture 2" descr="mage result for newer drugs for hepatitis b"/>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 t="9847" r="43315" b="6585"/>
          <a:stretch/>
        </p:blipFill>
        <p:spPr bwMode="auto">
          <a:xfrm>
            <a:off x="1132467" y="1240558"/>
            <a:ext cx="4889007" cy="55253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ge result for newer drugs for hepatitis b"/>
          <p:cNvPicPr>
            <a:picLocks noChangeAspect="1" noChangeArrowheads="1"/>
          </p:cNvPicPr>
          <p:nvPr/>
        </p:nvPicPr>
        <p:blipFill rotWithShape="1">
          <a:blip r:embed="rId3">
            <a:extLst>
              <a:ext uri="{28A0092B-C50C-407E-A947-70E740481C1C}">
                <a14:useLocalDpi xmlns:a14="http://schemas.microsoft.com/office/drawing/2010/main" val="0"/>
              </a:ext>
            </a:extLst>
          </a:blip>
          <a:srcRect t="9561" r="42422" b="3513"/>
          <a:stretch/>
        </p:blipFill>
        <p:spPr bwMode="auto">
          <a:xfrm>
            <a:off x="6315741" y="1359296"/>
            <a:ext cx="5406853" cy="5287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9112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554A52-9AC9-4C05-A279-1D71470F596F}"/>
              </a:ext>
            </a:extLst>
          </p:cNvPr>
          <p:cNvSpPr>
            <a:spLocks noGrp="1"/>
          </p:cNvSpPr>
          <p:nvPr>
            <p:ph type="ctrTitle"/>
          </p:nvPr>
        </p:nvSpPr>
        <p:spPr/>
        <p:txBody>
          <a:bodyPr/>
          <a:lstStyle/>
          <a:p>
            <a:r>
              <a:rPr lang="en-US" dirty="0"/>
              <a:t>SPECIAL SITUATIONS</a:t>
            </a:r>
            <a:endParaRPr lang="en-IN" dirty="0"/>
          </a:p>
        </p:txBody>
      </p:sp>
      <p:sp>
        <p:nvSpPr>
          <p:cNvPr id="5" name="Subtitle 4">
            <a:extLst>
              <a:ext uri="{FF2B5EF4-FFF2-40B4-BE49-F238E27FC236}">
                <a16:creationId xmlns:a16="http://schemas.microsoft.com/office/drawing/2014/main" id="{93DB38B8-7A4F-4707-A66C-F50B9B360FB0}"/>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4293113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a:t>HBV/HIV co-infection</a:t>
            </a:r>
          </a:p>
        </p:txBody>
      </p:sp>
      <p:sp>
        <p:nvSpPr>
          <p:cNvPr id="15363" name="Content Placeholder 2"/>
          <p:cNvSpPr>
            <a:spLocks noGrp="1"/>
          </p:cNvSpPr>
          <p:nvPr>
            <p:ph idx="1"/>
          </p:nvPr>
        </p:nvSpPr>
        <p:spPr/>
        <p:txBody>
          <a:bodyPr/>
          <a:lstStyle/>
          <a:p>
            <a:pPr eaLnBrk="1" hangingPunct="1"/>
            <a:endParaRPr lang="en-US" altLang="en-US" dirty="0"/>
          </a:p>
          <a:p>
            <a:pPr eaLnBrk="1" hangingPunct="1"/>
            <a:r>
              <a:rPr lang="en-US" altLang="en-US" dirty="0"/>
              <a:t>ART shall be started in all co-infected person, </a:t>
            </a:r>
            <a:r>
              <a:rPr lang="en-US" altLang="en-US" b="1" dirty="0">
                <a:solidFill>
                  <a:srgbClr val="7030A0"/>
                </a:solidFill>
              </a:rPr>
              <a:t>regardless of CD4 count </a:t>
            </a:r>
            <a:r>
              <a:rPr lang="en-US" altLang="en-US" dirty="0"/>
              <a:t>(irrespective of HBV infection) </a:t>
            </a:r>
          </a:p>
          <a:p>
            <a:pPr eaLnBrk="1" hangingPunct="1"/>
            <a:endParaRPr lang="en-IN" altLang="en-US" dirty="0"/>
          </a:p>
          <a:p>
            <a:pPr eaLnBrk="1" hangingPunct="1"/>
            <a:r>
              <a:rPr lang="en-IN" altLang="en-US" dirty="0"/>
              <a:t>Choice of ART should be based on drugs that are active against both HIV and HBV</a:t>
            </a:r>
            <a:endParaRPr lang="en-US" altLang="en-US" dirty="0"/>
          </a:p>
          <a:p>
            <a:pPr lvl="1" eaLnBrk="1" hangingPunct="1"/>
            <a:r>
              <a:rPr lang="en-US" altLang="en-US" dirty="0"/>
              <a:t>T</a:t>
            </a:r>
            <a:r>
              <a:rPr lang="fr-FR" altLang="en-US" dirty="0" err="1"/>
              <a:t>enofovir</a:t>
            </a:r>
            <a:r>
              <a:rPr lang="fr-FR" altLang="en-US" dirty="0"/>
              <a:t>    	(TDF)</a:t>
            </a:r>
          </a:p>
          <a:p>
            <a:pPr lvl="1" eaLnBrk="1" hangingPunct="1"/>
            <a:r>
              <a:rPr lang="fr-FR" altLang="en-US" dirty="0" err="1"/>
              <a:t>Lamivudine</a:t>
            </a:r>
            <a:r>
              <a:rPr lang="fr-FR" altLang="en-US" dirty="0"/>
              <a:t> 	(3TC)</a:t>
            </a:r>
          </a:p>
          <a:p>
            <a:pPr lvl="1" eaLnBrk="1" hangingPunct="1"/>
            <a:r>
              <a:rPr lang="fr-FR" altLang="en-US" dirty="0" err="1"/>
              <a:t>Emtricitabine</a:t>
            </a:r>
            <a:r>
              <a:rPr lang="fr-FR" altLang="en-US" dirty="0"/>
              <a:t> 	(FTC)</a:t>
            </a:r>
            <a:br>
              <a:rPr lang="en-IN" altLang="en-US" dirty="0"/>
            </a:br>
            <a:endParaRPr lang="en-US" altLang="en-US" dirty="0"/>
          </a:p>
        </p:txBody>
      </p:sp>
    </p:spTree>
    <p:extLst>
      <p:ext uri="{BB962C8B-B14F-4D97-AF65-F5344CB8AC3E}">
        <p14:creationId xmlns:p14="http://schemas.microsoft.com/office/powerpoint/2010/main" val="4633860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altLang="en-US"/>
              <a:t>HBV/HIV co-infection: Outcomes</a:t>
            </a:r>
          </a:p>
        </p:txBody>
      </p:sp>
      <p:sp>
        <p:nvSpPr>
          <p:cNvPr id="13315" name="Content Placeholder 2"/>
          <p:cNvSpPr>
            <a:spLocks noGrp="1"/>
          </p:cNvSpPr>
          <p:nvPr>
            <p:ph idx="1"/>
          </p:nvPr>
        </p:nvSpPr>
        <p:spPr>
          <a:xfrm>
            <a:off x="1981201" y="1219200"/>
            <a:ext cx="8435975" cy="5257800"/>
          </a:xfrm>
        </p:spPr>
        <p:txBody>
          <a:bodyPr/>
          <a:lstStyle/>
          <a:p>
            <a:pPr eaLnBrk="1" hangingPunct="1">
              <a:buFont typeface="Arial" charset="0"/>
              <a:buNone/>
            </a:pPr>
            <a:endParaRPr lang="en-US" altLang="en-US" dirty="0"/>
          </a:p>
          <a:p>
            <a:pPr eaLnBrk="1" hangingPunct="1">
              <a:buFont typeface="Arial" charset="0"/>
              <a:buNone/>
            </a:pPr>
            <a:r>
              <a:rPr lang="en-US" altLang="en-US" dirty="0"/>
              <a:t>HIV co-infection results in </a:t>
            </a:r>
          </a:p>
          <a:p>
            <a:pPr eaLnBrk="1" hangingPunct="1"/>
            <a:r>
              <a:rPr lang="en-IN" altLang="en-US" dirty="0"/>
              <a:t>More rapid progression to cirrhosis	</a:t>
            </a:r>
            <a:endParaRPr lang="en-IN" altLang="en-US" sz="2000" dirty="0"/>
          </a:p>
          <a:p>
            <a:pPr eaLnBrk="1" hangingPunct="1"/>
            <a:r>
              <a:rPr lang="en-IN" altLang="en-US" dirty="0"/>
              <a:t>Higher risk for HCC</a:t>
            </a:r>
            <a:r>
              <a:rPr lang="en-IN" altLang="en-US" sz="2000" dirty="0"/>
              <a:t>	</a:t>
            </a:r>
          </a:p>
          <a:p>
            <a:pPr eaLnBrk="1" hangingPunct="1"/>
            <a:r>
              <a:rPr lang="en-IN" altLang="en-US" dirty="0"/>
              <a:t>Higher liver-related mortality</a:t>
            </a:r>
            <a:r>
              <a:rPr lang="en-IN" altLang="en-US" sz="2000" dirty="0"/>
              <a:t>	</a:t>
            </a:r>
            <a:endParaRPr lang="en-IN" altLang="en-US" dirty="0"/>
          </a:p>
          <a:p>
            <a:pPr eaLnBrk="1" hangingPunct="1"/>
            <a:r>
              <a:rPr lang="en-IN" altLang="en-US" dirty="0"/>
              <a:t>Decreased treatment response</a:t>
            </a:r>
          </a:p>
          <a:p>
            <a:pPr eaLnBrk="1" hangingPunct="1"/>
            <a:endParaRPr lang="en-IN" altLang="en-US" dirty="0"/>
          </a:p>
          <a:p>
            <a:pPr eaLnBrk="1" hangingPunct="1"/>
            <a:endParaRPr lang="en-IN" altLang="en-US" dirty="0"/>
          </a:p>
          <a:p>
            <a:pPr eaLnBrk="1" hangingPunct="1">
              <a:buFont typeface="Arial" charset="0"/>
              <a:buNone/>
            </a:pPr>
            <a:br>
              <a:rPr lang="en-IN" altLang="en-US" sz="2000" dirty="0"/>
            </a:br>
            <a:endParaRPr lang="en-US" altLang="en-US" sz="2000" dirty="0"/>
          </a:p>
        </p:txBody>
      </p:sp>
    </p:spTree>
    <p:extLst>
      <p:ext uri="{BB962C8B-B14F-4D97-AF65-F5344CB8AC3E}">
        <p14:creationId xmlns:p14="http://schemas.microsoft.com/office/powerpoint/2010/main" val="11662057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a:t>HBV/HIV co-infection</a:t>
            </a:r>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3139" y="1341439"/>
            <a:ext cx="7813675"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8166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IN" altLang="en-US"/>
              <a:t>HBV-HCV coinfection</a:t>
            </a:r>
          </a:p>
        </p:txBody>
      </p:sp>
      <p:sp>
        <p:nvSpPr>
          <p:cNvPr id="17411" name="Content Placeholder 2"/>
          <p:cNvSpPr>
            <a:spLocks noGrp="1"/>
          </p:cNvSpPr>
          <p:nvPr>
            <p:ph idx="1"/>
          </p:nvPr>
        </p:nvSpPr>
        <p:spPr/>
        <p:txBody>
          <a:bodyPr>
            <a:normAutofit/>
          </a:bodyPr>
          <a:lstStyle/>
          <a:p>
            <a:pPr eaLnBrk="1" hangingPunct="1"/>
            <a:r>
              <a:rPr lang="en-IN" altLang="en-US" dirty="0"/>
              <a:t>Indications for treatment of HBV infection in such patients are similar to those for HBV mono-infection</a:t>
            </a:r>
          </a:p>
          <a:p>
            <a:pPr eaLnBrk="1" hangingPunct="1"/>
            <a:endParaRPr lang="en-IN" altLang="en-US" dirty="0"/>
          </a:p>
          <a:p>
            <a:pPr eaLnBrk="1" hangingPunct="1"/>
            <a:r>
              <a:rPr lang="en-IN" altLang="en-US" dirty="0"/>
              <a:t>Treatment of HCV infection may lead to increased replication of HBV</a:t>
            </a:r>
          </a:p>
          <a:p>
            <a:pPr eaLnBrk="1" hangingPunct="1"/>
            <a:endParaRPr lang="en-IN" altLang="en-US" dirty="0"/>
          </a:p>
          <a:p>
            <a:pPr eaLnBrk="1" hangingPunct="1"/>
            <a:r>
              <a:rPr lang="en-IN" altLang="en-US" dirty="0"/>
              <a:t>If treatment is indicated for HBV infection, this should be started and HBV suppression should be achieved before the treatment for HCV is instituted</a:t>
            </a:r>
          </a:p>
          <a:p>
            <a:pPr eaLnBrk="1" hangingPunct="1"/>
            <a:endParaRPr lang="en-IN" altLang="en-US" dirty="0"/>
          </a:p>
          <a:p>
            <a:pPr eaLnBrk="1" hangingPunct="1">
              <a:buFont typeface="Arial" charset="0"/>
              <a:buNone/>
            </a:pPr>
            <a:endParaRPr lang="en-IN" altLang="en-US" sz="2000" dirty="0">
              <a:solidFill>
                <a:srgbClr val="800000"/>
              </a:solidFill>
            </a:endParaRPr>
          </a:p>
          <a:p>
            <a:pPr eaLnBrk="1" hangingPunct="1">
              <a:buFont typeface="Arial" charset="0"/>
              <a:buNone/>
            </a:pPr>
            <a:endParaRPr lang="en-IN" altLang="en-US" sz="2000" dirty="0">
              <a:solidFill>
                <a:srgbClr val="800000"/>
              </a:solidFill>
            </a:endParaRPr>
          </a:p>
        </p:txBody>
      </p:sp>
    </p:spTree>
    <p:extLst>
      <p:ext uri="{BB962C8B-B14F-4D97-AF65-F5344CB8AC3E}">
        <p14:creationId xmlns:p14="http://schemas.microsoft.com/office/powerpoint/2010/main" val="7327761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a:t>Children and adolescents</a:t>
            </a:r>
          </a:p>
        </p:txBody>
      </p:sp>
      <p:sp>
        <p:nvSpPr>
          <p:cNvPr id="18435" name="Content Placeholder 2"/>
          <p:cNvSpPr>
            <a:spLocks noGrp="1"/>
          </p:cNvSpPr>
          <p:nvPr>
            <p:ph idx="1"/>
          </p:nvPr>
        </p:nvSpPr>
        <p:spPr/>
        <p:txBody>
          <a:bodyPr>
            <a:normAutofit fontScale="92500" lnSpcReduction="20000"/>
          </a:bodyPr>
          <a:lstStyle/>
          <a:p>
            <a:pPr eaLnBrk="1" hangingPunct="1"/>
            <a:r>
              <a:rPr lang="en-IN" altLang="en-US"/>
              <a:t>Children with HBV infection </a:t>
            </a:r>
          </a:p>
          <a:p>
            <a:pPr lvl="1" eaLnBrk="1" hangingPunct="1"/>
            <a:r>
              <a:rPr lang="en-IN" altLang="en-US"/>
              <a:t>Usually asymptomatic</a:t>
            </a:r>
          </a:p>
          <a:p>
            <a:pPr lvl="1" eaLnBrk="1" hangingPunct="1"/>
            <a:r>
              <a:rPr lang="en-IN" altLang="en-US"/>
              <a:t>Mostly in immune-tolerant phase</a:t>
            </a:r>
          </a:p>
          <a:p>
            <a:pPr eaLnBrk="1" hangingPunct="1"/>
            <a:endParaRPr lang="en-IN" altLang="en-US"/>
          </a:p>
          <a:p>
            <a:pPr eaLnBrk="1" hangingPunct="1"/>
            <a:r>
              <a:rPr lang="en-IN" altLang="en-US"/>
              <a:t>Treatment is not considered in this phase due to</a:t>
            </a:r>
          </a:p>
          <a:p>
            <a:pPr lvl="1" eaLnBrk="1" hangingPunct="1"/>
            <a:r>
              <a:rPr lang="en-IN" altLang="en-US"/>
              <a:t>L</a:t>
            </a:r>
            <a:r>
              <a:rPr lang="en-US" altLang="en-US"/>
              <a:t>ow curative response rates </a:t>
            </a:r>
          </a:p>
          <a:p>
            <a:pPr lvl="1" eaLnBrk="1" hangingPunct="1"/>
            <a:r>
              <a:rPr lang="en-IN" altLang="en-US"/>
              <a:t>Concerns about long-term safety </a:t>
            </a:r>
          </a:p>
          <a:p>
            <a:pPr lvl="1" eaLnBrk="1" hangingPunct="1"/>
            <a:r>
              <a:rPr lang="en-IN" altLang="en-US"/>
              <a:t>Risk of drug resistance  (immunotolerant -- very high viral load)</a:t>
            </a:r>
            <a:br>
              <a:rPr lang="en-IN" altLang="en-US"/>
            </a:br>
            <a:endParaRPr lang="en-IN" altLang="en-US"/>
          </a:p>
          <a:p>
            <a:pPr eaLnBrk="1" hangingPunct="1"/>
            <a:r>
              <a:rPr lang="en-IN" altLang="en-US"/>
              <a:t>Entecavir is approved for children above 2 years</a:t>
            </a:r>
          </a:p>
          <a:p>
            <a:pPr eaLnBrk="1" hangingPunct="1"/>
            <a:r>
              <a:rPr lang="en-IN" altLang="en-US"/>
              <a:t>Tenofovir is approved for children above 12 years  </a:t>
            </a:r>
            <a:br>
              <a:rPr lang="en-IN" altLang="en-US"/>
            </a:br>
            <a:endParaRPr lang="en-US" altLang="en-US"/>
          </a:p>
        </p:txBody>
      </p:sp>
    </p:spTree>
    <p:extLst>
      <p:ext uri="{BB962C8B-B14F-4D97-AF65-F5344CB8AC3E}">
        <p14:creationId xmlns:p14="http://schemas.microsoft.com/office/powerpoint/2010/main" val="1028051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a:t>Pregnant women</a:t>
            </a:r>
          </a:p>
        </p:txBody>
      </p:sp>
      <p:sp>
        <p:nvSpPr>
          <p:cNvPr id="19459" name="Content Placeholder 2"/>
          <p:cNvSpPr>
            <a:spLocks noGrp="1"/>
          </p:cNvSpPr>
          <p:nvPr>
            <p:ph idx="1"/>
          </p:nvPr>
        </p:nvSpPr>
        <p:spPr/>
        <p:txBody>
          <a:bodyPr>
            <a:normAutofit fontScale="92500" lnSpcReduction="20000"/>
          </a:bodyPr>
          <a:lstStyle/>
          <a:p>
            <a:pPr marL="0" indent="0" eaLnBrk="1" hangingPunct="1">
              <a:buNone/>
            </a:pPr>
            <a:endParaRPr lang="en-IN" altLang="en-US" dirty="0"/>
          </a:p>
          <a:p>
            <a:r>
              <a:rPr lang="en-IN" altLang="en-US" dirty="0"/>
              <a:t>The AASLD suggests antiviral therapy to reduce the risk of perinatal transmission of HBV in </a:t>
            </a:r>
            <a:r>
              <a:rPr lang="en-IN" altLang="en-US" dirty="0" err="1"/>
              <a:t>HBsAG</a:t>
            </a:r>
            <a:r>
              <a:rPr lang="en-IN" altLang="en-US" dirty="0"/>
              <a:t> positive pregnant women with HBV DNA level&gt;200,000</a:t>
            </a:r>
          </a:p>
          <a:p>
            <a:pPr eaLnBrk="1" hangingPunct="1"/>
            <a:endParaRPr lang="en-IN" altLang="en-US" dirty="0"/>
          </a:p>
          <a:p>
            <a:r>
              <a:rPr lang="en-US" altLang="en-US" dirty="0"/>
              <a:t>Hepatitis B in a pregnant woman is not a reason for considering termination of pregnancy. Similarly, the need for caesarean delivery should be decided based on obstetric indications, and not on the presence of HBV infection. </a:t>
            </a:r>
          </a:p>
          <a:p>
            <a:pPr marL="0" indent="0">
              <a:buNone/>
            </a:pPr>
            <a:r>
              <a:rPr lang="en-IN" altLang="en-US" dirty="0"/>
              <a:t> </a:t>
            </a:r>
            <a:br>
              <a:rPr lang="en-IN" altLang="en-US" dirty="0"/>
            </a:br>
            <a:br>
              <a:rPr lang="en-IN" altLang="en-US" dirty="0"/>
            </a:br>
            <a:endParaRPr lang="en-US" altLang="en-US" dirty="0"/>
          </a:p>
        </p:txBody>
      </p:sp>
    </p:spTree>
    <p:extLst>
      <p:ext uri="{BB962C8B-B14F-4D97-AF65-F5344CB8AC3E}">
        <p14:creationId xmlns:p14="http://schemas.microsoft.com/office/powerpoint/2010/main" val="19666474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5810D-2E5D-4C3D-8D03-2B3561CC6B0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E4FD80F-05DA-49F6-8A48-549D544FEBC9}"/>
              </a:ext>
            </a:extLst>
          </p:cNvPr>
          <p:cNvSpPr>
            <a:spLocks noGrp="1"/>
          </p:cNvSpPr>
          <p:nvPr>
            <p:ph idx="1"/>
          </p:nvPr>
        </p:nvSpPr>
        <p:spPr/>
        <p:txBody>
          <a:bodyPr/>
          <a:lstStyle/>
          <a:p>
            <a:r>
              <a:rPr lang="en-US" dirty="0"/>
              <a:t>LAMIVUDINE,TDF and TELBIVUDINE have been studied</a:t>
            </a:r>
          </a:p>
          <a:p>
            <a:r>
              <a:rPr lang="en-US" dirty="0"/>
              <a:t>TDF is preferred</a:t>
            </a:r>
          </a:p>
          <a:p>
            <a:r>
              <a:rPr lang="en-US" dirty="0"/>
              <a:t>TAF hasn’t been studied much-Insufficient data for recommending</a:t>
            </a:r>
          </a:p>
          <a:p>
            <a:r>
              <a:rPr lang="en-US" dirty="0"/>
              <a:t>Antiviral was started in 28-32 weeks in most studies</a:t>
            </a:r>
          </a:p>
          <a:p>
            <a:r>
              <a:rPr lang="en-US" dirty="0"/>
              <a:t>Discontinued at birth to 3 months postpartum in most studies</a:t>
            </a:r>
          </a:p>
          <a:p>
            <a:r>
              <a:rPr lang="en-US" dirty="0" err="1"/>
              <a:t>Monitoring:For</a:t>
            </a:r>
            <a:r>
              <a:rPr lang="en-US" dirty="0"/>
              <a:t> ALT flare every 3 months for 6months</a:t>
            </a:r>
            <a:endParaRPr lang="en-IN" dirty="0"/>
          </a:p>
        </p:txBody>
      </p:sp>
    </p:spTree>
    <p:extLst>
      <p:ext uri="{BB962C8B-B14F-4D97-AF65-F5344CB8AC3E}">
        <p14:creationId xmlns:p14="http://schemas.microsoft.com/office/powerpoint/2010/main" val="22454559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7EF26-D789-4EB0-841D-559A14000C7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C43DDC6-FE90-4438-9BCE-35D94BCF18E5}"/>
              </a:ext>
            </a:extLst>
          </p:cNvPr>
          <p:cNvSpPr>
            <a:spLocks noGrp="1"/>
          </p:cNvSpPr>
          <p:nvPr>
            <p:ph idx="1"/>
          </p:nvPr>
        </p:nvSpPr>
        <p:spPr/>
        <p:txBody>
          <a:bodyPr/>
          <a:lstStyle/>
          <a:p>
            <a:r>
              <a:rPr lang="en-US" dirty="0"/>
              <a:t>Pregnant women with immune active hepatitis, treatment recommendation is same as that for non pregnant women</a:t>
            </a:r>
          </a:p>
          <a:p>
            <a:r>
              <a:rPr lang="en-US" dirty="0"/>
              <a:t>Breast feeding isn’t contraindicated</a:t>
            </a:r>
          </a:p>
          <a:p>
            <a:r>
              <a:rPr lang="en-US" dirty="0"/>
              <a:t>Insufficient long term safety data in infants born to mothers who took antivirals during pregnancy or breast feeding</a:t>
            </a:r>
          </a:p>
          <a:p>
            <a:r>
              <a:rPr lang="en-US" dirty="0"/>
              <a:t>The AASLD recommends AGAINST the use of antiviral therapy to reduce the risk of perinatal transmission of HBV in HBSAG positive pregnant women with HBV DNA level &lt;/=200,000IU/ml </a:t>
            </a:r>
            <a:endParaRPr lang="en-IN" dirty="0"/>
          </a:p>
        </p:txBody>
      </p:sp>
    </p:spTree>
    <p:extLst>
      <p:ext uri="{BB962C8B-B14F-4D97-AF65-F5344CB8AC3E}">
        <p14:creationId xmlns:p14="http://schemas.microsoft.com/office/powerpoint/2010/main" val="42282602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endParaRPr lang="en-US" altLang="en-US" dirty="0"/>
          </a:p>
        </p:txBody>
      </p:sp>
      <p:sp>
        <p:nvSpPr>
          <p:cNvPr id="20483" name="Content Placeholder 2"/>
          <p:cNvSpPr>
            <a:spLocks noGrp="1"/>
          </p:cNvSpPr>
          <p:nvPr>
            <p:ph idx="1"/>
          </p:nvPr>
        </p:nvSpPr>
        <p:spPr>
          <a:xfrm>
            <a:off x="1981200" y="1219200"/>
            <a:ext cx="8229600" cy="3722688"/>
          </a:xfrm>
        </p:spPr>
        <p:txBody>
          <a:bodyPr>
            <a:normAutofit fontScale="47500" lnSpcReduction="20000"/>
          </a:bodyPr>
          <a:lstStyle/>
          <a:p>
            <a:pPr eaLnBrk="1" hangingPunct="1"/>
            <a:endParaRPr lang="en-IN" altLang="en-US" dirty="0"/>
          </a:p>
          <a:p>
            <a:pPr eaLnBrk="1" hangingPunct="1"/>
            <a:endParaRPr lang="en-IN" altLang="en-US" dirty="0"/>
          </a:p>
          <a:p>
            <a:pPr eaLnBrk="1" hangingPunct="1"/>
            <a:endParaRPr lang="en-IN" altLang="en-US" dirty="0"/>
          </a:p>
          <a:p>
            <a:pPr eaLnBrk="1" hangingPunct="1"/>
            <a:endParaRPr lang="en-IN" altLang="en-US" dirty="0"/>
          </a:p>
          <a:p>
            <a:pPr eaLnBrk="1" hangingPunct="1"/>
            <a:r>
              <a:rPr lang="en-IN" altLang="en-US" sz="5100" dirty="0"/>
              <a:t>All infants should receive a birth dose of hepatitis B vaccine followed by three doses </a:t>
            </a:r>
          </a:p>
          <a:p>
            <a:pPr eaLnBrk="1" hangingPunct="1">
              <a:buFont typeface="Arial" charset="0"/>
              <a:buNone/>
            </a:pPr>
            <a:endParaRPr lang="en-IN" altLang="en-US" sz="5100" dirty="0"/>
          </a:p>
          <a:p>
            <a:r>
              <a:rPr lang="en-US" altLang="en-US" sz="5100" dirty="0"/>
              <a:t>Administration of hepatitis B vaccine to pregnant women with HBV provides no benefit either to the mother or the baby. </a:t>
            </a:r>
            <a:endParaRPr lang="en-IN" altLang="en-US" sz="5100" dirty="0"/>
          </a:p>
          <a:p>
            <a:pPr eaLnBrk="1" hangingPunct="1">
              <a:buFont typeface="Arial" charset="0"/>
              <a:buNone/>
            </a:pPr>
            <a:br>
              <a:rPr lang="en-IN" altLang="en-US" dirty="0"/>
            </a:br>
            <a:r>
              <a:rPr lang="en-IN" altLang="en-US" dirty="0"/>
              <a:t> </a:t>
            </a:r>
            <a:br>
              <a:rPr lang="en-IN" altLang="en-US" dirty="0"/>
            </a:br>
            <a:br>
              <a:rPr lang="en-IN" altLang="en-US" dirty="0"/>
            </a:br>
            <a:endParaRPr lang="en-US" altLang="en-US" dirty="0"/>
          </a:p>
        </p:txBody>
      </p:sp>
    </p:spTree>
    <p:extLst>
      <p:ext uri="{BB962C8B-B14F-4D97-AF65-F5344CB8AC3E}">
        <p14:creationId xmlns:p14="http://schemas.microsoft.com/office/powerpoint/2010/main" val="20191658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Care of the baby </a:t>
            </a:r>
          </a:p>
        </p:txBody>
      </p:sp>
      <p:sp>
        <p:nvSpPr>
          <p:cNvPr id="21507" name="Content Placeholder 2"/>
          <p:cNvSpPr>
            <a:spLocks noGrp="1"/>
          </p:cNvSpPr>
          <p:nvPr>
            <p:ph idx="1"/>
          </p:nvPr>
        </p:nvSpPr>
        <p:spPr>
          <a:xfrm>
            <a:off x="838200" y="1225685"/>
            <a:ext cx="10515600" cy="4951278"/>
          </a:xfrm>
        </p:spPr>
        <p:txBody>
          <a:bodyPr>
            <a:normAutofit fontScale="25000" lnSpcReduction="20000"/>
          </a:bodyPr>
          <a:lstStyle/>
          <a:p>
            <a:endParaRPr lang="en-US" altLang="en-US" dirty="0"/>
          </a:p>
          <a:p>
            <a:r>
              <a:rPr lang="en-US" altLang="en-US" sz="10600" b="1" i="1" dirty="0" err="1">
                <a:solidFill>
                  <a:srgbClr val="FF0000"/>
                </a:solidFill>
              </a:rPr>
              <a:t>Immunoprophylaxis</a:t>
            </a:r>
            <a:r>
              <a:rPr lang="en-US" altLang="en-US" sz="10600" b="1" i="1" dirty="0">
                <a:solidFill>
                  <a:srgbClr val="FF0000"/>
                </a:solidFill>
              </a:rPr>
              <a:t> of hepatitis B virus infection</a:t>
            </a:r>
          </a:p>
          <a:p>
            <a:endParaRPr lang="en-US" altLang="en-US" sz="10600" b="1" i="1" dirty="0"/>
          </a:p>
          <a:p>
            <a:r>
              <a:rPr lang="en-US" altLang="en-US" sz="10600" i="1" dirty="0" err="1"/>
              <a:t>Hep</a:t>
            </a:r>
            <a:r>
              <a:rPr lang="en-US" altLang="en-US" sz="10600" i="1" dirty="0"/>
              <a:t> B vaccine with in 24hr</a:t>
            </a:r>
          </a:p>
          <a:p>
            <a:endParaRPr lang="en-US" altLang="en-US" sz="10600" i="1" dirty="0"/>
          </a:p>
          <a:p>
            <a:r>
              <a:rPr lang="en-US" altLang="en-US" sz="10600" i="1" dirty="0"/>
              <a:t> HBIG-</a:t>
            </a:r>
            <a:r>
              <a:rPr lang="en-US" sz="10600" dirty="0"/>
              <a:t>0.5 ml or 100 international units, intramuscular </a:t>
            </a:r>
          </a:p>
          <a:p>
            <a:endParaRPr lang="en-US" altLang="en-US" sz="10600" b="1" i="1" dirty="0"/>
          </a:p>
          <a:p>
            <a:endParaRPr lang="en-US" altLang="en-US" sz="10600" b="1" i="1" dirty="0"/>
          </a:p>
          <a:p>
            <a:r>
              <a:rPr lang="en-US" altLang="en-US" sz="10600" b="1" i="1" dirty="0">
                <a:solidFill>
                  <a:srgbClr val="FF0000"/>
                </a:solidFill>
              </a:rPr>
              <a:t>Breast feeding </a:t>
            </a:r>
          </a:p>
          <a:p>
            <a:endParaRPr lang="en-US" altLang="en-US" sz="10600" b="1" i="1" dirty="0"/>
          </a:p>
          <a:p>
            <a:r>
              <a:rPr lang="en-US" altLang="en-US" sz="10600" b="1" i="1" dirty="0">
                <a:solidFill>
                  <a:srgbClr val="FF0000"/>
                </a:solidFill>
              </a:rPr>
              <a:t>Timing of testing </a:t>
            </a:r>
            <a:r>
              <a:rPr lang="mr-IN" altLang="en-US" sz="10600" b="1" i="1" dirty="0">
                <a:solidFill>
                  <a:srgbClr val="FF0000"/>
                </a:solidFill>
              </a:rPr>
              <a:t>–</a:t>
            </a:r>
            <a:r>
              <a:rPr lang="en-US" altLang="en-US" sz="10600" b="1" i="1" dirty="0"/>
              <a:t>after 1 </a:t>
            </a:r>
            <a:r>
              <a:rPr lang="en-US" altLang="en-US" sz="10600" b="1" i="1" dirty="0" err="1"/>
              <a:t>yr</a:t>
            </a:r>
            <a:endParaRPr lang="en-US" altLang="en-US" sz="10600" b="1" dirty="0">
              <a:solidFill>
                <a:srgbClr val="FF0000"/>
              </a:solidFill>
            </a:endParaRPr>
          </a:p>
        </p:txBody>
      </p:sp>
    </p:spTree>
    <p:extLst>
      <p:ext uri="{BB962C8B-B14F-4D97-AF65-F5344CB8AC3E}">
        <p14:creationId xmlns:p14="http://schemas.microsoft.com/office/powerpoint/2010/main" val="550235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7AA65-064C-4672-9C6B-5A7F6CB1FD1A}"/>
              </a:ext>
            </a:extLst>
          </p:cNvPr>
          <p:cNvSpPr>
            <a:spLocks noGrp="1"/>
          </p:cNvSpPr>
          <p:nvPr>
            <p:ph type="title"/>
          </p:nvPr>
        </p:nvSpPr>
        <p:spPr/>
        <p:txBody>
          <a:bodyPr/>
          <a:lstStyle/>
          <a:p>
            <a:r>
              <a:rPr lang="en-US" dirty="0"/>
              <a:t>COMPLICATIONS</a:t>
            </a:r>
            <a:endParaRPr lang="en-IN" dirty="0"/>
          </a:p>
        </p:txBody>
      </p:sp>
      <p:sp>
        <p:nvSpPr>
          <p:cNvPr id="3" name="Content Placeholder 2">
            <a:extLst>
              <a:ext uri="{FF2B5EF4-FFF2-40B4-BE49-F238E27FC236}">
                <a16:creationId xmlns:a16="http://schemas.microsoft.com/office/drawing/2014/main" id="{1D3DD627-BC0C-4FEE-AAE0-57B694EFBA7D}"/>
              </a:ext>
            </a:extLst>
          </p:cNvPr>
          <p:cNvSpPr>
            <a:spLocks noGrp="1"/>
          </p:cNvSpPr>
          <p:nvPr>
            <p:ph idx="1"/>
          </p:nvPr>
        </p:nvSpPr>
        <p:spPr/>
        <p:txBody>
          <a:bodyPr/>
          <a:lstStyle/>
          <a:p>
            <a:r>
              <a:rPr lang="en-US" dirty="0"/>
              <a:t>FULMINANT HEPATITIS(massive hepatic necrosis): Most feared, rare</a:t>
            </a:r>
          </a:p>
          <a:p>
            <a:r>
              <a:rPr lang="en-US" dirty="0"/>
              <a:t>CHRONICITY(1% in immunocompetent adults)</a:t>
            </a:r>
          </a:p>
          <a:p>
            <a:r>
              <a:rPr lang="en-US" dirty="0"/>
              <a:t>CIRRHOSIS</a:t>
            </a:r>
          </a:p>
          <a:p>
            <a:r>
              <a:rPr lang="en-US" dirty="0"/>
              <a:t>HEPATOCELLULAR CARCINOMA</a:t>
            </a:r>
            <a:endParaRPr lang="en-IN" dirty="0"/>
          </a:p>
        </p:txBody>
      </p:sp>
    </p:spTree>
    <p:extLst>
      <p:ext uri="{BB962C8B-B14F-4D97-AF65-F5344CB8AC3E}">
        <p14:creationId xmlns:p14="http://schemas.microsoft.com/office/powerpoint/2010/main" val="31205028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658CAE8-2ABA-4129-A550-FE91B9CC0849}"/>
              </a:ext>
            </a:extLst>
          </p:cNvPr>
          <p:cNvPicPr>
            <a:picLocks noGrp="1" noChangeAspect="1"/>
          </p:cNvPicPr>
          <p:nvPr>
            <p:ph idx="1"/>
          </p:nvPr>
        </p:nvPicPr>
        <p:blipFill>
          <a:blip r:embed="rId2"/>
          <a:stretch>
            <a:fillRect/>
          </a:stretch>
        </p:blipFill>
        <p:spPr>
          <a:xfrm>
            <a:off x="2397816" y="441788"/>
            <a:ext cx="6993751" cy="6176963"/>
          </a:xfrm>
        </p:spPr>
      </p:pic>
    </p:spTree>
    <p:extLst>
      <p:ext uri="{BB962C8B-B14F-4D97-AF65-F5344CB8AC3E}">
        <p14:creationId xmlns:p14="http://schemas.microsoft.com/office/powerpoint/2010/main" val="589441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194" name="Picture 2" descr="mage result for hepatitis b vaccin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65124"/>
            <a:ext cx="12192000" cy="649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6626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NTERFERON ( FDA 1991 )&#10;oIFN-α was the first approved therapy for chronic "/>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2284" b="8030"/>
          <a:stretch/>
        </p:blipFill>
        <p:spPr bwMode="auto">
          <a:xfrm>
            <a:off x="838200" y="0"/>
            <a:ext cx="10408595" cy="5933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1229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dirty="0"/>
              <a:t>HEPATITIS B VACCINE</a:t>
            </a:r>
          </a:p>
        </p:txBody>
      </p:sp>
      <p:sp>
        <p:nvSpPr>
          <p:cNvPr id="14339" name="Content Placeholder 2"/>
          <p:cNvSpPr>
            <a:spLocks noGrp="1"/>
          </p:cNvSpPr>
          <p:nvPr>
            <p:ph idx="1"/>
          </p:nvPr>
        </p:nvSpPr>
        <p:spPr>
          <a:xfrm>
            <a:off x="1981200" y="1219201"/>
            <a:ext cx="8229600" cy="5089525"/>
          </a:xfrm>
        </p:spPr>
        <p:txBody>
          <a:bodyPr>
            <a:normAutofit/>
          </a:bodyPr>
          <a:lstStyle/>
          <a:p>
            <a:pPr marL="0" indent="0" eaLnBrk="1" hangingPunct="1">
              <a:buNone/>
            </a:pPr>
            <a:endParaRPr lang="en-US" altLang="en-US" dirty="0"/>
          </a:p>
          <a:p>
            <a:pPr marL="0" indent="0">
              <a:buNone/>
            </a:pPr>
            <a:r>
              <a:rPr lang="en-US" altLang="en-US" dirty="0"/>
              <a:t> </a:t>
            </a:r>
          </a:p>
          <a:p>
            <a:r>
              <a:rPr lang="en-US" altLang="en-US" dirty="0"/>
              <a:t>Contains </a:t>
            </a:r>
            <a:r>
              <a:rPr lang="en-US" altLang="en-US" dirty="0" err="1"/>
              <a:t>HbsAg</a:t>
            </a:r>
            <a:endParaRPr lang="en-US" altLang="en-US" dirty="0"/>
          </a:p>
          <a:p>
            <a:r>
              <a:rPr lang="en-US" altLang="en-US" dirty="0"/>
              <a:t>Initially from serum of healthy </a:t>
            </a:r>
            <a:r>
              <a:rPr lang="en-US" altLang="en-US" dirty="0" err="1"/>
              <a:t>hbsag</a:t>
            </a:r>
            <a:r>
              <a:rPr lang="en-US" altLang="en-US" dirty="0"/>
              <a:t> carriers</a:t>
            </a:r>
          </a:p>
          <a:p>
            <a:pPr eaLnBrk="1" hangingPunct="1"/>
            <a:endParaRPr lang="en-US" altLang="en-US" dirty="0"/>
          </a:p>
          <a:p>
            <a:pPr eaLnBrk="1" hangingPunct="1"/>
            <a:r>
              <a:rPr lang="en-US" altLang="en-US" dirty="0"/>
              <a:t>Recombinant vaccine</a:t>
            </a:r>
          </a:p>
          <a:p>
            <a:pPr lvl="1" eaLnBrk="1" hangingPunct="1"/>
            <a:r>
              <a:rPr lang="en-US" altLang="en-US" dirty="0"/>
              <a:t>Gene for </a:t>
            </a:r>
            <a:r>
              <a:rPr lang="en-US" altLang="en-US" dirty="0" err="1"/>
              <a:t>HBsAg</a:t>
            </a:r>
            <a:r>
              <a:rPr lang="en-US" altLang="en-US" dirty="0"/>
              <a:t> is inserted into yeast or mammalian cells</a:t>
            </a:r>
          </a:p>
          <a:p>
            <a:pPr lvl="1" eaLnBrk="1" hangingPunct="1"/>
            <a:r>
              <a:rPr lang="en-US" altLang="en-US" dirty="0"/>
              <a:t>The cells are cultured to produce an excess of protein</a:t>
            </a:r>
            <a:endParaRPr lang="en-IN" altLang="en-US" dirty="0"/>
          </a:p>
          <a:p>
            <a:pPr lvl="1" eaLnBrk="1" hangingPunct="1"/>
            <a:r>
              <a:rPr lang="en-IN" altLang="en-US" dirty="0"/>
              <a:t>The protein is </a:t>
            </a:r>
            <a:r>
              <a:rPr lang="en-US" altLang="en-US" dirty="0"/>
              <a:t>purified and adsorbed on the surface of an adjuvant (alum)</a:t>
            </a:r>
          </a:p>
          <a:p>
            <a:pPr lvl="1" eaLnBrk="1" hangingPunct="1"/>
            <a:r>
              <a:rPr lang="en-US" altLang="en-US" dirty="0"/>
              <a:t>Used as intramuscular injection</a:t>
            </a:r>
          </a:p>
        </p:txBody>
      </p:sp>
      <p:pic>
        <p:nvPicPr>
          <p:cNvPr id="5122" name="Picture 2" descr="Covid-19 vaccination drives out coronavirus with vaccine as a funny cartoon concept">
            <a:extLst>
              <a:ext uri="{FF2B5EF4-FFF2-40B4-BE49-F238E27FC236}">
                <a16:creationId xmlns:a16="http://schemas.microsoft.com/office/drawing/2014/main" id="{D87B9418-F17D-485F-BA66-E3F71917F9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3503" y="70037"/>
            <a:ext cx="3070059" cy="1915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9126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a:t>Stability and storage </a:t>
            </a:r>
          </a:p>
        </p:txBody>
      </p:sp>
      <p:sp>
        <p:nvSpPr>
          <p:cNvPr id="15363" name="Content Placeholder 2"/>
          <p:cNvSpPr>
            <a:spLocks noGrp="1"/>
          </p:cNvSpPr>
          <p:nvPr>
            <p:ph idx="1"/>
          </p:nvPr>
        </p:nvSpPr>
        <p:spPr>
          <a:xfrm>
            <a:off x="993843" y="1845081"/>
            <a:ext cx="10515600" cy="4351338"/>
          </a:xfrm>
        </p:spPr>
        <p:txBody>
          <a:bodyPr>
            <a:normAutofit/>
          </a:bodyPr>
          <a:lstStyle/>
          <a:p>
            <a:pPr eaLnBrk="1" hangingPunct="1">
              <a:buFont typeface="Arial" charset="0"/>
              <a:buNone/>
            </a:pPr>
            <a:r>
              <a:rPr lang="en-US" altLang="en-US" dirty="0">
                <a:solidFill>
                  <a:srgbClr val="C00000"/>
                </a:solidFill>
              </a:rPr>
              <a:t>Hepatitis B vaccines</a:t>
            </a:r>
          </a:p>
          <a:p>
            <a:pPr eaLnBrk="1" hangingPunct="1">
              <a:buFont typeface="Arial" charset="0"/>
              <a:buNone/>
            </a:pPr>
            <a:endParaRPr lang="en-US" altLang="en-US" dirty="0">
              <a:solidFill>
                <a:srgbClr val="C00000"/>
              </a:solidFill>
            </a:endParaRPr>
          </a:p>
          <a:p>
            <a:pPr eaLnBrk="1" hangingPunct="1"/>
            <a:r>
              <a:rPr lang="en-US" altLang="en-US" dirty="0"/>
              <a:t>Storage at 2-8°C</a:t>
            </a:r>
          </a:p>
          <a:p>
            <a:pPr eaLnBrk="1" hangingPunct="1"/>
            <a:endParaRPr lang="en-US" altLang="en-US" dirty="0"/>
          </a:p>
          <a:p>
            <a:pPr eaLnBrk="1" hangingPunct="1"/>
            <a:r>
              <a:rPr lang="en-US" altLang="en-US" dirty="0"/>
              <a:t>Relatively heat stable – remains effective even after several days at room temperature</a:t>
            </a:r>
          </a:p>
          <a:p>
            <a:pPr eaLnBrk="1" hangingPunct="1"/>
            <a:endParaRPr lang="en-US" altLang="en-US" dirty="0"/>
          </a:p>
          <a:p>
            <a:pPr eaLnBrk="1" hangingPunct="1"/>
            <a:r>
              <a:rPr lang="en-US" altLang="en-US" dirty="0"/>
              <a:t>However, very sensitive to freezing </a:t>
            </a:r>
          </a:p>
          <a:p>
            <a:pPr eaLnBrk="1" hangingPunct="1"/>
            <a:endParaRPr lang="en-US" altLang="en-US" dirty="0"/>
          </a:p>
          <a:p>
            <a:pPr eaLnBrk="1" hangingPunct="1"/>
            <a:endParaRPr lang="en-US" altLang="en-US" dirty="0"/>
          </a:p>
        </p:txBody>
      </p:sp>
    </p:spTree>
    <p:extLst>
      <p:ext uri="{BB962C8B-B14F-4D97-AF65-F5344CB8AC3E}">
        <p14:creationId xmlns:p14="http://schemas.microsoft.com/office/powerpoint/2010/main" val="17502529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a:t>Hepatitis B vaccine: Dosage</a:t>
            </a:r>
          </a:p>
        </p:txBody>
      </p:sp>
      <p:sp>
        <p:nvSpPr>
          <p:cNvPr id="16387" name="Content Placeholder 2"/>
          <p:cNvSpPr>
            <a:spLocks noGrp="1"/>
          </p:cNvSpPr>
          <p:nvPr>
            <p:ph idx="1"/>
          </p:nvPr>
        </p:nvSpPr>
        <p:spPr>
          <a:xfrm>
            <a:off x="1981200" y="1690688"/>
            <a:ext cx="9516894" cy="4262640"/>
          </a:xfrm>
        </p:spPr>
        <p:txBody>
          <a:bodyPr>
            <a:normAutofit/>
          </a:bodyPr>
          <a:lstStyle/>
          <a:p>
            <a:pPr eaLnBrk="1" hangingPunct="1"/>
            <a:r>
              <a:rPr lang="en-US" altLang="en-US" dirty="0"/>
              <a:t>Most of the manufacturers supply vaccine as dosages of 0.5 ml each. Most contain 20 </a:t>
            </a:r>
            <a:r>
              <a:rPr lang="el-GR" altLang="en-US" dirty="0">
                <a:ea typeface="Calibri" charset="0"/>
                <a:cs typeface="Calibri" charset="0"/>
              </a:rPr>
              <a:t>μ</a:t>
            </a:r>
            <a:r>
              <a:rPr lang="en-IN" altLang="en-US" dirty="0">
                <a:ea typeface="Calibri" charset="0"/>
                <a:cs typeface="Calibri" charset="0"/>
              </a:rPr>
              <a:t>g/dose, but some have 10 </a:t>
            </a:r>
            <a:r>
              <a:rPr lang="el-GR" altLang="en-US" dirty="0">
                <a:ea typeface="Calibri" charset="0"/>
                <a:cs typeface="Calibri" charset="0"/>
              </a:rPr>
              <a:t>μ</a:t>
            </a:r>
            <a:r>
              <a:rPr lang="en-IN" altLang="en-US" dirty="0">
                <a:ea typeface="Calibri" charset="0"/>
                <a:cs typeface="Calibri" charset="0"/>
              </a:rPr>
              <a:t>g/dose</a:t>
            </a:r>
            <a:endParaRPr lang="en-US" altLang="en-US" dirty="0"/>
          </a:p>
          <a:p>
            <a:pPr eaLnBrk="1" hangingPunct="1"/>
            <a:endParaRPr lang="en-US" altLang="en-US" dirty="0"/>
          </a:p>
          <a:p>
            <a:pPr eaLnBrk="1" hangingPunct="1"/>
            <a:r>
              <a:rPr lang="en-US" altLang="en-US" dirty="0"/>
              <a:t>Recommended doses</a:t>
            </a:r>
          </a:p>
          <a:p>
            <a:pPr lvl="1" eaLnBrk="1" hangingPunct="1"/>
            <a:r>
              <a:rPr lang="en-US" altLang="en-US" dirty="0"/>
              <a:t>Newborns, infant, children, adolescents (≤18 y)  0.5 ml</a:t>
            </a:r>
          </a:p>
          <a:p>
            <a:pPr lvl="1" eaLnBrk="1" hangingPunct="1"/>
            <a:r>
              <a:rPr lang="en-US" altLang="en-US" dirty="0"/>
              <a:t>Adults						   1.0 ml</a:t>
            </a:r>
          </a:p>
          <a:p>
            <a:pPr lvl="1" eaLnBrk="1" hangingPunct="1"/>
            <a:r>
              <a:rPr lang="en-US" altLang="en-US" dirty="0"/>
              <a:t>Hemodialysis/Immunocompromised state	   2.0 ml</a:t>
            </a:r>
          </a:p>
          <a:p>
            <a:pPr eaLnBrk="1" hangingPunct="1"/>
            <a:endParaRPr lang="en-US" altLang="en-US" dirty="0"/>
          </a:p>
          <a:p>
            <a:pPr eaLnBrk="1" hangingPunct="1"/>
            <a:endParaRPr lang="en-US" altLang="en-US" dirty="0"/>
          </a:p>
          <a:p>
            <a:pPr eaLnBrk="1" hangingPunct="1"/>
            <a:endParaRPr lang="en-US" altLang="en-US" dirty="0"/>
          </a:p>
        </p:txBody>
      </p:sp>
    </p:spTree>
    <p:extLst>
      <p:ext uri="{BB962C8B-B14F-4D97-AF65-F5344CB8AC3E}">
        <p14:creationId xmlns:p14="http://schemas.microsoft.com/office/powerpoint/2010/main" val="18864893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p:txBody>
          <a:bodyPr/>
          <a:lstStyle/>
          <a:p>
            <a:pPr eaLnBrk="1" hangingPunct="1"/>
            <a:r>
              <a:rPr lang="en-US" altLang="en-US" dirty="0"/>
              <a:t>Usually three doses are needed</a:t>
            </a:r>
          </a:p>
          <a:p>
            <a:pPr eaLnBrk="1" hangingPunct="1"/>
            <a:endParaRPr lang="en-US" altLang="en-US" dirty="0"/>
          </a:p>
          <a:p>
            <a:pPr eaLnBrk="1" hangingPunct="1"/>
            <a:r>
              <a:rPr lang="en-US" altLang="en-US" dirty="0"/>
              <a:t>Recommendation for adults: 	     0, 1, 6 </a:t>
            </a:r>
            <a:r>
              <a:rPr lang="en-US" altLang="en-US" dirty="0" err="1"/>
              <a:t>mo</a:t>
            </a:r>
            <a:endParaRPr lang="en-US" altLang="en-US" dirty="0"/>
          </a:p>
          <a:p>
            <a:pPr eaLnBrk="1" hangingPunct="1"/>
            <a:r>
              <a:rPr lang="en-US" altLang="en-US" dirty="0"/>
              <a:t>For rapid induction of immunity: 0, 1, 2 </a:t>
            </a:r>
            <a:r>
              <a:rPr lang="en-US" altLang="en-US" dirty="0" err="1"/>
              <a:t>mo</a:t>
            </a:r>
            <a:r>
              <a:rPr lang="en-US" altLang="en-US" dirty="0"/>
              <a:t> + 12 </a:t>
            </a:r>
            <a:r>
              <a:rPr lang="en-US" altLang="en-US" dirty="0" err="1"/>
              <a:t>mo</a:t>
            </a:r>
            <a:endParaRPr lang="en-US" altLang="en-US" dirty="0"/>
          </a:p>
          <a:p>
            <a:pPr eaLnBrk="1" hangingPunct="1">
              <a:buFont typeface="Arial" charset="0"/>
              <a:buNone/>
            </a:pPr>
            <a:endParaRPr lang="en-US" altLang="en-US" dirty="0"/>
          </a:p>
          <a:p>
            <a:pPr eaLnBrk="1" hangingPunct="1"/>
            <a:r>
              <a:rPr lang="en-US" altLang="en-US" dirty="0"/>
              <a:t>With birth dose 		                : Birth dose, 6,10,14 weeks</a:t>
            </a:r>
          </a:p>
        </p:txBody>
      </p:sp>
      <p:sp>
        <p:nvSpPr>
          <p:cNvPr id="17411" name="Title 2"/>
          <p:cNvSpPr>
            <a:spLocks noGrp="1"/>
          </p:cNvSpPr>
          <p:nvPr>
            <p:ph type="title"/>
          </p:nvPr>
        </p:nvSpPr>
        <p:spPr/>
        <p:txBody>
          <a:bodyPr/>
          <a:lstStyle/>
          <a:p>
            <a:r>
              <a:rPr lang="en-IN" altLang="en-US"/>
              <a:t>Hepatitis B vaccine: Schedule</a:t>
            </a:r>
          </a:p>
        </p:txBody>
      </p:sp>
    </p:spTree>
    <p:extLst>
      <p:ext uri="{BB962C8B-B14F-4D97-AF65-F5344CB8AC3E}">
        <p14:creationId xmlns:p14="http://schemas.microsoft.com/office/powerpoint/2010/main" val="12779477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a:t>Hepatitis B vaccine</a:t>
            </a:r>
          </a:p>
        </p:txBody>
      </p:sp>
      <p:sp>
        <p:nvSpPr>
          <p:cNvPr id="18435" name="Content Placeholder 2"/>
          <p:cNvSpPr>
            <a:spLocks noGrp="1"/>
          </p:cNvSpPr>
          <p:nvPr>
            <p:ph idx="1"/>
          </p:nvPr>
        </p:nvSpPr>
        <p:spPr/>
        <p:txBody>
          <a:bodyPr>
            <a:normAutofit fontScale="77500" lnSpcReduction="20000"/>
          </a:bodyPr>
          <a:lstStyle/>
          <a:p>
            <a:pPr eaLnBrk="1" hangingPunct="1">
              <a:buFont typeface="Arial" charset="0"/>
              <a:buNone/>
            </a:pPr>
            <a:r>
              <a:rPr lang="en-US" altLang="en-US">
                <a:solidFill>
                  <a:srgbClr val="C00000"/>
                </a:solidFill>
              </a:rPr>
              <a:t>Site of administration</a:t>
            </a:r>
          </a:p>
          <a:p>
            <a:pPr eaLnBrk="1" hangingPunct="1">
              <a:buFont typeface="Arial" charset="0"/>
              <a:buNone/>
            </a:pPr>
            <a:r>
              <a:rPr lang="en-US" altLang="en-US"/>
              <a:t>Infants		Antero-lateral aspect of thigh</a:t>
            </a:r>
          </a:p>
          <a:p>
            <a:pPr eaLnBrk="1" hangingPunct="1">
              <a:buFont typeface="Arial" charset="0"/>
              <a:buNone/>
            </a:pPr>
            <a:r>
              <a:rPr lang="en-US" altLang="en-US"/>
              <a:t>Others		Deltoid</a:t>
            </a:r>
          </a:p>
          <a:p>
            <a:pPr eaLnBrk="1" hangingPunct="1">
              <a:buFont typeface="Arial" charset="0"/>
              <a:buNone/>
            </a:pPr>
            <a:endParaRPr lang="en-US" altLang="en-US"/>
          </a:p>
          <a:p>
            <a:pPr eaLnBrk="1" hangingPunct="1">
              <a:buFont typeface="Arial" charset="0"/>
              <a:buNone/>
            </a:pPr>
            <a:r>
              <a:rPr lang="en-US" altLang="en-US"/>
              <a:t> </a:t>
            </a:r>
          </a:p>
          <a:p>
            <a:pPr eaLnBrk="1" hangingPunct="1">
              <a:buFont typeface="Arial" charset="0"/>
              <a:buNone/>
            </a:pPr>
            <a:endParaRPr lang="en-US" altLang="en-US">
              <a:solidFill>
                <a:srgbClr val="FF0000"/>
              </a:solidFill>
            </a:endParaRPr>
          </a:p>
          <a:p>
            <a:pPr eaLnBrk="1" hangingPunct="1">
              <a:buFont typeface="Arial" charset="0"/>
              <a:buNone/>
            </a:pPr>
            <a:endParaRPr lang="en-US" altLang="en-US">
              <a:solidFill>
                <a:srgbClr val="FF0000"/>
              </a:solidFill>
            </a:endParaRPr>
          </a:p>
          <a:p>
            <a:pPr eaLnBrk="1" hangingPunct="1">
              <a:buFont typeface="Arial" charset="0"/>
              <a:buNone/>
            </a:pPr>
            <a:endParaRPr lang="en-US" altLang="en-US">
              <a:solidFill>
                <a:srgbClr val="FF0000"/>
              </a:solidFill>
            </a:endParaRPr>
          </a:p>
          <a:p>
            <a:pPr eaLnBrk="1" hangingPunct="1">
              <a:buFont typeface="Arial" charset="0"/>
              <a:buNone/>
            </a:pPr>
            <a:endParaRPr lang="en-US" altLang="en-US">
              <a:solidFill>
                <a:srgbClr val="FF0000"/>
              </a:solidFill>
            </a:endParaRPr>
          </a:p>
          <a:p>
            <a:pPr eaLnBrk="1" hangingPunct="1">
              <a:buFont typeface="Arial" charset="0"/>
              <a:buNone/>
            </a:pPr>
            <a:r>
              <a:rPr lang="en-US" altLang="en-US">
                <a:solidFill>
                  <a:srgbClr val="FF0000"/>
                </a:solidFill>
              </a:rPr>
              <a:t>Not to be given in gluteal muscles (buttock)</a:t>
            </a:r>
          </a:p>
          <a:p>
            <a:pPr eaLnBrk="1" hangingPunct="1">
              <a:buFont typeface="Arial" charset="0"/>
              <a:buNone/>
            </a:pPr>
            <a:r>
              <a:rPr lang="en-US" altLang="en-US"/>
              <a:t>	Lower efficacy</a:t>
            </a:r>
          </a:p>
          <a:p>
            <a:pPr eaLnBrk="1" hangingPunct="1">
              <a:buFont typeface="Arial" charset="0"/>
              <a:buNone/>
            </a:pPr>
            <a:r>
              <a:rPr lang="en-US" altLang="en-US"/>
              <a:t>	Risk of sciatic nerve injury</a:t>
            </a:r>
          </a:p>
        </p:txBody>
      </p:sp>
      <p:pic>
        <p:nvPicPr>
          <p:cNvPr id="18436" name="Picture 5"/>
          <p:cNvPicPr>
            <a:picLocks noChangeAspect="1" noChangeArrowheads="1"/>
          </p:cNvPicPr>
          <p:nvPr/>
        </p:nvPicPr>
        <p:blipFill>
          <a:blip r:embed="rId2">
            <a:extLst>
              <a:ext uri="{28A0092B-C50C-407E-A947-70E740481C1C}">
                <a14:useLocalDpi xmlns:a14="http://schemas.microsoft.com/office/drawing/2010/main" val="0"/>
              </a:ext>
            </a:extLst>
          </a:blip>
          <a:srcRect r="8076"/>
          <a:stretch>
            <a:fillRect/>
          </a:stretch>
        </p:blipFill>
        <p:spPr bwMode="auto">
          <a:xfrm>
            <a:off x="7002126" y="365125"/>
            <a:ext cx="4105275" cy="321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8" name="Picture 2" descr="mage result for deltoid inje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2126" y="3719513"/>
            <a:ext cx="4228475" cy="2911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0039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1490" name="Group 2"/>
          <p:cNvGraphicFramePr>
            <a:graphicFrameLocks noGrp="1"/>
          </p:cNvGraphicFramePr>
          <p:nvPr>
            <p:extLst>
              <p:ext uri="{D42A27DB-BD31-4B8C-83A1-F6EECF244321}">
                <p14:modId xmlns:p14="http://schemas.microsoft.com/office/powerpoint/2010/main" val="88497468"/>
              </p:ext>
            </p:extLst>
          </p:nvPr>
        </p:nvGraphicFramePr>
        <p:xfrm>
          <a:off x="1631950" y="2951737"/>
          <a:ext cx="7086600" cy="2046288"/>
        </p:xfrm>
        <a:graphic>
          <a:graphicData uri="http://schemas.openxmlformats.org/drawingml/2006/table">
            <a:tbl>
              <a:tblPr/>
              <a:tblGrid>
                <a:gridCol w="2331261">
                  <a:extLst>
                    <a:ext uri="{9D8B030D-6E8A-4147-A177-3AD203B41FA5}">
                      <a16:colId xmlns:a16="http://schemas.microsoft.com/office/drawing/2014/main" val="20000"/>
                    </a:ext>
                  </a:extLst>
                </a:gridCol>
                <a:gridCol w="4755339">
                  <a:extLst>
                    <a:ext uri="{9D8B030D-6E8A-4147-A177-3AD203B41FA5}">
                      <a16:colId xmlns:a16="http://schemas.microsoft.com/office/drawing/2014/main" val="20001"/>
                    </a:ext>
                  </a:extLst>
                </a:gridCol>
              </a:tblGrid>
              <a:tr h="791919">
                <a:tc>
                  <a:txBody>
                    <a:bodyPr/>
                    <a:lstStyle/>
                    <a:p>
                      <a:pPr marL="342900" marR="0" lvl="0" indent="-342900" algn="ctr" defTabSz="914400" rtl="0" eaLnBrk="1" fontAlgn="base" latinLnBrk="0" hangingPunct="1">
                        <a:lnSpc>
                          <a:spcPct val="85000"/>
                        </a:lnSpc>
                        <a:spcBef>
                          <a:spcPct val="0"/>
                        </a:spcBef>
                        <a:spcAft>
                          <a:spcPct val="35000"/>
                        </a:spcAft>
                        <a:buClrTx/>
                        <a:buSzTx/>
                        <a:buFontTx/>
                        <a:buNone/>
                        <a:tabLst/>
                      </a:pPr>
                      <a:r>
                        <a:rPr lang="en-US" sz="2200" b="0" i="1" kern="1200" dirty="0">
                          <a:solidFill>
                            <a:schemeClr val="tx1"/>
                          </a:solidFill>
                          <a:latin typeface="Calibri" pitchFamily="34" charset="0"/>
                          <a:ea typeface="+mn-ea"/>
                          <a:cs typeface="+mn-cs"/>
                        </a:rPr>
                        <a:t>Number of doses</a:t>
                      </a:r>
                    </a:p>
                  </a:txBody>
                  <a:tcPr marL="83127" marR="83127" marT="40342" marB="4034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85000"/>
                        </a:lnSpc>
                        <a:spcBef>
                          <a:spcPct val="0"/>
                        </a:spcBef>
                        <a:spcAft>
                          <a:spcPct val="35000"/>
                        </a:spcAft>
                        <a:buClrTx/>
                        <a:buSzTx/>
                        <a:buFontTx/>
                        <a:buNone/>
                        <a:tabLst/>
                      </a:pPr>
                      <a:r>
                        <a:rPr lang="en-US" sz="2200" b="0" i="1" kern="1200" dirty="0">
                          <a:solidFill>
                            <a:schemeClr val="tx1"/>
                          </a:solidFill>
                          <a:latin typeface="Calibri" pitchFamily="34" charset="0"/>
                          <a:ea typeface="+mn-ea"/>
                          <a:cs typeface="+mn-cs"/>
                        </a:rPr>
                        <a:t>Protection (%)</a:t>
                      </a:r>
                    </a:p>
                  </a:txBody>
                  <a:tcPr marL="83127" marR="83127" marT="40342" marB="4034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8123">
                <a:tc>
                  <a:txBody>
                    <a:bodyPr/>
                    <a:lstStyle/>
                    <a:p>
                      <a:pPr marL="342900" marR="0" lvl="0" indent="-342900" algn="ctr" defTabSz="914400" rtl="0" eaLnBrk="1" fontAlgn="base" latinLnBrk="0" hangingPunct="1">
                        <a:lnSpc>
                          <a:spcPct val="85000"/>
                        </a:lnSpc>
                        <a:spcBef>
                          <a:spcPct val="0"/>
                        </a:spcBef>
                        <a:spcAft>
                          <a:spcPct val="35000"/>
                        </a:spcAft>
                        <a:buClrTx/>
                        <a:buSzTx/>
                        <a:buFontTx/>
                        <a:buNone/>
                        <a:tabLst/>
                      </a:pPr>
                      <a:r>
                        <a:rPr lang="en-US" sz="2200" b="0" kern="1200" dirty="0">
                          <a:solidFill>
                            <a:schemeClr val="tx1"/>
                          </a:solidFill>
                          <a:latin typeface="Calibri" pitchFamily="34" charset="0"/>
                          <a:ea typeface="+mn-ea"/>
                          <a:cs typeface="+mn-cs"/>
                        </a:rPr>
                        <a:t>1</a:t>
                      </a:r>
                    </a:p>
                  </a:txBody>
                  <a:tcPr marL="83127" marR="83127" marT="40342" marB="4034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85000"/>
                        </a:lnSpc>
                        <a:spcBef>
                          <a:spcPct val="0"/>
                        </a:spcBef>
                        <a:spcAft>
                          <a:spcPct val="35000"/>
                        </a:spcAft>
                        <a:buClrTx/>
                        <a:buSzTx/>
                        <a:buFontTx/>
                        <a:buNone/>
                        <a:tabLst/>
                      </a:pPr>
                      <a:r>
                        <a:rPr lang="en-US" sz="2200" b="0" kern="1200" dirty="0">
                          <a:solidFill>
                            <a:schemeClr val="tx1"/>
                          </a:solidFill>
                          <a:latin typeface="Calibri" pitchFamily="34" charset="0"/>
                          <a:ea typeface="+mn-ea"/>
                          <a:cs typeface="+mn-cs"/>
                        </a:rPr>
                        <a:t>16</a:t>
                      </a:r>
                      <a:r>
                        <a:rPr lang="en-US" sz="2200" b="0" kern="1200" baseline="0" dirty="0">
                          <a:solidFill>
                            <a:schemeClr val="tx1"/>
                          </a:solidFill>
                          <a:latin typeface="Calibri" pitchFamily="34" charset="0"/>
                          <a:ea typeface="+mn-ea"/>
                          <a:cs typeface="+mn-cs"/>
                        </a:rPr>
                        <a:t> - 4</a:t>
                      </a:r>
                      <a:r>
                        <a:rPr lang="en-US" sz="2200" b="0" kern="1200" dirty="0">
                          <a:solidFill>
                            <a:schemeClr val="tx1"/>
                          </a:solidFill>
                          <a:latin typeface="Calibri" pitchFamily="34" charset="0"/>
                          <a:ea typeface="+mn-ea"/>
                          <a:cs typeface="+mn-cs"/>
                        </a:rPr>
                        <a:t>0</a:t>
                      </a:r>
                    </a:p>
                  </a:txBody>
                  <a:tcPr marL="83127" marR="83127" marT="40342" marB="4034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8123">
                <a:tc>
                  <a:txBody>
                    <a:bodyPr/>
                    <a:lstStyle/>
                    <a:p>
                      <a:pPr marL="342900" marR="0" lvl="0" indent="-342900" algn="ctr" defTabSz="914400" rtl="0" eaLnBrk="1" fontAlgn="base" latinLnBrk="0" hangingPunct="1">
                        <a:lnSpc>
                          <a:spcPct val="85000"/>
                        </a:lnSpc>
                        <a:spcBef>
                          <a:spcPct val="0"/>
                        </a:spcBef>
                        <a:spcAft>
                          <a:spcPct val="35000"/>
                        </a:spcAft>
                        <a:buClrTx/>
                        <a:buSzTx/>
                        <a:buFontTx/>
                        <a:buNone/>
                        <a:tabLst/>
                      </a:pPr>
                      <a:r>
                        <a:rPr lang="en-US" sz="2200" b="0" kern="1200">
                          <a:solidFill>
                            <a:schemeClr val="tx1"/>
                          </a:solidFill>
                          <a:latin typeface="Calibri" pitchFamily="34" charset="0"/>
                          <a:ea typeface="+mn-ea"/>
                          <a:cs typeface="+mn-cs"/>
                        </a:rPr>
                        <a:t>2</a:t>
                      </a:r>
                    </a:p>
                  </a:txBody>
                  <a:tcPr marL="83127" marR="83127" marT="40342" marB="4034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85000"/>
                        </a:lnSpc>
                        <a:spcBef>
                          <a:spcPct val="0"/>
                        </a:spcBef>
                        <a:spcAft>
                          <a:spcPct val="35000"/>
                        </a:spcAft>
                        <a:buClrTx/>
                        <a:buSzTx/>
                        <a:buFontTx/>
                        <a:buNone/>
                        <a:tabLst/>
                      </a:pPr>
                      <a:r>
                        <a:rPr lang="en-US" sz="2200" b="0" kern="1200" dirty="0">
                          <a:solidFill>
                            <a:schemeClr val="tx1"/>
                          </a:solidFill>
                          <a:latin typeface="Calibri" pitchFamily="34" charset="0"/>
                          <a:ea typeface="+mn-ea"/>
                          <a:cs typeface="+mn-cs"/>
                        </a:rPr>
                        <a:t>80</a:t>
                      </a:r>
                      <a:r>
                        <a:rPr lang="en-US" sz="2200" b="0" kern="1200" baseline="0" dirty="0">
                          <a:solidFill>
                            <a:schemeClr val="tx1"/>
                          </a:solidFill>
                          <a:latin typeface="Calibri" pitchFamily="34" charset="0"/>
                          <a:ea typeface="+mn-ea"/>
                          <a:cs typeface="+mn-cs"/>
                        </a:rPr>
                        <a:t> - </a:t>
                      </a:r>
                      <a:r>
                        <a:rPr lang="en-US" sz="2200" b="0" kern="1200" dirty="0">
                          <a:solidFill>
                            <a:schemeClr val="tx1"/>
                          </a:solidFill>
                          <a:latin typeface="Calibri" pitchFamily="34" charset="0"/>
                          <a:ea typeface="+mn-ea"/>
                          <a:cs typeface="+mn-cs"/>
                        </a:rPr>
                        <a:t>95</a:t>
                      </a:r>
                    </a:p>
                  </a:txBody>
                  <a:tcPr marL="83127" marR="83127" marT="40342" marB="4034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8123">
                <a:tc>
                  <a:txBody>
                    <a:bodyPr/>
                    <a:lstStyle/>
                    <a:p>
                      <a:pPr marL="342900" marR="0" lvl="0" indent="-342900" algn="ctr" defTabSz="914400" rtl="0" eaLnBrk="1" fontAlgn="base" latinLnBrk="0" hangingPunct="1">
                        <a:lnSpc>
                          <a:spcPct val="85000"/>
                        </a:lnSpc>
                        <a:spcBef>
                          <a:spcPct val="0"/>
                        </a:spcBef>
                        <a:spcAft>
                          <a:spcPct val="35000"/>
                        </a:spcAft>
                        <a:buClrTx/>
                        <a:buSzTx/>
                        <a:buFontTx/>
                        <a:buNone/>
                        <a:tabLst/>
                      </a:pPr>
                      <a:r>
                        <a:rPr lang="en-US" sz="2200" b="0" kern="1200" dirty="0">
                          <a:solidFill>
                            <a:schemeClr val="tx1"/>
                          </a:solidFill>
                          <a:latin typeface="Calibri" pitchFamily="34" charset="0"/>
                          <a:ea typeface="+mn-ea"/>
                          <a:cs typeface="+mn-cs"/>
                        </a:rPr>
                        <a:t>3</a:t>
                      </a:r>
                    </a:p>
                  </a:txBody>
                  <a:tcPr marL="83127" marR="83127" marT="40342" marB="4034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85000"/>
                        </a:lnSpc>
                        <a:spcBef>
                          <a:spcPct val="0"/>
                        </a:spcBef>
                        <a:spcAft>
                          <a:spcPct val="35000"/>
                        </a:spcAft>
                        <a:buClrTx/>
                        <a:buSzTx/>
                        <a:buFontTx/>
                        <a:buNone/>
                        <a:tabLst/>
                      </a:pPr>
                      <a:r>
                        <a:rPr lang="en-US" sz="2200" b="0" kern="1200" dirty="0">
                          <a:solidFill>
                            <a:schemeClr val="tx1"/>
                          </a:solidFill>
                          <a:latin typeface="Calibri" pitchFamily="34" charset="0"/>
                          <a:ea typeface="+mn-ea"/>
                          <a:cs typeface="+mn-cs"/>
                        </a:rPr>
                        <a:t>98</a:t>
                      </a:r>
                      <a:r>
                        <a:rPr lang="en-US" sz="2200" b="0" kern="1200" baseline="0" dirty="0">
                          <a:solidFill>
                            <a:schemeClr val="tx1"/>
                          </a:solidFill>
                          <a:latin typeface="Calibri" pitchFamily="34" charset="0"/>
                          <a:ea typeface="+mn-ea"/>
                          <a:cs typeface="+mn-cs"/>
                        </a:rPr>
                        <a:t> - </a:t>
                      </a:r>
                      <a:r>
                        <a:rPr lang="en-US" sz="2200" b="0" kern="1200" dirty="0">
                          <a:solidFill>
                            <a:schemeClr val="tx1"/>
                          </a:solidFill>
                          <a:latin typeface="Calibri" pitchFamily="34" charset="0"/>
                          <a:ea typeface="+mn-ea"/>
                          <a:cs typeface="+mn-cs"/>
                        </a:rPr>
                        <a:t>100</a:t>
                      </a:r>
                    </a:p>
                  </a:txBody>
                  <a:tcPr marL="83127" marR="83127" marT="40342" marB="4034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9477" name="Title 2"/>
          <p:cNvSpPr>
            <a:spLocks noGrp="1"/>
          </p:cNvSpPr>
          <p:nvPr>
            <p:ph type="title"/>
          </p:nvPr>
        </p:nvSpPr>
        <p:spPr/>
        <p:txBody>
          <a:bodyPr/>
          <a:lstStyle/>
          <a:p>
            <a:r>
              <a:rPr lang="en-US" altLang="ja-JP" dirty="0">
                <a:ea typeface="MS PGothic" charset="-128"/>
              </a:rPr>
              <a:t>Protection of infants by hepatitis B vaccination</a:t>
            </a:r>
            <a:endParaRPr lang="en-IN" altLang="en-US" dirty="0"/>
          </a:p>
        </p:txBody>
      </p:sp>
    </p:spTree>
    <p:extLst>
      <p:ext uri="{BB962C8B-B14F-4D97-AF65-F5344CB8AC3E}">
        <p14:creationId xmlns:p14="http://schemas.microsoft.com/office/powerpoint/2010/main" val="57504869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a:t>Vaccine non-responders</a:t>
            </a:r>
          </a:p>
        </p:txBody>
      </p:sp>
      <p:sp>
        <p:nvSpPr>
          <p:cNvPr id="21507" name="Content Placeholder 2"/>
          <p:cNvSpPr>
            <a:spLocks noGrp="1"/>
          </p:cNvSpPr>
          <p:nvPr>
            <p:ph idx="1"/>
          </p:nvPr>
        </p:nvSpPr>
        <p:spPr/>
        <p:txBody>
          <a:bodyPr/>
          <a:lstStyle/>
          <a:p>
            <a:pPr eaLnBrk="1" hangingPunct="1"/>
            <a:r>
              <a:rPr lang="en-US" altLang="en-US"/>
              <a:t>5-10% people may not respond to 3-dose schedule</a:t>
            </a:r>
          </a:p>
          <a:p>
            <a:pPr eaLnBrk="1" hangingPunct="1"/>
            <a:r>
              <a:rPr lang="en-IN" altLang="en-US"/>
              <a:t>Most of the non-responders do respond to an additional </a:t>
            </a:r>
            <a:br>
              <a:rPr lang="en-IN" altLang="en-US"/>
            </a:br>
            <a:r>
              <a:rPr lang="en-IN" altLang="en-US"/>
              <a:t>3-dose vaccination series</a:t>
            </a:r>
          </a:p>
          <a:p>
            <a:pPr eaLnBrk="1" hangingPunct="1"/>
            <a:r>
              <a:rPr lang="en-IN" altLang="en-US"/>
              <a:t>Alternative options for non-responders</a:t>
            </a:r>
          </a:p>
          <a:p>
            <a:pPr eaLnBrk="1" hangingPunct="1">
              <a:buFont typeface="Arial" charset="0"/>
              <a:buNone/>
            </a:pPr>
            <a:r>
              <a:rPr lang="en-IN" altLang="en-US"/>
              <a:t>		Double dose </a:t>
            </a:r>
          </a:p>
          <a:p>
            <a:pPr eaLnBrk="1" hangingPunct="1">
              <a:buFont typeface="Arial" charset="0"/>
              <a:buNone/>
            </a:pPr>
            <a:r>
              <a:rPr lang="en-IN" altLang="en-US"/>
              <a:t>		Four dose schedule</a:t>
            </a:r>
          </a:p>
          <a:p>
            <a:pPr eaLnBrk="1" hangingPunct="1">
              <a:buFont typeface="Arial" charset="0"/>
              <a:buNone/>
            </a:pPr>
            <a:r>
              <a:rPr lang="en-IN" altLang="en-US"/>
              <a:t>		Intradermal administration</a:t>
            </a:r>
          </a:p>
          <a:p>
            <a:pPr eaLnBrk="1" hangingPunct="1">
              <a:buFont typeface="Arial" charset="0"/>
              <a:buNone/>
            </a:pPr>
            <a:r>
              <a:rPr lang="en-IN" altLang="en-US"/>
              <a:t>		Newer vaccines </a:t>
            </a:r>
            <a:endParaRPr lang="en-US" altLang="en-US"/>
          </a:p>
        </p:txBody>
      </p:sp>
    </p:spTree>
    <p:extLst>
      <p:ext uri="{BB962C8B-B14F-4D97-AF65-F5344CB8AC3E}">
        <p14:creationId xmlns:p14="http://schemas.microsoft.com/office/powerpoint/2010/main" val="13155980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ADR</a:t>
            </a:r>
          </a:p>
        </p:txBody>
      </p:sp>
      <p:sp>
        <p:nvSpPr>
          <p:cNvPr id="3" name="Content Placeholder 2"/>
          <p:cNvSpPr>
            <a:spLocks noGrp="1"/>
          </p:cNvSpPr>
          <p:nvPr>
            <p:ph idx="1"/>
          </p:nvPr>
        </p:nvSpPr>
        <p:spPr/>
        <p:txBody>
          <a:bodyPr/>
          <a:lstStyle/>
          <a:p>
            <a:pPr fontAlgn="base"/>
            <a:r>
              <a:rPr lang="en-IN" dirty="0"/>
              <a:t>Local reactions</a:t>
            </a:r>
            <a:br>
              <a:rPr lang="en-IN" dirty="0"/>
            </a:br>
            <a:r>
              <a:rPr lang="en-IN" dirty="0"/>
              <a:t>	Pain</a:t>
            </a:r>
            <a:br>
              <a:rPr lang="en-IN" dirty="0"/>
            </a:br>
            <a:r>
              <a:rPr lang="en-IN" dirty="0"/>
              <a:t>	Erythema</a:t>
            </a:r>
            <a:br>
              <a:rPr lang="en-IN" dirty="0"/>
            </a:br>
            <a:r>
              <a:rPr lang="en-IN" dirty="0"/>
              <a:t>	Swelling</a:t>
            </a:r>
            <a:br>
              <a:rPr lang="en-IN" dirty="0"/>
            </a:br>
            <a:br>
              <a:rPr lang="en-IN" dirty="0"/>
            </a:br>
            <a:r>
              <a:rPr lang="en-IN" dirty="0"/>
              <a:t>Generalized reactions	:Fever and Headache</a:t>
            </a:r>
          </a:p>
          <a:p>
            <a:pPr fontAlgn="base"/>
            <a:r>
              <a:rPr lang="en-IN" dirty="0"/>
              <a:t>Anaphylaxis                      :Rare</a:t>
            </a:r>
          </a:p>
          <a:p>
            <a:endParaRPr lang="en-US" dirty="0"/>
          </a:p>
        </p:txBody>
      </p:sp>
      <p:pic>
        <p:nvPicPr>
          <p:cNvPr id="6146" name="Picture 2">
            <a:extLst>
              <a:ext uri="{FF2B5EF4-FFF2-40B4-BE49-F238E27FC236}">
                <a16:creationId xmlns:a16="http://schemas.microsoft.com/office/drawing/2014/main" id="{F6B466EC-8560-4EDC-933E-24278697C8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3767" y="479674"/>
            <a:ext cx="265747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6505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PREVENTION</a:t>
            </a:r>
          </a:p>
        </p:txBody>
      </p:sp>
      <p:sp>
        <p:nvSpPr>
          <p:cNvPr id="3" name="Content Placeholder 2"/>
          <p:cNvSpPr>
            <a:spLocks noGrp="1"/>
          </p:cNvSpPr>
          <p:nvPr>
            <p:ph idx="1"/>
          </p:nvPr>
        </p:nvSpPr>
        <p:spPr/>
        <p:txBody>
          <a:bodyPr/>
          <a:lstStyle/>
          <a:p>
            <a:r>
              <a:rPr lang="en-US" dirty="0"/>
              <a:t>Pre exposure vaccination</a:t>
            </a:r>
          </a:p>
          <a:p>
            <a:r>
              <a:rPr lang="en-US" dirty="0"/>
              <a:t>Post exposure prophylaxis</a:t>
            </a:r>
          </a:p>
          <a:p>
            <a:r>
              <a:rPr lang="en-US" dirty="0"/>
              <a:t>Mother to child transmission</a:t>
            </a:r>
          </a:p>
          <a:p>
            <a:r>
              <a:rPr lang="en-US" dirty="0"/>
              <a:t>Sexual exposure</a:t>
            </a:r>
          </a:p>
          <a:p>
            <a:r>
              <a:rPr lang="en-US" dirty="0"/>
              <a:t>Drug users</a:t>
            </a:r>
          </a:p>
          <a:p>
            <a:r>
              <a:rPr lang="en-US"/>
              <a:t>Universal precaution</a:t>
            </a:r>
          </a:p>
        </p:txBody>
      </p:sp>
    </p:spTree>
    <p:extLst>
      <p:ext uri="{BB962C8B-B14F-4D97-AF65-F5344CB8AC3E}">
        <p14:creationId xmlns:p14="http://schemas.microsoft.com/office/powerpoint/2010/main" val="463217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51E0F-D0F1-46B6-87F1-C970333D240B}"/>
              </a:ext>
            </a:extLst>
          </p:cNvPr>
          <p:cNvSpPr>
            <a:spLocks noGrp="1"/>
          </p:cNvSpPr>
          <p:nvPr>
            <p:ph type="title"/>
          </p:nvPr>
        </p:nvSpPr>
        <p:spPr/>
        <p:txBody>
          <a:bodyPr/>
          <a:lstStyle/>
          <a:p>
            <a:r>
              <a:rPr lang="en-US" dirty="0"/>
              <a:t>LATEST NEWS!</a:t>
            </a:r>
            <a:endParaRPr lang="en-IN" dirty="0"/>
          </a:p>
        </p:txBody>
      </p:sp>
      <p:sp>
        <p:nvSpPr>
          <p:cNvPr id="3" name="Content Placeholder 2">
            <a:extLst>
              <a:ext uri="{FF2B5EF4-FFF2-40B4-BE49-F238E27FC236}">
                <a16:creationId xmlns:a16="http://schemas.microsoft.com/office/drawing/2014/main" id="{CC89049B-ADEE-4F41-9E82-528DA148551D}"/>
              </a:ext>
            </a:extLst>
          </p:cNvPr>
          <p:cNvSpPr>
            <a:spLocks noGrp="1"/>
          </p:cNvSpPr>
          <p:nvPr>
            <p:ph idx="1"/>
          </p:nvPr>
        </p:nvSpPr>
        <p:spPr/>
        <p:txBody>
          <a:bodyPr/>
          <a:lstStyle/>
          <a:p>
            <a:pPr marL="0" indent="0">
              <a:buNone/>
            </a:pPr>
            <a:endParaRPr lang="en-US" dirty="0"/>
          </a:p>
          <a:p>
            <a:endParaRPr lang="en-US" dirty="0"/>
          </a:p>
          <a:p>
            <a:r>
              <a:rPr lang="en-US" dirty="0"/>
              <a:t>The international Liver Congress of the European Association for the study of Liver(EASL) took place virtually from June 23-26</a:t>
            </a:r>
            <a:r>
              <a:rPr lang="en-US" baseline="30000" dirty="0"/>
              <a:t>th</a:t>
            </a:r>
            <a:r>
              <a:rPr lang="en-US" dirty="0"/>
              <a:t> 2021</a:t>
            </a:r>
          </a:p>
          <a:p>
            <a:endParaRPr lang="en-US" dirty="0"/>
          </a:p>
          <a:p>
            <a:endParaRPr lang="en-US" dirty="0"/>
          </a:p>
          <a:p>
            <a:r>
              <a:rPr lang="en-US" dirty="0"/>
              <a:t>Findings from multiple trials from around the globe were presented</a:t>
            </a:r>
            <a:endParaRPr lang="en-IN" dirty="0"/>
          </a:p>
        </p:txBody>
      </p:sp>
      <p:pic>
        <p:nvPicPr>
          <p:cNvPr id="9218" name="Picture 2">
            <a:extLst>
              <a:ext uri="{FF2B5EF4-FFF2-40B4-BE49-F238E27FC236}">
                <a16:creationId xmlns:a16="http://schemas.microsoft.com/office/drawing/2014/main" id="{97EB19DC-8AD3-4C67-BD02-3C1D94FE5B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4295" y="113014"/>
            <a:ext cx="2541380" cy="2717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640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D650D-99AF-4DAC-8498-3029EBDF60D2}"/>
              </a:ext>
            </a:extLst>
          </p:cNvPr>
          <p:cNvSpPr>
            <a:spLocks noGrp="1"/>
          </p:cNvSpPr>
          <p:nvPr>
            <p:ph type="title"/>
          </p:nvPr>
        </p:nvSpPr>
        <p:spPr/>
        <p:txBody>
          <a:bodyPr/>
          <a:lstStyle/>
          <a:p>
            <a:r>
              <a:rPr lang="en-US" dirty="0"/>
              <a:t>MANAGEMENT OF CHRONIC HEP B:Anything new??</a:t>
            </a:r>
            <a:endParaRPr lang="en-IN" dirty="0"/>
          </a:p>
        </p:txBody>
      </p:sp>
      <p:sp>
        <p:nvSpPr>
          <p:cNvPr id="3" name="Content Placeholder 2">
            <a:extLst>
              <a:ext uri="{FF2B5EF4-FFF2-40B4-BE49-F238E27FC236}">
                <a16:creationId xmlns:a16="http://schemas.microsoft.com/office/drawing/2014/main" id="{DBDD31C3-A160-430F-8F48-29398CD349C8}"/>
              </a:ext>
            </a:extLst>
          </p:cNvPr>
          <p:cNvSpPr>
            <a:spLocks noGrp="1"/>
          </p:cNvSpPr>
          <p:nvPr>
            <p:ph idx="1"/>
          </p:nvPr>
        </p:nvSpPr>
        <p:spPr/>
        <p:txBody>
          <a:bodyPr/>
          <a:lstStyle/>
          <a:p>
            <a:r>
              <a:rPr lang="en-US" dirty="0"/>
              <a:t>Data from the RETRACT B trial were presented(2001-2020)</a:t>
            </a:r>
          </a:p>
          <a:p>
            <a:r>
              <a:rPr lang="en-US" dirty="0"/>
              <a:t>It studied rates of </a:t>
            </a:r>
            <a:r>
              <a:rPr lang="en-US" dirty="0" err="1"/>
              <a:t>HbsAg</a:t>
            </a:r>
            <a:r>
              <a:rPr lang="en-US" dirty="0"/>
              <a:t> loss, virological response and clinical relapse and retreatment following discontinuation of Entecavir or TDF therapy</a:t>
            </a:r>
          </a:p>
          <a:p>
            <a:r>
              <a:rPr lang="en-US" dirty="0"/>
              <a:t>All included patients were </a:t>
            </a:r>
            <a:r>
              <a:rPr lang="en-US" dirty="0" err="1"/>
              <a:t>HbeAg</a:t>
            </a:r>
            <a:r>
              <a:rPr lang="en-US" dirty="0"/>
              <a:t> negative with undetectable serum HBV DNA levels at treatment discontinuation </a:t>
            </a:r>
            <a:endParaRPr lang="en-IN" dirty="0"/>
          </a:p>
        </p:txBody>
      </p:sp>
    </p:spTree>
    <p:extLst>
      <p:ext uri="{BB962C8B-B14F-4D97-AF65-F5344CB8AC3E}">
        <p14:creationId xmlns:p14="http://schemas.microsoft.com/office/powerpoint/2010/main" val="32117738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2E66-3C23-44F0-B574-94903959CC6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8E8601E-2657-4DA6-8FC9-922454316DA0}"/>
              </a:ext>
            </a:extLst>
          </p:cNvPr>
          <p:cNvSpPr>
            <a:spLocks noGrp="1"/>
          </p:cNvSpPr>
          <p:nvPr>
            <p:ph idx="1"/>
          </p:nvPr>
        </p:nvSpPr>
        <p:spPr/>
        <p:txBody>
          <a:bodyPr/>
          <a:lstStyle/>
          <a:p>
            <a:r>
              <a:rPr lang="en-US" dirty="0"/>
              <a:t>Virological Response : HBV DNA levels &gt;/=2000IU/ml</a:t>
            </a:r>
          </a:p>
          <a:p>
            <a:r>
              <a:rPr lang="en-US" dirty="0"/>
              <a:t>Clinical relapse: HBV DNA &gt;/=2000IU/ml and ALT&gt;/=2ULN</a:t>
            </a:r>
          </a:p>
          <a:p>
            <a:r>
              <a:rPr lang="en-US" dirty="0"/>
              <a:t>Type of treatment(ETV/TDF) did not significantly impact </a:t>
            </a:r>
            <a:r>
              <a:rPr lang="en-US" dirty="0" err="1"/>
              <a:t>HbsAg</a:t>
            </a:r>
            <a:r>
              <a:rPr lang="en-US" dirty="0"/>
              <a:t> loss rates after statistical adjustment</a:t>
            </a:r>
          </a:p>
          <a:p>
            <a:r>
              <a:rPr lang="en-US" dirty="0"/>
              <a:t>However, virological and clinical relapse were observed earlier and more frequently with TDF than ETV </a:t>
            </a:r>
          </a:p>
          <a:p>
            <a:r>
              <a:rPr lang="en-US" dirty="0"/>
              <a:t>Virological relapse rates became comparable after 1</a:t>
            </a:r>
            <a:r>
              <a:rPr lang="en-US" baseline="30000" dirty="0"/>
              <a:t>st</a:t>
            </a:r>
            <a:r>
              <a:rPr lang="en-US" dirty="0"/>
              <a:t> year off therapy</a:t>
            </a:r>
          </a:p>
          <a:p>
            <a:r>
              <a:rPr lang="en-US" dirty="0"/>
              <a:t>Retreatment rates didn’t differ between the two groups</a:t>
            </a:r>
            <a:endParaRPr lang="en-IN" dirty="0"/>
          </a:p>
        </p:txBody>
      </p:sp>
    </p:spTree>
    <p:extLst>
      <p:ext uri="{BB962C8B-B14F-4D97-AF65-F5344CB8AC3E}">
        <p14:creationId xmlns:p14="http://schemas.microsoft.com/office/powerpoint/2010/main" val="15602545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2BF27-BD44-4C35-B45F-30876B039E6D}"/>
              </a:ext>
            </a:extLst>
          </p:cNvPr>
          <p:cNvSpPr>
            <a:spLocks noGrp="1"/>
          </p:cNvSpPr>
          <p:nvPr>
            <p:ph type="title"/>
          </p:nvPr>
        </p:nvSpPr>
        <p:spPr/>
        <p:txBody>
          <a:bodyPr/>
          <a:lstStyle/>
          <a:p>
            <a:r>
              <a:rPr lang="en-US" dirty="0"/>
              <a:t>HEPATITIS B IN PREGNANCY</a:t>
            </a:r>
            <a:endParaRPr lang="en-IN" dirty="0"/>
          </a:p>
        </p:txBody>
      </p:sp>
      <p:sp>
        <p:nvSpPr>
          <p:cNvPr id="3" name="Content Placeholder 2">
            <a:extLst>
              <a:ext uri="{FF2B5EF4-FFF2-40B4-BE49-F238E27FC236}">
                <a16:creationId xmlns:a16="http://schemas.microsoft.com/office/drawing/2014/main" id="{E0F139D8-C60E-4051-AAB2-C9828E27A4DD}"/>
              </a:ext>
            </a:extLst>
          </p:cNvPr>
          <p:cNvSpPr>
            <a:spLocks noGrp="1"/>
          </p:cNvSpPr>
          <p:nvPr>
            <p:ph idx="1"/>
          </p:nvPr>
        </p:nvSpPr>
        <p:spPr/>
        <p:txBody>
          <a:bodyPr/>
          <a:lstStyle/>
          <a:p>
            <a:r>
              <a:rPr lang="en-US" dirty="0"/>
              <a:t>The major route of transmission of chronic Hep B in the immunization era is Mother to Infant Transmission(MTIT) during perinatal period</a:t>
            </a:r>
          </a:p>
          <a:p>
            <a:r>
              <a:rPr lang="en-US" dirty="0"/>
              <a:t>HBV transmission is more likely from mothers with </a:t>
            </a:r>
            <a:r>
              <a:rPr lang="en-US" dirty="0" err="1"/>
              <a:t>HbsAg</a:t>
            </a:r>
            <a:r>
              <a:rPr lang="en-US" dirty="0"/>
              <a:t>/</a:t>
            </a:r>
            <a:r>
              <a:rPr lang="en-US" dirty="0" err="1"/>
              <a:t>HbeAg</a:t>
            </a:r>
            <a:r>
              <a:rPr lang="en-US" dirty="0"/>
              <a:t> positivity and high maternal viral load</a:t>
            </a:r>
          </a:p>
          <a:p>
            <a:r>
              <a:rPr lang="en-US" dirty="0"/>
              <a:t>Short term antiviral therapy for pregnant women has been recommended to prevent MTIT</a:t>
            </a:r>
          </a:p>
          <a:p>
            <a:r>
              <a:rPr lang="en-US" dirty="0"/>
              <a:t>Antiviral therapy using TDF/telbivudine since the 3</a:t>
            </a:r>
            <a:r>
              <a:rPr lang="en-US" baseline="30000" dirty="0"/>
              <a:t>rd</a:t>
            </a:r>
            <a:r>
              <a:rPr lang="en-US" dirty="0"/>
              <a:t> trimester of pregnancy has been shown to decrease transmission</a:t>
            </a:r>
            <a:endParaRPr lang="en-IN" dirty="0"/>
          </a:p>
        </p:txBody>
      </p:sp>
    </p:spTree>
    <p:extLst>
      <p:ext uri="{BB962C8B-B14F-4D97-AF65-F5344CB8AC3E}">
        <p14:creationId xmlns:p14="http://schemas.microsoft.com/office/powerpoint/2010/main" val="8753652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9C259-A50D-4EFE-9E9A-E3048F140B3B}"/>
              </a:ext>
            </a:extLst>
          </p:cNvPr>
          <p:cNvSpPr>
            <a:spLocks noGrp="1"/>
          </p:cNvSpPr>
          <p:nvPr>
            <p:ph type="title"/>
          </p:nvPr>
        </p:nvSpPr>
        <p:spPr/>
        <p:txBody>
          <a:bodyPr/>
          <a:lstStyle/>
          <a:p>
            <a:r>
              <a:rPr lang="en-US" dirty="0"/>
              <a:t>DATA FOR USE OF TAF DURING PREGNANCY</a:t>
            </a:r>
            <a:endParaRPr lang="en-IN" dirty="0"/>
          </a:p>
        </p:txBody>
      </p:sp>
      <p:sp>
        <p:nvSpPr>
          <p:cNvPr id="3" name="Content Placeholder 2">
            <a:extLst>
              <a:ext uri="{FF2B5EF4-FFF2-40B4-BE49-F238E27FC236}">
                <a16:creationId xmlns:a16="http://schemas.microsoft.com/office/drawing/2014/main" id="{5B16FCCB-0E7E-43EB-AE0F-B26FAEEE3CBC}"/>
              </a:ext>
            </a:extLst>
          </p:cNvPr>
          <p:cNvSpPr>
            <a:spLocks noGrp="1"/>
          </p:cNvSpPr>
          <p:nvPr>
            <p:ph idx="1"/>
          </p:nvPr>
        </p:nvSpPr>
        <p:spPr/>
        <p:txBody>
          <a:bodyPr/>
          <a:lstStyle/>
          <a:p>
            <a:r>
              <a:rPr lang="en-US" dirty="0"/>
              <a:t>The effects of TAF treatment for highly viremic HBV infected pregnant women are comparable with TDF in terms of maternal HBV DNA reduction and preventing MTIT</a:t>
            </a:r>
          </a:p>
          <a:p>
            <a:r>
              <a:rPr lang="en-US" dirty="0"/>
              <a:t>TAF therapy initiated during the 2</a:t>
            </a:r>
            <a:r>
              <a:rPr lang="en-US" baseline="30000" dirty="0"/>
              <a:t>nd</a:t>
            </a:r>
            <a:r>
              <a:rPr lang="en-US" dirty="0"/>
              <a:t> trimester for HBV infected pregnant women with </a:t>
            </a:r>
            <a:r>
              <a:rPr lang="en-US" dirty="0" err="1"/>
              <a:t>HbeAg</a:t>
            </a:r>
            <a:r>
              <a:rPr lang="en-US" dirty="0"/>
              <a:t> positive and high HBV DNA level was effective in preventing MTIT</a:t>
            </a:r>
          </a:p>
          <a:p>
            <a:r>
              <a:rPr lang="en-US" dirty="0"/>
              <a:t>There were no safety concerns  for mothers</a:t>
            </a:r>
            <a:r>
              <a:rPr lang="en-IN" dirty="0"/>
              <a:t> and infants followed up for 28weeks following delivery</a:t>
            </a:r>
            <a:endParaRPr lang="en-US" dirty="0"/>
          </a:p>
        </p:txBody>
      </p:sp>
    </p:spTree>
    <p:extLst>
      <p:ext uri="{BB962C8B-B14F-4D97-AF65-F5344CB8AC3E}">
        <p14:creationId xmlns:p14="http://schemas.microsoft.com/office/powerpoint/2010/main" val="23895473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4A8C1-17A0-4671-B686-489482630157}"/>
              </a:ext>
            </a:extLst>
          </p:cNvPr>
          <p:cNvSpPr>
            <a:spLocks noGrp="1"/>
          </p:cNvSpPr>
          <p:nvPr>
            <p:ph type="title"/>
          </p:nvPr>
        </p:nvSpPr>
        <p:spPr/>
        <p:txBody>
          <a:bodyPr/>
          <a:lstStyle/>
          <a:p>
            <a:r>
              <a:rPr lang="en-US" dirty="0"/>
              <a:t>NEW DRUGS IN THE PIPELINE</a:t>
            </a:r>
            <a:endParaRPr lang="en-IN" dirty="0"/>
          </a:p>
        </p:txBody>
      </p:sp>
      <p:sp>
        <p:nvSpPr>
          <p:cNvPr id="3" name="Content Placeholder 2">
            <a:extLst>
              <a:ext uri="{FF2B5EF4-FFF2-40B4-BE49-F238E27FC236}">
                <a16:creationId xmlns:a16="http://schemas.microsoft.com/office/drawing/2014/main" id="{5466A65E-3B8E-4BE7-A6CA-462FF4A64D4C}"/>
              </a:ext>
            </a:extLst>
          </p:cNvPr>
          <p:cNvSpPr>
            <a:spLocks noGrp="1"/>
          </p:cNvSpPr>
          <p:nvPr>
            <p:ph idx="1"/>
          </p:nvPr>
        </p:nvSpPr>
        <p:spPr/>
        <p:txBody>
          <a:bodyPr/>
          <a:lstStyle/>
          <a:p>
            <a:r>
              <a:rPr lang="en-US" dirty="0">
                <a:solidFill>
                  <a:srgbClr val="FF0000"/>
                </a:solidFill>
              </a:rPr>
              <a:t>AB-729</a:t>
            </a:r>
            <a:r>
              <a:rPr lang="en-US" dirty="0"/>
              <a:t> : RNA INTERFERENCE therapeutic that blocks all HBV RNA transcripts</a:t>
            </a:r>
          </a:p>
          <a:p>
            <a:pPr marL="0" indent="0">
              <a:buNone/>
            </a:pPr>
            <a:r>
              <a:rPr lang="en-US" dirty="0"/>
              <a:t>                 Robust mean declines in </a:t>
            </a:r>
            <a:r>
              <a:rPr lang="en-US" dirty="0" err="1"/>
              <a:t>Hbsag</a:t>
            </a:r>
            <a:r>
              <a:rPr lang="en-US" dirty="0"/>
              <a:t> were sustained with repeat dosing of AB-729 with most subjects reaching </a:t>
            </a:r>
            <a:r>
              <a:rPr lang="en-US" dirty="0" err="1"/>
              <a:t>Hbsag</a:t>
            </a:r>
            <a:r>
              <a:rPr lang="en-US" dirty="0"/>
              <a:t> &lt;100IU/ML</a:t>
            </a:r>
          </a:p>
          <a:p>
            <a:r>
              <a:rPr lang="en-US" dirty="0">
                <a:solidFill>
                  <a:srgbClr val="FF0000"/>
                </a:solidFill>
              </a:rPr>
              <a:t>GSK-836</a:t>
            </a:r>
            <a:r>
              <a:rPr lang="en-US" dirty="0"/>
              <a:t> :MODIFIED ANTISENSE OLIGONUCLEOTIDE</a:t>
            </a:r>
          </a:p>
          <a:p>
            <a:pPr marL="0" indent="0">
              <a:buNone/>
            </a:pPr>
            <a:r>
              <a:rPr lang="en-US" dirty="0"/>
              <a:t>               Triggers multiple immunological responses in responders experiencing decline in </a:t>
            </a:r>
            <a:r>
              <a:rPr lang="en-US" dirty="0" err="1"/>
              <a:t>Hbsag</a:t>
            </a:r>
            <a:r>
              <a:rPr lang="en-US" dirty="0"/>
              <a:t> levels and ALT elevations</a:t>
            </a:r>
            <a:endParaRPr lang="en-IN" dirty="0"/>
          </a:p>
        </p:txBody>
      </p:sp>
    </p:spTree>
    <p:extLst>
      <p:ext uri="{BB962C8B-B14F-4D97-AF65-F5344CB8AC3E}">
        <p14:creationId xmlns:p14="http://schemas.microsoft.com/office/powerpoint/2010/main" val="33536699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450" y="1042988"/>
            <a:ext cx="7753350" cy="5643561"/>
          </a:xfrm>
        </p:spPr>
        <p:txBody>
          <a:bodyPr/>
          <a:lstStyle/>
          <a:p>
            <a:r>
              <a:rPr lang="en-US" dirty="0"/>
              <a:t>INTRODUCTION</a:t>
            </a:r>
          </a:p>
          <a:p>
            <a:r>
              <a:rPr lang="en-US" dirty="0"/>
              <a:t>HBV STRUCTURE &amp; SEROLOGY</a:t>
            </a:r>
          </a:p>
          <a:p>
            <a:r>
              <a:rPr lang="en-US" dirty="0"/>
              <a:t>LIFE CYCLE</a:t>
            </a:r>
          </a:p>
          <a:p>
            <a:r>
              <a:rPr lang="en-US" dirty="0"/>
              <a:t>PATHOGENESIS</a:t>
            </a:r>
          </a:p>
          <a:p>
            <a:r>
              <a:rPr lang="en-US" dirty="0"/>
              <a:t>MODES OF TRANSMISSION</a:t>
            </a:r>
          </a:p>
          <a:p>
            <a:r>
              <a:rPr lang="en-US" dirty="0"/>
              <a:t>CLINICAL FEATURES</a:t>
            </a:r>
          </a:p>
          <a:p>
            <a:r>
              <a:rPr lang="en-US" dirty="0"/>
              <a:t>DIAGNOSIS</a:t>
            </a:r>
          </a:p>
          <a:p>
            <a:r>
              <a:rPr lang="en-US" dirty="0"/>
              <a:t>TREATMENT</a:t>
            </a:r>
          </a:p>
          <a:p>
            <a:r>
              <a:rPr lang="en-US" dirty="0"/>
              <a:t>SPECIAL CONDITIONS</a:t>
            </a:r>
          </a:p>
          <a:p>
            <a:r>
              <a:rPr lang="en-US" dirty="0"/>
              <a:t>PREVENTION</a:t>
            </a:r>
          </a:p>
          <a:p>
            <a:r>
              <a:rPr lang="en-US" dirty="0"/>
              <a:t>LATEST UPDATES</a:t>
            </a:r>
          </a:p>
          <a:p>
            <a:pPr marL="0" indent="0">
              <a:buNone/>
            </a:pPr>
            <a:endParaRPr lang="en-US" dirty="0"/>
          </a:p>
          <a:p>
            <a:endParaRPr lang="en-US" dirty="0"/>
          </a:p>
        </p:txBody>
      </p:sp>
      <p:pic>
        <p:nvPicPr>
          <p:cNvPr id="6" name="Picture 2" descr="mage result for thank u smiley">
            <a:extLst>
              <a:ext uri="{FF2B5EF4-FFF2-40B4-BE49-F238E27FC236}">
                <a16:creationId xmlns:a16="http://schemas.microsoft.com/office/drawing/2014/main" id="{0CE579DF-D307-4219-9EA2-265F0AD96A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3080" y="344577"/>
            <a:ext cx="7801582" cy="6070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092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3475</TotalTime>
  <Words>2874</Words>
  <Application>Microsoft Office PowerPoint</Application>
  <PresentationFormat>Widescreen</PresentationFormat>
  <Paragraphs>494</Paragraphs>
  <Slides>68</Slides>
  <Notes>6</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Office Theme</vt:lpstr>
      <vt:lpstr>PowerPoint Presentation</vt:lpstr>
      <vt:lpstr>TODAY</vt:lpstr>
      <vt:lpstr>DIAGNOSIS</vt:lpstr>
      <vt:lpstr>Serological patterns of acute HBV infection</vt:lpstr>
      <vt:lpstr>PowerPoint Presentation</vt:lpstr>
      <vt:lpstr>PHASES OF CHRONIC HEPATITIS B</vt:lpstr>
      <vt:lpstr>TREATMENT</vt:lpstr>
      <vt:lpstr>ACUTE HEPATITIS B</vt:lpstr>
      <vt:lpstr>PowerPoint Presentation</vt:lpstr>
      <vt:lpstr>WHEN TO START ANTIVIRALS IN ACUTE hep B?</vt:lpstr>
      <vt:lpstr>TREATMENT OF CHRONIC HEPATITIS B</vt:lpstr>
      <vt:lpstr>What is normal ALT?(AASLD 2018 )</vt:lpstr>
      <vt:lpstr>PowerPoint Presentation</vt:lpstr>
      <vt:lpstr>PowerPoint Presentation</vt:lpstr>
      <vt:lpstr>PowerPoint Presentation</vt:lpstr>
      <vt:lpstr>DRUGS</vt:lpstr>
      <vt:lpstr>PREFERRED</vt:lpstr>
      <vt:lpstr>NON PREFERRED</vt:lpstr>
      <vt:lpstr>PEG INTERFERON ALPHA 2A</vt:lpstr>
      <vt:lpstr>PEG INTERFERON ALPHA 2A</vt:lpstr>
      <vt:lpstr>ENTECAVIR</vt:lpstr>
      <vt:lpstr>PowerPoint Presentation</vt:lpstr>
      <vt:lpstr>PowerPoint Presentation</vt:lpstr>
      <vt:lpstr>TDF</vt:lpstr>
      <vt:lpstr>PowerPoint Presentation</vt:lpstr>
      <vt:lpstr>TAF</vt:lpstr>
      <vt:lpstr>Dose Adjustment for Tenofovir</vt:lpstr>
      <vt:lpstr>Entecavir preferred over tenofovir</vt:lpstr>
      <vt:lpstr>LAMIVUDINE</vt:lpstr>
      <vt:lpstr>ADEFOVIR</vt:lpstr>
      <vt:lpstr>TELBIVUDINE</vt:lpstr>
      <vt:lpstr>How to monitor?</vt:lpstr>
      <vt:lpstr>Selection of antiviral drugs for CHB </vt:lpstr>
      <vt:lpstr>IFN VERSUS NUCLEOTIDE ANALOGUES</vt:lpstr>
      <vt:lpstr>Nucleotide Analogues</vt:lpstr>
      <vt:lpstr>Duration of treatment</vt:lpstr>
      <vt:lpstr>NEWER DRUGS</vt:lpstr>
      <vt:lpstr>SPECIAL SITUATIONS</vt:lpstr>
      <vt:lpstr>HBV/HIV co-infection</vt:lpstr>
      <vt:lpstr>HBV/HIV co-infection: Outcomes</vt:lpstr>
      <vt:lpstr>HBV/HIV co-infection</vt:lpstr>
      <vt:lpstr>HBV-HCV coinfection</vt:lpstr>
      <vt:lpstr>Children and adolescents</vt:lpstr>
      <vt:lpstr>Pregnant women</vt:lpstr>
      <vt:lpstr>PowerPoint Presentation</vt:lpstr>
      <vt:lpstr>PowerPoint Presentation</vt:lpstr>
      <vt:lpstr>PowerPoint Presentation</vt:lpstr>
      <vt:lpstr>Care of the baby </vt:lpstr>
      <vt:lpstr>COMPLICATIONS</vt:lpstr>
      <vt:lpstr>PowerPoint Presentation</vt:lpstr>
      <vt:lpstr>PowerPoint Presentation</vt:lpstr>
      <vt:lpstr>PowerPoint Presentation</vt:lpstr>
      <vt:lpstr>HEPATITIS B VACCINE</vt:lpstr>
      <vt:lpstr>Stability and storage </vt:lpstr>
      <vt:lpstr>Hepatitis B vaccine: Dosage</vt:lpstr>
      <vt:lpstr>Hepatitis B vaccine: Schedule</vt:lpstr>
      <vt:lpstr>Hepatitis B vaccine</vt:lpstr>
      <vt:lpstr>Protection of infants by hepatitis B vaccination</vt:lpstr>
      <vt:lpstr>Vaccine non-responders</vt:lpstr>
      <vt:lpstr>ADR</vt:lpstr>
      <vt:lpstr>PREVENTION</vt:lpstr>
      <vt:lpstr>LATEST NEWS!</vt:lpstr>
      <vt:lpstr>MANAGEMENT OF CHRONIC HEP B:Anything new??</vt:lpstr>
      <vt:lpstr>PowerPoint Presentation</vt:lpstr>
      <vt:lpstr>HEPATITIS B IN PREGNANCY</vt:lpstr>
      <vt:lpstr>DATA FOR USE OF TAF DURING PREGNANCY</vt:lpstr>
      <vt:lpstr>NEW DRUGS IN THE PIPELINE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meera.georgek@gmail.com</cp:lastModifiedBy>
  <cp:revision>73</cp:revision>
  <dcterms:created xsi:type="dcterms:W3CDTF">2019-12-17T13:51:10Z</dcterms:created>
  <dcterms:modified xsi:type="dcterms:W3CDTF">2021-11-25T11:09:26Z</dcterms:modified>
</cp:coreProperties>
</file>