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68" r:id="rId1"/>
  </p:sldMasterIdLst>
  <p:notesMasterIdLst>
    <p:notesMasterId r:id="rId2"/>
  </p:notesMasterIdLst>
  <p:sldIdLst>
    <p:sldId id="620" r:id="rId3"/>
    <p:sldId id="621" r:id="rId4"/>
    <p:sldId id="622" r:id="rId5"/>
    <p:sldId id="623" r:id="rId6"/>
    <p:sldId id="624" r:id="rId7"/>
    <p:sldId id="625" r:id="rId8"/>
    <p:sldId id="626" r:id="rId9"/>
    <p:sldId id="627" r:id="rId10"/>
    <p:sldId id="628" r:id="rId11"/>
    <p:sldId id="629" r:id="rId12"/>
    <p:sldId id="630" r:id="rId13"/>
    <p:sldId id="631" r:id="rId14"/>
    <p:sldId id="632" r:id="rId15"/>
    <p:sldId id="633" r:id="rId16"/>
    <p:sldId id="634" r:id="rId17"/>
    <p:sldId id="635" r:id="rId18"/>
    <p:sldId id="636" r:id="rId19"/>
    <p:sldId id="637" r:id="rId20"/>
    <p:sldId id="638" r:id="rId21"/>
    <p:sldId id="639" r:id="rId22"/>
    <p:sldId id="640" r:id="rId23"/>
    <p:sldId id="641" r:id="rId24"/>
    <p:sldId id="642" r:id="rId25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0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algn="l"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b="0" cap="all"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20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20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8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b="1" sz="2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8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8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  <p:sp>
        <p:nvSpPr>
          <p:cNvPr id="1048688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b="1" sz="22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9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1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62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  <p:sp>
        <p:nvSpPr>
          <p:cNvPr id="1048663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anchor="b" anchorCtr="0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78" name="Rectangle 6"/>
          <p:cNvSpPr/>
          <p:nvPr/>
        </p:nvSpPr>
        <p:spPr>
          <a:xfrm>
            <a:off x="8458200" y="0"/>
            <a:ext cx="685800" cy="6858000"/>
          </a:xfrm>
          <a:prstGeom prst="rect"/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79" name="Rectangle 7"/>
          <p:cNvSpPr/>
          <p:nvPr/>
        </p:nvSpPr>
        <p:spPr>
          <a:xfrm>
            <a:off x="8458200" y="5486400"/>
            <a:ext cx="685800" cy="6858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anchor="ctr" bIns="0" lIns="0" rIns="0" rtlCol="0" tIns="0" vert="horz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F7771A2-B248-4116-B50F-2C763EDDCF41}" type="slidenum">
              <a:rPr lang="en-IN" smtClean="0"/>
              <a:t>‹#›</a:t>
            </a:fld>
            <a:endParaRPr lang="en-IN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29172CC-AE6A-4371-A74C-774A2F43D5FB}" type="datetimeFigureOut">
              <a:rPr lang="en-US" smtClean="0"/>
              <a:t>1/5/2021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eaLnBrk="1" hangingPunct="1" latinLnBrk="0" rtl="0">
        <a:spcBef>
          <a:spcPct val="0"/>
        </a:spcBef>
        <a:buNone/>
        <a:defRPr baseline="0" cap="none" sz="4600" kern="1200" spc="-1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342900" rtl="0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40080" rtl="0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005840" rtl="0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280160" rtl="0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1554480" rtl="0">
        <a:spcBef>
          <a:spcPct val="20000"/>
        </a:spcBef>
        <a:buClr>
          <a:schemeClr val="accent5"/>
        </a:buClr>
        <a:buFont typeface="Arial" pitchFamily="34" charset="0"/>
        <a:buChar char="•"/>
        <a:defRPr baseline="0" sz="1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182880" latinLnBrk="0" marL="1737360" rtl="0">
        <a:spcBef>
          <a:spcPct val="20000"/>
        </a:spcBef>
        <a:buClr>
          <a:schemeClr val="accent1"/>
        </a:buClr>
        <a:buFont typeface="Arial" pitchFamily="34" charset="0"/>
        <a:buChar char="•"/>
        <a:defRPr baseline="0" sz="1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182880" latinLnBrk="0" marL="1920240" rtl="0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182880" latinLnBrk="0" marL="2103120" rtl="0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182880" latinLnBrk="0" marL="2286000" rtl="0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ctrTitle"/>
          </p:nvPr>
        </p:nvSpPr>
        <p:spPr>
          <a:xfrm>
            <a:off x="1028700" y="0"/>
            <a:ext cx="6858000" cy="2387600"/>
          </a:xfrm>
        </p:spPr>
        <p:txBody>
          <a:bodyPr/>
          <a:p>
            <a:r>
              <a:rPr b="1" dirty="0" lang="en-US" smtClean="0"/>
              <a:t>Approach to </a:t>
            </a:r>
            <a:r>
              <a:rPr b="1" dirty="0" lang="en-US" err="1" smtClean="0"/>
              <a:t>hemoptysis</a:t>
            </a:r>
            <a:endParaRPr b="1" dirty="0" lang="en-US"/>
          </a:p>
        </p:txBody>
      </p:sp>
      <p:sp>
        <p:nvSpPr>
          <p:cNvPr id="1048608" name="Subtitle 2"/>
          <p:cNvSpPr>
            <a:spLocks noGrp="1"/>
          </p:cNvSpPr>
          <p:nvPr>
            <p:ph type="subTitle" idx="1"/>
          </p:nvPr>
        </p:nvSpPr>
        <p:spPr>
          <a:xfrm>
            <a:off x="5614988" y="3754438"/>
            <a:ext cx="2514600" cy="1655762"/>
          </a:xfrm>
        </p:spPr>
        <p:txBody>
          <a:bodyPr>
            <a:normAutofit fontScale="95000" lnSpcReduction="10000"/>
          </a:bodyPr>
          <a:p>
            <a:pPr algn="l"/>
            <a:r>
              <a:rPr dirty="0" lang="en-US" smtClean="0"/>
              <a:t>Dr </a:t>
            </a:r>
            <a:r>
              <a:rPr dirty="0" lang="en-US" err="1" smtClean="0"/>
              <a:t>jithin</a:t>
            </a:r>
            <a:r>
              <a:rPr dirty="0" lang="en-US" smtClean="0"/>
              <a:t> P</a:t>
            </a:r>
          </a:p>
          <a:p>
            <a:pPr algn="l"/>
            <a:r>
              <a:rPr dirty="0" lang="en-US" smtClean="0"/>
              <a:t>Junior resident</a:t>
            </a:r>
          </a:p>
          <a:p>
            <a:pPr algn="l"/>
            <a:r>
              <a:rPr dirty="0" lang="en-US" smtClean="0"/>
              <a:t>Dept of General medicine</a:t>
            </a:r>
          </a:p>
          <a:p>
            <a:pPr algn="l"/>
            <a:r>
              <a:rPr dirty="0" lang="en-US" smtClean="0"/>
              <a:t>TDMC </a:t>
            </a:r>
            <a:r>
              <a:rPr dirty="0" lang="en-US" err="1" smtClean="0"/>
              <a:t>alappuzha</a:t>
            </a:r>
            <a:endParaRPr dirty="0" lang="en-US"/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err="1" smtClean="0"/>
              <a:t>Hemoptysis</a:t>
            </a:r>
            <a:r>
              <a:rPr dirty="0" lang="en-US" smtClean="0"/>
              <a:t> is the expectoration of blood from the respiratory tract</a:t>
            </a:r>
          </a:p>
          <a:p>
            <a:endParaRPr dirty="0" lang="en-US" smtClean="0"/>
          </a:p>
          <a:p>
            <a:endParaRPr dirty="0" lang="en-US" smtClean="0"/>
          </a:p>
          <a:p>
            <a:r>
              <a:rPr dirty="0" lang="en-US" smtClean="0"/>
              <a:t>The first step in evaluation is to confirm clinically whether the bleeding is coming from the respiratory tree or instead originating from the nasal cavities (i.e., </a:t>
            </a:r>
            <a:r>
              <a:rPr dirty="0" lang="en-US" err="1" smtClean="0"/>
              <a:t>epistaxis</a:t>
            </a:r>
            <a:r>
              <a:rPr dirty="0" lang="en-US" smtClean="0"/>
              <a:t>) or the gastrointestinal tract (i.e., </a:t>
            </a:r>
            <a:r>
              <a:rPr dirty="0" lang="en-US" err="1" smtClean="0"/>
              <a:t>hematemesis</a:t>
            </a:r>
            <a:r>
              <a:rPr lang="en-US" smtClean="0"/>
              <a:t>) </a:t>
            </a:r>
            <a:r>
              <a:rPr lang="en-US" smtClean="0"/>
              <a:t> </a:t>
            </a:r>
            <a:endParaRPr dirty="0"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ext Placeholder 4"/>
          <p:cNvSpPr>
            <a:spLocks noGrp="1"/>
          </p:cNvSpPr>
          <p:nvPr>
            <p:ph type="body" idx="1"/>
          </p:nvPr>
        </p:nvSpPr>
        <p:spPr>
          <a:xfrm>
            <a:off x="142844" y="928670"/>
            <a:ext cx="3657600" cy="639762"/>
          </a:xfrm>
        </p:spPr>
        <p:txBody>
          <a:bodyPr/>
          <a:p>
            <a:r>
              <a:rPr dirty="0" sz="3600" lang="en-IN" smtClean="0"/>
              <a:t>HEMOPTYSIS</a:t>
            </a:r>
            <a:endParaRPr dirty="0" sz="3600" lang="en-IN"/>
          </a:p>
        </p:txBody>
      </p:sp>
      <p:sp>
        <p:nvSpPr>
          <p:cNvPr id="1048620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785928"/>
            <a:ext cx="3686172" cy="41830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dirty="0" lang="en-IN" smtClean="0"/>
              <a:t>Cough precedes</a:t>
            </a:r>
          </a:p>
          <a:p>
            <a:endParaRPr dirty="0" lang="en-IN" smtClean="0"/>
          </a:p>
          <a:p>
            <a:r>
              <a:rPr dirty="0" lang="en-IN" smtClean="0"/>
              <a:t>Frothy d/t mix of air</a:t>
            </a:r>
          </a:p>
          <a:p>
            <a:r>
              <a:rPr dirty="0" lang="en-IN" smtClean="0"/>
              <a:t>pH alkaline</a:t>
            </a:r>
          </a:p>
          <a:p>
            <a:r>
              <a:rPr dirty="0" lang="en-IN" smtClean="0"/>
              <a:t>Mixed with sputum</a:t>
            </a:r>
          </a:p>
          <a:p>
            <a:r>
              <a:rPr dirty="0" lang="en-IN" err="1" smtClean="0"/>
              <a:t>M</a:t>
            </a:r>
            <a:r>
              <a:rPr dirty="0" lang="en-US" err="1" smtClean="0"/>
              <a:t>a</a:t>
            </a:r>
            <a:r>
              <a:rPr dirty="0" lang="en-IN" err="1" smtClean="0"/>
              <a:t>lena</a:t>
            </a:r>
            <a:r>
              <a:rPr dirty="0" lang="en-IN" smtClean="0"/>
              <a:t> absent</a:t>
            </a:r>
            <a:endParaRPr altLang="en-US" lang="zh-CN"/>
          </a:p>
          <a:p>
            <a:r>
              <a:rPr dirty="0" lang="en-IN" smtClean="0"/>
              <a:t>Bright red</a:t>
            </a:r>
          </a:p>
          <a:p>
            <a:r>
              <a:rPr dirty="0" lang="en-IN" smtClean="0"/>
              <a:t>H/o </a:t>
            </a:r>
            <a:r>
              <a:rPr dirty="0" lang="en-IN" err="1" smtClean="0"/>
              <a:t>resp</a:t>
            </a:r>
            <a:r>
              <a:rPr dirty="0" lang="en-IN" smtClean="0"/>
              <a:t> disease</a:t>
            </a:r>
          </a:p>
          <a:p>
            <a:r>
              <a:rPr dirty="0" lang="en-IN" err="1" smtClean="0"/>
              <a:t>Bronchoscopy</a:t>
            </a:r>
            <a:endParaRPr dirty="0" lang="en-IN" smtClean="0"/>
          </a:p>
        </p:txBody>
      </p:sp>
      <p:sp>
        <p:nvSpPr>
          <p:cNvPr id="1048621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357686" y="931850"/>
            <a:ext cx="3657600" cy="639762"/>
          </a:xfrm>
        </p:spPr>
        <p:txBody>
          <a:bodyPr/>
          <a:p>
            <a:r>
              <a:rPr dirty="0" sz="3600" lang="en-IN" smtClean="0"/>
              <a:t>HEMATEMESIS</a:t>
            </a:r>
            <a:endParaRPr dirty="0" sz="3600" lang="en-IN"/>
          </a:p>
        </p:txBody>
      </p:sp>
      <p:sp>
        <p:nvSpPr>
          <p:cNvPr id="1048622" name="Content Placeholder 7"/>
          <p:cNvSpPr>
            <a:spLocks noGrp="1"/>
          </p:cNvSpPr>
          <p:nvPr>
            <p:ph sz="quarter" idx="4"/>
          </p:nvPr>
        </p:nvSpPr>
        <p:spPr>
          <a:xfrm>
            <a:off x="4357686" y="1785925"/>
            <a:ext cx="3996000" cy="4176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5833" lnSpcReduction="20000"/>
          </a:bodyPr>
          <a:p>
            <a:r>
              <a:rPr dirty="0" lang="en-IN" err="1" smtClean="0"/>
              <a:t>Nausea,vomiting</a:t>
            </a:r>
            <a:r>
              <a:rPr dirty="0" lang="en-IN" smtClean="0"/>
              <a:t> precedes</a:t>
            </a:r>
          </a:p>
          <a:p>
            <a:endParaRPr dirty="0" lang="en-IN" smtClean="0"/>
          </a:p>
          <a:p>
            <a:r>
              <a:rPr dirty="0" lang="en-IN" smtClean="0"/>
              <a:t>Not frothy</a:t>
            </a:r>
          </a:p>
          <a:p>
            <a:r>
              <a:rPr dirty="0" lang="en-IN" smtClean="0"/>
              <a:t>Acidic </a:t>
            </a:r>
          </a:p>
          <a:p>
            <a:r>
              <a:rPr dirty="0" lang="en-IN" smtClean="0"/>
              <a:t>Mixed with food particle</a:t>
            </a:r>
          </a:p>
          <a:p>
            <a:r>
              <a:rPr dirty="0" lang="en-IN" smtClean="0"/>
              <a:t>Present</a:t>
            </a:r>
          </a:p>
          <a:p>
            <a:r>
              <a:rPr dirty="0" lang="en-IN" smtClean="0"/>
              <a:t>Dark brown (acid </a:t>
            </a:r>
            <a:r>
              <a:rPr dirty="0" lang="en-IN" err="1" smtClean="0"/>
              <a:t>hematin</a:t>
            </a:r>
            <a:r>
              <a:rPr dirty="0" lang="en-IN" smtClean="0"/>
              <a:t>)</a:t>
            </a:r>
          </a:p>
          <a:p>
            <a:r>
              <a:rPr dirty="0" lang="en-IN" smtClean="0"/>
              <a:t>H/o PUD</a:t>
            </a:r>
          </a:p>
          <a:p>
            <a:r>
              <a:rPr dirty="0" lang="en-IN" smtClean="0"/>
              <a:t>OGD</a:t>
            </a:r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Source…</a:t>
            </a:r>
            <a:endParaRPr dirty="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err="1" smtClean="0"/>
              <a:t>Hemoptysis</a:t>
            </a:r>
            <a:r>
              <a:rPr dirty="0" lang="en-US" smtClean="0"/>
              <a:t> can arise from anywhere in the respiratory tract; from the glottis to the alveolus. Most commonly, bleeding arises from the bronchi or medium sized airways, </a:t>
            </a:r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  Why  the lung that predisposes to </a:t>
            </a:r>
            <a:r>
              <a:rPr dirty="0" lang="en-US" err="1" smtClean="0"/>
              <a:t>hemoptysis</a:t>
            </a:r>
            <a:r>
              <a:rPr dirty="0" lang="en-US" smtClean="0"/>
              <a:t> of varied severity is its dual blood supply—the pulmonary and bronchial circulations.</a:t>
            </a:r>
          </a:p>
          <a:p>
            <a:r>
              <a:rPr dirty="0" lang="en-US" smtClean="0"/>
              <a:t>   The former is a low-pressure system that is essential to gas exchange at the alveolar level; ,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   The  bronchial arteries originate from the aorta and are under systemic pressure. They supply the airways and have the ability to </a:t>
            </a:r>
            <a:r>
              <a:rPr dirty="0" lang="en-US" err="1" smtClean="0"/>
              <a:t>neovascularize</a:t>
            </a:r>
            <a:r>
              <a:rPr dirty="0" lang="en-US" smtClean="0"/>
              <a:t> tumors, dilate airways of </a:t>
            </a:r>
            <a:r>
              <a:rPr dirty="0" lang="en-US" err="1" smtClean="0"/>
              <a:t>bronchiectasis</a:t>
            </a:r>
            <a:r>
              <a:rPr dirty="0" lang="en-US" smtClean="0"/>
              <a:t>, and </a:t>
            </a:r>
            <a:r>
              <a:rPr dirty="0" lang="en-US" err="1" smtClean="0"/>
              <a:t>cavitary</a:t>
            </a:r>
            <a:r>
              <a:rPr dirty="0" lang="en-US" smtClean="0"/>
              <a:t> lesions</a:t>
            </a:r>
            <a:endParaRPr dirty="0"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etiology</a:t>
            </a:r>
            <a:endParaRPr dirty="0" lang="en-US"/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Infections</a:t>
            </a:r>
          </a:p>
          <a:p>
            <a:r>
              <a:rPr dirty="0" lang="en-US" smtClean="0"/>
              <a:t>Vascular </a:t>
            </a:r>
          </a:p>
          <a:p>
            <a:r>
              <a:rPr dirty="0" lang="en-US" smtClean="0"/>
              <a:t>Malignancy</a:t>
            </a:r>
          </a:p>
          <a:p>
            <a:r>
              <a:rPr dirty="0" lang="en-US" smtClean="0"/>
              <a:t>Mechanical and other causes</a:t>
            </a:r>
            <a:endParaRPr dirty="0" lang="en-US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Infections</a:t>
            </a:r>
            <a:endParaRPr dirty="0" lang="en-US"/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Most blood-tinged sputum and small-volume </a:t>
            </a:r>
            <a:r>
              <a:rPr dirty="0" lang="en-US" err="1" smtClean="0"/>
              <a:t>hemoptysis</a:t>
            </a:r>
            <a:r>
              <a:rPr dirty="0" lang="en-US" smtClean="0"/>
              <a:t> is due to viral bronchitis.</a:t>
            </a:r>
          </a:p>
          <a:p>
            <a:r>
              <a:rPr dirty="0" lang="en-US" smtClean="0"/>
              <a:t> Patients with chronic bronchitis are at risk for bacterial </a:t>
            </a:r>
            <a:r>
              <a:rPr dirty="0" lang="en-US" err="1" smtClean="0"/>
              <a:t>superinfection</a:t>
            </a:r>
            <a:r>
              <a:rPr dirty="0" lang="en-US" smtClean="0"/>
              <a:t> with organisms such as Streptococcus </a:t>
            </a:r>
            <a:r>
              <a:rPr dirty="0" lang="en-US" err="1" smtClean="0"/>
              <a:t>pneumoniae</a:t>
            </a:r>
            <a:r>
              <a:rPr dirty="0" lang="en-US" smtClean="0"/>
              <a:t>, </a:t>
            </a:r>
            <a:r>
              <a:rPr dirty="0" lang="en-US" err="1" smtClean="0"/>
              <a:t>Haemophilus</a:t>
            </a:r>
            <a:r>
              <a:rPr dirty="0" lang="en-US" smtClean="0"/>
              <a:t> </a:t>
            </a:r>
            <a:r>
              <a:rPr dirty="0" lang="en-US" err="1" smtClean="0"/>
              <a:t>influenzae</a:t>
            </a:r>
            <a:r>
              <a:rPr dirty="0" lang="en-US" smtClean="0"/>
              <a:t>, or </a:t>
            </a:r>
            <a:r>
              <a:rPr dirty="0" lang="en-US" err="1" smtClean="0"/>
              <a:t>Moraxella</a:t>
            </a:r>
            <a:r>
              <a:rPr dirty="0" lang="en-US" smtClean="0"/>
              <a:t> </a:t>
            </a:r>
            <a:r>
              <a:rPr dirty="0" lang="en-US" err="1" smtClean="0"/>
              <a:t>catarrhalis</a:t>
            </a:r>
            <a:r>
              <a:rPr dirty="0" lang="en-US" smtClean="0"/>
              <a:t>, increasing airway inflammation and potential for bleeding.</a:t>
            </a:r>
          </a:p>
          <a:p>
            <a:r>
              <a:rPr dirty="0" lang="en-US" smtClean="0"/>
              <a:t> </a:t>
            </a:r>
            <a:r>
              <a:rPr dirty="0" lang="en-US" err="1" smtClean="0"/>
              <a:t>Bronchiectasis</a:t>
            </a:r>
            <a:r>
              <a:rPr dirty="0" lang="en-US" smtClean="0"/>
              <a:t> are prone to </a:t>
            </a:r>
            <a:r>
              <a:rPr dirty="0" lang="en-US" err="1" smtClean="0"/>
              <a:t>hemoptysis</a:t>
            </a:r>
            <a:r>
              <a:rPr dirty="0" lang="en-US" smtClean="0"/>
              <a:t> with exacerbations of disease.</a:t>
            </a:r>
            <a:endParaRPr dirty="0" lang="en-US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   TUBERCULOSIS -development of </a:t>
            </a:r>
            <a:r>
              <a:rPr dirty="0" lang="en-US" err="1" smtClean="0"/>
              <a:t>cavitary</a:t>
            </a:r>
            <a:r>
              <a:rPr dirty="0" lang="en-US" smtClean="0"/>
              <a:t> disease is frequently the source of bleeding but rarer complications such as the erosion of a pulmonary artery aneurysm into a preexisting cavity (i.e., </a:t>
            </a:r>
            <a:r>
              <a:rPr b="1" dirty="0" lang="en-US" smtClean="0"/>
              <a:t>Rasmussen’s aneurysm</a:t>
            </a:r>
            <a:r>
              <a:rPr dirty="0" lang="en-US" smtClean="0"/>
              <a:t>) can also be the source. </a:t>
            </a:r>
          </a:p>
          <a:p>
            <a:r>
              <a:rPr dirty="0" lang="en-US" smtClean="0"/>
              <a:t>   endemic fungi, </a:t>
            </a:r>
            <a:r>
              <a:rPr dirty="0" lang="en-US" err="1" smtClean="0"/>
              <a:t>Nocardia</a:t>
            </a:r>
            <a:r>
              <a:rPr dirty="0" lang="en-US" smtClean="0"/>
              <a:t>, and non- </a:t>
            </a:r>
            <a:r>
              <a:rPr dirty="0" lang="en-US" err="1" smtClean="0"/>
              <a:t>tuberculous</a:t>
            </a:r>
            <a:r>
              <a:rPr dirty="0" lang="en-US" smtClean="0"/>
              <a:t> </a:t>
            </a:r>
            <a:r>
              <a:rPr dirty="0" lang="en-US" err="1" smtClean="0"/>
              <a:t>mycobacteria</a:t>
            </a:r>
            <a:r>
              <a:rPr dirty="0" lang="en-US" smtClean="0"/>
              <a:t> </a:t>
            </a:r>
          </a:p>
          <a:p>
            <a:r>
              <a:rPr dirty="0" lang="en-US" smtClean="0"/>
              <a:t>   </a:t>
            </a:r>
            <a:r>
              <a:rPr dirty="0" lang="en-US" err="1" smtClean="0"/>
              <a:t>Aspergillus</a:t>
            </a:r>
            <a:r>
              <a:rPr dirty="0" lang="en-US" smtClean="0"/>
              <a:t> species can develop into </a:t>
            </a:r>
            <a:r>
              <a:rPr dirty="0" lang="en-US" err="1" smtClean="0"/>
              <a:t>mycetomas</a:t>
            </a:r>
            <a:r>
              <a:rPr dirty="0" lang="en-US" smtClean="0"/>
              <a:t> 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   Pulmonary abscesses and necrotizing pneumonia can cause bleeding by devitalizing lung parenchyma.</a:t>
            </a:r>
            <a:endParaRPr dirty="0" lang="en-US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err="1" smtClean="0"/>
              <a:t>Paragonimiasis</a:t>
            </a:r>
            <a:r>
              <a:rPr dirty="0" lang="en-US" smtClean="0"/>
              <a:t>  should be considered as a cause of </a:t>
            </a:r>
            <a:r>
              <a:rPr dirty="0" lang="en-US" err="1" smtClean="0"/>
              <a:t>hemoptysis</a:t>
            </a:r>
            <a:r>
              <a:rPr dirty="0" lang="en-US" smtClean="0"/>
              <a:t> in recent immigrants from endemic areas.</a:t>
            </a:r>
            <a:endParaRPr dirty="0" lang="en-US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vascular</a:t>
            </a:r>
            <a:endParaRPr dirty="0" lang="en-US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err="1" smtClean="0"/>
              <a:t>Hemoptysis</a:t>
            </a:r>
            <a:r>
              <a:rPr dirty="0" lang="en-US" smtClean="0"/>
              <a:t> commonly results from pulmonary edema due to elevated left ventricular end-diastolic pressure. While the classic description of the sputum expectorated in pulmonary edema is “pink and frothy</a:t>
            </a:r>
          </a:p>
          <a:p>
            <a:r>
              <a:rPr dirty="0" lang="en-US" smtClean="0"/>
              <a:t>A pulmonary embolism with </a:t>
            </a:r>
            <a:r>
              <a:rPr dirty="0" lang="en-US" err="1" smtClean="0"/>
              <a:t>parenchymal</a:t>
            </a:r>
            <a:r>
              <a:rPr dirty="0" lang="en-US" smtClean="0"/>
              <a:t> infarction can present with </a:t>
            </a:r>
            <a:r>
              <a:rPr dirty="0" lang="en-US" err="1" smtClean="0"/>
              <a:t>hemoptysis</a:t>
            </a:r>
            <a:endParaRPr dirty="0" lang="en-US" smtClean="0"/>
          </a:p>
          <a:p>
            <a:r>
              <a:rPr dirty="0" lang="en-US" smtClean="0"/>
              <a:t> An </a:t>
            </a:r>
            <a:r>
              <a:rPr dirty="0" lang="en-US" err="1" smtClean="0"/>
              <a:t>ectatic</a:t>
            </a:r>
            <a:r>
              <a:rPr dirty="0" lang="en-US" smtClean="0"/>
              <a:t> vessel in an airway or a pulmonary </a:t>
            </a:r>
            <a:r>
              <a:rPr dirty="0" lang="en-US" err="1" smtClean="0"/>
              <a:t>arteriovenous</a:t>
            </a:r>
            <a:r>
              <a:rPr dirty="0" lang="en-US" smtClean="0"/>
              <a:t> malformation can be a source of bleeding. </a:t>
            </a:r>
          </a:p>
          <a:p>
            <a:r>
              <a:rPr dirty="0" lang="en-US" smtClean="0"/>
              <a:t> rupture of an </a:t>
            </a:r>
            <a:r>
              <a:rPr dirty="0" lang="en-US" err="1" smtClean="0"/>
              <a:t>aortobronchial</a:t>
            </a:r>
            <a:r>
              <a:rPr dirty="0" lang="en-US" smtClean="0"/>
              <a:t> fistula can result in massive bleeding and sudden death</a:t>
            </a:r>
            <a:endParaRPr dirty="0"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DAH?</a:t>
            </a:r>
            <a:endParaRPr dirty="0" lang="en-US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  including immune-mediated </a:t>
            </a:r>
            <a:r>
              <a:rPr dirty="0" lang="en-US" err="1" smtClean="0"/>
              <a:t>capillaritis</a:t>
            </a:r>
            <a:r>
              <a:rPr dirty="0" lang="en-US" smtClean="0"/>
              <a:t> from diseases such as SLE</a:t>
            </a:r>
          </a:p>
          <a:p>
            <a:r>
              <a:rPr dirty="0" lang="en-US" smtClean="0"/>
              <a:t>Cocaine toxicity</a:t>
            </a:r>
          </a:p>
          <a:p>
            <a:r>
              <a:rPr dirty="0" lang="en-US" smtClean="0"/>
              <a:t>Stem cell transplantation</a:t>
            </a:r>
          </a:p>
          <a:p>
            <a:r>
              <a:rPr dirty="0" lang="en-US" smtClean="0"/>
              <a:t>“pulmonary-renal” syndromes, including </a:t>
            </a:r>
            <a:r>
              <a:rPr dirty="0" lang="en-US" err="1" smtClean="0"/>
              <a:t>granulomatosis</a:t>
            </a:r>
            <a:r>
              <a:rPr dirty="0" lang="en-US" smtClean="0"/>
              <a:t> with </a:t>
            </a:r>
            <a:r>
              <a:rPr dirty="0" lang="en-US" err="1" smtClean="0"/>
              <a:t>polyangiitis</a:t>
            </a:r>
            <a:r>
              <a:rPr dirty="0" lang="en-US" smtClean="0"/>
              <a:t> and anti-</a:t>
            </a:r>
            <a:r>
              <a:rPr dirty="0" lang="en-US" err="1" smtClean="0"/>
              <a:t>glomerular</a:t>
            </a:r>
            <a:r>
              <a:rPr dirty="0" lang="en-US" smtClean="0"/>
              <a:t> basement membrane disease, may lead to both </a:t>
            </a:r>
            <a:r>
              <a:rPr dirty="0" lang="en-US" err="1" smtClean="0"/>
              <a:t>hemoptysis</a:t>
            </a:r>
            <a:r>
              <a:rPr dirty="0" lang="en-US" smtClean="0"/>
              <a:t> and </a:t>
            </a:r>
            <a:r>
              <a:rPr dirty="0" lang="en-US" err="1" smtClean="0"/>
              <a:t>hematuria</a:t>
            </a:r>
            <a:endParaRPr dirty="0" lang="en-US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Malignancy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</a:t>
            </a:r>
            <a:r>
              <a:rPr dirty="0" lang="en-US" err="1" smtClean="0"/>
              <a:t>Bronchogenic</a:t>
            </a:r>
            <a:r>
              <a:rPr dirty="0" lang="en-US" smtClean="0"/>
              <a:t> carcinoma of any histology is a common cause of </a:t>
            </a:r>
            <a:r>
              <a:rPr dirty="0" lang="en-US" err="1" smtClean="0"/>
              <a:t>hemoptysis</a:t>
            </a:r>
            <a:r>
              <a:rPr dirty="0" lang="en-US" smtClean="0"/>
              <a:t> (both massive and non-massive) </a:t>
            </a:r>
          </a:p>
          <a:p>
            <a:r>
              <a:rPr dirty="0" lang="en-US" err="1" smtClean="0"/>
              <a:t>hemoptysis</a:t>
            </a:r>
            <a:r>
              <a:rPr dirty="0" lang="en-US" smtClean="0"/>
              <a:t> often indicates airway involvement of the tumor and can be a presenting symptom of </a:t>
            </a:r>
            <a:r>
              <a:rPr dirty="0" lang="en-US" err="1" smtClean="0"/>
              <a:t>carcinoid</a:t>
            </a:r>
            <a:r>
              <a:rPr dirty="0" lang="en-US" smtClean="0"/>
              <a:t> tumors</a:t>
            </a:r>
          </a:p>
          <a:p>
            <a:r>
              <a:rPr dirty="0" lang="en-US" smtClean="0"/>
              <a:t> Small cell and </a:t>
            </a:r>
            <a:r>
              <a:rPr dirty="0" lang="en-US" err="1" smtClean="0"/>
              <a:t>squamous</a:t>
            </a:r>
            <a:r>
              <a:rPr dirty="0" lang="en-US" smtClean="0"/>
              <a:t> cell carcinomas are frequently central in nature and more likely to erode into major pulmonary vessels, resulting in massive </a:t>
            </a:r>
            <a:r>
              <a:rPr dirty="0" lang="en-US" err="1" smtClean="0"/>
              <a:t>hemoptysis</a:t>
            </a:r>
            <a:r>
              <a:rPr dirty="0" lang="en-US" smtClean="0"/>
              <a:t>. </a:t>
            </a:r>
            <a:endParaRPr dirty="0" lang="en-US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Mets..</a:t>
            </a:r>
            <a:endParaRPr dirty="0" lang="en-US"/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Melanoma</a:t>
            </a:r>
          </a:p>
          <a:p>
            <a:r>
              <a:rPr dirty="0" lang="en-US" smtClean="0"/>
              <a:t>Sarcoma</a:t>
            </a:r>
          </a:p>
          <a:p>
            <a:r>
              <a:rPr dirty="0" lang="en-US" err="1" smtClean="0"/>
              <a:t>Adeno</a:t>
            </a:r>
            <a:r>
              <a:rPr dirty="0" lang="en-US" smtClean="0"/>
              <a:t> carcinoma breast and colon</a:t>
            </a:r>
          </a:p>
          <a:p>
            <a:r>
              <a:rPr dirty="0" lang="en-US" smtClean="0"/>
              <a:t>Kaposi sarcoma</a:t>
            </a:r>
            <a:endParaRPr dirty="0" lang="en-US"/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Other causes</a:t>
            </a:r>
            <a:endParaRPr dirty="0" lang="en-US"/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 setting of thrombocytopenia, </a:t>
            </a:r>
            <a:r>
              <a:rPr dirty="0" lang="en-US" err="1" smtClean="0"/>
              <a:t>coagulopathy</a:t>
            </a:r>
            <a:r>
              <a:rPr dirty="0" lang="en-US" smtClean="0"/>
              <a:t>, anticoagulation, or </a:t>
            </a:r>
            <a:r>
              <a:rPr dirty="0" lang="en-US" err="1" smtClean="0"/>
              <a:t>antiplatelet</a:t>
            </a:r>
            <a:r>
              <a:rPr dirty="0" lang="en-US" smtClean="0"/>
              <a:t> therapy, can cause </a:t>
            </a:r>
            <a:r>
              <a:rPr dirty="0" lang="en-US" err="1" smtClean="0"/>
              <a:t>hemoptysis</a:t>
            </a:r>
            <a:r>
              <a:rPr dirty="0" lang="en-US" smtClean="0"/>
              <a:t>.</a:t>
            </a:r>
          </a:p>
          <a:p>
            <a:r>
              <a:rPr dirty="0" lang="en-US" smtClean="0"/>
              <a:t>. Foreign body aspiration can lead to airway irritation and bleeding. </a:t>
            </a:r>
          </a:p>
          <a:p>
            <a:r>
              <a:rPr dirty="0" lang="en-US" smtClean="0"/>
              <a:t> Pulmonary endometriosis causes cyclical bleeding known as </a:t>
            </a:r>
            <a:r>
              <a:rPr dirty="0" lang="en-US" err="1" smtClean="0"/>
              <a:t>catamenial</a:t>
            </a:r>
            <a:r>
              <a:rPr dirty="0" lang="en-US" smtClean="0"/>
              <a:t> </a:t>
            </a:r>
            <a:r>
              <a:rPr dirty="0" lang="en-US" err="1" smtClean="0"/>
              <a:t>hemoptysis</a:t>
            </a:r>
            <a:endParaRPr dirty="0" lang="en-US"/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history</a:t>
            </a:r>
            <a:endParaRPr dirty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first step in evaluating </a:t>
            </a:r>
            <a:r>
              <a:rPr dirty="0" lang="en-US" err="1" smtClean="0"/>
              <a:t>hemoptysis</a:t>
            </a:r>
            <a:r>
              <a:rPr dirty="0" lang="en-US" smtClean="0"/>
              <a:t> is to determine the amount or severity of bleeding.</a:t>
            </a:r>
          </a:p>
          <a:p>
            <a:r>
              <a:rPr dirty="0" lang="en-US" smtClean="0"/>
              <a:t> A patient’s description of the sputum (e.g., flecks of blood, pink-tinged, or frank blood or clot) is helpful if you cannot examine it</a:t>
            </a:r>
          </a:p>
          <a:p>
            <a:r>
              <a:rPr dirty="0" lang="en-US" smtClean="0"/>
              <a:t> blood loss of 400 </a:t>
            </a:r>
            <a:r>
              <a:rPr dirty="0" lang="en-US" err="1" smtClean="0"/>
              <a:t>mL</a:t>
            </a:r>
            <a:r>
              <a:rPr dirty="0" lang="en-US" smtClean="0"/>
              <a:t> in 24 hours or 100–150 </a:t>
            </a:r>
            <a:r>
              <a:rPr dirty="0" lang="en-US" err="1" smtClean="0"/>
              <a:t>mL</a:t>
            </a:r>
            <a:r>
              <a:rPr dirty="0" lang="en-US" smtClean="0"/>
              <a:t> expectorated at one time are considered massive </a:t>
            </a:r>
            <a:r>
              <a:rPr dirty="0" lang="en-US" err="1" smtClean="0"/>
              <a:t>hemoptysis</a:t>
            </a:r>
            <a:r>
              <a:rPr dirty="0" lang="en-US" smtClean="0"/>
              <a:t>. </a:t>
            </a:r>
            <a:endParaRPr dirty="0" lang="en-US"/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Fever, chills, or antecedent cough may suggest infection.</a:t>
            </a:r>
          </a:p>
          <a:p>
            <a:r>
              <a:rPr dirty="0" lang="en-US" smtClean="0"/>
              <a:t> A history of smoking or unintentional weight loss makes malignancy more likely.</a:t>
            </a:r>
          </a:p>
          <a:p>
            <a:r>
              <a:rPr dirty="0" lang="en-US" smtClean="0"/>
              <a:t> Patients should be asked about inhalational exposure  </a:t>
            </a:r>
            <a:endParaRPr dirty="0" lang="en-US"/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examination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Vital signs</a:t>
            </a:r>
          </a:p>
          <a:p>
            <a:pPr>
              <a:buNone/>
            </a:pPr>
            <a:r>
              <a:rPr dirty="0" lang="en-US" smtClean="0"/>
              <a:t>      </a:t>
            </a:r>
            <a:r>
              <a:rPr dirty="0" lang="en-US" err="1" smtClean="0"/>
              <a:t>Hypoxemia,tachypnea,tachycardia</a:t>
            </a:r>
            <a:endParaRPr dirty="0" lang="en-US" smtClean="0"/>
          </a:p>
          <a:p>
            <a:r>
              <a:rPr dirty="0" lang="en-US" smtClean="0"/>
              <a:t>  Nasal and oral cavity examination</a:t>
            </a:r>
          </a:p>
          <a:p>
            <a:r>
              <a:rPr dirty="0" lang="en-US" smtClean="0"/>
              <a:t>   </a:t>
            </a:r>
            <a:r>
              <a:rPr dirty="0" lang="en-US" err="1" smtClean="0"/>
              <a:t>Auscultating</a:t>
            </a:r>
            <a:r>
              <a:rPr dirty="0" lang="en-US" smtClean="0"/>
              <a:t> the lung</a:t>
            </a:r>
          </a:p>
          <a:p>
            <a:r>
              <a:rPr dirty="0" lang="en-US" smtClean="0"/>
              <a:t>   Signs of bleeding diathesis(e.g., skin or mucosal </a:t>
            </a:r>
            <a:r>
              <a:rPr dirty="0" lang="en-US" err="1" smtClean="0"/>
              <a:t>ecchymoses</a:t>
            </a:r>
            <a:r>
              <a:rPr dirty="0" lang="en-US" smtClean="0"/>
              <a:t> and </a:t>
            </a:r>
            <a:r>
              <a:rPr dirty="0" lang="en-US" err="1" smtClean="0"/>
              <a:t>petechiae</a:t>
            </a:r>
            <a:r>
              <a:rPr dirty="0" lang="en-US" smtClean="0"/>
              <a:t>) or </a:t>
            </a:r>
            <a:r>
              <a:rPr dirty="0" lang="en-US" err="1" smtClean="0"/>
              <a:t>teleangectasias</a:t>
            </a:r>
            <a:r>
              <a:rPr dirty="0" lang="en-US" smtClean="0"/>
              <a:t> may suggest other predispositions to </a:t>
            </a:r>
            <a:r>
              <a:rPr dirty="0" lang="en-US" err="1" smtClean="0"/>
              <a:t>hemoptysis</a:t>
            </a:r>
            <a:r>
              <a:rPr dirty="0" lang="en-US" smtClean="0"/>
              <a:t>.  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Diagnostic Studies </a:t>
            </a:r>
            <a:endParaRPr dirty="0"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complete blood count </a:t>
            </a:r>
          </a:p>
          <a:p>
            <a:pPr>
              <a:buNone/>
            </a:pPr>
            <a:r>
              <a:rPr dirty="0" lang="en-US" smtClean="0"/>
              <a:t>          assess for infection, anemia, or thrombocytopenia</a:t>
            </a:r>
          </a:p>
          <a:p>
            <a:r>
              <a:rPr dirty="0" lang="en-US" smtClean="0"/>
              <a:t>  coagulation parameters</a:t>
            </a:r>
          </a:p>
          <a:p>
            <a:r>
              <a:rPr dirty="0" lang="en-US" smtClean="0"/>
              <a:t>   electrolytes and renal function, as well as urinalysis to exclude pulmonary-renal disease. </a:t>
            </a:r>
            <a:endParaRPr dirty="0" lang="en-US"/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All patients with </a:t>
            </a:r>
            <a:r>
              <a:rPr dirty="0" lang="en-US" err="1" smtClean="0"/>
              <a:t>hemoptysis</a:t>
            </a:r>
            <a:r>
              <a:rPr dirty="0" lang="en-US" smtClean="0"/>
              <a:t> need chest imaging. A chest radiograph is usually obtained first, though it frequently does not localize bleeding and can appear normal.</a:t>
            </a:r>
          </a:p>
          <a:p>
            <a:r>
              <a:rPr dirty="0" lang="en-US" smtClean="0"/>
              <a:t>patients with risk factors for malignancy (i.e., age &gt;40 or a smoking history) should undergo additional testing.</a:t>
            </a:r>
          </a:p>
          <a:p>
            <a:pPr>
              <a:buNone/>
            </a:pPr>
            <a:r>
              <a:rPr dirty="0" lang="en-US" smtClean="0"/>
              <a:t>           -computed tomography</a:t>
            </a:r>
          </a:p>
          <a:p>
            <a:pPr>
              <a:buNone/>
            </a:pPr>
            <a:r>
              <a:rPr dirty="0" lang="en-US" smtClean="0"/>
              <a:t>           -flexible </a:t>
            </a:r>
            <a:r>
              <a:rPr dirty="0" lang="en-US" err="1" smtClean="0"/>
              <a:t>bronchoscopy</a:t>
            </a:r>
            <a:endParaRPr dirty="0" lang="en-US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Massive </a:t>
            </a:r>
            <a:r>
              <a:rPr dirty="0" lang="en-US" err="1" smtClean="0"/>
              <a:t>hemoptysis</a:t>
            </a:r>
            <a:r>
              <a:rPr dirty="0" lang="en-US" smtClean="0"/>
              <a:t>…</a:t>
            </a:r>
            <a:endParaRPr dirty="0" lang="en-US"/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protect the non-bleeding lung</a:t>
            </a:r>
          </a:p>
          <a:p>
            <a:r>
              <a:rPr dirty="0" lang="en-US" smtClean="0"/>
              <a:t> locate the site of bleeding</a:t>
            </a:r>
          </a:p>
          <a:p>
            <a:r>
              <a:rPr dirty="0" lang="en-US" smtClean="0"/>
              <a:t> control the bleeding.</a:t>
            </a:r>
            <a:endParaRPr dirty="0" lang="en-US"/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If the side of bleeding is known, the patient should be positioned with the bleeding side down, to use gravitational advantage to keep blood out of the non-bleeding lung.</a:t>
            </a:r>
          </a:p>
          <a:p>
            <a:endParaRPr dirty="0" lang="en-US" smtClean="0"/>
          </a:p>
          <a:p>
            <a:r>
              <a:rPr dirty="0" lang="en-US" smtClean="0"/>
              <a:t> </a:t>
            </a:r>
            <a:r>
              <a:rPr dirty="0" lang="en-US" err="1" smtClean="0"/>
              <a:t>Endotracheal</a:t>
            </a:r>
            <a:r>
              <a:rPr dirty="0" lang="en-US" smtClean="0"/>
              <a:t> intubation</a:t>
            </a:r>
          </a:p>
          <a:p>
            <a:endParaRPr dirty="0" lang="en-US" smtClean="0"/>
          </a:p>
          <a:p>
            <a:r>
              <a:rPr dirty="0" lang="en-US" smtClean="0"/>
              <a:t>Locating the site?</a:t>
            </a:r>
          </a:p>
          <a:p>
            <a:pPr>
              <a:buNone/>
            </a:pPr>
            <a:r>
              <a:rPr dirty="0" lang="en-US" smtClean="0"/>
              <a:t>               CXR,CT angiography, </a:t>
            </a:r>
            <a:r>
              <a:rPr dirty="0" lang="en-US" err="1" smtClean="0"/>
              <a:t>Bronchoscopy</a:t>
            </a:r>
            <a:endParaRPr dirty="0" lang="en-US"/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Controlling the bleed..</a:t>
            </a:r>
            <a:endParaRPr dirty="0" lang="en-US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 flexible bronchoscope can be used to suction clot and insert a balloon catheter that occludes the involved airway</a:t>
            </a:r>
          </a:p>
          <a:p>
            <a:r>
              <a:rPr dirty="0" lang="en-US" smtClean="0"/>
              <a:t> Rigid </a:t>
            </a:r>
            <a:r>
              <a:rPr dirty="0" lang="en-US" err="1" smtClean="0"/>
              <a:t>bronchoscopy</a:t>
            </a:r>
            <a:r>
              <a:rPr dirty="0" lang="en-US" smtClean="0"/>
              <a:t>, done by an interventional pulmonologist or thoracic surgeon, may allow therapeutic interventions of bleeding airway lesions such as photocoagulation and </a:t>
            </a:r>
            <a:r>
              <a:rPr dirty="0" lang="en-US" err="1" smtClean="0"/>
              <a:t>cautery</a:t>
            </a:r>
            <a:r>
              <a:rPr dirty="0" lang="en-US" smtClean="0"/>
              <a:t>.</a:t>
            </a:r>
          </a:p>
          <a:p>
            <a:endParaRPr dirty="0" lang="en-US" smtClean="0"/>
          </a:p>
          <a:p>
            <a:r>
              <a:rPr dirty="0" lang="en-US" smtClean="0"/>
              <a:t>Bronchial artery </a:t>
            </a:r>
            <a:r>
              <a:rPr dirty="0" lang="en-US" err="1" smtClean="0"/>
              <a:t>embolization</a:t>
            </a:r>
            <a:endParaRPr dirty="0" lang="en-US" smtClean="0"/>
          </a:p>
          <a:p>
            <a:r>
              <a:rPr dirty="0" lang="en-US" smtClean="0"/>
              <a:t>Surgical resection</a:t>
            </a:r>
            <a:endParaRPr dirty="0" lang="en-US"/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8" name="Content Placeholder 2"/>
          <p:cNvSpPr>
            <a:spLocks noGrp="1"/>
          </p:cNvSpPr>
          <p:nvPr>
            <p:ph idx="1"/>
          </p:nvPr>
        </p:nvSpPr>
        <p:spPr>
          <a:xfrm>
            <a:off x="500034" y="-214338"/>
            <a:ext cx="7620000" cy="4800600"/>
          </a:xfrm>
        </p:spPr>
        <p:txBody>
          <a:bodyPr>
            <a:normAutofit lnSpcReduction="10000"/>
          </a:bodyPr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pPr>
              <a:buNone/>
            </a:pPr>
            <a:r>
              <a:rPr dirty="0" sz="4800" lang="en-US" smtClean="0"/>
              <a:t>                                                                    Thank you</a:t>
            </a:r>
            <a:endParaRPr dirty="0" sz="480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2">
  <a:themeElements>
    <a:clrScheme name="Civic">
      <a:dk1>
        <a:sysClr lastClr="000000" val="windowText"/>
      </a:dk1>
      <a:lt1>
        <a:sysClr lastClr="FFFFFF" val="window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algn="bl" blurRad="50800" dist="25400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dir="tl" rig="brightRoom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algn="tl" flip="none" sx="32000" sy="32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COUGH &amp; HEMOPTYSIS</dc:title>
  <dc:creator>user</dc:creator>
  <cp:lastModifiedBy>Refresh</cp:lastModifiedBy>
  <dcterms:created xsi:type="dcterms:W3CDTF">2017-06-12T05:27:39Z</dcterms:created>
  <dcterms:modified xsi:type="dcterms:W3CDTF">2021-01-05T14:11:28Z</dcterms:modified>
</cp:coreProperties>
</file>