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6" r:id="rId12"/>
    <p:sldId id="287" r:id="rId13"/>
    <p:sldId id="266" r:id="rId14"/>
    <p:sldId id="267" r:id="rId15"/>
    <p:sldId id="268" r:id="rId16"/>
    <p:sldId id="269" r:id="rId17"/>
    <p:sldId id="271" r:id="rId18"/>
    <p:sldId id="273" r:id="rId19"/>
    <p:sldId id="272" r:id="rId20"/>
    <p:sldId id="277" r:id="rId21"/>
    <p:sldId id="274" r:id="rId22"/>
    <p:sldId id="275" r:id="rId23"/>
    <p:sldId id="276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8" r:id="rId33"/>
    <p:sldId id="289" r:id="rId34"/>
    <p:sldId id="290" r:id="rId35"/>
    <p:sldId id="291" r:id="rId36"/>
    <p:sldId id="292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BC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viewProps" Target="view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D7E6F4-6978-4D0F-82BB-C04AB6617D8A}" type="doc">
      <dgm:prSet loTypeId="urn:microsoft.com/office/officeart/2005/8/layout/vList2" loCatId="list" qsTypeId="urn:microsoft.com/office/officeart/2005/8/quickstyle/simple2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D9E83D36-1420-48E4-810A-2CB3B76BD2F4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Most common primary malignant tumor of liver.</a:t>
          </a:r>
        </a:p>
      </dgm:t>
    </dgm:pt>
    <dgm:pt modelId="{B6DCB07B-4179-4C6C-9BCA-DD6D4A7F093F}" type="parTrans" cxnId="{BDF08EF5-3F97-4CBB-8946-E7191EEC46A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25B4347-C8C6-45D9-8D3C-4343D8CD5D9E}" type="sibTrans" cxnId="{BDF08EF5-3F97-4CBB-8946-E7191EEC46A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19051A7-D5F2-4936-805C-D9187763A20E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5</a:t>
          </a:r>
          <a:r>
            <a:rPr lang="en-US" baseline="30000" dirty="0">
              <a:solidFill>
                <a:schemeClr val="tx1"/>
              </a:solidFill>
            </a:rPr>
            <a:t>th</a:t>
          </a:r>
          <a:r>
            <a:rPr lang="en-US" dirty="0">
              <a:solidFill>
                <a:schemeClr val="tx1"/>
              </a:solidFill>
            </a:rPr>
            <a:t> most common cancer </a:t>
          </a:r>
        </a:p>
      </dgm:t>
    </dgm:pt>
    <dgm:pt modelId="{26B17AFA-3329-4F4A-AD56-D2FED2CF2257}" type="parTrans" cxnId="{95500441-5F74-4377-B3A6-FA525454920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430F02F-0B57-451F-9F7D-D6D37DFB3611}" type="sibTrans" cxnId="{95500441-5F74-4377-B3A6-FA525454920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68ECDAE-4314-4A76-BF91-4E3656040054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Male: Female - 3.7:1</a:t>
          </a:r>
        </a:p>
      </dgm:t>
    </dgm:pt>
    <dgm:pt modelId="{49DE752C-471A-4632-A036-BD4F14B923DF}" type="parTrans" cxnId="{E994E799-9905-4B00-B612-AB77B9228E8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CCF7614-D7B0-4362-811C-6A31C979BF73}" type="sibTrans" cxnId="{E994E799-9905-4B00-B612-AB77B9228E8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E84F466-2A64-4A0A-BAA1-088F1198DB37}">
      <dgm:prSet/>
      <dgm:spPr/>
      <dgm:t>
        <a:bodyPr/>
        <a:lstStyle/>
        <a:p>
          <a:pPr rtl="0"/>
          <a:r>
            <a:rPr lang="en-US" dirty="0" err="1">
              <a:solidFill>
                <a:schemeClr val="tx1"/>
              </a:solidFill>
            </a:rPr>
            <a:t>Histopathological</a:t>
          </a:r>
          <a:r>
            <a:rPr lang="en-US" dirty="0">
              <a:solidFill>
                <a:schemeClr val="tx1"/>
              </a:solidFill>
            </a:rPr>
            <a:t> evaluation is not as definitive as in other tumors –imaging studies are better. </a:t>
          </a:r>
        </a:p>
      </dgm:t>
    </dgm:pt>
    <dgm:pt modelId="{967E12D7-8207-4911-9FDE-CD47A8B98A05}" type="parTrans" cxnId="{91C6C9C3-B6C0-444C-B0D6-D70850C27B7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E974E33-A0D0-4475-AD71-7AF0525B5D04}" type="sibTrans" cxnId="{91C6C9C3-B6C0-444C-B0D6-D70850C27B7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1897785-B79C-40C8-80B5-DFBA3FE8EB4F}" type="pres">
      <dgm:prSet presAssocID="{11D7E6F4-6978-4D0F-82BB-C04AB6617D8A}" presName="linear" presStyleCnt="0">
        <dgm:presLayoutVars>
          <dgm:animLvl val="lvl"/>
          <dgm:resizeHandles val="exact"/>
        </dgm:presLayoutVars>
      </dgm:prSet>
      <dgm:spPr/>
    </dgm:pt>
    <dgm:pt modelId="{3601B20C-05E7-47AF-8E33-9314809BE6B0}" type="pres">
      <dgm:prSet presAssocID="{D9E83D36-1420-48E4-810A-2CB3B76BD2F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1B582B0-AD0B-41F4-97D4-8F35D92F1208}" type="pres">
      <dgm:prSet presAssocID="{E25B4347-C8C6-45D9-8D3C-4343D8CD5D9E}" presName="spacer" presStyleCnt="0"/>
      <dgm:spPr/>
    </dgm:pt>
    <dgm:pt modelId="{32565944-4762-448B-A714-4B7F11187D18}" type="pres">
      <dgm:prSet presAssocID="{D19051A7-D5F2-4936-805C-D9187763A20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CB6AA18-42F3-4C8D-808D-5D5DB5C90419}" type="pres">
      <dgm:prSet presAssocID="{0430F02F-0B57-451F-9F7D-D6D37DFB3611}" presName="spacer" presStyleCnt="0"/>
      <dgm:spPr/>
    </dgm:pt>
    <dgm:pt modelId="{D3FD67A9-1E62-435B-8411-54213A248BD1}" type="pres">
      <dgm:prSet presAssocID="{968ECDAE-4314-4A76-BF91-4E365604005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C9F6C60-044A-4D32-A849-F5485975D462}" type="pres">
      <dgm:prSet presAssocID="{ACCF7614-D7B0-4362-811C-6A31C979BF73}" presName="spacer" presStyleCnt="0"/>
      <dgm:spPr/>
    </dgm:pt>
    <dgm:pt modelId="{14E639DB-86BA-4351-8131-764288651D97}" type="pres">
      <dgm:prSet presAssocID="{0E84F466-2A64-4A0A-BAA1-088F1198DB3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8DABA07-7418-478A-AAE0-2B8DF0107A6C}" type="presOf" srcId="{11D7E6F4-6978-4D0F-82BB-C04AB6617D8A}" destId="{C1897785-B79C-40C8-80B5-DFBA3FE8EB4F}" srcOrd="0" destOrd="0" presId="urn:microsoft.com/office/officeart/2005/8/layout/vList2"/>
    <dgm:cxn modelId="{19050718-4FB6-4A3A-87C7-8AB4E117CBD8}" type="presOf" srcId="{0E84F466-2A64-4A0A-BAA1-088F1198DB37}" destId="{14E639DB-86BA-4351-8131-764288651D97}" srcOrd="0" destOrd="0" presId="urn:microsoft.com/office/officeart/2005/8/layout/vList2"/>
    <dgm:cxn modelId="{5F8BF92B-D5BB-463F-89E8-E4CE2554E9D4}" type="presOf" srcId="{968ECDAE-4314-4A76-BF91-4E3656040054}" destId="{D3FD67A9-1E62-435B-8411-54213A248BD1}" srcOrd="0" destOrd="0" presId="urn:microsoft.com/office/officeart/2005/8/layout/vList2"/>
    <dgm:cxn modelId="{95500441-5F74-4377-B3A6-FA5254549207}" srcId="{11D7E6F4-6978-4D0F-82BB-C04AB6617D8A}" destId="{D19051A7-D5F2-4936-805C-D9187763A20E}" srcOrd="1" destOrd="0" parTransId="{26B17AFA-3329-4F4A-AD56-D2FED2CF2257}" sibTransId="{0430F02F-0B57-451F-9F7D-D6D37DFB3611}"/>
    <dgm:cxn modelId="{32353182-0B77-4E70-982F-2E2F161195AD}" type="presOf" srcId="{D9E83D36-1420-48E4-810A-2CB3B76BD2F4}" destId="{3601B20C-05E7-47AF-8E33-9314809BE6B0}" srcOrd="0" destOrd="0" presId="urn:microsoft.com/office/officeart/2005/8/layout/vList2"/>
    <dgm:cxn modelId="{E994E799-9905-4B00-B612-AB77B9228E88}" srcId="{11D7E6F4-6978-4D0F-82BB-C04AB6617D8A}" destId="{968ECDAE-4314-4A76-BF91-4E3656040054}" srcOrd="2" destOrd="0" parTransId="{49DE752C-471A-4632-A036-BD4F14B923DF}" sibTransId="{ACCF7614-D7B0-4362-811C-6A31C979BF73}"/>
    <dgm:cxn modelId="{91C6C9C3-B6C0-444C-B0D6-D70850C27B7F}" srcId="{11D7E6F4-6978-4D0F-82BB-C04AB6617D8A}" destId="{0E84F466-2A64-4A0A-BAA1-088F1198DB37}" srcOrd="3" destOrd="0" parTransId="{967E12D7-8207-4911-9FDE-CD47A8B98A05}" sibTransId="{2E974E33-A0D0-4475-AD71-7AF0525B5D04}"/>
    <dgm:cxn modelId="{7FE197C6-E332-49D8-B90B-45DF163F49F3}" type="presOf" srcId="{D19051A7-D5F2-4936-805C-D9187763A20E}" destId="{32565944-4762-448B-A714-4B7F11187D18}" srcOrd="0" destOrd="0" presId="urn:microsoft.com/office/officeart/2005/8/layout/vList2"/>
    <dgm:cxn modelId="{BDF08EF5-3F97-4CBB-8946-E7191EEC46A4}" srcId="{11D7E6F4-6978-4D0F-82BB-C04AB6617D8A}" destId="{D9E83D36-1420-48E4-810A-2CB3B76BD2F4}" srcOrd="0" destOrd="0" parTransId="{B6DCB07B-4179-4C6C-9BCA-DD6D4A7F093F}" sibTransId="{E25B4347-C8C6-45D9-8D3C-4343D8CD5D9E}"/>
    <dgm:cxn modelId="{1AEB2282-F8E2-486A-B88E-59A8C7358E6A}" type="presParOf" srcId="{C1897785-B79C-40C8-80B5-DFBA3FE8EB4F}" destId="{3601B20C-05E7-47AF-8E33-9314809BE6B0}" srcOrd="0" destOrd="0" presId="urn:microsoft.com/office/officeart/2005/8/layout/vList2"/>
    <dgm:cxn modelId="{82959FDF-015C-46F4-83BF-C52295D648A3}" type="presParOf" srcId="{C1897785-B79C-40C8-80B5-DFBA3FE8EB4F}" destId="{81B582B0-AD0B-41F4-97D4-8F35D92F1208}" srcOrd="1" destOrd="0" presId="urn:microsoft.com/office/officeart/2005/8/layout/vList2"/>
    <dgm:cxn modelId="{800C95D5-15D3-4354-A1E3-D2A4552110DE}" type="presParOf" srcId="{C1897785-B79C-40C8-80B5-DFBA3FE8EB4F}" destId="{32565944-4762-448B-A714-4B7F11187D18}" srcOrd="2" destOrd="0" presId="urn:microsoft.com/office/officeart/2005/8/layout/vList2"/>
    <dgm:cxn modelId="{EC2A15E4-9F9F-402D-85CF-0B9431732866}" type="presParOf" srcId="{C1897785-B79C-40C8-80B5-DFBA3FE8EB4F}" destId="{1CB6AA18-42F3-4C8D-808D-5D5DB5C90419}" srcOrd="3" destOrd="0" presId="urn:microsoft.com/office/officeart/2005/8/layout/vList2"/>
    <dgm:cxn modelId="{B8E5CBB6-21C9-4309-B1EA-5E0A45B73F1D}" type="presParOf" srcId="{C1897785-B79C-40C8-80B5-DFBA3FE8EB4F}" destId="{D3FD67A9-1E62-435B-8411-54213A248BD1}" srcOrd="4" destOrd="0" presId="urn:microsoft.com/office/officeart/2005/8/layout/vList2"/>
    <dgm:cxn modelId="{27FEF918-7F53-46AA-8BD6-F569E4BB91F8}" type="presParOf" srcId="{C1897785-B79C-40C8-80B5-DFBA3FE8EB4F}" destId="{FC9F6C60-044A-4D32-A849-F5485975D462}" srcOrd="5" destOrd="0" presId="urn:microsoft.com/office/officeart/2005/8/layout/vList2"/>
    <dgm:cxn modelId="{44F7AD06-2DF6-48DC-8493-0662E8136D7D}" type="presParOf" srcId="{C1897785-B79C-40C8-80B5-DFBA3FE8EB4F}" destId="{14E639DB-86BA-4351-8131-764288651D9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3EAA91-0237-49FE-A34F-4FBCE7F2C79E}" type="doc">
      <dgm:prSet loTypeId="urn:microsoft.com/office/officeart/2005/8/layout/vList2" loCatId="list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6B3F1EFB-0032-4A0B-9E30-2F09F6676FB0}">
      <dgm:prSet/>
      <dgm:spPr/>
      <dgm:t>
        <a:bodyPr/>
        <a:lstStyle/>
        <a:p>
          <a:pPr rtl="0"/>
          <a:r>
            <a:rPr lang="en-US" dirty="0"/>
            <a:t>Useful as a diagnostic, prognostic and surveillance marker</a:t>
          </a:r>
        </a:p>
      </dgm:t>
    </dgm:pt>
    <dgm:pt modelId="{6F322730-0B38-4D60-A528-F0D5BA0D51B0}" type="parTrans" cxnId="{14783909-4F3C-4211-BEF2-1094DE35C866}">
      <dgm:prSet/>
      <dgm:spPr/>
      <dgm:t>
        <a:bodyPr/>
        <a:lstStyle/>
        <a:p>
          <a:endParaRPr lang="en-US"/>
        </a:p>
      </dgm:t>
    </dgm:pt>
    <dgm:pt modelId="{9D117E77-FE5A-4BE2-A35D-CA27EF920618}" type="sibTrans" cxnId="{14783909-4F3C-4211-BEF2-1094DE35C866}">
      <dgm:prSet/>
      <dgm:spPr/>
      <dgm:t>
        <a:bodyPr/>
        <a:lstStyle/>
        <a:p>
          <a:endParaRPr lang="en-US"/>
        </a:p>
      </dgm:t>
    </dgm:pt>
    <dgm:pt modelId="{DABD80DD-F374-4B02-93D9-570DF86388D3}">
      <dgm:prSet/>
      <dgm:spPr/>
      <dgm:t>
        <a:bodyPr/>
        <a:lstStyle/>
        <a:p>
          <a:pPr rtl="0"/>
          <a:r>
            <a:rPr lang="en-US" dirty="0"/>
            <a:t>&lt;10.9 </a:t>
          </a:r>
          <a:r>
            <a:rPr lang="en-US" dirty="0" err="1"/>
            <a:t>ng</a:t>
          </a:r>
          <a:r>
            <a:rPr lang="en-US" dirty="0"/>
            <a:t>/</a:t>
          </a:r>
          <a:r>
            <a:rPr lang="en-US" dirty="0" err="1"/>
            <a:t>mL</a:t>
          </a:r>
          <a:r>
            <a:rPr lang="en-US" dirty="0"/>
            <a:t> – no HCC</a:t>
          </a:r>
        </a:p>
      </dgm:t>
    </dgm:pt>
    <dgm:pt modelId="{239280BC-A012-4EBD-859B-ABD9DDA394D1}" type="parTrans" cxnId="{A863B069-C70A-4960-BE23-6805C38D349E}">
      <dgm:prSet/>
      <dgm:spPr/>
      <dgm:t>
        <a:bodyPr/>
        <a:lstStyle/>
        <a:p>
          <a:endParaRPr lang="en-US"/>
        </a:p>
      </dgm:t>
    </dgm:pt>
    <dgm:pt modelId="{FF63EDBA-C1B9-451A-B727-B4E53C93A76D}" type="sibTrans" cxnId="{A863B069-C70A-4960-BE23-6805C38D349E}">
      <dgm:prSet/>
      <dgm:spPr/>
      <dgm:t>
        <a:bodyPr/>
        <a:lstStyle/>
        <a:p>
          <a:endParaRPr lang="en-US"/>
        </a:p>
      </dgm:t>
    </dgm:pt>
    <dgm:pt modelId="{ED3B0C42-C064-4063-AC6B-C66FBD87EA86}">
      <dgm:prSet/>
      <dgm:spPr/>
      <dgm:t>
        <a:bodyPr/>
        <a:lstStyle/>
        <a:p>
          <a:pPr rtl="0"/>
          <a:r>
            <a:rPr lang="en-US" dirty="0"/>
            <a:t>Diagnostic values : &gt; 1000 </a:t>
          </a:r>
          <a:r>
            <a:rPr lang="en-US" dirty="0" err="1"/>
            <a:t>ng</a:t>
          </a:r>
          <a:r>
            <a:rPr lang="en-US" dirty="0"/>
            <a:t>/</a:t>
          </a:r>
          <a:r>
            <a:rPr lang="en-US" dirty="0" err="1"/>
            <a:t>mL</a:t>
          </a:r>
          <a:r>
            <a:rPr lang="en-US" dirty="0"/>
            <a:t> or  &gt;400 </a:t>
          </a:r>
          <a:r>
            <a:rPr lang="en-US" dirty="0" err="1"/>
            <a:t>ng</a:t>
          </a:r>
          <a:r>
            <a:rPr lang="en-US" dirty="0"/>
            <a:t>/</a:t>
          </a:r>
          <a:r>
            <a:rPr lang="en-US" dirty="0" err="1"/>
            <a:t>mL</a:t>
          </a:r>
          <a:r>
            <a:rPr lang="en-US" dirty="0"/>
            <a:t> + liver mass.</a:t>
          </a:r>
        </a:p>
      </dgm:t>
    </dgm:pt>
    <dgm:pt modelId="{3EADA52F-30D1-4D8F-9CC9-6D3B2AFF023F}" type="parTrans" cxnId="{7A25EA05-4044-4EC7-80F1-BD9AE0B8B0EB}">
      <dgm:prSet/>
      <dgm:spPr/>
      <dgm:t>
        <a:bodyPr/>
        <a:lstStyle/>
        <a:p>
          <a:endParaRPr lang="en-US"/>
        </a:p>
      </dgm:t>
    </dgm:pt>
    <dgm:pt modelId="{E52FE38A-9FDB-4940-98D2-FC449F7D9E25}" type="sibTrans" cxnId="{7A25EA05-4044-4EC7-80F1-BD9AE0B8B0EB}">
      <dgm:prSet/>
      <dgm:spPr/>
      <dgm:t>
        <a:bodyPr/>
        <a:lstStyle/>
        <a:p>
          <a:endParaRPr lang="en-US"/>
        </a:p>
      </dgm:t>
    </dgm:pt>
    <dgm:pt modelId="{A1EBD84A-4B85-417E-B738-A3408E3EE7CF}">
      <dgm:prSet/>
      <dgm:spPr/>
      <dgm:t>
        <a:bodyPr/>
        <a:lstStyle/>
        <a:p>
          <a:pPr rtl="0"/>
          <a:r>
            <a:rPr lang="en-US" dirty="0"/>
            <a:t>&gt;1000 : poor prognosis</a:t>
          </a:r>
        </a:p>
      </dgm:t>
    </dgm:pt>
    <dgm:pt modelId="{C762E5FF-ED1F-4A24-807F-588A78490D11}" type="parTrans" cxnId="{36C21441-3001-4119-88D9-E65B46C0202C}">
      <dgm:prSet/>
      <dgm:spPr/>
      <dgm:t>
        <a:bodyPr/>
        <a:lstStyle/>
        <a:p>
          <a:endParaRPr lang="en-US"/>
        </a:p>
      </dgm:t>
    </dgm:pt>
    <dgm:pt modelId="{53C5A27E-9F2E-41AA-9F01-576475D125A1}" type="sibTrans" cxnId="{36C21441-3001-4119-88D9-E65B46C0202C}">
      <dgm:prSet/>
      <dgm:spPr/>
      <dgm:t>
        <a:bodyPr/>
        <a:lstStyle/>
        <a:p>
          <a:endParaRPr lang="en-US"/>
        </a:p>
      </dgm:t>
    </dgm:pt>
    <dgm:pt modelId="{BA79C64B-3048-4D72-9D1E-D7DA47FF333F}">
      <dgm:prSet/>
      <dgm:spPr/>
      <dgm:t>
        <a:bodyPr/>
        <a:lstStyle/>
        <a:p>
          <a:pPr rtl="0"/>
          <a:r>
            <a:rPr lang="en-US" dirty="0"/>
            <a:t>&gt;500 : poor prognosis after liver transplantation</a:t>
          </a:r>
        </a:p>
      </dgm:t>
    </dgm:pt>
    <dgm:pt modelId="{14ECFB11-12A9-4B33-9926-FE919235FBF2}" type="parTrans" cxnId="{804F0FC0-2B57-48D8-B185-3387E6EFB3A2}">
      <dgm:prSet/>
      <dgm:spPr/>
      <dgm:t>
        <a:bodyPr/>
        <a:lstStyle/>
        <a:p>
          <a:endParaRPr lang="en-US"/>
        </a:p>
      </dgm:t>
    </dgm:pt>
    <dgm:pt modelId="{9B36ECA1-8DFE-49A7-AC4A-A94AB0291C49}" type="sibTrans" cxnId="{804F0FC0-2B57-48D8-B185-3387E6EFB3A2}">
      <dgm:prSet/>
      <dgm:spPr/>
      <dgm:t>
        <a:bodyPr/>
        <a:lstStyle/>
        <a:p>
          <a:endParaRPr lang="en-US"/>
        </a:p>
      </dgm:t>
    </dgm:pt>
    <dgm:pt modelId="{1140E968-3871-4E20-B7C3-326315DE22CB}" type="pres">
      <dgm:prSet presAssocID="{0A3EAA91-0237-49FE-A34F-4FBCE7F2C79E}" presName="linear" presStyleCnt="0">
        <dgm:presLayoutVars>
          <dgm:animLvl val="lvl"/>
          <dgm:resizeHandles val="exact"/>
        </dgm:presLayoutVars>
      </dgm:prSet>
      <dgm:spPr/>
    </dgm:pt>
    <dgm:pt modelId="{DDB2CEA1-6353-43F6-9C7A-E202CB9B8676}" type="pres">
      <dgm:prSet presAssocID="{6B3F1EFB-0032-4A0B-9E30-2F09F6676FB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2B7AF19-AB67-4BD3-9267-2C1805DFBDBF}" type="pres">
      <dgm:prSet presAssocID="{9D117E77-FE5A-4BE2-A35D-CA27EF920618}" presName="spacer" presStyleCnt="0"/>
      <dgm:spPr/>
    </dgm:pt>
    <dgm:pt modelId="{65B40FEC-DD3F-42B4-BBF1-940F927EC934}" type="pres">
      <dgm:prSet presAssocID="{DABD80DD-F374-4B02-93D9-570DF86388D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0D1AB97-B1A5-416D-9246-044FFCAE76AA}" type="pres">
      <dgm:prSet presAssocID="{FF63EDBA-C1B9-451A-B727-B4E53C93A76D}" presName="spacer" presStyleCnt="0"/>
      <dgm:spPr/>
    </dgm:pt>
    <dgm:pt modelId="{23528FAB-2FE9-4383-9D5D-651A5702607A}" type="pres">
      <dgm:prSet presAssocID="{ED3B0C42-C064-4063-AC6B-C66FBD87EA8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40749BB-8F77-45B5-9CA1-DC875E1B4C6D}" type="pres">
      <dgm:prSet presAssocID="{E52FE38A-9FDB-4940-98D2-FC449F7D9E25}" presName="spacer" presStyleCnt="0"/>
      <dgm:spPr/>
    </dgm:pt>
    <dgm:pt modelId="{C9252C51-3A38-4E90-86F7-3A73336591BC}" type="pres">
      <dgm:prSet presAssocID="{A1EBD84A-4B85-417E-B738-A3408E3EE7C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9B0056E-A34D-496A-8E07-AB29698102F9}" type="pres">
      <dgm:prSet presAssocID="{53C5A27E-9F2E-41AA-9F01-576475D125A1}" presName="spacer" presStyleCnt="0"/>
      <dgm:spPr/>
    </dgm:pt>
    <dgm:pt modelId="{C7E5D02A-3DA4-4432-B24C-71FC4F0A15CC}" type="pres">
      <dgm:prSet presAssocID="{BA79C64B-3048-4D72-9D1E-D7DA47FF333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7A25EA05-4044-4EC7-80F1-BD9AE0B8B0EB}" srcId="{0A3EAA91-0237-49FE-A34F-4FBCE7F2C79E}" destId="{ED3B0C42-C064-4063-AC6B-C66FBD87EA86}" srcOrd="2" destOrd="0" parTransId="{3EADA52F-30D1-4D8F-9CC9-6D3B2AFF023F}" sibTransId="{E52FE38A-9FDB-4940-98D2-FC449F7D9E25}"/>
    <dgm:cxn modelId="{14783909-4F3C-4211-BEF2-1094DE35C866}" srcId="{0A3EAA91-0237-49FE-A34F-4FBCE7F2C79E}" destId="{6B3F1EFB-0032-4A0B-9E30-2F09F6676FB0}" srcOrd="0" destOrd="0" parTransId="{6F322730-0B38-4D60-A528-F0D5BA0D51B0}" sibTransId="{9D117E77-FE5A-4BE2-A35D-CA27EF920618}"/>
    <dgm:cxn modelId="{7858F53A-0404-4E74-B019-CD995FC10EBE}" type="presOf" srcId="{A1EBD84A-4B85-417E-B738-A3408E3EE7CF}" destId="{C9252C51-3A38-4E90-86F7-3A73336591BC}" srcOrd="0" destOrd="0" presId="urn:microsoft.com/office/officeart/2005/8/layout/vList2"/>
    <dgm:cxn modelId="{36C21441-3001-4119-88D9-E65B46C0202C}" srcId="{0A3EAA91-0237-49FE-A34F-4FBCE7F2C79E}" destId="{A1EBD84A-4B85-417E-B738-A3408E3EE7CF}" srcOrd="3" destOrd="0" parTransId="{C762E5FF-ED1F-4A24-807F-588A78490D11}" sibTransId="{53C5A27E-9F2E-41AA-9F01-576475D125A1}"/>
    <dgm:cxn modelId="{A7BA7D66-A194-44F2-9292-E61F7E8A13BC}" type="presOf" srcId="{BA79C64B-3048-4D72-9D1E-D7DA47FF333F}" destId="{C7E5D02A-3DA4-4432-B24C-71FC4F0A15CC}" srcOrd="0" destOrd="0" presId="urn:microsoft.com/office/officeart/2005/8/layout/vList2"/>
    <dgm:cxn modelId="{A863B069-C70A-4960-BE23-6805C38D349E}" srcId="{0A3EAA91-0237-49FE-A34F-4FBCE7F2C79E}" destId="{DABD80DD-F374-4B02-93D9-570DF86388D3}" srcOrd="1" destOrd="0" parTransId="{239280BC-A012-4EBD-859B-ABD9DDA394D1}" sibTransId="{FF63EDBA-C1B9-451A-B727-B4E53C93A76D}"/>
    <dgm:cxn modelId="{446C06A1-5585-4E21-8B74-5C82FE4BF17E}" type="presOf" srcId="{DABD80DD-F374-4B02-93D9-570DF86388D3}" destId="{65B40FEC-DD3F-42B4-BBF1-940F927EC934}" srcOrd="0" destOrd="0" presId="urn:microsoft.com/office/officeart/2005/8/layout/vList2"/>
    <dgm:cxn modelId="{804F0FC0-2B57-48D8-B185-3387E6EFB3A2}" srcId="{0A3EAA91-0237-49FE-A34F-4FBCE7F2C79E}" destId="{BA79C64B-3048-4D72-9D1E-D7DA47FF333F}" srcOrd="4" destOrd="0" parTransId="{14ECFB11-12A9-4B33-9926-FE919235FBF2}" sibTransId="{9B36ECA1-8DFE-49A7-AC4A-A94AB0291C49}"/>
    <dgm:cxn modelId="{150387D9-7B8C-4445-B5CC-9A046B8C2281}" type="presOf" srcId="{6B3F1EFB-0032-4A0B-9E30-2F09F6676FB0}" destId="{DDB2CEA1-6353-43F6-9C7A-E202CB9B8676}" srcOrd="0" destOrd="0" presId="urn:microsoft.com/office/officeart/2005/8/layout/vList2"/>
    <dgm:cxn modelId="{CC629ADF-32C7-43EA-A0BC-6AF4212122D2}" type="presOf" srcId="{ED3B0C42-C064-4063-AC6B-C66FBD87EA86}" destId="{23528FAB-2FE9-4383-9D5D-651A5702607A}" srcOrd="0" destOrd="0" presId="urn:microsoft.com/office/officeart/2005/8/layout/vList2"/>
    <dgm:cxn modelId="{0886E0EB-4108-423F-8FA0-3505D1CD1315}" type="presOf" srcId="{0A3EAA91-0237-49FE-A34F-4FBCE7F2C79E}" destId="{1140E968-3871-4E20-B7C3-326315DE22CB}" srcOrd="0" destOrd="0" presId="urn:microsoft.com/office/officeart/2005/8/layout/vList2"/>
    <dgm:cxn modelId="{3E3CDB49-82F4-478F-B711-72720FA1A363}" type="presParOf" srcId="{1140E968-3871-4E20-B7C3-326315DE22CB}" destId="{DDB2CEA1-6353-43F6-9C7A-E202CB9B8676}" srcOrd="0" destOrd="0" presId="urn:microsoft.com/office/officeart/2005/8/layout/vList2"/>
    <dgm:cxn modelId="{50E6A5F2-1551-49EE-93A2-588C4BDBF74A}" type="presParOf" srcId="{1140E968-3871-4E20-B7C3-326315DE22CB}" destId="{42B7AF19-AB67-4BD3-9267-2C1805DFBDBF}" srcOrd="1" destOrd="0" presId="urn:microsoft.com/office/officeart/2005/8/layout/vList2"/>
    <dgm:cxn modelId="{F06621CC-C1F8-4C08-814D-1B48DF2FDF78}" type="presParOf" srcId="{1140E968-3871-4E20-B7C3-326315DE22CB}" destId="{65B40FEC-DD3F-42B4-BBF1-940F927EC934}" srcOrd="2" destOrd="0" presId="urn:microsoft.com/office/officeart/2005/8/layout/vList2"/>
    <dgm:cxn modelId="{CA2E254D-61E2-4804-9348-7FDD914B4989}" type="presParOf" srcId="{1140E968-3871-4E20-B7C3-326315DE22CB}" destId="{00D1AB97-B1A5-416D-9246-044FFCAE76AA}" srcOrd="3" destOrd="0" presId="urn:microsoft.com/office/officeart/2005/8/layout/vList2"/>
    <dgm:cxn modelId="{5F2FD2A3-9348-4B49-8C54-17626D12B698}" type="presParOf" srcId="{1140E968-3871-4E20-B7C3-326315DE22CB}" destId="{23528FAB-2FE9-4383-9D5D-651A5702607A}" srcOrd="4" destOrd="0" presId="urn:microsoft.com/office/officeart/2005/8/layout/vList2"/>
    <dgm:cxn modelId="{4177FCAB-C322-465D-9D46-36823B34E1E1}" type="presParOf" srcId="{1140E968-3871-4E20-B7C3-326315DE22CB}" destId="{C40749BB-8F77-45B5-9CA1-DC875E1B4C6D}" srcOrd="5" destOrd="0" presId="urn:microsoft.com/office/officeart/2005/8/layout/vList2"/>
    <dgm:cxn modelId="{4DFEF392-D67E-42B1-BF8C-C8DB9CAAED12}" type="presParOf" srcId="{1140E968-3871-4E20-B7C3-326315DE22CB}" destId="{C9252C51-3A38-4E90-86F7-3A73336591BC}" srcOrd="6" destOrd="0" presId="urn:microsoft.com/office/officeart/2005/8/layout/vList2"/>
    <dgm:cxn modelId="{68F6B2FF-8473-484D-8559-DF2EF4BB4792}" type="presParOf" srcId="{1140E968-3871-4E20-B7C3-326315DE22CB}" destId="{19B0056E-A34D-496A-8E07-AB29698102F9}" srcOrd="7" destOrd="0" presId="urn:microsoft.com/office/officeart/2005/8/layout/vList2"/>
    <dgm:cxn modelId="{AE7618A0-B27A-4F35-AC9C-7543C88A9A40}" type="presParOf" srcId="{1140E968-3871-4E20-B7C3-326315DE22CB}" destId="{C7E5D02A-3DA4-4432-B24C-71FC4F0A15C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CD7BE3-1DE1-40F8-9CFE-215597D1F23E}" type="doc">
      <dgm:prSet loTypeId="urn:microsoft.com/office/officeart/2005/8/layout/vList2" loCatId="list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A7046029-5F30-46EE-B5A4-9E9FFCBF52B5}">
      <dgm:prSet custT="1"/>
      <dgm:spPr/>
      <dgm:t>
        <a:bodyPr/>
        <a:lstStyle/>
        <a:p>
          <a:pPr rtl="0"/>
          <a:r>
            <a:rPr lang="en-US" sz="2400" dirty="0">
              <a:latin typeface="Arial Narrow" pitchFamily="34" charset="0"/>
            </a:rPr>
            <a:t>Can be diagnosed with CECT, MRI or ultrasound.</a:t>
          </a:r>
        </a:p>
      </dgm:t>
    </dgm:pt>
    <dgm:pt modelId="{846C03AB-001F-4626-9803-68A08CA75BBD}" type="parTrans" cxnId="{3CE069AB-9505-4CC3-B622-6F33D37C941B}">
      <dgm:prSet/>
      <dgm:spPr/>
      <dgm:t>
        <a:bodyPr/>
        <a:lstStyle/>
        <a:p>
          <a:endParaRPr lang="en-US" sz="2400">
            <a:latin typeface="Arial Narrow" pitchFamily="34" charset="0"/>
          </a:endParaRPr>
        </a:p>
      </dgm:t>
    </dgm:pt>
    <dgm:pt modelId="{67A58CDC-EEBD-4311-82BC-3DD8B50FA693}" type="sibTrans" cxnId="{3CE069AB-9505-4CC3-B622-6F33D37C941B}">
      <dgm:prSet/>
      <dgm:spPr/>
      <dgm:t>
        <a:bodyPr/>
        <a:lstStyle/>
        <a:p>
          <a:endParaRPr lang="en-US" sz="2400">
            <a:latin typeface="Arial Narrow" pitchFamily="34" charset="0"/>
          </a:endParaRPr>
        </a:p>
      </dgm:t>
    </dgm:pt>
    <dgm:pt modelId="{AD591298-A449-4575-B980-BCE5F9C5643D}">
      <dgm:prSet custT="1"/>
      <dgm:spPr/>
      <dgm:t>
        <a:bodyPr/>
        <a:lstStyle/>
        <a:p>
          <a:pPr rtl="0"/>
          <a:r>
            <a:rPr lang="en-US" sz="2400" dirty="0">
              <a:latin typeface="Arial Narrow" pitchFamily="34" charset="0"/>
            </a:rPr>
            <a:t>MRI with dynamic contrast imaging of liver – best.</a:t>
          </a:r>
        </a:p>
      </dgm:t>
    </dgm:pt>
    <dgm:pt modelId="{5A6CFE27-B8CC-4BD0-8691-E06938CE3459}" type="parTrans" cxnId="{96B4E1C6-5472-472D-BD6F-FC8E92814625}">
      <dgm:prSet/>
      <dgm:spPr/>
      <dgm:t>
        <a:bodyPr/>
        <a:lstStyle/>
        <a:p>
          <a:endParaRPr lang="en-US" sz="2400">
            <a:latin typeface="Arial Narrow" pitchFamily="34" charset="0"/>
          </a:endParaRPr>
        </a:p>
      </dgm:t>
    </dgm:pt>
    <dgm:pt modelId="{DB993DBD-B500-4A54-996F-35871DE951B7}" type="sibTrans" cxnId="{96B4E1C6-5472-472D-BD6F-FC8E92814625}">
      <dgm:prSet/>
      <dgm:spPr/>
      <dgm:t>
        <a:bodyPr/>
        <a:lstStyle/>
        <a:p>
          <a:endParaRPr lang="en-US" sz="2400">
            <a:latin typeface="Arial Narrow" pitchFamily="34" charset="0"/>
          </a:endParaRPr>
        </a:p>
      </dgm:t>
    </dgm:pt>
    <dgm:pt modelId="{CDAD2673-5790-4045-A448-55CFD7FA69FF}">
      <dgm:prSet custT="1"/>
      <dgm:spPr/>
      <dgm:t>
        <a:bodyPr/>
        <a:lstStyle/>
        <a:p>
          <a:pPr rtl="0"/>
          <a:r>
            <a:rPr lang="en-US" sz="2400" dirty="0">
              <a:latin typeface="Arial Narrow" pitchFamily="34" charset="0"/>
            </a:rPr>
            <a:t>USG – most effective for screening - </a:t>
          </a:r>
          <a:r>
            <a:rPr lang="en-US" sz="2400" dirty="0" err="1">
              <a:latin typeface="Arial Narrow" pitchFamily="34" charset="0"/>
            </a:rPr>
            <a:t>hypoechoic</a:t>
          </a:r>
          <a:r>
            <a:rPr lang="en-US" sz="2400" dirty="0">
              <a:latin typeface="Arial Narrow" pitchFamily="34" charset="0"/>
            </a:rPr>
            <a:t> lesion with capsule – suggestive of HCC </a:t>
          </a:r>
        </a:p>
      </dgm:t>
    </dgm:pt>
    <dgm:pt modelId="{28A462B6-082E-4D66-ABB8-E9122CE608A5}" type="parTrans" cxnId="{C157B84A-78FF-4397-8278-0A3C9E25516D}">
      <dgm:prSet/>
      <dgm:spPr/>
      <dgm:t>
        <a:bodyPr/>
        <a:lstStyle/>
        <a:p>
          <a:endParaRPr lang="en-US" sz="2400">
            <a:latin typeface="Arial Narrow" pitchFamily="34" charset="0"/>
          </a:endParaRPr>
        </a:p>
      </dgm:t>
    </dgm:pt>
    <dgm:pt modelId="{EE3562F2-BEB4-496B-8E49-CE39602230A9}" type="sibTrans" cxnId="{C157B84A-78FF-4397-8278-0A3C9E25516D}">
      <dgm:prSet/>
      <dgm:spPr/>
      <dgm:t>
        <a:bodyPr/>
        <a:lstStyle/>
        <a:p>
          <a:endParaRPr lang="en-US" sz="2400">
            <a:latin typeface="Arial Narrow" pitchFamily="34" charset="0"/>
          </a:endParaRPr>
        </a:p>
      </dgm:t>
    </dgm:pt>
    <dgm:pt modelId="{E8555140-2EF7-490F-9E51-B37CC95E6FE2}">
      <dgm:prSet custT="1"/>
      <dgm:spPr/>
      <dgm:t>
        <a:bodyPr/>
        <a:lstStyle/>
        <a:p>
          <a:pPr rtl="0"/>
          <a:r>
            <a:rPr lang="en-US" sz="2400" dirty="0">
              <a:latin typeface="Arial Narrow" pitchFamily="34" charset="0"/>
            </a:rPr>
            <a:t>USG imaging – varies with hemorrhage, necrosis or features of </a:t>
          </a:r>
          <a:r>
            <a:rPr lang="en-US" sz="2400" dirty="0" err="1">
              <a:latin typeface="Arial Narrow" pitchFamily="34" charset="0"/>
            </a:rPr>
            <a:t>hypervascularity</a:t>
          </a:r>
          <a:r>
            <a:rPr lang="en-US" sz="2400" dirty="0">
              <a:latin typeface="Arial Narrow" pitchFamily="34" charset="0"/>
            </a:rPr>
            <a:t>.</a:t>
          </a:r>
        </a:p>
      </dgm:t>
    </dgm:pt>
    <dgm:pt modelId="{21CA6E28-2DFA-4F39-83A2-7ECFC0890E43}" type="parTrans" cxnId="{96A47A1D-B3A2-4C32-9F88-141073A658B0}">
      <dgm:prSet/>
      <dgm:spPr/>
      <dgm:t>
        <a:bodyPr/>
        <a:lstStyle/>
        <a:p>
          <a:endParaRPr lang="en-US" sz="2400">
            <a:latin typeface="Arial Narrow" pitchFamily="34" charset="0"/>
          </a:endParaRPr>
        </a:p>
      </dgm:t>
    </dgm:pt>
    <dgm:pt modelId="{93371ABD-2829-4258-AF6B-D3AABE64181F}" type="sibTrans" cxnId="{96A47A1D-B3A2-4C32-9F88-141073A658B0}">
      <dgm:prSet/>
      <dgm:spPr/>
      <dgm:t>
        <a:bodyPr/>
        <a:lstStyle/>
        <a:p>
          <a:endParaRPr lang="en-US" sz="2400">
            <a:latin typeface="Arial Narrow" pitchFamily="34" charset="0"/>
          </a:endParaRPr>
        </a:p>
      </dgm:t>
    </dgm:pt>
    <dgm:pt modelId="{FE5DB36D-961C-4AF8-94E1-0F74A5A7E4A7}">
      <dgm:prSet custT="1"/>
      <dgm:spPr/>
      <dgm:t>
        <a:bodyPr/>
        <a:lstStyle/>
        <a:p>
          <a:pPr rtl="0"/>
          <a:r>
            <a:rPr lang="en-US" sz="2400" dirty="0">
              <a:latin typeface="Arial Narrow" pitchFamily="34" charset="0"/>
            </a:rPr>
            <a:t>Lesion adjacent to right hemi-diaphragm can be missed in USG</a:t>
          </a:r>
        </a:p>
      </dgm:t>
    </dgm:pt>
    <dgm:pt modelId="{96617A21-7EEB-41C9-8309-3F2D41B2750E}" type="parTrans" cxnId="{52230438-5939-4281-BE1E-136922AE6CB4}">
      <dgm:prSet/>
      <dgm:spPr/>
      <dgm:t>
        <a:bodyPr/>
        <a:lstStyle/>
        <a:p>
          <a:endParaRPr lang="en-US" sz="2400">
            <a:latin typeface="Arial Narrow" pitchFamily="34" charset="0"/>
          </a:endParaRPr>
        </a:p>
      </dgm:t>
    </dgm:pt>
    <dgm:pt modelId="{B4A90D25-4B88-41FC-8819-18E6866529F5}" type="sibTrans" cxnId="{52230438-5939-4281-BE1E-136922AE6CB4}">
      <dgm:prSet/>
      <dgm:spPr/>
      <dgm:t>
        <a:bodyPr/>
        <a:lstStyle/>
        <a:p>
          <a:endParaRPr lang="en-US" sz="2400">
            <a:latin typeface="Arial Narrow" pitchFamily="34" charset="0"/>
          </a:endParaRPr>
        </a:p>
      </dgm:t>
    </dgm:pt>
    <dgm:pt modelId="{E593CC73-7768-4EA7-B0AC-EBEDD73BC544}" type="pres">
      <dgm:prSet presAssocID="{8ACD7BE3-1DE1-40F8-9CFE-215597D1F23E}" presName="linear" presStyleCnt="0">
        <dgm:presLayoutVars>
          <dgm:animLvl val="lvl"/>
          <dgm:resizeHandles val="exact"/>
        </dgm:presLayoutVars>
      </dgm:prSet>
      <dgm:spPr/>
    </dgm:pt>
    <dgm:pt modelId="{EA8680D8-9A8B-46AB-9806-734064B26A41}" type="pres">
      <dgm:prSet presAssocID="{A7046029-5F30-46EE-B5A4-9E9FFCBF52B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F8C3722-AB88-4A82-832C-EBD8A33CB90F}" type="pres">
      <dgm:prSet presAssocID="{67A58CDC-EEBD-4311-82BC-3DD8B50FA693}" presName="spacer" presStyleCnt="0"/>
      <dgm:spPr/>
    </dgm:pt>
    <dgm:pt modelId="{F437DC4A-AB78-415A-AD49-88D5ACEF2B4B}" type="pres">
      <dgm:prSet presAssocID="{AD591298-A449-4575-B980-BCE5F9C5643D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CA537D7E-F602-4307-808C-AD7C9B146F25}" type="pres">
      <dgm:prSet presAssocID="{DB993DBD-B500-4A54-996F-35871DE951B7}" presName="spacer" presStyleCnt="0"/>
      <dgm:spPr/>
    </dgm:pt>
    <dgm:pt modelId="{C66F967F-E795-420E-9050-3070F56679EA}" type="pres">
      <dgm:prSet presAssocID="{CDAD2673-5790-4045-A448-55CFD7FA69F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53FCF85E-0E3A-4153-A9BE-5C6BC70E4B71}" type="pres">
      <dgm:prSet presAssocID="{EE3562F2-BEB4-496B-8E49-CE39602230A9}" presName="spacer" presStyleCnt="0"/>
      <dgm:spPr/>
    </dgm:pt>
    <dgm:pt modelId="{479CA7BE-7EC5-41DF-9424-A6881938D38B}" type="pres">
      <dgm:prSet presAssocID="{E8555140-2EF7-490F-9E51-B37CC95E6FE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39C7B8D-3EE8-41BB-A1D2-337731B39DDE}" type="pres">
      <dgm:prSet presAssocID="{93371ABD-2829-4258-AF6B-D3AABE64181F}" presName="spacer" presStyleCnt="0"/>
      <dgm:spPr/>
    </dgm:pt>
    <dgm:pt modelId="{80BC3FA3-D059-4009-9B26-B37B2ACD273A}" type="pres">
      <dgm:prSet presAssocID="{FE5DB36D-961C-4AF8-94E1-0F74A5A7E4A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1755806-5FAF-43DE-BFE6-C729FB9DD15B}" type="presOf" srcId="{E8555140-2EF7-490F-9E51-B37CC95E6FE2}" destId="{479CA7BE-7EC5-41DF-9424-A6881938D38B}" srcOrd="0" destOrd="0" presId="urn:microsoft.com/office/officeart/2005/8/layout/vList2"/>
    <dgm:cxn modelId="{96A47A1D-B3A2-4C32-9F88-141073A658B0}" srcId="{8ACD7BE3-1DE1-40F8-9CFE-215597D1F23E}" destId="{E8555140-2EF7-490F-9E51-B37CC95E6FE2}" srcOrd="3" destOrd="0" parTransId="{21CA6E28-2DFA-4F39-83A2-7ECFC0890E43}" sibTransId="{93371ABD-2829-4258-AF6B-D3AABE64181F}"/>
    <dgm:cxn modelId="{52230438-5939-4281-BE1E-136922AE6CB4}" srcId="{8ACD7BE3-1DE1-40F8-9CFE-215597D1F23E}" destId="{FE5DB36D-961C-4AF8-94E1-0F74A5A7E4A7}" srcOrd="4" destOrd="0" parTransId="{96617A21-7EEB-41C9-8309-3F2D41B2750E}" sibTransId="{B4A90D25-4B88-41FC-8819-18E6866529F5}"/>
    <dgm:cxn modelId="{D32AEA5B-F78A-4CE9-ADF4-385EE130F589}" type="presOf" srcId="{8ACD7BE3-1DE1-40F8-9CFE-215597D1F23E}" destId="{E593CC73-7768-4EA7-B0AC-EBEDD73BC544}" srcOrd="0" destOrd="0" presId="urn:microsoft.com/office/officeart/2005/8/layout/vList2"/>
    <dgm:cxn modelId="{78E58F66-8960-428E-95F1-E74CA3A598CF}" type="presOf" srcId="{CDAD2673-5790-4045-A448-55CFD7FA69FF}" destId="{C66F967F-E795-420E-9050-3070F56679EA}" srcOrd="0" destOrd="0" presId="urn:microsoft.com/office/officeart/2005/8/layout/vList2"/>
    <dgm:cxn modelId="{C157B84A-78FF-4397-8278-0A3C9E25516D}" srcId="{8ACD7BE3-1DE1-40F8-9CFE-215597D1F23E}" destId="{CDAD2673-5790-4045-A448-55CFD7FA69FF}" srcOrd="2" destOrd="0" parTransId="{28A462B6-082E-4D66-ABB8-E9122CE608A5}" sibTransId="{EE3562F2-BEB4-496B-8E49-CE39602230A9}"/>
    <dgm:cxn modelId="{44F00990-D428-4788-8DA4-B352C46DFDC4}" type="presOf" srcId="{AD591298-A449-4575-B980-BCE5F9C5643D}" destId="{F437DC4A-AB78-415A-AD49-88D5ACEF2B4B}" srcOrd="0" destOrd="0" presId="urn:microsoft.com/office/officeart/2005/8/layout/vList2"/>
    <dgm:cxn modelId="{58F8BBA2-B1D9-4FF9-A1BE-212980D169D7}" type="presOf" srcId="{A7046029-5F30-46EE-B5A4-9E9FFCBF52B5}" destId="{EA8680D8-9A8B-46AB-9806-734064B26A41}" srcOrd="0" destOrd="0" presId="urn:microsoft.com/office/officeart/2005/8/layout/vList2"/>
    <dgm:cxn modelId="{3CE069AB-9505-4CC3-B622-6F33D37C941B}" srcId="{8ACD7BE3-1DE1-40F8-9CFE-215597D1F23E}" destId="{A7046029-5F30-46EE-B5A4-9E9FFCBF52B5}" srcOrd="0" destOrd="0" parTransId="{846C03AB-001F-4626-9803-68A08CA75BBD}" sibTransId="{67A58CDC-EEBD-4311-82BC-3DD8B50FA693}"/>
    <dgm:cxn modelId="{96B4E1C6-5472-472D-BD6F-FC8E92814625}" srcId="{8ACD7BE3-1DE1-40F8-9CFE-215597D1F23E}" destId="{AD591298-A449-4575-B980-BCE5F9C5643D}" srcOrd="1" destOrd="0" parTransId="{5A6CFE27-B8CC-4BD0-8691-E06938CE3459}" sibTransId="{DB993DBD-B500-4A54-996F-35871DE951B7}"/>
    <dgm:cxn modelId="{2A11D9EE-6D7F-4B33-854A-5CA10FDB4B8E}" type="presOf" srcId="{FE5DB36D-961C-4AF8-94E1-0F74A5A7E4A7}" destId="{80BC3FA3-D059-4009-9B26-B37B2ACD273A}" srcOrd="0" destOrd="0" presId="urn:microsoft.com/office/officeart/2005/8/layout/vList2"/>
    <dgm:cxn modelId="{59D0046A-9904-47D6-AF63-A62282142AE1}" type="presParOf" srcId="{E593CC73-7768-4EA7-B0AC-EBEDD73BC544}" destId="{EA8680D8-9A8B-46AB-9806-734064B26A41}" srcOrd="0" destOrd="0" presId="urn:microsoft.com/office/officeart/2005/8/layout/vList2"/>
    <dgm:cxn modelId="{E036B7C6-2DCD-46E3-9FC5-2DCABA73AAAA}" type="presParOf" srcId="{E593CC73-7768-4EA7-B0AC-EBEDD73BC544}" destId="{1F8C3722-AB88-4A82-832C-EBD8A33CB90F}" srcOrd="1" destOrd="0" presId="urn:microsoft.com/office/officeart/2005/8/layout/vList2"/>
    <dgm:cxn modelId="{3DE5F22D-B57A-430B-AA32-E4BC1FBDAF63}" type="presParOf" srcId="{E593CC73-7768-4EA7-B0AC-EBEDD73BC544}" destId="{F437DC4A-AB78-415A-AD49-88D5ACEF2B4B}" srcOrd="2" destOrd="0" presId="urn:microsoft.com/office/officeart/2005/8/layout/vList2"/>
    <dgm:cxn modelId="{3521E301-A2B3-4990-B1FC-AE65F5959181}" type="presParOf" srcId="{E593CC73-7768-4EA7-B0AC-EBEDD73BC544}" destId="{CA537D7E-F602-4307-808C-AD7C9B146F25}" srcOrd="3" destOrd="0" presId="urn:microsoft.com/office/officeart/2005/8/layout/vList2"/>
    <dgm:cxn modelId="{ECA0A244-D9BC-4B70-BAAF-82B365DEA651}" type="presParOf" srcId="{E593CC73-7768-4EA7-B0AC-EBEDD73BC544}" destId="{C66F967F-E795-420E-9050-3070F56679EA}" srcOrd="4" destOrd="0" presId="urn:microsoft.com/office/officeart/2005/8/layout/vList2"/>
    <dgm:cxn modelId="{2163077A-05FE-4AAD-BDD7-B0F76DD500F0}" type="presParOf" srcId="{E593CC73-7768-4EA7-B0AC-EBEDD73BC544}" destId="{53FCF85E-0E3A-4153-A9BE-5C6BC70E4B71}" srcOrd="5" destOrd="0" presId="urn:microsoft.com/office/officeart/2005/8/layout/vList2"/>
    <dgm:cxn modelId="{B95F2568-DE93-4AF8-90F7-9B85A30C959A}" type="presParOf" srcId="{E593CC73-7768-4EA7-B0AC-EBEDD73BC544}" destId="{479CA7BE-7EC5-41DF-9424-A6881938D38B}" srcOrd="6" destOrd="0" presId="urn:microsoft.com/office/officeart/2005/8/layout/vList2"/>
    <dgm:cxn modelId="{033E461B-1B7A-4A11-8706-4A2A5AC8BB49}" type="presParOf" srcId="{E593CC73-7768-4EA7-B0AC-EBEDD73BC544}" destId="{E39C7B8D-3EE8-41BB-A1D2-337731B39DDE}" srcOrd="7" destOrd="0" presId="urn:microsoft.com/office/officeart/2005/8/layout/vList2"/>
    <dgm:cxn modelId="{4B5F21E2-226C-4F63-A609-ADDD6EEB83FE}" type="presParOf" srcId="{E593CC73-7768-4EA7-B0AC-EBEDD73BC544}" destId="{80BC3FA3-D059-4009-9B26-B37B2ACD273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6BE7D6F-89F1-4EDA-BB57-7A2CC1902B90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690D2335-AB42-49DA-8D21-1612905C6335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Dynamic CT imaging with contrast</a:t>
          </a:r>
        </a:p>
      </dgm:t>
    </dgm:pt>
    <dgm:pt modelId="{40AA8B29-4FEB-47C4-B02F-063C27D94A0D}" type="parTrans" cxnId="{F2083B7F-8707-454B-BF71-8A5AE14ADEA0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64325A4F-967D-4956-B2FF-B998CD2F4004}" type="sibTrans" cxnId="{F2083B7F-8707-454B-BF71-8A5AE14ADEA0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5EB8377-954A-45EE-8002-BC68ED291B5A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Hyper-enhancement in arterial phase with loss of enhancement and capsular enhancement in venous phase and delayed phase.</a:t>
          </a:r>
        </a:p>
      </dgm:t>
    </dgm:pt>
    <dgm:pt modelId="{23704DDC-5B78-437A-9583-3E355B15B3B9}" type="parTrans" cxnId="{BDFACC77-627A-49D3-8A78-B79792B0E8F2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D000263-E100-4330-A016-F754B745BEBD}" type="sibTrans" cxnId="{BDFACC77-627A-49D3-8A78-B79792B0E8F2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080A73BE-4D61-4EF9-A935-A94BE3EA9772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Effective with tumors &gt; 2cm.</a:t>
          </a:r>
        </a:p>
      </dgm:t>
    </dgm:pt>
    <dgm:pt modelId="{D094D313-654C-4988-8CB9-9D711574F477}" type="parTrans" cxnId="{5DA02566-4FAE-448F-A87E-B5F9CB1AC5BB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64DC9A8-609F-426D-8A22-A6AD6C185557}" type="sibTrans" cxnId="{5DA02566-4FAE-448F-A87E-B5F9CB1AC5BB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C0D5E9E-0A01-49AE-AFA4-FD2B5AB37977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&lt;2cm – only 30%  diagnostic </a:t>
          </a:r>
          <a:r>
            <a:rPr lang="en-US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certainity</a:t>
          </a:r>
          <a:r>
            <a: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.</a:t>
          </a:r>
        </a:p>
      </dgm:t>
    </dgm:pt>
    <dgm:pt modelId="{13A654B6-9893-4434-BEB9-0FB521B033E1}" type="parTrans" cxnId="{7D7CD7F7-B8A0-4D3E-B5A2-C57F6B97784E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1674A356-749A-4FBD-8CF6-59E7FBFCCA0A}" type="sibTrans" cxnId="{7D7CD7F7-B8A0-4D3E-B5A2-C57F6B97784E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8626A7D-7A96-462F-B156-2F225FFB0F30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Biopsy – only if the imaging features are not characteristic and if size &gt; 1cm.</a:t>
          </a:r>
        </a:p>
      </dgm:t>
    </dgm:pt>
    <dgm:pt modelId="{B00688AF-9AF5-4B0E-991E-73A883ACC978}" type="parTrans" cxnId="{2F0A795A-DBCF-4CC7-800C-7F00C2876A7E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E40D1DE-932B-44D0-B01C-4DED89C0A024}" type="sibTrans" cxnId="{2F0A795A-DBCF-4CC7-800C-7F00C2876A7E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2E9D011-7326-4283-8EC7-11C6855E20C7}" type="pres">
      <dgm:prSet presAssocID="{B6BE7D6F-89F1-4EDA-BB57-7A2CC1902B90}" presName="linear" presStyleCnt="0">
        <dgm:presLayoutVars>
          <dgm:animLvl val="lvl"/>
          <dgm:resizeHandles val="exact"/>
        </dgm:presLayoutVars>
      </dgm:prSet>
      <dgm:spPr/>
    </dgm:pt>
    <dgm:pt modelId="{455357F7-A1D6-44A8-96AC-DC0FA0066494}" type="pres">
      <dgm:prSet presAssocID="{690D2335-AB42-49DA-8D21-1612905C633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EB5C419-5EE8-4B7D-BC2A-F2505E09F475}" type="pres">
      <dgm:prSet presAssocID="{64325A4F-967D-4956-B2FF-B998CD2F4004}" presName="spacer" presStyleCnt="0"/>
      <dgm:spPr/>
    </dgm:pt>
    <dgm:pt modelId="{ED9E9297-C0A0-41A9-AC1F-CB389F9D6011}" type="pres">
      <dgm:prSet presAssocID="{B5EB8377-954A-45EE-8002-BC68ED291B5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CE03073A-3342-400F-BD8A-C2ECEEB33C1B}" type="pres">
      <dgm:prSet presAssocID="{4D000263-E100-4330-A016-F754B745BEBD}" presName="spacer" presStyleCnt="0"/>
      <dgm:spPr/>
    </dgm:pt>
    <dgm:pt modelId="{CD8041AF-ACFF-492E-89E4-C5ABDDE11F82}" type="pres">
      <dgm:prSet presAssocID="{080A73BE-4D61-4EF9-A935-A94BE3EA977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755D60A-5B8B-411D-9690-605799EFAD9F}" type="pres">
      <dgm:prSet presAssocID="{A64DC9A8-609F-426D-8A22-A6AD6C185557}" presName="spacer" presStyleCnt="0"/>
      <dgm:spPr/>
    </dgm:pt>
    <dgm:pt modelId="{AF043F32-3C93-4505-9255-293CD3DCEA4D}" type="pres">
      <dgm:prSet presAssocID="{3C0D5E9E-0A01-49AE-AFA4-FD2B5AB3797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7CD6657-EF82-4643-A993-22EE2775FB57}" type="pres">
      <dgm:prSet presAssocID="{1674A356-749A-4FBD-8CF6-59E7FBFCCA0A}" presName="spacer" presStyleCnt="0"/>
      <dgm:spPr/>
    </dgm:pt>
    <dgm:pt modelId="{2CA8E0A0-3F5E-4D9D-AEC3-1785A4A620F1}" type="pres">
      <dgm:prSet presAssocID="{D8626A7D-7A96-462F-B156-2F225FFB0F30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14860308-3DB1-49AC-A6F5-FD9A55BD36A6}" type="presOf" srcId="{D8626A7D-7A96-462F-B156-2F225FFB0F30}" destId="{2CA8E0A0-3F5E-4D9D-AEC3-1785A4A620F1}" srcOrd="0" destOrd="0" presId="urn:microsoft.com/office/officeart/2005/8/layout/vList2"/>
    <dgm:cxn modelId="{5DA02566-4FAE-448F-A87E-B5F9CB1AC5BB}" srcId="{B6BE7D6F-89F1-4EDA-BB57-7A2CC1902B90}" destId="{080A73BE-4D61-4EF9-A935-A94BE3EA9772}" srcOrd="2" destOrd="0" parTransId="{D094D313-654C-4988-8CB9-9D711574F477}" sibTransId="{A64DC9A8-609F-426D-8A22-A6AD6C185557}"/>
    <dgm:cxn modelId="{BDFACC77-627A-49D3-8A78-B79792B0E8F2}" srcId="{B6BE7D6F-89F1-4EDA-BB57-7A2CC1902B90}" destId="{B5EB8377-954A-45EE-8002-BC68ED291B5A}" srcOrd="1" destOrd="0" parTransId="{23704DDC-5B78-437A-9583-3E355B15B3B9}" sibTransId="{4D000263-E100-4330-A016-F754B745BEBD}"/>
    <dgm:cxn modelId="{2F0A795A-DBCF-4CC7-800C-7F00C2876A7E}" srcId="{B6BE7D6F-89F1-4EDA-BB57-7A2CC1902B90}" destId="{D8626A7D-7A96-462F-B156-2F225FFB0F30}" srcOrd="4" destOrd="0" parTransId="{B00688AF-9AF5-4B0E-991E-73A883ACC978}" sibTransId="{3E40D1DE-932B-44D0-B01C-4DED89C0A024}"/>
    <dgm:cxn modelId="{F2083B7F-8707-454B-BF71-8A5AE14ADEA0}" srcId="{B6BE7D6F-89F1-4EDA-BB57-7A2CC1902B90}" destId="{690D2335-AB42-49DA-8D21-1612905C6335}" srcOrd="0" destOrd="0" parTransId="{40AA8B29-4FEB-47C4-B02F-063C27D94A0D}" sibTransId="{64325A4F-967D-4956-B2FF-B998CD2F4004}"/>
    <dgm:cxn modelId="{EF6F9484-F010-45A0-B8AD-5DB2A5D98156}" type="presOf" srcId="{080A73BE-4D61-4EF9-A935-A94BE3EA9772}" destId="{CD8041AF-ACFF-492E-89E4-C5ABDDE11F82}" srcOrd="0" destOrd="0" presId="urn:microsoft.com/office/officeart/2005/8/layout/vList2"/>
    <dgm:cxn modelId="{FEDE3E92-A2E3-4633-97DC-184205CE53E2}" type="presOf" srcId="{B5EB8377-954A-45EE-8002-BC68ED291B5A}" destId="{ED9E9297-C0A0-41A9-AC1F-CB389F9D6011}" srcOrd="0" destOrd="0" presId="urn:microsoft.com/office/officeart/2005/8/layout/vList2"/>
    <dgm:cxn modelId="{ECE7A6CE-1BCB-4E31-B911-7F780D802584}" type="presOf" srcId="{690D2335-AB42-49DA-8D21-1612905C6335}" destId="{455357F7-A1D6-44A8-96AC-DC0FA0066494}" srcOrd="0" destOrd="0" presId="urn:microsoft.com/office/officeart/2005/8/layout/vList2"/>
    <dgm:cxn modelId="{5D3349D9-056F-401D-820D-C57374E8686E}" type="presOf" srcId="{B6BE7D6F-89F1-4EDA-BB57-7A2CC1902B90}" destId="{D2E9D011-7326-4283-8EC7-11C6855E20C7}" srcOrd="0" destOrd="0" presId="urn:microsoft.com/office/officeart/2005/8/layout/vList2"/>
    <dgm:cxn modelId="{7D7CD7F7-B8A0-4D3E-B5A2-C57F6B97784E}" srcId="{B6BE7D6F-89F1-4EDA-BB57-7A2CC1902B90}" destId="{3C0D5E9E-0A01-49AE-AFA4-FD2B5AB37977}" srcOrd="3" destOrd="0" parTransId="{13A654B6-9893-4434-BEB9-0FB521B033E1}" sibTransId="{1674A356-749A-4FBD-8CF6-59E7FBFCCA0A}"/>
    <dgm:cxn modelId="{FC2D83FD-24C2-4861-9B52-9661DFA27089}" type="presOf" srcId="{3C0D5E9E-0A01-49AE-AFA4-FD2B5AB37977}" destId="{AF043F32-3C93-4505-9255-293CD3DCEA4D}" srcOrd="0" destOrd="0" presId="urn:microsoft.com/office/officeart/2005/8/layout/vList2"/>
    <dgm:cxn modelId="{4869911A-B50F-4234-9D27-08F4EFF7D74C}" type="presParOf" srcId="{D2E9D011-7326-4283-8EC7-11C6855E20C7}" destId="{455357F7-A1D6-44A8-96AC-DC0FA0066494}" srcOrd="0" destOrd="0" presId="urn:microsoft.com/office/officeart/2005/8/layout/vList2"/>
    <dgm:cxn modelId="{7C3AC115-4FA2-4CB4-B5E8-741F7ACD61BC}" type="presParOf" srcId="{D2E9D011-7326-4283-8EC7-11C6855E20C7}" destId="{2EB5C419-5EE8-4B7D-BC2A-F2505E09F475}" srcOrd="1" destOrd="0" presId="urn:microsoft.com/office/officeart/2005/8/layout/vList2"/>
    <dgm:cxn modelId="{E2A7BAF2-49DA-4D6E-BB79-18831AC030A3}" type="presParOf" srcId="{D2E9D011-7326-4283-8EC7-11C6855E20C7}" destId="{ED9E9297-C0A0-41A9-AC1F-CB389F9D6011}" srcOrd="2" destOrd="0" presId="urn:microsoft.com/office/officeart/2005/8/layout/vList2"/>
    <dgm:cxn modelId="{B54B1582-52CB-4454-80A1-4E2BEAC2BBFB}" type="presParOf" srcId="{D2E9D011-7326-4283-8EC7-11C6855E20C7}" destId="{CE03073A-3342-400F-BD8A-C2ECEEB33C1B}" srcOrd="3" destOrd="0" presId="urn:microsoft.com/office/officeart/2005/8/layout/vList2"/>
    <dgm:cxn modelId="{BA999AF0-90C6-490E-8CB4-468ECD2DB887}" type="presParOf" srcId="{D2E9D011-7326-4283-8EC7-11C6855E20C7}" destId="{CD8041AF-ACFF-492E-89E4-C5ABDDE11F82}" srcOrd="4" destOrd="0" presId="urn:microsoft.com/office/officeart/2005/8/layout/vList2"/>
    <dgm:cxn modelId="{F239AF5A-FDC7-4197-B1BE-8805CC49C277}" type="presParOf" srcId="{D2E9D011-7326-4283-8EC7-11C6855E20C7}" destId="{0755D60A-5B8B-411D-9690-605799EFAD9F}" srcOrd="5" destOrd="0" presId="urn:microsoft.com/office/officeart/2005/8/layout/vList2"/>
    <dgm:cxn modelId="{4653A15B-A2C1-4928-916D-77EE7C963887}" type="presParOf" srcId="{D2E9D011-7326-4283-8EC7-11C6855E20C7}" destId="{AF043F32-3C93-4505-9255-293CD3DCEA4D}" srcOrd="6" destOrd="0" presId="urn:microsoft.com/office/officeart/2005/8/layout/vList2"/>
    <dgm:cxn modelId="{DFD54602-1042-4096-A8EA-189C67D084D7}" type="presParOf" srcId="{D2E9D011-7326-4283-8EC7-11C6855E20C7}" destId="{87CD6657-EF82-4643-A993-22EE2775FB57}" srcOrd="7" destOrd="0" presId="urn:microsoft.com/office/officeart/2005/8/layout/vList2"/>
    <dgm:cxn modelId="{CC600242-1FE6-47BA-A826-68FFA774BA40}" type="presParOf" srcId="{D2E9D011-7326-4283-8EC7-11C6855E20C7}" destId="{2CA8E0A0-3F5E-4D9D-AEC3-1785A4A620F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F29E0C9-AD47-48DB-874E-93D14B9535AD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34786B28-1F24-4FED-824D-F7FD516A7862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Magnet strength </a:t>
          </a:r>
          <a:r>
            <a:rPr lang="en-US" u="sng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&gt; </a:t>
          </a:r>
          <a:r>
            <a: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1.5 Tesla </a:t>
          </a:r>
        </a:p>
      </dgm:t>
    </dgm:pt>
    <dgm:pt modelId="{8BD40A5B-84BF-485C-A256-8D12C2EAC2A7}" type="parTrans" cxnId="{678F0F2E-CC67-43E9-B305-B4079BF41ADD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04438FBC-FD43-4A29-9017-4F7DFDCC686D}" type="sibTrans" cxnId="{678F0F2E-CC67-43E9-B305-B4079BF41ADD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741D232-EE29-4F66-94BE-2923BAE4C2B7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Gadolinium contrast – </a:t>
          </a:r>
          <a:r>
            <a:rPr lang="en-US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Gadoxetic</a:t>
          </a:r>
          <a:r>
            <a: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acid is specifically used for HCC.</a:t>
          </a:r>
        </a:p>
      </dgm:t>
    </dgm:pt>
    <dgm:pt modelId="{BFC28EF9-E1A6-473D-BEB3-0065F69D3173}" type="parTrans" cxnId="{F0902546-F22E-46F0-B5FD-454D0176828E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68CF1C9E-EA25-485F-AEF6-8ECDA5846357}" type="sibTrans" cxnId="{F0902546-F22E-46F0-B5FD-454D0176828E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9AB99C6A-C7F8-4EB2-AF9B-3407731BD680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Hyper-intense lesions in T2 and DWI.</a:t>
          </a:r>
        </a:p>
      </dgm:t>
    </dgm:pt>
    <dgm:pt modelId="{7B25A41E-0D6E-4FBB-8B90-667A87D2A6EC}" type="parTrans" cxnId="{78816F28-262F-4572-B915-C28F825C5FD1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9A21A0F-2BD7-40F7-AA4B-A51286E3E7DD}" type="sibTrans" cxnId="{78816F28-262F-4572-B915-C28F825C5FD1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F3FA219-B3BF-41AF-8463-3B90C4351815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Early arterial enhancement with early washout.</a:t>
          </a:r>
        </a:p>
      </dgm:t>
    </dgm:pt>
    <dgm:pt modelId="{A576669B-25ED-4121-8633-D02A592BF929}" type="parTrans" cxnId="{246A39BC-D82C-42B0-BCFB-33D7DBA65837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3EF55E1-35E9-45AE-9DAD-EC9D3BEB9356}" type="sibTrans" cxnId="{246A39BC-D82C-42B0-BCFB-33D7DBA65837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0BCE8A6-1752-4123-BE42-18A2BA4E6123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Rim-enhancement on delayed post-contrast images causing a capsule appearance – relatively specific for HCC.</a:t>
          </a:r>
        </a:p>
      </dgm:t>
    </dgm:pt>
    <dgm:pt modelId="{3D5C0895-D2E3-488C-989C-93F4A9FC76CD}" type="parTrans" cxnId="{1B79B2FF-4083-4327-B433-7A63223D5F7B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94F4307-2A22-422E-97E6-F2FBA41B0733}" type="sibTrans" cxnId="{1B79B2FF-4083-4327-B433-7A63223D5F7B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15BAC027-CDC3-4A5A-A453-7F275F4991BD}" type="pres">
      <dgm:prSet presAssocID="{9F29E0C9-AD47-48DB-874E-93D14B9535AD}" presName="linear" presStyleCnt="0">
        <dgm:presLayoutVars>
          <dgm:animLvl val="lvl"/>
          <dgm:resizeHandles val="exact"/>
        </dgm:presLayoutVars>
      </dgm:prSet>
      <dgm:spPr/>
    </dgm:pt>
    <dgm:pt modelId="{D3DA4C58-CA35-4600-B363-360B9130820C}" type="pres">
      <dgm:prSet presAssocID="{34786B28-1F24-4FED-824D-F7FD516A786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5F40DFD-DE3F-4C71-9328-AF83A89CF732}" type="pres">
      <dgm:prSet presAssocID="{04438FBC-FD43-4A29-9017-4F7DFDCC686D}" presName="spacer" presStyleCnt="0"/>
      <dgm:spPr/>
    </dgm:pt>
    <dgm:pt modelId="{29DE6C46-0B75-406E-AC02-BB883FF9CFE9}" type="pres">
      <dgm:prSet presAssocID="{2741D232-EE29-4F66-94BE-2923BAE4C2B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8D24BD7-1F51-497F-B73E-A18435F1F284}" type="pres">
      <dgm:prSet presAssocID="{68CF1C9E-EA25-485F-AEF6-8ECDA5846357}" presName="spacer" presStyleCnt="0"/>
      <dgm:spPr/>
    </dgm:pt>
    <dgm:pt modelId="{F417AE89-5E57-4A8D-A7C3-59C2EE6704CA}" type="pres">
      <dgm:prSet presAssocID="{9AB99C6A-C7F8-4EB2-AF9B-3407731BD680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D25ADBE-D67F-449C-9FF0-E402431ED71D}" type="pres">
      <dgm:prSet presAssocID="{A9A21A0F-2BD7-40F7-AA4B-A51286E3E7DD}" presName="spacer" presStyleCnt="0"/>
      <dgm:spPr/>
    </dgm:pt>
    <dgm:pt modelId="{9B009D99-FC6A-4DB9-9D68-9596C88CBFEF}" type="pres">
      <dgm:prSet presAssocID="{AF3FA219-B3BF-41AF-8463-3B90C435181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E80BC23-4292-4936-AB0A-D2ED53C2B5B8}" type="pres">
      <dgm:prSet presAssocID="{43EF55E1-35E9-45AE-9DAD-EC9D3BEB9356}" presName="spacer" presStyleCnt="0"/>
      <dgm:spPr/>
    </dgm:pt>
    <dgm:pt modelId="{960FDD95-7300-4A7C-90BE-99C77D9298FD}" type="pres">
      <dgm:prSet presAssocID="{B0BCE8A6-1752-4123-BE42-18A2BA4E612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78816F28-262F-4572-B915-C28F825C5FD1}" srcId="{9F29E0C9-AD47-48DB-874E-93D14B9535AD}" destId="{9AB99C6A-C7F8-4EB2-AF9B-3407731BD680}" srcOrd="2" destOrd="0" parTransId="{7B25A41E-0D6E-4FBB-8B90-667A87D2A6EC}" sibTransId="{A9A21A0F-2BD7-40F7-AA4B-A51286E3E7DD}"/>
    <dgm:cxn modelId="{678F0F2E-CC67-43E9-B305-B4079BF41ADD}" srcId="{9F29E0C9-AD47-48DB-874E-93D14B9535AD}" destId="{34786B28-1F24-4FED-824D-F7FD516A7862}" srcOrd="0" destOrd="0" parTransId="{8BD40A5B-84BF-485C-A256-8D12C2EAC2A7}" sibTransId="{04438FBC-FD43-4A29-9017-4F7DFDCC686D}"/>
    <dgm:cxn modelId="{27E7B660-B13B-4EC4-A5B7-717A0ACC97C6}" type="presOf" srcId="{9AB99C6A-C7F8-4EB2-AF9B-3407731BD680}" destId="{F417AE89-5E57-4A8D-A7C3-59C2EE6704CA}" srcOrd="0" destOrd="0" presId="urn:microsoft.com/office/officeart/2005/8/layout/vList2"/>
    <dgm:cxn modelId="{F0902546-F22E-46F0-B5FD-454D0176828E}" srcId="{9F29E0C9-AD47-48DB-874E-93D14B9535AD}" destId="{2741D232-EE29-4F66-94BE-2923BAE4C2B7}" srcOrd="1" destOrd="0" parTransId="{BFC28EF9-E1A6-473D-BEB3-0065F69D3173}" sibTransId="{68CF1C9E-EA25-485F-AEF6-8ECDA5846357}"/>
    <dgm:cxn modelId="{E537A868-D037-43A5-8523-C90F8864F7A8}" type="presOf" srcId="{2741D232-EE29-4F66-94BE-2923BAE4C2B7}" destId="{29DE6C46-0B75-406E-AC02-BB883FF9CFE9}" srcOrd="0" destOrd="0" presId="urn:microsoft.com/office/officeart/2005/8/layout/vList2"/>
    <dgm:cxn modelId="{8D0FDB6F-1FBB-4540-96A2-C3DE0E6588CD}" type="presOf" srcId="{34786B28-1F24-4FED-824D-F7FD516A7862}" destId="{D3DA4C58-CA35-4600-B363-360B9130820C}" srcOrd="0" destOrd="0" presId="urn:microsoft.com/office/officeart/2005/8/layout/vList2"/>
    <dgm:cxn modelId="{08C54D54-D8DC-410B-88F1-3A45D6E67F0F}" type="presOf" srcId="{AF3FA219-B3BF-41AF-8463-3B90C4351815}" destId="{9B009D99-FC6A-4DB9-9D68-9596C88CBFEF}" srcOrd="0" destOrd="0" presId="urn:microsoft.com/office/officeart/2005/8/layout/vList2"/>
    <dgm:cxn modelId="{EBA4CFA2-A28D-4423-96E5-8CB924C3C170}" type="presOf" srcId="{B0BCE8A6-1752-4123-BE42-18A2BA4E6123}" destId="{960FDD95-7300-4A7C-90BE-99C77D9298FD}" srcOrd="0" destOrd="0" presId="urn:microsoft.com/office/officeart/2005/8/layout/vList2"/>
    <dgm:cxn modelId="{246A39BC-D82C-42B0-BCFB-33D7DBA65837}" srcId="{9F29E0C9-AD47-48DB-874E-93D14B9535AD}" destId="{AF3FA219-B3BF-41AF-8463-3B90C4351815}" srcOrd="3" destOrd="0" parTransId="{A576669B-25ED-4121-8633-D02A592BF929}" sibTransId="{43EF55E1-35E9-45AE-9DAD-EC9D3BEB9356}"/>
    <dgm:cxn modelId="{57AD00FD-E849-4AD5-AAD9-103FE13DC5E8}" type="presOf" srcId="{9F29E0C9-AD47-48DB-874E-93D14B9535AD}" destId="{15BAC027-CDC3-4A5A-A453-7F275F4991BD}" srcOrd="0" destOrd="0" presId="urn:microsoft.com/office/officeart/2005/8/layout/vList2"/>
    <dgm:cxn modelId="{1B79B2FF-4083-4327-B433-7A63223D5F7B}" srcId="{9F29E0C9-AD47-48DB-874E-93D14B9535AD}" destId="{B0BCE8A6-1752-4123-BE42-18A2BA4E6123}" srcOrd="4" destOrd="0" parTransId="{3D5C0895-D2E3-488C-989C-93F4A9FC76CD}" sibTransId="{894F4307-2A22-422E-97E6-F2FBA41B0733}"/>
    <dgm:cxn modelId="{6B601928-CEC6-467C-9018-3AAC48270935}" type="presParOf" srcId="{15BAC027-CDC3-4A5A-A453-7F275F4991BD}" destId="{D3DA4C58-CA35-4600-B363-360B9130820C}" srcOrd="0" destOrd="0" presId="urn:microsoft.com/office/officeart/2005/8/layout/vList2"/>
    <dgm:cxn modelId="{048C6812-C08E-456E-87A9-65486188147E}" type="presParOf" srcId="{15BAC027-CDC3-4A5A-A453-7F275F4991BD}" destId="{05F40DFD-DE3F-4C71-9328-AF83A89CF732}" srcOrd="1" destOrd="0" presId="urn:microsoft.com/office/officeart/2005/8/layout/vList2"/>
    <dgm:cxn modelId="{AF0073E5-C865-4003-BCCA-DC92DAB726E7}" type="presParOf" srcId="{15BAC027-CDC3-4A5A-A453-7F275F4991BD}" destId="{29DE6C46-0B75-406E-AC02-BB883FF9CFE9}" srcOrd="2" destOrd="0" presId="urn:microsoft.com/office/officeart/2005/8/layout/vList2"/>
    <dgm:cxn modelId="{F12D40EF-8F30-4FE5-9310-AE408ACD2E1F}" type="presParOf" srcId="{15BAC027-CDC3-4A5A-A453-7F275F4991BD}" destId="{18D24BD7-1F51-497F-B73E-A18435F1F284}" srcOrd="3" destOrd="0" presId="urn:microsoft.com/office/officeart/2005/8/layout/vList2"/>
    <dgm:cxn modelId="{45204A9F-E8CE-4FCA-A6EA-A34195605BE1}" type="presParOf" srcId="{15BAC027-CDC3-4A5A-A453-7F275F4991BD}" destId="{F417AE89-5E57-4A8D-A7C3-59C2EE6704CA}" srcOrd="4" destOrd="0" presId="urn:microsoft.com/office/officeart/2005/8/layout/vList2"/>
    <dgm:cxn modelId="{F2991147-80BB-48BA-B120-30E7CA093D26}" type="presParOf" srcId="{15BAC027-CDC3-4A5A-A453-7F275F4991BD}" destId="{BD25ADBE-D67F-449C-9FF0-E402431ED71D}" srcOrd="5" destOrd="0" presId="urn:microsoft.com/office/officeart/2005/8/layout/vList2"/>
    <dgm:cxn modelId="{04D6C31B-52A7-4802-9709-F6085B73F3F4}" type="presParOf" srcId="{15BAC027-CDC3-4A5A-A453-7F275F4991BD}" destId="{9B009D99-FC6A-4DB9-9D68-9596C88CBFEF}" srcOrd="6" destOrd="0" presId="urn:microsoft.com/office/officeart/2005/8/layout/vList2"/>
    <dgm:cxn modelId="{D03760BC-B388-4BB5-9117-E961F08FE1FC}" type="presParOf" srcId="{15BAC027-CDC3-4A5A-A453-7F275F4991BD}" destId="{1E80BC23-4292-4936-AB0A-D2ED53C2B5B8}" srcOrd="7" destOrd="0" presId="urn:microsoft.com/office/officeart/2005/8/layout/vList2"/>
    <dgm:cxn modelId="{F2EE1836-E280-4A45-A202-F0817F8C1273}" type="presParOf" srcId="{15BAC027-CDC3-4A5A-A453-7F275F4991BD}" destId="{960FDD95-7300-4A7C-90BE-99C77D9298F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96196E-F0A8-4879-B107-006791015208}" type="doc">
      <dgm:prSet loTypeId="urn:microsoft.com/office/officeart/2005/8/layout/vList2" loCatId="list" qsTypeId="urn:microsoft.com/office/officeart/2005/8/quickstyle/simple2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315ACFB7-3E96-461E-928A-B27645369F06}">
      <dgm:prSet/>
      <dgm:spPr/>
      <dgm:t>
        <a:bodyPr/>
        <a:lstStyle/>
        <a:p>
          <a:pPr rtl="0"/>
          <a:r>
            <a:rPr lang="en-US" dirty="0" err="1">
              <a:solidFill>
                <a:schemeClr val="tx1"/>
              </a:solidFill>
            </a:rPr>
            <a:t>Favourable</a:t>
          </a:r>
          <a:r>
            <a:rPr lang="en-US" dirty="0">
              <a:solidFill>
                <a:schemeClr val="tx1"/>
              </a:solidFill>
            </a:rPr>
            <a:t> location-eg. a single lobe, preferably in the left.</a:t>
          </a:r>
        </a:p>
      </dgm:t>
    </dgm:pt>
    <dgm:pt modelId="{8B74B08D-C446-46D1-A360-21CDF436E685}" type="parTrans" cxnId="{1C6F076D-2186-4F7E-ABB2-91C96956BE1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FCA1117-9865-425F-83A8-2476ECE3CCD2}" type="sibTrans" cxnId="{1C6F076D-2186-4F7E-ABB2-91C96956BE1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2F523BE-EF36-451E-80D9-6B22A75B62F1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Non-cirrhotic liver.</a:t>
          </a:r>
        </a:p>
      </dgm:t>
    </dgm:pt>
    <dgm:pt modelId="{815A60C2-45AB-4947-8250-2DEC9DABBA18}" type="parTrans" cxnId="{EC21530C-377A-4E41-9582-26C65B702FB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589FB3C-4EAD-4402-9AB3-B314C565FB07}" type="sibTrans" cxnId="{EC21530C-377A-4E41-9582-26C65B702FB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72E1544-98E7-4FA2-93B1-4589604C0098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Child Pugh Stage A without portal hypertension.</a:t>
          </a:r>
        </a:p>
      </dgm:t>
    </dgm:pt>
    <dgm:pt modelId="{0162EA79-DA68-45B0-AC79-68FA715D20DE}" type="parTrans" cxnId="{1B5F4DE7-F83B-4114-8D58-7D4C3FE65DD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9A11FF8-0888-42F0-83EA-7D2435622882}" type="sibTrans" cxnId="{1B5F4DE7-F83B-4114-8D58-7D4C3FE65DD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2246025-5326-467C-9D06-EC7593A91A18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MELD &lt;9 </a:t>
          </a:r>
        </a:p>
      </dgm:t>
    </dgm:pt>
    <dgm:pt modelId="{0E1B1E3F-FB96-4D47-B168-AE86AA566C5B}" type="parTrans" cxnId="{FC2E6F94-01C9-41D5-90B4-DC737F685D2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DAEC806-9789-4723-9CA7-3AAA589985B6}" type="sibTrans" cxnId="{FC2E6F94-01C9-41D5-90B4-DC737F685D2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9E8A7B7-2366-4965-880A-F514B3D37C9A}">
      <dgm:prSet/>
      <dgm:spPr/>
      <dgm:t>
        <a:bodyPr/>
        <a:lstStyle/>
        <a:p>
          <a:pPr rtl="0"/>
          <a:r>
            <a:rPr lang="en-US" dirty="0" err="1">
              <a:solidFill>
                <a:schemeClr val="tx1"/>
              </a:solidFill>
            </a:rPr>
            <a:t>Atleast</a:t>
          </a:r>
          <a:r>
            <a:rPr lang="en-US" dirty="0">
              <a:solidFill>
                <a:schemeClr val="tx1"/>
              </a:solidFill>
            </a:rPr>
            <a:t> 40% functional liver</a:t>
          </a:r>
        </a:p>
      </dgm:t>
    </dgm:pt>
    <dgm:pt modelId="{022647D8-95B8-4818-BACA-7FBDD72DD904}" type="parTrans" cxnId="{A13F0D93-CA62-40D7-9179-236C30336FF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C03A3B4-C8BF-4964-A721-5F5A07DCFE0B}" type="sibTrans" cxnId="{A13F0D93-CA62-40D7-9179-236C30336FF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E78F768-46C1-47C1-A351-8555002FA725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Chemotherapeutic agents can be used to make the size operable</a:t>
          </a:r>
        </a:p>
      </dgm:t>
    </dgm:pt>
    <dgm:pt modelId="{154EB2A8-CB25-48B4-9288-94F227C49D13}" type="parTrans" cxnId="{26F7B6D8-736E-422E-BBE5-D70C7C48A8E5}">
      <dgm:prSet/>
      <dgm:spPr/>
    </dgm:pt>
    <dgm:pt modelId="{D6DB00B4-532A-4F5B-889E-8A66370676B0}" type="sibTrans" cxnId="{26F7B6D8-736E-422E-BBE5-D70C7C48A8E5}">
      <dgm:prSet/>
      <dgm:spPr/>
    </dgm:pt>
    <dgm:pt modelId="{7398B3D2-A8D6-4084-892D-8D1966B1E422}" type="pres">
      <dgm:prSet presAssocID="{9496196E-F0A8-4879-B107-006791015208}" presName="linear" presStyleCnt="0">
        <dgm:presLayoutVars>
          <dgm:animLvl val="lvl"/>
          <dgm:resizeHandles val="exact"/>
        </dgm:presLayoutVars>
      </dgm:prSet>
      <dgm:spPr/>
    </dgm:pt>
    <dgm:pt modelId="{D3D6C4AF-C3E2-4DA6-8388-CC4E2F66DA5C}" type="pres">
      <dgm:prSet presAssocID="{315ACFB7-3E96-461E-928A-B27645369F06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77E4AB7A-5DC6-4CB4-8582-6D1CBCCB546B}" type="pres">
      <dgm:prSet presAssocID="{2FCA1117-9865-425F-83A8-2476ECE3CCD2}" presName="spacer" presStyleCnt="0"/>
      <dgm:spPr/>
    </dgm:pt>
    <dgm:pt modelId="{1A29903F-7105-4E05-B417-8D3E699D5AC1}" type="pres">
      <dgm:prSet presAssocID="{82F523BE-EF36-451E-80D9-6B22A75B62F1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DC521132-CFB2-48D4-8D2C-A245672CB9E7}" type="pres">
      <dgm:prSet presAssocID="{B589FB3C-4EAD-4402-9AB3-B314C565FB07}" presName="spacer" presStyleCnt="0"/>
      <dgm:spPr/>
    </dgm:pt>
    <dgm:pt modelId="{64ACDC63-A207-4B4B-BF5C-110B1DB2F989}" type="pres">
      <dgm:prSet presAssocID="{372E1544-98E7-4FA2-93B1-4589604C0098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05B495D9-14A2-4164-8227-DF019B6F9C20}" type="pres">
      <dgm:prSet presAssocID="{79A11FF8-0888-42F0-83EA-7D2435622882}" presName="spacer" presStyleCnt="0"/>
      <dgm:spPr/>
    </dgm:pt>
    <dgm:pt modelId="{0BBDE0D2-F3CD-4098-93B6-B00E199C5BCB}" type="pres">
      <dgm:prSet presAssocID="{72246025-5326-467C-9D06-EC7593A91A18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9297FDA3-BA7B-403D-8501-D77B196D882A}" type="pres">
      <dgm:prSet presAssocID="{2DAEC806-9789-4723-9CA7-3AAA589985B6}" presName="spacer" presStyleCnt="0"/>
      <dgm:spPr/>
    </dgm:pt>
    <dgm:pt modelId="{81B00BE6-A7B0-4F47-A521-3311B4B52430}" type="pres">
      <dgm:prSet presAssocID="{A9E8A7B7-2366-4965-880A-F514B3D37C9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AA3B2F5-0DCC-4BF1-A4BC-4D454674C417}" type="pres">
      <dgm:prSet presAssocID="{3C03A3B4-C8BF-4964-A721-5F5A07DCFE0B}" presName="spacer" presStyleCnt="0"/>
      <dgm:spPr/>
    </dgm:pt>
    <dgm:pt modelId="{05568EB2-132E-498A-9B52-FC0426B34FBE}" type="pres">
      <dgm:prSet presAssocID="{FE78F768-46C1-47C1-A351-8555002FA725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EC21530C-377A-4E41-9582-26C65B702FB2}" srcId="{9496196E-F0A8-4879-B107-006791015208}" destId="{82F523BE-EF36-451E-80D9-6B22A75B62F1}" srcOrd="1" destOrd="0" parTransId="{815A60C2-45AB-4947-8250-2DEC9DABBA18}" sibTransId="{B589FB3C-4EAD-4402-9AB3-B314C565FB07}"/>
    <dgm:cxn modelId="{84222D33-EB69-40A5-A1DC-64529168F85C}" type="presOf" srcId="{372E1544-98E7-4FA2-93B1-4589604C0098}" destId="{64ACDC63-A207-4B4B-BF5C-110B1DB2F989}" srcOrd="0" destOrd="0" presId="urn:microsoft.com/office/officeart/2005/8/layout/vList2"/>
    <dgm:cxn modelId="{4E0A8B5F-200B-4520-99D4-E177FB827525}" type="presOf" srcId="{9496196E-F0A8-4879-B107-006791015208}" destId="{7398B3D2-A8D6-4084-892D-8D1966B1E422}" srcOrd="0" destOrd="0" presId="urn:microsoft.com/office/officeart/2005/8/layout/vList2"/>
    <dgm:cxn modelId="{1C6F076D-2186-4F7E-ABB2-91C96956BE1C}" srcId="{9496196E-F0A8-4879-B107-006791015208}" destId="{315ACFB7-3E96-461E-928A-B27645369F06}" srcOrd="0" destOrd="0" parTransId="{8B74B08D-C446-46D1-A360-21CDF436E685}" sibTransId="{2FCA1117-9865-425F-83A8-2476ECE3CCD2}"/>
    <dgm:cxn modelId="{55D41483-D147-4A86-B331-3E00600F07D1}" type="presOf" srcId="{82F523BE-EF36-451E-80D9-6B22A75B62F1}" destId="{1A29903F-7105-4E05-B417-8D3E699D5AC1}" srcOrd="0" destOrd="0" presId="urn:microsoft.com/office/officeart/2005/8/layout/vList2"/>
    <dgm:cxn modelId="{1C6C248D-66F7-4AF1-BA97-6E8D444CC9DA}" type="presOf" srcId="{FE78F768-46C1-47C1-A351-8555002FA725}" destId="{05568EB2-132E-498A-9B52-FC0426B34FBE}" srcOrd="0" destOrd="0" presId="urn:microsoft.com/office/officeart/2005/8/layout/vList2"/>
    <dgm:cxn modelId="{A13F0D93-CA62-40D7-9179-236C30336FF2}" srcId="{9496196E-F0A8-4879-B107-006791015208}" destId="{A9E8A7B7-2366-4965-880A-F514B3D37C9A}" srcOrd="4" destOrd="0" parTransId="{022647D8-95B8-4818-BACA-7FBDD72DD904}" sibTransId="{3C03A3B4-C8BF-4964-A721-5F5A07DCFE0B}"/>
    <dgm:cxn modelId="{FC2E6F94-01C9-41D5-90B4-DC737F685D26}" srcId="{9496196E-F0A8-4879-B107-006791015208}" destId="{72246025-5326-467C-9D06-EC7593A91A18}" srcOrd="3" destOrd="0" parTransId="{0E1B1E3F-FB96-4D47-B168-AE86AA566C5B}" sibTransId="{2DAEC806-9789-4723-9CA7-3AAA589985B6}"/>
    <dgm:cxn modelId="{B16A56CD-9737-4401-90EF-3197BECB514E}" type="presOf" srcId="{A9E8A7B7-2366-4965-880A-F514B3D37C9A}" destId="{81B00BE6-A7B0-4F47-A521-3311B4B52430}" srcOrd="0" destOrd="0" presId="urn:microsoft.com/office/officeart/2005/8/layout/vList2"/>
    <dgm:cxn modelId="{99B6FBCF-74B1-490A-9151-43B0FC53072C}" type="presOf" srcId="{315ACFB7-3E96-461E-928A-B27645369F06}" destId="{D3D6C4AF-C3E2-4DA6-8388-CC4E2F66DA5C}" srcOrd="0" destOrd="0" presId="urn:microsoft.com/office/officeart/2005/8/layout/vList2"/>
    <dgm:cxn modelId="{26F7B6D8-736E-422E-BBE5-D70C7C48A8E5}" srcId="{9496196E-F0A8-4879-B107-006791015208}" destId="{FE78F768-46C1-47C1-A351-8555002FA725}" srcOrd="5" destOrd="0" parTransId="{154EB2A8-CB25-48B4-9288-94F227C49D13}" sibTransId="{D6DB00B4-532A-4F5B-889E-8A66370676B0}"/>
    <dgm:cxn modelId="{1B5F4DE7-F83B-4114-8D58-7D4C3FE65DD0}" srcId="{9496196E-F0A8-4879-B107-006791015208}" destId="{372E1544-98E7-4FA2-93B1-4589604C0098}" srcOrd="2" destOrd="0" parTransId="{0162EA79-DA68-45B0-AC79-68FA715D20DE}" sibTransId="{79A11FF8-0888-42F0-83EA-7D2435622882}"/>
    <dgm:cxn modelId="{11298DF2-32D3-4595-8072-E324A5603CCD}" type="presOf" srcId="{72246025-5326-467C-9D06-EC7593A91A18}" destId="{0BBDE0D2-F3CD-4098-93B6-B00E199C5BCB}" srcOrd="0" destOrd="0" presId="urn:microsoft.com/office/officeart/2005/8/layout/vList2"/>
    <dgm:cxn modelId="{9A1C222E-09E2-4DAF-85A3-601A3F80293A}" type="presParOf" srcId="{7398B3D2-A8D6-4084-892D-8D1966B1E422}" destId="{D3D6C4AF-C3E2-4DA6-8388-CC4E2F66DA5C}" srcOrd="0" destOrd="0" presId="urn:microsoft.com/office/officeart/2005/8/layout/vList2"/>
    <dgm:cxn modelId="{D7AE321D-34AE-435C-A065-17B543DE76E9}" type="presParOf" srcId="{7398B3D2-A8D6-4084-892D-8D1966B1E422}" destId="{77E4AB7A-5DC6-4CB4-8582-6D1CBCCB546B}" srcOrd="1" destOrd="0" presId="urn:microsoft.com/office/officeart/2005/8/layout/vList2"/>
    <dgm:cxn modelId="{BF1E9C49-2F94-43AA-B6E6-8A33C4E704B2}" type="presParOf" srcId="{7398B3D2-A8D6-4084-892D-8D1966B1E422}" destId="{1A29903F-7105-4E05-B417-8D3E699D5AC1}" srcOrd="2" destOrd="0" presId="urn:microsoft.com/office/officeart/2005/8/layout/vList2"/>
    <dgm:cxn modelId="{7D91C682-C0F5-4D30-AAD0-632795929365}" type="presParOf" srcId="{7398B3D2-A8D6-4084-892D-8D1966B1E422}" destId="{DC521132-CFB2-48D4-8D2C-A245672CB9E7}" srcOrd="3" destOrd="0" presId="urn:microsoft.com/office/officeart/2005/8/layout/vList2"/>
    <dgm:cxn modelId="{91DD5281-729F-4B64-85D0-3E924AB123DA}" type="presParOf" srcId="{7398B3D2-A8D6-4084-892D-8D1966B1E422}" destId="{64ACDC63-A207-4B4B-BF5C-110B1DB2F989}" srcOrd="4" destOrd="0" presId="urn:microsoft.com/office/officeart/2005/8/layout/vList2"/>
    <dgm:cxn modelId="{3A3088D3-AD3C-41BC-BFDC-E804A4509B5A}" type="presParOf" srcId="{7398B3D2-A8D6-4084-892D-8D1966B1E422}" destId="{05B495D9-14A2-4164-8227-DF019B6F9C20}" srcOrd="5" destOrd="0" presId="urn:microsoft.com/office/officeart/2005/8/layout/vList2"/>
    <dgm:cxn modelId="{B8BBFDC4-9661-4596-B6E7-3BC75423F5AC}" type="presParOf" srcId="{7398B3D2-A8D6-4084-892D-8D1966B1E422}" destId="{0BBDE0D2-F3CD-4098-93B6-B00E199C5BCB}" srcOrd="6" destOrd="0" presId="urn:microsoft.com/office/officeart/2005/8/layout/vList2"/>
    <dgm:cxn modelId="{20DBC766-1597-427B-9462-EFA9962461B9}" type="presParOf" srcId="{7398B3D2-A8D6-4084-892D-8D1966B1E422}" destId="{9297FDA3-BA7B-403D-8501-D77B196D882A}" srcOrd="7" destOrd="0" presId="urn:microsoft.com/office/officeart/2005/8/layout/vList2"/>
    <dgm:cxn modelId="{BB820F61-3A1F-4236-A561-53797D278762}" type="presParOf" srcId="{7398B3D2-A8D6-4084-892D-8D1966B1E422}" destId="{81B00BE6-A7B0-4F47-A521-3311B4B52430}" srcOrd="8" destOrd="0" presId="urn:microsoft.com/office/officeart/2005/8/layout/vList2"/>
    <dgm:cxn modelId="{18DF2802-7A45-4AB8-A3B6-E782A023A63F}" type="presParOf" srcId="{7398B3D2-A8D6-4084-892D-8D1966B1E422}" destId="{CAA3B2F5-0DCC-4BF1-A4BC-4D454674C417}" srcOrd="9" destOrd="0" presId="urn:microsoft.com/office/officeart/2005/8/layout/vList2"/>
    <dgm:cxn modelId="{E6175D15-D395-4C79-9811-69697775229B}" type="presParOf" srcId="{7398B3D2-A8D6-4084-892D-8D1966B1E422}" destId="{05568EB2-132E-498A-9B52-FC0426B34FBE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D95AA87-4531-4980-BD2C-C1C015E9533C}" type="doc">
      <dgm:prSet loTypeId="urn:microsoft.com/office/officeart/2005/8/layout/vList2" loCatId="list" qsTypeId="urn:microsoft.com/office/officeart/2005/8/quickstyle/simple3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529B215B-3CB3-4BAC-AB91-211ADDA59D00}">
      <dgm:prSet/>
      <dgm:spPr/>
      <dgm:t>
        <a:bodyPr/>
        <a:lstStyle/>
        <a:p>
          <a:pPr rtl="0"/>
          <a:r>
            <a:rPr lang="en-US" dirty="0">
              <a:latin typeface="Arial" pitchFamily="34" charset="0"/>
              <a:cs typeface="Arial" pitchFamily="34" charset="0"/>
            </a:rPr>
            <a:t>For small tumors &lt;3-5 cm &amp; if not viable for surgery.</a:t>
          </a:r>
        </a:p>
      </dgm:t>
    </dgm:pt>
    <dgm:pt modelId="{15EF3D21-4E6F-4A5C-B7ED-7234D071C349}" type="parTrans" cxnId="{41DCA3AF-90CD-414D-91E6-10E7F75A7CD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A90313C-B6B2-4DC1-A608-9EBCE3F36A30}" type="sibTrans" cxnId="{41DCA3AF-90CD-414D-91E6-10E7F75A7CD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8E1E660-D966-4CA0-8131-F3A0CE695094}">
      <dgm:prSet/>
      <dgm:spPr/>
      <dgm:t>
        <a:bodyPr/>
        <a:lstStyle/>
        <a:p>
          <a:pPr rtl="0"/>
          <a:r>
            <a:rPr lang="en-US" dirty="0">
              <a:latin typeface="Arial" pitchFamily="34" charset="0"/>
              <a:cs typeface="Arial" pitchFamily="34" charset="0"/>
            </a:rPr>
            <a:t>Tumor &lt; 2 cm – </a:t>
          </a:r>
          <a:r>
            <a:rPr lang="en-US" dirty="0" err="1">
              <a:latin typeface="Arial" pitchFamily="34" charset="0"/>
              <a:cs typeface="Arial" pitchFamily="34" charset="0"/>
            </a:rPr>
            <a:t>percutaneous</a:t>
          </a:r>
          <a:r>
            <a:rPr lang="en-US" dirty="0">
              <a:latin typeface="Arial" pitchFamily="34" charset="0"/>
              <a:cs typeface="Arial" pitchFamily="34" charset="0"/>
            </a:rPr>
            <a:t> ethanol injection</a:t>
          </a:r>
        </a:p>
      </dgm:t>
    </dgm:pt>
    <dgm:pt modelId="{BEF3D408-1189-4D77-8BFC-6D93779DDAED}" type="parTrans" cxnId="{292E15F5-7810-43C7-AB37-228AEA96DA4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9A5F050-14B2-4FB2-82DA-F321E49D326C}" type="sibTrans" cxnId="{292E15F5-7810-43C7-AB37-228AEA96DA4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0ADCD4C-7437-4041-BC67-6F0B0D411428}">
      <dgm:prSet/>
      <dgm:spPr/>
      <dgm:t>
        <a:bodyPr/>
        <a:lstStyle/>
        <a:p>
          <a:pPr rtl="0"/>
          <a:r>
            <a:rPr lang="en-US" dirty="0">
              <a:latin typeface="Arial" pitchFamily="34" charset="0"/>
              <a:cs typeface="Arial" pitchFamily="34" charset="0"/>
            </a:rPr>
            <a:t>3-5cm –Radiofrequency ablation(RFA)</a:t>
          </a:r>
        </a:p>
      </dgm:t>
    </dgm:pt>
    <dgm:pt modelId="{45547FDE-D712-4433-9D51-70B6147C2685}" type="parTrans" cxnId="{1A21AA67-2EB5-44CC-A3EA-27CBB99CC13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86F4CBB-5B1F-42B4-97C1-CCB3546FE1D3}" type="sibTrans" cxnId="{1A21AA67-2EB5-44CC-A3EA-27CBB99CC13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CA0604F-9EC1-45AC-B5C5-410FDF4E29AB}">
      <dgm:prSet/>
      <dgm:spPr/>
      <dgm:t>
        <a:bodyPr/>
        <a:lstStyle/>
        <a:p>
          <a:pPr rtl="0"/>
          <a:r>
            <a:rPr lang="en-US" dirty="0">
              <a:latin typeface="Arial" pitchFamily="34" charset="0"/>
              <a:cs typeface="Arial" pitchFamily="34" charset="0"/>
            </a:rPr>
            <a:t>Microwave ablation – if RFA is not possible (lesions near diaphragm or intestines)</a:t>
          </a:r>
        </a:p>
      </dgm:t>
    </dgm:pt>
    <dgm:pt modelId="{81FFD672-10C3-49E8-940A-59C62FAF8040}" type="parTrans" cxnId="{A7A5C892-B45B-4F74-9B8B-F76B192CE2C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7528DEE-54EC-43FD-9B3C-A35D3AD49593}" type="sibTrans" cxnId="{A7A5C892-B45B-4F74-9B8B-F76B192CE2C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17B0383-5D08-4C75-84B0-9BDF05689536}">
      <dgm:prSet/>
      <dgm:spPr/>
      <dgm:t>
        <a:bodyPr/>
        <a:lstStyle/>
        <a:p>
          <a:r>
            <a:rPr lang="en-US" dirty="0">
              <a:latin typeface="Arial" pitchFamily="34" charset="0"/>
              <a:cs typeface="Arial" pitchFamily="34" charset="0"/>
            </a:rPr>
            <a:t>As bridging therapy while awaiting transplantation.</a:t>
          </a:r>
        </a:p>
      </dgm:t>
    </dgm:pt>
    <dgm:pt modelId="{C4FA0F77-F329-4B1F-B696-19E3D4A77E16}" type="parTrans" cxnId="{E900F730-3C15-4835-A4FA-0FB088031AC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A72A453-C41C-496C-B2B8-D24D393ED6D2}" type="sibTrans" cxnId="{E900F730-3C15-4835-A4FA-0FB088031AC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2768149-31D2-4F6C-A5EC-44923BB791C1}" type="pres">
      <dgm:prSet presAssocID="{AD95AA87-4531-4980-BD2C-C1C015E9533C}" presName="linear" presStyleCnt="0">
        <dgm:presLayoutVars>
          <dgm:animLvl val="lvl"/>
          <dgm:resizeHandles val="exact"/>
        </dgm:presLayoutVars>
      </dgm:prSet>
      <dgm:spPr/>
    </dgm:pt>
    <dgm:pt modelId="{19C7D383-919A-4329-87CE-3279AD41CE84}" type="pres">
      <dgm:prSet presAssocID="{529B215B-3CB3-4BAC-AB91-211ADDA59D0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DF8CC12-D302-4485-B0E8-B2759D042A2F}" type="pres">
      <dgm:prSet presAssocID="{5A90313C-B6B2-4DC1-A608-9EBCE3F36A30}" presName="spacer" presStyleCnt="0"/>
      <dgm:spPr/>
    </dgm:pt>
    <dgm:pt modelId="{920BCB93-617A-49D8-95A1-B5196DE240C9}" type="pres">
      <dgm:prSet presAssocID="{317B0383-5D08-4C75-84B0-9BDF0568953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37950A0-0321-4E13-B958-DC1D71FB1B54}" type="pres">
      <dgm:prSet presAssocID="{7A72A453-C41C-496C-B2B8-D24D393ED6D2}" presName="spacer" presStyleCnt="0"/>
      <dgm:spPr/>
    </dgm:pt>
    <dgm:pt modelId="{BA2301ED-317C-4066-90CC-02980B615161}" type="pres">
      <dgm:prSet presAssocID="{28E1E660-D966-4CA0-8131-F3A0CE695094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90A03A4-D328-4FA9-80A5-640BBE44E9BA}" type="pres">
      <dgm:prSet presAssocID="{E9A5F050-14B2-4FB2-82DA-F321E49D326C}" presName="spacer" presStyleCnt="0"/>
      <dgm:spPr/>
    </dgm:pt>
    <dgm:pt modelId="{89E9A954-116C-47B3-8231-D2514E5D8BD3}" type="pres">
      <dgm:prSet presAssocID="{C0ADCD4C-7437-4041-BC67-6F0B0D411428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D657074-D27D-491C-9127-245F6DAB92E1}" type="pres">
      <dgm:prSet presAssocID="{686F4CBB-5B1F-42B4-97C1-CCB3546FE1D3}" presName="spacer" presStyleCnt="0"/>
      <dgm:spPr/>
    </dgm:pt>
    <dgm:pt modelId="{8D5B52C7-3C83-4C1A-B49E-8E2AF910047B}" type="pres">
      <dgm:prSet presAssocID="{3CA0604F-9EC1-45AC-B5C5-410FDF4E29AB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0DCD4C01-64D6-4E67-8D08-035AF9CF3A01}" type="presOf" srcId="{3CA0604F-9EC1-45AC-B5C5-410FDF4E29AB}" destId="{8D5B52C7-3C83-4C1A-B49E-8E2AF910047B}" srcOrd="0" destOrd="0" presId="urn:microsoft.com/office/officeart/2005/8/layout/vList2"/>
    <dgm:cxn modelId="{E900F730-3C15-4835-A4FA-0FB088031AC4}" srcId="{AD95AA87-4531-4980-BD2C-C1C015E9533C}" destId="{317B0383-5D08-4C75-84B0-9BDF05689536}" srcOrd="1" destOrd="0" parTransId="{C4FA0F77-F329-4B1F-B696-19E3D4A77E16}" sibTransId="{7A72A453-C41C-496C-B2B8-D24D393ED6D2}"/>
    <dgm:cxn modelId="{1A21AA67-2EB5-44CC-A3EA-27CBB99CC134}" srcId="{AD95AA87-4531-4980-BD2C-C1C015E9533C}" destId="{C0ADCD4C-7437-4041-BC67-6F0B0D411428}" srcOrd="3" destOrd="0" parTransId="{45547FDE-D712-4433-9D51-70B6147C2685}" sibTransId="{686F4CBB-5B1F-42B4-97C1-CCB3546FE1D3}"/>
    <dgm:cxn modelId="{2120D076-D30F-4D99-A8A1-D7BC0198A927}" type="presOf" srcId="{529B215B-3CB3-4BAC-AB91-211ADDA59D00}" destId="{19C7D383-919A-4329-87CE-3279AD41CE84}" srcOrd="0" destOrd="0" presId="urn:microsoft.com/office/officeart/2005/8/layout/vList2"/>
    <dgm:cxn modelId="{A7A5C892-B45B-4F74-9B8B-F76B192CE2C6}" srcId="{AD95AA87-4531-4980-BD2C-C1C015E9533C}" destId="{3CA0604F-9EC1-45AC-B5C5-410FDF4E29AB}" srcOrd="4" destOrd="0" parTransId="{81FFD672-10C3-49E8-940A-59C62FAF8040}" sibTransId="{37528DEE-54EC-43FD-9B3C-A35D3AD49593}"/>
    <dgm:cxn modelId="{087BADA2-FED1-464E-ACF2-4FE4CCAD3069}" type="presOf" srcId="{28E1E660-D966-4CA0-8131-F3A0CE695094}" destId="{BA2301ED-317C-4066-90CC-02980B615161}" srcOrd="0" destOrd="0" presId="urn:microsoft.com/office/officeart/2005/8/layout/vList2"/>
    <dgm:cxn modelId="{41DCA3AF-90CD-414D-91E6-10E7F75A7CDB}" srcId="{AD95AA87-4531-4980-BD2C-C1C015E9533C}" destId="{529B215B-3CB3-4BAC-AB91-211ADDA59D00}" srcOrd="0" destOrd="0" parTransId="{15EF3D21-4E6F-4A5C-B7ED-7234D071C349}" sibTransId="{5A90313C-B6B2-4DC1-A608-9EBCE3F36A30}"/>
    <dgm:cxn modelId="{22516BB6-054F-426A-9B57-6DFC08D091C5}" type="presOf" srcId="{C0ADCD4C-7437-4041-BC67-6F0B0D411428}" destId="{89E9A954-116C-47B3-8231-D2514E5D8BD3}" srcOrd="0" destOrd="0" presId="urn:microsoft.com/office/officeart/2005/8/layout/vList2"/>
    <dgm:cxn modelId="{FB347ABD-947D-4701-8342-3780885BB99D}" type="presOf" srcId="{317B0383-5D08-4C75-84B0-9BDF05689536}" destId="{920BCB93-617A-49D8-95A1-B5196DE240C9}" srcOrd="0" destOrd="0" presId="urn:microsoft.com/office/officeart/2005/8/layout/vList2"/>
    <dgm:cxn modelId="{91AE16CC-F762-4D35-8047-F22616C0F8ED}" type="presOf" srcId="{AD95AA87-4531-4980-BD2C-C1C015E9533C}" destId="{52768149-31D2-4F6C-A5EC-44923BB791C1}" srcOrd="0" destOrd="0" presId="urn:microsoft.com/office/officeart/2005/8/layout/vList2"/>
    <dgm:cxn modelId="{292E15F5-7810-43C7-AB37-228AEA96DA4D}" srcId="{AD95AA87-4531-4980-BD2C-C1C015E9533C}" destId="{28E1E660-D966-4CA0-8131-F3A0CE695094}" srcOrd="2" destOrd="0" parTransId="{BEF3D408-1189-4D77-8BFC-6D93779DDAED}" sibTransId="{E9A5F050-14B2-4FB2-82DA-F321E49D326C}"/>
    <dgm:cxn modelId="{C427700C-EEC4-4C35-A82E-798DCBB02386}" type="presParOf" srcId="{52768149-31D2-4F6C-A5EC-44923BB791C1}" destId="{19C7D383-919A-4329-87CE-3279AD41CE84}" srcOrd="0" destOrd="0" presId="urn:microsoft.com/office/officeart/2005/8/layout/vList2"/>
    <dgm:cxn modelId="{A7EA24FA-6922-4948-B1E9-787BA388FE4D}" type="presParOf" srcId="{52768149-31D2-4F6C-A5EC-44923BB791C1}" destId="{4DF8CC12-D302-4485-B0E8-B2759D042A2F}" srcOrd="1" destOrd="0" presId="urn:microsoft.com/office/officeart/2005/8/layout/vList2"/>
    <dgm:cxn modelId="{C9C0480F-C732-4BD2-809D-C1767E2C480A}" type="presParOf" srcId="{52768149-31D2-4F6C-A5EC-44923BB791C1}" destId="{920BCB93-617A-49D8-95A1-B5196DE240C9}" srcOrd="2" destOrd="0" presId="urn:microsoft.com/office/officeart/2005/8/layout/vList2"/>
    <dgm:cxn modelId="{4C8A2D8B-1BA5-42A8-BAA8-53DEFABDB61A}" type="presParOf" srcId="{52768149-31D2-4F6C-A5EC-44923BB791C1}" destId="{537950A0-0321-4E13-B958-DC1D71FB1B54}" srcOrd="3" destOrd="0" presId="urn:microsoft.com/office/officeart/2005/8/layout/vList2"/>
    <dgm:cxn modelId="{EB3A5239-FA34-4D11-AD45-BF72BF5DFA55}" type="presParOf" srcId="{52768149-31D2-4F6C-A5EC-44923BB791C1}" destId="{BA2301ED-317C-4066-90CC-02980B615161}" srcOrd="4" destOrd="0" presId="urn:microsoft.com/office/officeart/2005/8/layout/vList2"/>
    <dgm:cxn modelId="{E756FCF2-AF03-4E12-BE54-324381A8DB5E}" type="presParOf" srcId="{52768149-31D2-4F6C-A5EC-44923BB791C1}" destId="{B90A03A4-D328-4FA9-80A5-640BBE44E9BA}" srcOrd="5" destOrd="0" presId="urn:microsoft.com/office/officeart/2005/8/layout/vList2"/>
    <dgm:cxn modelId="{F35A4091-A90C-471E-AA2D-2729C4D90EF6}" type="presParOf" srcId="{52768149-31D2-4F6C-A5EC-44923BB791C1}" destId="{89E9A954-116C-47B3-8231-D2514E5D8BD3}" srcOrd="6" destOrd="0" presId="urn:microsoft.com/office/officeart/2005/8/layout/vList2"/>
    <dgm:cxn modelId="{5F1F320C-1066-407D-A474-81539983AAD2}" type="presParOf" srcId="{52768149-31D2-4F6C-A5EC-44923BB791C1}" destId="{AD657074-D27D-491C-9127-245F6DAB92E1}" srcOrd="7" destOrd="0" presId="urn:microsoft.com/office/officeart/2005/8/layout/vList2"/>
    <dgm:cxn modelId="{0143A0E6-A522-45CF-A5BF-B8025198CC69}" type="presParOf" srcId="{52768149-31D2-4F6C-A5EC-44923BB791C1}" destId="{8D5B52C7-3C83-4C1A-B49E-8E2AF910047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01B20C-05E7-47AF-8E33-9314809BE6B0}">
      <dsp:nvSpPr>
        <dsp:cNvPr id="0" name=""/>
        <dsp:cNvSpPr/>
      </dsp:nvSpPr>
      <dsp:spPr>
        <a:xfrm>
          <a:off x="0" y="35640"/>
          <a:ext cx="7772400" cy="1064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Most common primary malignant tumor of liver.</a:t>
          </a:r>
        </a:p>
      </dsp:txBody>
      <dsp:txXfrm>
        <a:off x="0" y="35640"/>
        <a:ext cx="7772400" cy="1064700"/>
      </dsp:txXfrm>
    </dsp:sp>
    <dsp:sp modelId="{32565944-4762-448B-A714-4B7F11187D18}">
      <dsp:nvSpPr>
        <dsp:cNvPr id="0" name=""/>
        <dsp:cNvSpPr/>
      </dsp:nvSpPr>
      <dsp:spPr>
        <a:xfrm>
          <a:off x="0" y="1180980"/>
          <a:ext cx="7772400" cy="1064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5</a:t>
          </a:r>
          <a:r>
            <a:rPr lang="en-US" sz="2800" kern="1200" baseline="30000" dirty="0">
              <a:solidFill>
                <a:schemeClr val="tx1"/>
              </a:solidFill>
            </a:rPr>
            <a:t>th</a:t>
          </a:r>
          <a:r>
            <a:rPr lang="en-US" sz="2800" kern="1200" dirty="0">
              <a:solidFill>
                <a:schemeClr val="tx1"/>
              </a:solidFill>
            </a:rPr>
            <a:t> most common cancer </a:t>
          </a:r>
        </a:p>
      </dsp:txBody>
      <dsp:txXfrm>
        <a:off x="0" y="1180980"/>
        <a:ext cx="7772400" cy="1064700"/>
      </dsp:txXfrm>
    </dsp:sp>
    <dsp:sp modelId="{D3FD67A9-1E62-435B-8411-54213A248BD1}">
      <dsp:nvSpPr>
        <dsp:cNvPr id="0" name=""/>
        <dsp:cNvSpPr/>
      </dsp:nvSpPr>
      <dsp:spPr>
        <a:xfrm>
          <a:off x="0" y="2326320"/>
          <a:ext cx="7772400" cy="1064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Male: Female - 3.7:1</a:t>
          </a:r>
        </a:p>
      </dsp:txBody>
      <dsp:txXfrm>
        <a:off x="0" y="2326320"/>
        <a:ext cx="7772400" cy="1064700"/>
      </dsp:txXfrm>
    </dsp:sp>
    <dsp:sp modelId="{14E639DB-86BA-4351-8131-764288651D97}">
      <dsp:nvSpPr>
        <dsp:cNvPr id="0" name=""/>
        <dsp:cNvSpPr/>
      </dsp:nvSpPr>
      <dsp:spPr>
        <a:xfrm>
          <a:off x="0" y="3471660"/>
          <a:ext cx="7772400" cy="1064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tx1"/>
              </a:solidFill>
            </a:rPr>
            <a:t>Histopathological</a:t>
          </a:r>
          <a:r>
            <a:rPr lang="en-US" sz="2800" kern="1200" dirty="0">
              <a:solidFill>
                <a:schemeClr val="tx1"/>
              </a:solidFill>
            </a:rPr>
            <a:t> evaluation is not as definitive as in other tumors –imaging studies are better. </a:t>
          </a:r>
        </a:p>
      </dsp:txBody>
      <dsp:txXfrm>
        <a:off x="0" y="3471660"/>
        <a:ext cx="7772400" cy="10647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B2CEA1-6353-43F6-9C7A-E202CB9B8676}">
      <dsp:nvSpPr>
        <dsp:cNvPr id="0" name=""/>
        <dsp:cNvSpPr/>
      </dsp:nvSpPr>
      <dsp:spPr>
        <a:xfrm>
          <a:off x="0" y="743760"/>
          <a:ext cx="7772400" cy="561599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alpha val="90000"/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3">
                <a:alpha val="90000"/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Useful as a diagnostic, prognostic and surveillance marker</a:t>
          </a:r>
        </a:p>
      </dsp:txBody>
      <dsp:txXfrm>
        <a:off x="0" y="743760"/>
        <a:ext cx="7772400" cy="561599"/>
      </dsp:txXfrm>
    </dsp:sp>
    <dsp:sp modelId="{65B40FEC-DD3F-42B4-BBF1-940F927EC934}">
      <dsp:nvSpPr>
        <dsp:cNvPr id="0" name=""/>
        <dsp:cNvSpPr/>
      </dsp:nvSpPr>
      <dsp:spPr>
        <a:xfrm>
          <a:off x="0" y="1374480"/>
          <a:ext cx="7772400" cy="561599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alpha val="90000"/>
                <a:hueOff val="0"/>
                <a:satOff val="0"/>
                <a:lumOff val="0"/>
                <a:alphaOff val="-10000"/>
                <a:tint val="30000"/>
                <a:satMod val="300000"/>
              </a:schemeClr>
              <a:schemeClr val="accent3">
                <a:alpha val="90000"/>
                <a:hueOff val="0"/>
                <a:satOff val="0"/>
                <a:lumOff val="0"/>
                <a:alphaOff val="-1000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&lt;10.9 </a:t>
          </a:r>
          <a:r>
            <a:rPr lang="en-US" sz="2400" kern="1200" dirty="0" err="1"/>
            <a:t>ng</a:t>
          </a:r>
          <a:r>
            <a:rPr lang="en-US" sz="2400" kern="1200" dirty="0"/>
            <a:t>/</a:t>
          </a:r>
          <a:r>
            <a:rPr lang="en-US" sz="2400" kern="1200" dirty="0" err="1"/>
            <a:t>mL</a:t>
          </a:r>
          <a:r>
            <a:rPr lang="en-US" sz="2400" kern="1200" dirty="0"/>
            <a:t> – no HCC</a:t>
          </a:r>
        </a:p>
      </dsp:txBody>
      <dsp:txXfrm>
        <a:off x="0" y="1374480"/>
        <a:ext cx="7772400" cy="561599"/>
      </dsp:txXfrm>
    </dsp:sp>
    <dsp:sp modelId="{23528FAB-2FE9-4383-9D5D-651A5702607A}">
      <dsp:nvSpPr>
        <dsp:cNvPr id="0" name=""/>
        <dsp:cNvSpPr/>
      </dsp:nvSpPr>
      <dsp:spPr>
        <a:xfrm>
          <a:off x="0" y="2005200"/>
          <a:ext cx="7772400" cy="561599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alpha val="90000"/>
                <a:hueOff val="0"/>
                <a:satOff val="0"/>
                <a:lumOff val="0"/>
                <a:alphaOff val="-20000"/>
                <a:tint val="30000"/>
                <a:satMod val="300000"/>
              </a:schemeClr>
              <a:schemeClr val="accent3">
                <a:alpha val="90000"/>
                <a:hueOff val="0"/>
                <a:satOff val="0"/>
                <a:lumOff val="0"/>
                <a:alphaOff val="-2000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Diagnostic values : &gt; 1000 </a:t>
          </a:r>
          <a:r>
            <a:rPr lang="en-US" sz="2400" kern="1200" dirty="0" err="1"/>
            <a:t>ng</a:t>
          </a:r>
          <a:r>
            <a:rPr lang="en-US" sz="2400" kern="1200" dirty="0"/>
            <a:t>/</a:t>
          </a:r>
          <a:r>
            <a:rPr lang="en-US" sz="2400" kern="1200" dirty="0" err="1"/>
            <a:t>mL</a:t>
          </a:r>
          <a:r>
            <a:rPr lang="en-US" sz="2400" kern="1200" dirty="0"/>
            <a:t> or  &gt;400 </a:t>
          </a:r>
          <a:r>
            <a:rPr lang="en-US" sz="2400" kern="1200" dirty="0" err="1"/>
            <a:t>ng</a:t>
          </a:r>
          <a:r>
            <a:rPr lang="en-US" sz="2400" kern="1200" dirty="0"/>
            <a:t>/</a:t>
          </a:r>
          <a:r>
            <a:rPr lang="en-US" sz="2400" kern="1200" dirty="0" err="1"/>
            <a:t>mL</a:t>
          </a:r>
          <a:r>
            <a:rPr lang="en-US" sz="2400" kern="1200" dirty="0"/>
            <a:t> + liver mass.</a:t>
          </a:r>
        </a:p>
      </dsp:txBody>
      <dsp:txXfrm>
        <a:off x="0" y="2005200"/>
        <a:ext cx="7772400" cy="561599"/>
      </dsp:txXfrm>
    </dsp:sp>
    <dsp:sp modelId="{C9252C51-3A38-4E90-86F7-3A73336591BC}">
      <dsp:nvSpPr>
        <dsp:cNvPr id="0" name=""/>
        <dsp:cNvSpPr/>
      </dsp:nvSpPr>
      <dsp:spPr>
        <a:xfrm>
          <a:off x="0" y="2635920"/>
          <a:ext cx="7772400" cy="561599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alpha val="90000"/>
                <a:hueOff val="0"/>
                <a:satOff val="0"/>
                <a:lumOff val="0"/>
                <a:alphaOff val="-30000"/>
                <a:tint val="30000"/>
                <a:satMod val="300000"/>
              </a:schemeClr>
              <a:schemeClr val="accent3">
                <a:alpha val="90000"/>
                <a:hueOff val="0"/>
                <a:satOff val="0"/>
                <a:lumOff val="0"/>
                <a:alphaOff val="-3000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&gt;1000 : poor prognosis</a:t>
          </a:r>
        </a:p>
      </dsp:txBody>
      <dsp:txXfrm>
        <a:off x="0" y="2635920"/>
        <a:ext cx="7772400" cy="561599"/>
      </dsp:txXfrm>
    </dsp:sp>
    <dsp:sp modelId="{C7E5D02A-3DA4-4432-B24C-71FC4F0A15CC}">
      <dsp:nvSpPr>
        <dsp:cNvPr id="0" name=""/>
        <dsp:cNvSpPr/>
      </dsp:nvSpPr>
      <dsp:spPr>
        <a:xfrm>
          <a:off x="0" y="3266640"/>
          <a:ext cx="7772400" cy="561599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alpha val="90000"/>
                <a:hueOff val="0"/>
                <a:satOff val="0"/>
                <a:lumOff val="0"/>
                <a:alphaOff val="-40000"/>
                <a:tint val="30000"/>
                <a:satMod val="300000"/>
              </a:schemeClr>
              <a:schemeClr val="accent3">
                <a:alpha val="90000"/>
                <a:hueOff val="0"/>
                <a:satOff val="0"/>
                <a:lumOff val="0"/>
                <a:alphaOff val="-4000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&gt;500 : poor prognosis after liver transplantation</a:t>
          </a:r>
        </a:p>
      </dsp:txBody>
      <dsp:txXfrm>
        <a:off x="0" y="3266640"/>
        <a:ext cx="7772400" cy="5615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8680D8-9A8B-46AB-9806-734064B26A41}">
      <dsp:nvSpPr>
        <dsp:cNvPr id="0" name=""/>
        <dsp:cNvSpPr/>
      </dsp:nvSpPr>
      <dsp:spPr>
        <a:xfrm>
          <a:off x="0" y="517"/>
          <a:ext cx="7772400" cy="902796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l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Narrow" pitchFamily="34" charset="0"/>
            </a:rPr>
            <a:t>Can be diagnosed with CECT, MRI or ultrasound.</a:t>
          </a:r>
        </a:p>
      </dsp:txBody>
      <dsp:txXfrm>
        <a:off x="0" y="517"/>
        <a:ext cx="7772400" cy="902796"/>
      </dsp:txXfrm>
    </dsp:sp>
    <dsp:sp modelId="{F437DC4A-AB78-415A-AD49-88D5ACEF2B4B}">
      <dsp:nvSpPr>
        <dsp:cNvPr id="0" name=""/>
        <dsp:cNvSpPr/>
      </dsp:nvSpPr>
      <dsp:spPr>
        <a:xfrm>
          <a:off x="0" y="917559"/>
          <a:ext cx="7772400" cy="902796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l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Narrow" pitchFamily="34" charset="0"/>
            </a:rPr>
            <a:t>MRI with dynamic contrast imaging of liver – best.</a:t>
          </a:r>
        </a:p>
      </dsp:txBody>
      <dsp:txXfrm>
        <a:off x="0" y="917559"/>
        <a:ext cx="7772400" cy="902796"/>
      </dsp:txXfrm>
    </dsp:sp>
    <dsp:sp modelId="{C66F967F-E795-420E-9050-3070F56679EA}">
      <dsp:nvSpPr>
        <dsp:cNvPr id="0" name=""/>
        <dsp:cNvSpPr/>
      </dsp:nvSpPr>
      <dsp:spPr>
        <a:xfrm>
          <a:off x="0" y="1834601"/>
          <a:ext cx="7772400" cy="902796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l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Narrow" pitchFamily="34" charset="0"/>
            </a:rPr>
            <a:t>USG – most effective for screening - </a:t>
          </a:r>
          <a:r>
            <a:rPr lang="en-US" sz="2400" kern="1200" dirty="0" err="1">
              <a:latin typeface="Arial Narrow" pitchFamily="34" charset="0"/>
            </a:rPr>
            <a:t>hypoechoic</a:t>
          </a:r>
          <a:r>
            <a:rPr lang="en-US" sz="2400" kern="1200" dirty="0">
              <a:latin typeface="Arial Narrow" pitchFamily="34" charset="0"/>
            </a:rPr>
            <a:t> lesion with capsule – suggestive of HCC </a:t>
          </a:r>
        </a:p>
      </dsp:txBody>
      <dsp:txXfrm>
        <a:off x="0" y="1834601"/>
        <a:ext cx="7772400" cy="902796"/>
      </dsp:txXfrm>
    </dsp:sp>
    <dsp:sp modelId="{479CA7BE-7EC5-41DF-9424-A6881938D38B}">
      <dsp:nvSpPr>
        <dsp:cNvPr id="0" name=""/>
        <dsp:cNvSpPr/>
      </dsp:nvSpPr>
      <dsp:spPr>
        <a:xfrm>
          <a:off x="0" y="2751643"/>
          <a:ext cx="7772400" cy="902796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l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Narrow" pitchFamily="34" charset="0"/>
            </a:rPr>
            <a:t>USG imaging – varies with hemorrhage, necrosis or features of </a:t>
          </a:r>
          <a:r>
            <a:rPr lang="en-US" sz="2400" kern="1200" dirty="0" err="1">
              <a:latin typeface="Arial Narrow" pitchFamily="34" charset="0"/>
            </a:rPr>
            <a:t>hypervascularity</a:t>
          </a:r>
          <a:r>
            <a:rPr lang="en-US" sz="2400" kern="1200" dirty="0">
              <a:latin typeface="Arial Narrow" pitchFamily="34" charset="0"/>
            </a:rPr>
            <a:t>.</a:t>
          </a:r>
        </a:p>
      </dsp:txBody>
      <dsp:txXfrm>
        <a:off x="0" y="2751643"/>
        <a:ext cx="7772400" cy="902796"/>
      </dsp:txXfrm>
    </dsp:sp>
    <dsp:sp modelId="{80BC3FA3-D059-4009-9B26-B37B2ACD273A}">
      <dsp:nvSpPr>
        <dsp:cNvPr id="0" name=""/>
        <dsp:cNvSpPr/>
      </dsp:nvSpPr>
      <dsp:spPr>
        <a:xfrm>
          <a:off x="0" y="3668685"/>
          <a:ext cx="7772400" cy="902796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l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Narrow" pitchFamily="34" charset="0"/>
            </a:rPr>
            <a:t>Lesion adjacent to right hemi-diaphragm can be missed in USG</a:t>
          </a:r>
        </a:p>
      </dsp:txBody>
      <dsp:txXfrm>
        <a:off x="0" y="3668685"/>
        <a:ext cx="7772400" cy="9027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5357F7-A1D6-44A8-96AC-DC0FA0066494}">
      <dsp:nvSpPr>
        <dsp:cNvPr id="0" name=""/>
        <dsp:cNvSpPr/>
      </dsp:nvSpPr>
      <dsp:spPr>
        <a:xfrm>
          <a:off x="0" y="269549"/>
          <a:ext cx="7772400" cy="7605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Dynamic CT imaging with contrast</a:t>
          </a:r>
        </a:p>
      </dsp:txBody>
      <dsp:txXfrm>
        <a:off x="0" y="269549"/>
        <a:ext cx="7772400" cy="760500"/>
      </dsp:txXfrm>
    </dsp:sp>
    <dsp:sp modelId="{ED9E9297-C0A0-41A9-AC1F-CB389F9D6011}">
      <dsp:nvSpPr>
        <dsp:cNvPr id="0" name=""/>
        <dsp:cNvSpPr/>
      </dsp:nvSpPr>
      <dsp:spPr>
        <a:xfrm>
          <a:off x="0" y="1087650"/>
          <a:ext cx="7772400" cy="7605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Hyper-enhancement in arterial phase with loss of enhancement and capsular enhancement in venous phase and delayed phase.</a:t>
          </a:r>
        </a:p>
      </dsp:txBody>
      <dsp:txXfrm>
        <a:off x="0" y="1087650"/>
        <a:ext cx="7772400" cy="760500"/>
      </dsp:txXfrm>
    </dsp:sp>
    <dsp:sp modelId="{CD8041AF-ACFF-492E-89E4-C5ABDDE11F82}">
      <dsp:nvSpPr>
        <dsp:cNvPr id="0" name=""/>
        <dsp:cNvSpPr/>
      </dsp:nvSpPr>
      <dsp:spPr>
        <a:xfrm>
          <a:off x="0" y="1905750"/>
          <a:ext cx="7772400" cy="7605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Effective with tumors &gt; 2cm.</a:t>
          </a:r>
        </a:p>
      </dsp:txBody>
      <dsp:txXfrm>
        <a:off x="0" y="1905750"/>
        <a:ext cx="7772400" cy="760500"/>
      </dsp:txXfrm>
    </dsp:sp>
    <dsp:sp modelId="{AF043F32-3C93-4505-9255-293CD3DCEA4D}">
      <dsp:nvSpPr>
        <dsp:cNvPr id="0" name=""/>
        <dsp:cNvSpPr/>
      </dsp:nvSpPr>
      <dsp:spPr>
        <a:xfrm>
          <a:off x="0" y="2723850"/>
          <a:ext cx="7772400" cy="7605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&lt;2cm – only 30%  diagnostic </a:t>
          </a:r>
          <a:r>
            <a:rPr lang="en-US" sz="20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certainity</a:t>
          </a:r>
          <a:r>
            <a:rPr lang="en-US" sz="20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.</a:t>
          </a:r>
        </a:p>
      </dsp:txBody>
      <dsp:txXfrm>
        <a:off x="0" y="2723850"/>
        <a:ext cx="7772400" cy="760500"/>
      </dsp:txXfrm>
    </dsp:sp>
    <dsp:sp modelId="{2CA8E0A0-3F5E-4D9D-AEC3-1785A4A620F1}">
      <dsp:nvSpPr>
        <dsp:cNvPr id="0" name=""/>
        <dsp:cNvSpPr/>
      </dsp:nvSpPr>
      <dsp:spPr>
        <a:xfrm>
          <a:off x="0" y="3541950"/>
          <a:ext cx="7772400" cy="7605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Biopsy – only if the imaging features are not characteristic and if size &gt; 1cm.</a:t>
          </a:r>
        </a:p>
      </dsp:txBody>
      <dsp:txXfrm>
        <a:off x="0" y="3541950"/>
        <a:ext cx="7772400" cy="7605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DA4C58-CA35-4600-B363-360B9130820C}">
      <dsp:nvSpPr>
        <dsp:cNvPr id="0" name=""/>
        <dsp:cNvSpPr/>
      </dsp:nvSpPr>
      <dsp:spPr>
        <a:xfrm>
          <a:off x="0" y="67904"/>
          <a:ext cx="7772400" cy="8365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Magnet strength </a:t>
          </a:r>
          <a:r>
            <a:rPr lang="en-US" sz="2200" u="sng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&gt; </a:t>
          </a:r>
          <a:r>
            <a:rPr lang="en-US" sz="22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1.5 Tesla </a:t>
          </a:r>
        </a:p>
      </dsp:txBody>
      <dsp:txXfrm>
        <a:off x="0" y="67904"/>
        <a:ext cx="7772400" cy="836550"/>
      </dsp:txXfrm>
    </dsp:sp>
    <dsp:sp modelId="{29DE6C46-0B75-406E-AC02-BB883FF9CFE9}">
      <dsp:nvSpPr>
        <dsp:cNvPr id="0" name=""/>
        <dsp:cNvSpPr/>
      </dsp:nvSpPr>
      <dsp:spPr>
        <a:xfrm>
          <a:off x="0" y="967814"/>
          <a:ext cx="7772400" cy="8365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Gadolinium contrast – </a:t>
          </a:r>
          <a:r>
            <a:rPr lang="en-US" sz="22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Gadoxetic</a:t>
          </a:r>
          <a:r>
            <a:rPr lang="en-US" sz="22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acid is specifically used for HCC.</a:t>
          </a:r>
        </a:p>
      </dsp:txBody>
      <dsp:txXfrm>
        <a:off x="0" y="967814"/>
        <a:ext cx="7772400" cy="836550"/>
      </dsp:txXfrm>
    </dsp:sp>
    <dsp:sp modelId="{F417AE89-5E57-4A8D-A7C3-59C2EE6704CA}">
      <dsp:nvSpPr>
        <dsp:cNvPr id="0" name=""/>
        <dsp:cNvSpPr/>
      </dsp:nvSpPr>
      <dsp:spPr>
        <a:xfrm>
          <a:off x="0" y="1867725"/>
          <a:ext cx="7772400" cy="8365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Hyper-intense lesions in T2 and DWI.</a:t>
          </a:r>
        </a:p>
      </dsp:txBody>
      <dsp:txXfrm>
        <a:off x="0" y="1867725"/>
        <a:ext cx="7772400" cy="836550"/>
      </dsp:txXfrm>
    </dsp:sp>
    <dsp:sp modelId="{9B009D99-FC6A-4DB9-9D68-9596C88CBFEF}">
      <dsp:nvSpPr>
        <dsp:cNvPr id="0" name=""/>
        <dsp:cNvSpPr/>
      </dsp:nvSpPr>
      <dsp:spPr>
        <a:xfrm>
          <a:off x="0" y="2767635"/>
          <a:ext cx="7772400" cy="8365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Early arterial enhancement with early washout.</a:t>
          </a:r>
        </a:p>
      </dsp:txBody>
      <dsp:txXfrm>
        <a:off x="0" y="2767635"/>
        <a:ext cx="7772400" cy="836550"/>
      </dsp:txXfrm>
    </dsp:sp>
    <dsp:sp modelId="{960FDD95-7300-4A7C-90BE-99C77D9298FD}">
      <dsp:nvSpPr>
        <dsp:cNvPr id="0" name=""/>
        <dsp:cNvSpPr/>
      </dsp:nvSpPr>
      <dsp:spPr>
        <a:xfrm>
          <a:off x="0" y="3667545"/>
          <a:ext cx="7772400" cy="8365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Rim-enhancement on delayed post-contrast images causing a capsule appearance – relatively specific for HCC.</a:t>
          </a:r>
        </a:p>
      </dsp:txBody>
      <dsp:txXfrm>
        <a:off x="0" y="3667545"/>
        <a:ext cx="7772400" cy="8365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D6C4AF-C3E2-4DA6-8388-CC4E2F66DA5C}">
      <dsp:nvSpPr>
        <dsp:cNvPr id="0" name=""/>
        <dsp:cNvSpPr/>
      </dsp:nvSpPr>
      <dsp:spPr>
        <a:xfrm>
          <a:off x="0" y="351000"/>
          <a:ext cx="7772400" cy="5850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>
              <a:solidFill>
                <a:schemeClr val="tx1"/>
              </a:solidFill>
            </a:rPr>
            <a:t>Favourable</a:t>
          </a:r>
          <a:r>
            <a:rPr lang="en-US" sz="2500" kern="1200" dirty="0">
              <a:solidFill>
                <a:schemeClr val="tx1"/>
              </a:solidFill>
            </a:rPr>
            <a:t> location-eg. a single lobe, preferably in the left.</a:t>
          </a:r>
        </a:p>
      </dsp:txBody>
      <dsp:txXfrm>
        <a:off x="0" y="351000"/>
        <a:ext cx="7772400" cy="585000"/>
      </dsp:txXfrm>
    </dsp:sp>
    <dsp:sp modelId="{1A29903F-7105-4E05-B417-8D3E699D5AC1}">
      <dsp:nvSpPr>
        <dsp:cNvPr id="0" name=""/>
        <dsp:cNvSpPr/>
      </dsp:nvSpPr>
      <dsp:spPr>
        <a:xfrm>
          <a:off x="0" y="1008000"/>
          <a:ext cx="7772400" cy="5850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Non-cirrhotic liver.</a:t>
          </a:r>
        </a:p>
      </dsp:txBody>
      <dsp:txXfrm>
        <a:off x="0" y="1008000"/>
        <a:ext cx="7772400" cy="585000"/>
      </dsp:txXfrm>
    </dsp:sp>
    <dsp:sp modelId="{64ACDC63-A207-4B4B-BF5C-110B1DB2F989}">
      <dsp:nvSpPr>
        <dsp:cNvPr id="0" name=""/>
        <dsp:cNvSpPr/>
      </dsp:nvSpPr>
      <dsp:spPr>
        <a:xfrm>
          <a:off x="0" y="1665000"/>
          <a:ext cx="7772400" cy="5850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Child Pugh Stage A without portal hypertension.</a:t>
          </a:r>
        </a:p>
      </dsp:txBody>
      <dsp:txXfrm>
        <a:off x="0" y="1665000"/>
        <a:ext cx="7772400" cy="585000"/>
      </dsp:txXfrm>
    </dsp:sp>
    <dsp:sp modelId="{0BBDE0D2-F3CD-4098-93B6-B00E199C5BCB}">
      <dsp:nvSpPr>
        <dsp:cNvPr id="0" name=""/>
        <dsp:cNvSpPr/>
      </dsp:nvSpPr>
      <dsp:spPr>
        <a:xfrm>
          <a:off x="0" y="2322000"/>
          <a:ext cx="7772400" cy="5850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MELD &lt;9 </a:t>
          </a:r>
        </a:p>
      </dsp:txBody>
      <dsp:txXfrm>
        <a:off x="0" y="2322000"/>
        <a:ext cx="7772400" cy="585000"/>
      </dsp:txXfrm>
    </dsp:sp>
    <dsp:sp modelId="{81B00BE6-A7B0-4F47-A521-3311B4B52430}">
      <dsp:nvSpPr>
        <dsp:cNvPr id="0" name=""/>
        <dsp:cNvSpPr/>
      </dsp:nvSpPr>
      <dsp:spPr>
        <a:xfrm>
          <a:off x="0" y="2979000"/>
          <a:ext cx="7772400" cy="5850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>
              <a:solidFill>
                <a:schemeClr val="tx1"/>
              </a:solidFill>
            </a:rPr>
            <a:t>Atleast</a:t>
          </a:r>
          <a:r>
            <a:rPr lang="en-US" sz="2500" kern="1200" dirty="0">
              <a:solidFill>
                <a:schemeClr val="tx1"/>
              </a:solidFill>
            </a:rPr>
            <a:t> 40% functional liver</a:t>
          </a:r>
        </a:p>
      </dsp:txBody>
      <dsp:txXfrm>
        <a:off x="0" y="2979000"/>
        <a:ext cx="7772400" cy="585000"/>
      </dsp:txXfrm>
    </dsp:sp>
    <dsp:sp modelId="{05568EB2-132E-498A-9B52-FC0426B34FBE}">
      <dsp:nvSpPr>
        <dsp:cNvPr id="0" name=""/>
        <dsp:cNvSpPr/>
      </dsp:nvSpPr>
      <dsp:spPr>
        <a:xfrm>
          <a:off x="0" y="3636000"/>
          <a:ext cx="7772400" cy="5850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Chemotherapeutic agents can be used to make the size operable</a:t>
          </a:r>
        </a:p>
      </dsp:txBody>
      <dsp:txXfrm>
        <a:off x="0" y="3636000"/>
        <a:ext cx="7772400" cy="585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C7D383-919A-4329-87CE-3279AD41CE84}">
      <dsp:nvSpPr>
        <dsp:cNvPr id="0" name=""/>
        <dsp:cNvSpPr/>
      </dsp:nvSpPr>
      <dsp:spPr>
        <a:xfrm>
          <a:off x="0" y="67904"/>
          <a:ext cx="7772400" cy="83655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l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 pitchFamily="34" charset="0"/>
              <a:cs typeface="Arial" pitchFamily="34" charset="0"/>
            </a:rPr>
            <a:t>For small tumors &lt;3-5 cm &amp; if not viable for surgery.</a:t>
          </a:r>
        </a:p>
      </dsp:txBody>
      <dsp:txXfrm>
        <a:off x="0" y="67904"/>
        <a:ext cx="7772400" cy="836550"/>
      </dsp:txXfrm>
    </dsp:sp>
    <dsp:sp modelId="{920BCB93-617A-49D8-95A1-B5196DE240C9}">
      <dsp:nvSpPr>
        <dsp:cNvPr id="0" name=""/>
        <dsp:cNvSpPr/>
      </dsp:nvSpPr>
      <dsp:spPr>
        <a:xfrm>
          <a:off x="0" y="967814"/>
          <a:ext cx="7772400" cy="83655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l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 pitchFamily="34" charset="0"/>
              <a:cs typeface="Arial" pitchFamily="34" charset="0"/>
            </a:rPr>
            <a:t>As bridging therapy while awaiting transplantation.</a:t>
          </a:r>
        </a:p>
      </dsp:txBody>
      <dsp:txXfrm>
        <a:off x="0" y="967814"/>
        <a:ext cx="7772400" cy="836550"/>
      </dsp:txXfrm>
    </dsp:sp>
    <dsp:sp modelId="{BA2301ED-317C-4066-90CC-02980B615161}">
      <dsp:nvSpPr>
        <dsp:cNvPr id="0" name=""/>
        <dsp:cNvSpPr/>
      </dsp:nvSpPr>
      <dsp:spPr>
        <a:xfrm>
          <a:off x="0" y="1867725"/>
          <a:ext cx="7772400" cy="83655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l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 pitchFamily="34" charset="0"/>
              <a:cs typeface="Arial" pitchFamily="34" charset="0"/>
            </a:rPr>
            <a:t>Tumor &lt; 2 cm – </a:t>
          </a:r>
          <a:r>
            <a:rPr lang="en-US" sz="2200" kern="1200" dirty="0" err="1">
              <a:latin typeface="Arial" pitchFamily="34" charset="0"/>
              <a:cs typeface="Arial" pitchFamily="34" charset="0"/>
            </a:rPr>
            <a:t>percutaneous</a:t>
          </a:r>
          <a:r>
            <a:rPr lang="en-US" sz="2200" kern="1200" dirty="0">
              <a:latin typeface="Arial" pitchFamily="34" charset="0"/>
              <a:cs typeface="Arial" pitchFamily="34" charset="0"/>
            </a:rPr>
            <a:t> ethanol injection</a:t>
          </a:r>
        </a:p>
      </dsp:txBody>
      <dsp:txXfrm>
        <a:off x="0" y="1867725"/>
        <a:ext cx="7772400" cy="836550"/>
      </dsp:txXfrm>
    </dsp:sp>
    <dsp:sp modelId="{89E9A954-116C-47B3-8231-D2514E5D8BD3}">
      <dsp:nvSpPr>
        <dsp:cNvPr id="0" name=""/>
        <dsp:cNvSpPr/>
      </dsp:nvSpPr>
      <dsp:spPr>
        <a:xfrm>
          <a:off x="0" y="2767635"/>
          <a:ext cx="7772400" cy="83655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l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 pitchFamily="34" charset="0"/>
              <a:cs typeface="Arial" pitchFamily="34" charset="0"/>
            </a:rPr>
            <a:t>3-5cm –Radiofrequency ablation(RFA)</a:t>
          </a:r>
        </a:p>
      </dsp:txBody>
      <dsp:txXfrm>
        <a:off x="0" y="2767635"/>
        <a:ext cx="7772400" cy="836550"/>
      </dsp:txXfrm>
    </dsp:sp>
    <dsp:sp modelId="{8D5B52C7-3C83-4C1A-B49E-8E2AF910047B}">
      <dsp:nvSpPr>
        <dsp:cNvPr id="0" name=""/>
        <dsp:cNvSpPr/>
      </dsp:nvSpPr>
      <dsp:spPr>
        <a:xfrm>
          <a:off x="0" y="3667545"/>
          <a:ext cx="7772400" cy="83655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l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 pitchFamily="34" charset="0"/>
              <a:cs typeface="Arial" pitchFamily="34" charset="0"/>
            </a:rPr>
            <a:t>Microwave ablation – if RFA is not possible (lesions near diaphragm or intestines)</a:t>
          </a:r>
        </a:p>
      </dsp:txBody>
      <dsp:txXfrm>
        <a:off x="0" y="3667545"/>
        <a:ext cx="7772400" cy="8365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6EFBF-DA40-4AD8-A99D-A903D214BB46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0965813-E491-435D-89EA-0A04CA0E87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6EFBF-DA40-4AD8-A99D-A903D214BB46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65813-E491-435D-89EA-0A04CA0E87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6EFBF-DA40-4AD8-A99D-A903D214BB46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0965813-E491-435D-89EA-0A04CA0E8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6EFBF-DA40-4AD8-A99D-A903D214BB46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65813-E491-435D-89EA-0A04CA0E87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6EFBF-DA40-4AD8-A99D-A903D214BB46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65813-E491-435D-89EA-0A04CA0E87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6EFBF-DA40-4AD8-A99D-A903D214BB46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65813-E491-435D-89EA-0A04CA0E8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6EFBF-DA40-4AD8-A99D-A903D214BB46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65813-E491-435D-89EA-0A04CA0E8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6EFBF-DA40-4AD8-A99D-A903D214BB46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65813-E491-435D-89EA-0A04CA0E87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6EFBF-DA40-4AD8-A99D-A903D214BB46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0965813-E491-435D-89EA-0A04CA0E87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6EFBF-DA40-4AD8-A99D-A903D214BB46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65813-E491-435D-89EA-0A04CA0E8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6EFBF-DA40-4AD8-A99D-A903D214BB46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65813-E491-435D-89EA-0A04CA0E8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2B6EFBF-DA40-4AD8-A99D-A903D214BB46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0965813-E491-435D-89EA-0A04CA0E8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 /><Relationship Id="rId2" Type="http://schemas.openxmlformats.org/officeDocument/2006/relationships/diagramData" Target="../diagrams/data4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4.xml" /><Relationship Id="rId5" Type="http://schemas.openxmlformats.org/officeDocument/2006/relationships/diagramColors" Target="../diagrams/colors4.xml" /><Relationship Id="rId4" Type="http://schemas.openxmlformats.org/officeDocument/2006/relationships/diagramQuickStyle" Target="../diagrams/quickStyle4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 /><Relationship Id="rId2" Type="http://schemas.openxmlformats.org/officeDocument/2006/relationships/diagramData" Target="../diagrams/data5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5.xml" /><Relationship Id="rId5" Type="http://schemas.openxmlformats.org/officeDocument/2006/relationships/diagramColors" Target="../diagrams/colors5.xml" /><Relationship Id="rId4" Type="http://schemas.openxmlformats.org/officeDocument/2006/relationships/diagramQuickStyle" Target="../diagrams/quickStyle5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 /><Relationship Id="rId2" Type="http://schemas.openxmlformats.org/officeDocument/2006/relationships/diagramData" Target="../diagrams/data6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6.xml" /><Relationship Id="rId5" Type="http://schemas.openxmlformats.org/officeDocument/2006/relationships/diagramColors" Target="../diagrams/colors6.xml" /><Relationship Id="rId4" Type="http://schemas.openxmlformats.org/officeDocument/2006/relationships/diagramQuickStyle" Target="../diagrams/quickStyle6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 /><Relationship Id="rId2" Type="http://schemas.openxmlformats.org/officeDocument/2006/relationships/diagramData" Target="../diagrams/data7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7.xml" /><Relationship Id="rId5" Type="http://schemas.openxmlformats.org/officeDocument/2006/relationships/diagramColors" Target="../diagrams/colors7.xml" /><Relationship Id="rId4" Type="http://schemas.openxmlformats.org/officeDocument/2006/relationships/diagramQuickStyle" Target="../diagrams/quickStyle7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 SHIFA.C</a:t>
            </a:r>
          </a:p>
          <a:p>
            <a:r>
              <a:rPr lang="en-US"/>
              <a:t>JR3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Hepatocellular Carcinoma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Hepatocellular Carcinoma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772400" cy="914400"/>
          </a:xfrm>
        </p:spPr>
        <p:txBody>
          <a:bodyPr/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Risk factors for HCC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762000"/>
            <a:ext cx="5026003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HBV – the most common causative risk factor</a:t>
            </a:r>
          </a:p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Increased  risk :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Earlier infection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Higher DNA load (&gt;2000 IU/L)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Higher level of quant.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HbsAg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(&gt;10,000 U/L)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Genotype C</a:t>
            </a:r>
          </a:p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2 mechanisms:</a:t>
            </a:r>
          </a:p>
          <a:p>
            <a:pPr marL="514350" indent="-514350">
              <a:buAutoNum type="arabicPeriod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Indirect – due to cirrhosis</a:t>
            </a:r>
          </a:p>
          <a:p>
            <a:pPr marL="514350" indent="-514350">
              <a:buAutoNum type="arabicPeriod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Direct – by viral integration –pro carcinogenic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HCV- does not integrate with genome – easier to treat.</a:t>
            </a:r>
          </a:p>
          <a:p>
            <a:pPr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HCV         Inflammation         Cirrhosis           HCC</a:t>
            </a:r>
          </a:p>
          <a:p>
            <a:pPr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NAFLD – can cause HCC without cirrhosis.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Chronic cigarette smoking – 50 times more risk.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err="1">
                <a:latin typeface="Arial" pitchFamily="34" charset="0"/>
                <a:cs typeface="Arial" pitchFamily="34" charset="0"/>
              </a:rPr>
              <a:t>Aflatoxin</a:t>
            </a:r>
            <a:r>
              <a:rPr lang="en-US" dirty="0">
                <a:latin typeface="Arial" pitchFamily="34" charset="0"/>
                <a:cs typeface="Arial" pitchFamily="34" charset="0"/>
              </a:rPr>
              <a:t> – from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Aspergillus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flavus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&amp;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A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.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parasiticus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– inactivates TP53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828800" y="2286000"/>
            <a:ext cx="609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4495800" y="2286000"/>
            <a:ext cx="609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6781800" y="2362200"/>
            <a:ext cx="609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40% in untreated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haemochromatosis</a:t>
            </a:r>
            <a:r>
              <a:rPr lang="en-US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Typ1 and Type 2 GSD – can directly cause HCC without cirrhosis.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Type 1Tyrosinemia – Cirrhosis -HCC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dirty="0"/>
              <a:t>Incidentally detected abdominal mass</a:t>
            </a:r>
          </a:p>
          <a:p>
            <a:r>
              <a:rPr lang="en-US" dirty="0"/>
              <a:t>Mild-moderate upper abdominal pain – most common symptom</a:t>
            </a:r>
          </a:p>
          <a:p>
            <a:r>
              <a:rPr lang="en-US" dirty="0"/>
              <a:t>Weight loss, early satiety</a:t>
            </a:r>
          </a:p>
          <a:p>
            <a:r>
              <a:rPr lang="en-US" dirty="0"/>
              <a:t>Fatigue</a:t>
            </a:r>
          </a:p>
          <a:p>
            <a:r>
              <a:rPr lang="en-US" dirty="0"/>
              <a:t>Non-specific GI symptoms</a:t>
            </a:r>
          </a:p>
          <a:p>
            <a:r>
              <a:rPr lang="en-US" dirty="0"/>
              <a:t>Jaundice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>
              <a:buNone/>
            </a:pPr>
            <a:r>
              <a:rPr lang="en-US" u="sng" dirty="0"/>
              <a:t>Signs of HCC</a:t>
            </a:r>
          </a:p>
          <a:p>
            <a:r>
              <a:rPr lang="en-US" dirty="0" err="1"/>
              <a:t>Hepatomegaly</a:t>
            </a:r>
            <a:endParaRPr lang="en-US" dirty="0"/>
          </a:p>
          <a:p>
            <a:r>
              <a:rPr lang="en-US" dirty="0" err="1"/>
              <a:t>Ascites</a:t>
            </a:r>
            <a:endParaRPr lang="en-US" dirty="0"/>
          </a:p>
          <a:p>
            <a:r>
              <a:rPr lang="en-US" dirty="0"/>
              <a:t>Fever</a:t>
            </a:r>
          </a:p>
          <a:p>
            <a:r>
              <a:rPr lang="en-US" dirty="0" err="1"/>
              <a:t>Splenomegaly</a:t>
            </a:r>
            <a:endParaRPr lang="en-US" dirty="0"/>
          </a:p>
          <a:p>
            <a:r>
              <a:rPr lang="en-US" dirty="0"/>
              <a:t>Wasting</a:t>
            </a:r>
          </a:p>
          <a:p>
            <a:r>
              <a:rPr lang="en-US" dirty="0"/>
              <a:t>Jaundice</a:t>
            </a:r>
          </a:p>
          <a:p>
            <a:r>
              <a:rPr lang="en-US" dirty="0"/>
              <a:t>Hepatic bruit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" pitchFamily="34" charset="0"/>
                <a:cs typeface="Arial" pitchFamily="34" charset="0"/>
              </a:rPr>
              <a:t>Paraneoplastic</a:t>
            </a:r>
            <a:r>
              <a:rPr lang="en-US" dirty="0"/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manifestations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b="1" u="sng" dirty="0">
                <a:latin typeface="Arial" pitchFamily="34" charset="0"/>
                <a:cs typeface="Arial" pitchFamily="34" charset="0"/>
              </a:rPr>
              <a:t>Hypoglycemia 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514350" indent="-514350"/>
            <a:r>
              <a:rPr lang="en-US" sz="2000" dirty="0">
                <a:latin typeface="Arial" pitchFamily="34" charset="0"/>
                <a:cs typeface="Arial" pitchFamily="34" charset="0"/>
              </a:rPr>
              <a:t>Type  A- more common</a:t>
            </a:r>
          </a:p>
          <a:p>
            <a:pPr marL="514350" indent="-51435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In late stages- liver is completely depleted of glycogen stores.</a:t>
            </a:r>
          </a:p>
          <a:p>
            <a:pPr marL="514350" indent="-51435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514350" indent="-514350"/>
            <a:r>
              <a:rPr lang="en-US" sz="2000" dirty="0">
                <a:latin typeface="Arial" pitchFamily="34" charset="0"/>
                <a:cs typeface="Arial" pitchFamily="34" charset="0"/>
              </a:rPr>
              <a:t>Type B – rare (&lt;5%)</a:t>
            </a:r>
          </a:p>
          <a:p>
            <a:pPr marL="514350" indent="-51435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In early stages; severe hypoglycemia</a:t>
            </a:r>
          </a:p>
          <a:p>
            <a:pPr marL="514350" indent="-51435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Due to high insulin like activity –as the malignant hepatocytes cannot metabolize pro-insulin growth factor II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381000"/>
            <a:ext cx="7772400" cy="62484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dirty="0"/>
              <a:t>2.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Polycythemia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– in 40%</a:t>
            </a:r>
          </a:p>
          <a:p>
            <a:pPr marL="514350" indent="-51435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Due to production of erythropoietin/EPO like substances.</a:t>
            </a:r>
          </a:p>
          <a:p>
            <a:pPr marL="514350" indent="-51435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3.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Hypercalcemia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– due to production of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PTHrP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or in bony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mets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4.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Pityriasis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rotunda –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hyperpigmented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scaly lesions over the trunk and thighs,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dermatomyositis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pemphigus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foliaceous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Leser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-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Trelat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sign.</a:t>
            </a:r>
          </a:p>
          <a:p>
            <a:pPr marL="514350" indent="-51435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5.Carcinoid syndrome</a:t>
            </a:r>
          </a:p>
          <a:p>
            <a:pPr marL="514350" indent="-51435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6. Hypertension</a:t>
            </a:r>
          </a:p>
          <a:p>
            <a:pPr marL="514350" indent="-51435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7.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Hypertophic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osteoarthropathy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pityriasis rotun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3276600"/>
            <a:ext cx="3810000" cy="305823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ln w="158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8. Neuropathy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9. Osteoporosis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10.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Polymyositis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11.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Porphyria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12.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Gynaecomastia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feminisation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13.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Thyrotoxicosis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14.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Thrombophlebitis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migrans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15. Watery diarrhoea syndrome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Other clinical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Intra-peritoneal bleeding due to tumor rupture – </a:t>
            </a:r>
          </a:p>
          <a:p>
            <a:pPr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sudden onset severe abdominal pain with distension, hypotension, acute drop in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Hb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Previously stable cirrhotic patients – develop decompensation due to extension into hepatic/portal veins.</a:t>
            </a:r>
          </a:p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Obstructive jaundice – invasion of biliary tree or compression, rarely –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hemobilia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Central tumor necrosis-fever</a:t>
            </a:r>
          </a:p>
          <a:p>
            <a:pPr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Pyogenic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liver abscess –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v.rare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Extra-hepatic Mets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Lung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Intra-abdominal nodes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Bone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Adrenals 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Brain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mets</a:t>
            </a:r>
            <a:r>
              <a:rPr lang="en-US" dirty="0">
                <a:latin typeface="Arial" pitchFamily="34" charset="0"/>
                <a:cs typeface="Arial" pitchFamily="34" charset="0"/>
              </a:rPr>
              <a:t> – rare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err="1">
                <a:latin typeface="Arial" pitchFamily="34" charset="0"/>
                <a:cs typeface="Arial" pitchFamily="34" charset="0"/>
              </a:rPr>
              <a:t>Perihepatic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lymphadenopathy</a:t>
            </a:r>
            <a:r>
              <a:rPr lang="en-US" dirty="0">
                <a:latin typeface="Arial" pitchFamily="34" charset="0"/>
                <a:cs typeface="Arial" pitchFamily="34" charset="0"/>
              </a:rPr>
              <a:t> need not represent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mets</a:t>
            </a:r>
            <a:r>
              <a:rPr lang="en-US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Diagnosis of HCC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BASED ON :</a:t>
            </a:r>
          </a:p>
          <a:p>
            <a:pPr marL="514350" indent="-514350">
              <a:buAutoNum type="arabi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Serum markers</a:t>
            </a:r>
          </a:p>
          <a:p>
            <a:pPr marL="514350" indent="-514350">
              <a:buAutoNum type="arabi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Imaging</a:t>
            </a:r>
          </a:p>
          <a:p>
            <a:pPr marL="514350" indent="-514350">
              <a:buAutoNum type="arabi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HPE</a:t>
            </a:r>
          </a:p>
          <a:p>
            <a:pPr marL="514350" indent="-51435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514350" indent="-514350"/>
            <a:r>
              <a:rPr lang="en-US" dirty="0">
                <a:latin typeface="Arial" pitchFamily="34" charset="0"/>
                <a:cs typeface="Arial" pitchFamily="34" charset="0"/>
              </a:rPr>
              <a:t>Imaging is the most important modality in diagnosis.</a:t>
            </a:r>
          </a:p>
          <a:p>
            <a:pPr marL="514350" indent="-514350"/>
            <a:r>
              <a:rPr lang="en-US" dirty="0">
                <a:latin typeface="Arial" pitchFamily="34" charset="0"/>
                <a:cs typeface="Arial" pitchFamily="34" charset="0"/>
              </a:rPr>
              <a:t>Serum markers and HPE are ancillary.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Tumor markers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447800"/>
            <a:ext cx="4130040" cy="45720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Not diagnostic of HCC alone.</a:t>
            </a:r>
          </a:p>
          <a:p>
            <a:pPr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Ancillary.</a:t>
            </a:r>
          </a:p>
          <a:p>
            <a:pPr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Alpha 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feto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protein (AFP)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AFP L3 – if &gt;10% of total AFP.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PIVKA 1L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905250" cy="45720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Markers useful for monitoring:</a:t>
            </a: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AFP. </a:t>
            </a: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AFP L3</a:t>
            </a: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Des gamma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carboxy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prothrombin </a:t>
            </a:r>
          </a:p>
          <a:p>
            <a:r>
              <a:rPr lang="en-US" sz="2000" dirty="0" err="1">
                <a:latin typeface="Arial" pitchFamily="34" charset="0"/>
                <a:cs typeface="Arial" pitchFamily="34" charset="0"/>
              </a:rPr>
              <a:t>Glypican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3</a:t>
            </a: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Golgi protein 73</a:t>
            </a: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IGF1</a:t>
            </a: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TGF Beta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 Fetoprotein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>
                <a:latin typeface="Arial" pitchFamily="34" charset="0"/>
                <a:cs typeface="Arial" pitchFamily="34" charset="0"/>
              </a:rPr>
              <a:t>False positive AFP: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Endodermal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tumors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Non-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seminomatous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germ cell tumors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Pregnancy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Acute liver failure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Narrow" pitchFamily="34" charset="0"/>
              </a:rPr>
              <a:t>Imaging</a:t>
            </a:r>
            <a:r>
              <a:rPr lang="en-US" dirty="0"/>
              <a:t> </a:t>
            </a:r>
            <a:r>
              <a:rPr lang="en-US" dirty="0">
                <a:latin typeface="Arial Narrow" pitchFamily="34" charset="0"/>
              </a:rPr>
              <a:t>in HCC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The imaging must be performed in 4 phases for both MRI and CT:</a:t>
            </a:r>
          </a:p>
          <a:p>
            <a:pPr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Non-contrast phase</a:t>
            </a:r>
          </a:p>
          <a:p>
            <a:pPr marL="514350" indent="-514350">
              <a:buAutoNum type="arabi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Arterial phase</a:t>
            </a:r>
          </a:p>
          <a:p>
            <a:pPr marL="514350" indent="-514350">
              <a:buAutoNum type="arabi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Venous phase</a:t>
            </a:r>
          </a:p>
          <a:p>
            <a:pPr marL="514350" indent="-514350">
              <a:buAutoNum type="arabi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Delayed phase</a:t>
            </a:r>
          </a:p>
          <a:p>
            <a:pPr marL="514350" indent="-514350">
              <a:buAutoNum type="arabicPeriod"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191000"/>
          </a:xfrm>
          <a:solidFill>
            <a:schemeClr val="accent2">
              <a:lumMod val="20000"/>
              <a:lumOff val="80000"/>
              <a:alpha val="49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Classical feature –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arterial phase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hyperenhancement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with portal phase washout.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The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neovascularization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due to tumor- from the arteries. The tumor is primarily supplied by the arteries unlike the normal liver tissue (dual supply- 70% by portal vein, 30% by hepatic artery)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A  mass &gt;1 cm with this finding – diagnostic of HCC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_2023-03-25-07-32-25-50_40deb401b9ffe8e1df2f1cc5ba480b1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0"/>
            <a:ext cx="6705600" cy="6629400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LIRADS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432991"/>
            <a:ext cx="7162800" cy="4358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CT SCAN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Dynamic contrast-enhanced MRI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HPE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Gross pathology : could be</a:t>
            </a:r>
          </a:p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Nodular – most common type. Nodules separated by fibrous septa. Commonly seen in cirrhotic liver.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Massive– large mass with satellite lesions. In young, non-cirrhotic patients. Tumor rupture can occur.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Infiltrating – looks like indistinct minute regenerating nodules.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762000"/>
            <a:ext cx="7772400" cy="52578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Microscopically :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Well – differentiated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Moderately differentiated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Undifferentiated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Progenitor cell HCC – arise from oval cells of canal of Herring. Aggressive. In chronic hepatitis.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Fibrolamellar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HCC – young females. Non-cirrhotic liver. AFP normal. Good prognosis.</a:t>
            </a:r>
          </a:p>
          <a:p>
            <a:pPr marL="457200" indent="-45720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Treatment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44958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Involves managing : 1) Cirrhosis  2) Cancer</a:t>
            </a:r>
          </a:p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Barcelona Clinic Liver Cancer Staging (BCLC) – standard for treatment.</a:t>
            </a:r>
          </a:p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Available treatment modalities :</a:t>
            </a:r>
          </a:p>
          <a:p>
            <a:pPr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Surgery</a:t>
            </a:r>
          </a:p>
          <a:p>
            <a:pPr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Ablation</a:t>
            </a:r>
          </a:p>
          <a:p>
            <a:pPr>
              <a:buNone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Chemoembolization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/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Radioembolization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Chemotherapy </a:t>
            </a:r>
          </a:p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Surgical resection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Liver Transplantation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In non-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resectable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tumors without any spread.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MILAN criteria is used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If there is waiting period &gt;6 months, bridge methods like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chemoembolization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/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radioembolization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can be used.</a:t>
            </a:r>
          </a:p>
        </p:txBody>
      </p:sp>
      <p:pic>
        <p:nvPicPr>
          <p:cNvPr id="4" name="Picture 3" descr="milan criter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2286000"/>
            <a:ext cx="7162800" cy="190095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Ablation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" pitchFamily="34" charset="0"/>
                <a:cs typeface="Arial" pitchFamily="34" charset="0"/>
              </a:rPr>
              <a:t>Chemoembolization</a:t>
            </a:r>
            <a:r>
              <a:rPr lang="en-US" dirty="0">
                <a:latin typeface="Arial" pitchFamily="34" charset="0"/>
                <a:cs typeface="Arial" pitchFamily="34" charset="0"/>
              </a:rPr>
              <a:t> (TACE)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In advanced liver disease with good performance status.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When ablation methods are not possible.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Doxorubicin eluting bead TACE (DEB TACE)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err="1">
                <a:latin typeface="Arial" pitchFamily="34" charset="0"/>
                <a:cs typeface="Arial" pitchFamily="34" charset="0"/>
              </a:rPr>
              <a:t>Transarterial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radioembolisation</a:t>
            </a:r>
            <a:r>
              <a:rPr lang="en-US" dirty="0">
                <a:latin typeface="Arial" pitchFamily="34" charset="0"/>
                <a:cs typeface="Arial" pitchFamily="34" charset="0"/>
              </a:rPr>
              <a:t> – using Y-90.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Chemotherapy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295400"/>
            <a:ext cx="8001000" cy="4724400"/>
          </a:xfrm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In HCC complicated by portal vein tumor thrombosis (PVTT) </a:t>
            </a:r>
          </a:p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SORAFENIB</a:t>
            </a:r>
          </a:p>
          <a:p>
            <a:pPr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oral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multikinase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inhibitor– inhibit RAF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kinase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VEGFR, PDGFR</a:t>
            </a:r>
          </a:p>
          <a:p>
            <a:pPr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400 mg BD</a:t>
            </a:r>
          </a:p>
          <a:p>
            <a:pPr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Only modest survival benefit.</a:t>
            </a:r>
          </a:p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LENVATINIB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REGORAFENIB</a:t>
            </a:r>
          </a:p>
          <a:p>
            <a:pPr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Immunotherapy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Monoclonal antibodies 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Immune check-point inhibitors</a:t>
            </a:r>
          </a:p>
          <a:p>
            <a:r>
              <a:rPr lang="en-US" dirty="0" err="1">
                <a:latin typeface="Arial" pitchFamily="34" charset="0"/>
                <a:cs typeface="Arial" pitchFamily="34" charset="0"/>
              </a:rPr>
              <a:t>Atezolizumab</a:t>
            </a:r>
            <a:r>
              <a:rPr lang="en-US" dirty="0">
                <a:latin typeface="Arial" pitchFamily="34" charset="0"/>
                <a:cs typeface="Arial" pitchFamily="34" charset="0"/>
              </a:rPr>
              <a:t> +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Bevacizumab</a:t>
            </a:r>
            <a:r>
              <a:rPr lang="en-US" dirty="0">
                <a:latin typeface="Arial" pitchFamily="34" charset="0"/>
                <a:cs typeface="Arial" pitchFamily="34" charset="0"/>
              </a:rPr>
              <a:t> (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VEGFi</a:t>
            </a:r>
            <a:r>
              <a:rPr lang="en-US" dirty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en-US" dirty="0" err="1">
                <a:latin typeface="Arial" pitchFamily="34" charset="0"/>
                <a:cs typeface="Arial" pitchFamily="34" charset="0"/>
              </a:rPr>
              <a:t>Durvalumab</a:t>
            </a:r>
            <a:r>
              <a:rPr lang="en-US" dirty="0">
                <a:latin typeface="Arial" pitchFamily="34" charset="0"/>
                <a:cs typeface="Arial" pitchFamily="34" charset="0"/>
              </a:rPr>
              <a:t> +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Tremelimumab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Treatment options -Summary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162800" cy="44740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0345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Modality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2709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Surgical resection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Curative . Limited to non-cirrhotic patients and cirrhotic patients with portal hypertension.</a:t>
                      </a:r>
                    </a:p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High</a:t>
                      </a:r>
                      <a:r>
                        <a:rPr lang="en-US" sz="2000" baseline="0" dirty="0">
                          <a:latin typeface="Arial" pitchFamily="34" charset="0"/>
                          <a:cs typeface="Arial" pitchFamily="34" charset="0"/>
                        </a:rPr>
                        <a:t> recurrence.</a:t>
                      </a:r>
                    </a:p>
                    <a:p>
                      <a:r>
                        <a:rPr lang="en-US" sz="2000" baseline="0" dirty="0">
                          <a:latin typeface="Arial" pitchFamily="34" charset="0"/>
                          <a:cs typeface="Arial" pitchFamily="34" charset="0"/>
                        </a:rPr>
                        <a:t>Technical difficulty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0345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Liver Transplantation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Milan criteria</a:t>
                      </a:r>
                    </a:p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304800"/>
            <a:ext cx="5601268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33400"/>
            <a:ext cx="8534399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Take Home Message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Surveillance is important in high-risk patients.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                  </a:t>
            </a:r>
            <a:r>
              <a:rPr lang="en-US" sz="4400" dirty="0">
                <a:latin typeface="Arial" pitchFamily="34" charset="0"/>
                <a:cs typeface="Arial" pitchFamily="34" charset="0"/>
              </a:rPr>
              <a:t>Thank You!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1527</TotalTime>
  <Words>1174</Words>
  <Application>Microsoft Office PowerPoint</Application>
  <PresentationFormat>On-screen Show (4:3)</PresentationFormat>
  <Paragraphs>243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Equity</vt:lpstr>
      <vt:lpstr>Hepatocellular Carcinoma</vt:lpstr>
      <vt:lpstr>Hepatocellular Carcinoma</vt:lpstr>
      <vt:lpstr>Risk factors for HCC</vt:lpstr>
      <vt:lpstr>PowerPoint Presentation</vt:lpstr>
      <vt:lpstr>PowerPoint Presentation</vt:lpstr>
      <vt:lpstr>PowerPoint Presentation</vt:lpstr>
      <vt:lpstr>Clinical features</vt:lpstr>
      <vt:lpstr>Paraneoplastic manifestations</vt:lpstr>
      <vt:lpstr>PowerPoint Presentation</vt:lpstr>
      <vt:lpstr>PowerPoint Presentation</vt:lpstr>
      <vt:lpstr>Other clinical features</vt:lpstr>
      <vt:lpstr>Extra-hepatic Mets</vt:lpstr>
      <vt:lpstr>Diagnosis of HCC</vt:lpstr>
      <vt:lpstr>Tumor markers</vt:lpstr>
      <vt:lpstr>Alpha Fetoprotein</vt:lpstr>
      <vt:lpstr>PowerPoint Presentation</vt:lpstr>
      <vt:lpstr>Imaging in HCC</vt:lpstr>
      <vt:lpstr>PowerPoint Presentation</vt:lpstr>
      <vt:lpstr>PowerPoint Presentation</vt:lpstr>
      <vt:lpstr>PowerPoint Presentation</vt:lpstr>
      <vt:lpstr>LIRADS</vt:lpstr>
      <vt:lpstr>CT SCAN</vt:lpstr>
      <vt:lpstr>Dynamic contrast-enhanced MRI</vt:lpstr>
      <vt:lpstr>HPE</vt:lpstr>
      <vt:lpstr>PowerPoint Presentation</vt:lpstr>
      <vt:lpstr>Treatment </vt:lpstr>
      <vt:lpstr>Surgical resection</vt:lpstr>
      <vt:lpstr>Liver Transplantation</vt:lpstr>
      <vt:lpstr>Ablation </vt:lpstr>
      <vt:lpstr>Chemoembolization (TACE)</vt:lpstr>
      <vt:lpstr>Chemotherapy </vt:lpstr>
      <vt:lpstr>Immunotherapy </vt:lpstr>
      <vt:lpstr>Treatment options -Summary</vt:lpstr>
      <vt:lpstr>PowerPoint Presentation</vt:lpstr>
      <vt:lpstr>PowerPoint Presentation</vt:lpstr>
      <vt:lpstr>Take Home Message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Hepatocellular Carcinoma</dc:title>
  <dc:creator>Windows User</dc:creator>
  <cp:lastModifiedBy>Shifa C</cp:lastModifiedBy>
  <cp:revision>21</cp:revision>
  <dcterms:created xsi:type="dcterms:W3CDTF">2023-03-24T03:44:40Z</dcterms:created>
  <dcterms:modified xsi:type="dcterms:W3CDTF">2023-04-16T11:22:53Z</dcterms:modified>
</cp:coreProperties>
</file>