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slideViewPr>
    <p:cSldViewPr>
      <p:cViewPr>
        <p:scale>
          <a:sx n="0" d="0"/>
          <a:sy n="0" d="0"/>
        </p:scale>
        <p:origin x="0" y="0"/>
      </p:cViewPr>
    </p:cSldViewPr>
  </p:slide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1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1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1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8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9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9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7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7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67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65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0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70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87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8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9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6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8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6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4DE0F-C5F8-6C49-A4BA-3343D6573D6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AE0E5-C2A2-F640-A350-15F23686B23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4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HYPERKALEMIA</a:t>
            </a: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US"/>
              <a:t>Dr Shifa C</a:t>
            </a:r>
          </a:p>
          <a:p>
            <a:r>
              <a:rPr lang="en-US"/>
              <a:t>05/10/2021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HYPERKALEMIA</a:t>
            </a:r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Plasma K+ of 5.5mM</a:t>
            </a:r>
          </a:p>
          <a:p>
            <a:r>
              <a:rPr lang="en-US"/>
              <a:t>Severe ,when K+  &gt; 6.0mM</a:t>
            </a:r>
          </a:p>
          <a:p>
            <a:r>
              <a:rPr lang="en-US"/>
              <a:t>Rate of change is more important</a:t>
            </a:r>
          </a:p>
          <a:p>
            <a:r>
              <a:rPr lang="en-US"/>
              <a:t>Infants have a higher baseline value than children and adults.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Normal Potassium Homeostasis</a:t>
            </a:r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Dietary potassium – absorbed in intestines – excreted in urine.</a:t>
            </a:r>
          </a:p>
          <a:p>
            <a:r>
              <a:rPr lang="en-US"/>
              <a:t>Urinary excretion- mainly by potassium secretion in the connecting segment and cortical connecting tubule.</a:t>
            </a:r>
          </a:p>
          <a:p>
            <a:r>
              <a:rPr lang="en-US"/>
              <a:t>Ingestion of a K+ load – excess potassium uptake by muscles cells and liver – faciliated by insulin and the beta-2-adrenergic receptors – increase Na- K ATPase pumps in the cell membrane.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Increase in plasma potassium – secretion of aldosterone – enhances Na reabsorption and K secretion.</a:t>
            </a:r>
          </a:p>
          <a:p>
            <a:endParaRPr lang="en-US"/>
          </a:p>
          <a:p>
            <a:r>
              <a:rPr b="1" lang="en-US"/>
              <a:t>K adaptation – </a:t>
            </a:r>
            <a:r>
              <a:rPr lang="en-US"/>
              <a:t>efficiency of potassium excretion is enhanced if intake is increased.</a:t>
            </a:r>
          </a:p>
          <a:p>
            <a:endParaRPr b="1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Conclusions </a:t>
            </a: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71296"/>
          </a:xfrm>
        </p:spPr>
        <p:txBody>
          <a:bodyPr>
            <a:normAutofit fontScale="82143" lnSpcReduction="10000"/>
          </a:bodyPr>
          <a:p>
            <a:r>
              <a:rPr lang="en-US"/>
              <a:t>Increasing potassium intake </a:t>
            </a:r>
            <a:r>
              <a:rPr b="1" lang="en-US"/>
              <a:t>alone</a:t>
            </a:r>
            <a:r>
              <a:rPr lang="en-US"/>
              <a:t> doesn’t commonly cause hyperkalemia, unless it is very acute.</a:t>
            </a:r>
          </a:p>
          <a:p>
            <a:endParaRPr lang="en-US"/>
          </a:p>
          <a:p>
            <a:r>
              <a:rPr lang="en-US"/>
              <a:t>The net release of potassium from cells ,if large enough can cause a transient rise of serum potassium.</a:t>
            </a:r>
          </a:p>
          <a:p>
            <a:endParaRPr lang="en-US"/>
          </a:p>
          <a:p>
            <a:r>
              <a:rPr lang="en-US"/>
              <a:t>Persistent hyperkalemia requires</a:t>
            </a:r>
            <a:r>
              <a:rPr b="1" lang="en-US"/>
              <a:t> impaired urinary potassium excretion</a:t>
            </a:r>
            <a:r>
              <a:rPr lang="en-US"/>
              <a:t>.</a:t>
            </a:r>
          </a:p>
          <a:p>
            <a:pPr>
              <a:buFontTx/>
              <a:buChar char="-"/>
            </a:pPr>
            <a:r>
              <a:rPr lang="en-US"/>
              <a:t>hypoaldosteronism/ aldosterone resistance</a:t>
            </a:r>
          </a:p>
          <a:p>
            <a:pPr>
              <a:buFontTx/>
              <a:buChar char="-"/>
            </a:pPr>
            <a:r>
              <a:rPr lang="en-US"/>
              <a:t>Acute or chronic kidney disease</a:t>
            </a:r>
          </a:p>
          <a:p>
            <a:pPr>
              <a:buFontTx/>
              <a:buChar char="-"/>
            </a:pPr>
            <a:r>
              <a:rPr lang="en-US"/>
              <a:t>Decreased Na and water delivery to the distal tubule</a:t>
            </a:r>
          </a:p>
          <a:p>
            <a:pPr>
              <a:buFontTx/>
              <a:buChar char="-"/>
            </a:pPr>
            <a:endParaRPr lang="en-US"/>
          </a:p>
        </p:txBody>
      </p:sp>
      <p:pic>
        <p:nvPicPr>
          <p:cNvPr id="2097152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843900" y="919705"/>
            <a:ext cx="656292" cy="507017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Causes of Hyperkalemia</a:t>
            </a:r>
          </a:p>
        </p:txBody>
      </p:sp>
      <p:sp>
        <p:nvSpPr>
          <p:cNvPr id="1048607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>
                <a:solidFill>
                  <a:schemeClr val="tx1"/>
                </a:solidFill>
              </a:rPr>
              <a:t>1. Increased potassium release from cells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Pseudohyperkalemia </a:t>
            </a:r>
          </a:p>
        </p:txBody>
      </p:sp>
      <p:sp>
        <p:nvSpPr>
          <p:cNvPr id="104860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An artifactual increase in serum potassium d/t specimen collecting, handling or other causes.</a:t>
            </a:r>
          </a:p>
          <a:p>
            <a:r>
              <a:rPr lang="en-US"/>
              <a:t>Always rule out – when K+ seems elevated without explanation !</a:t>
            </a:r>
          </a:p>
          <a:p>
            <a:r>
              <a:rPr lang="en-US"/>
              <a:t>Excessive fist pumping during venipuncture/ tourniquet/ trauma</a:t>
            </a:r>
          </a:p>
          <a:p>
            <a:r>
              <a:rPr lang="en-US"/>
              <a:t>Cooling of the sample or prolonged storage</a:t>
            </a:r>
          </a:p>
          <a:p>
            <a:r>
              <a:rPr lang="en-US"/>
              <a:t>Thrombocytosis ,high leukocytosis (&gt;120,000/mcL) as in CLL</a:t>
            </a:r>
          </a:p>
          <a:p>
            <a:r>
              <a:rPr lang="en-US"/>
              <a:t>Hereditary forms of pseudohyperkalemia – due to increase in potassium permeability of erythrocytes.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2097153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flipH="1">
            <a:off x="6178537" y="309803"/>
            <a:ext cx="1072171" cy="1192979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Insulin deficiency, Hyperglycemia and Hyperosmolality</a:t>
            </a:r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Insulin promotes potassium entry into cells.</a:t>
            </a:r>
          </a:p>
          <a:p>
            <a:pPr indent="-514350" marL="514350">
              <a:buAutoNum type="arabicParenR"/>
            </a:pPr>
            <a:r>
              <a:rPr lang="en-US"/>
              <a:t>In uncontrolled hyperglycemia( diabestes mellitus), a combination of these – potassium moves out of cells –</a:t>
            </a:r>
          </a:p>
          <a:p>
            <a:pPr indent="0" marL="0">
              <a:buNone/>
            </a:pPr>
            <a:r>
              <a:rPr lang="en-US"/>
              <a:t>i) Loss of cell water- passive potassium exit along        the osmotic gradient.</a:t>
            </a:r>
          </a:p>
          <a:p>
            <a:pPr indent="0" marL="0">
              <a:buNone/>
            </a:pPr>
            <a:r>
              <a:rPr lang="en-US"/>
              <a:t>ii) Solvent drag – K+ goes with the water.</a:t>
            </a:r>
          </a:p>
          <a:p>
            <a:pPr indent="0" marL="0">
              <a:buNone/>
            </a:pPr>
            <a:r>
              <a:rPr lang="en-US"/>
              <a:t>  </a:t>
            </a:r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1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lang="en-US"/>
              <a:t>2) Causes other than DM:</a:t>
            </a:r>
          </a:p>
          <a:p>
            <a:pPr indent="-571500" marL="571500">
              <a:buAutoNum type="romanLcParenR"/>
            </a:pPr>
            <a:r>
              <a:rPr lang="en-US"/>
              <a:t>Somatostatin/ its analogues</a:t>
            </a:r>
          </a:p>
          <a:p>
            <a:pPr indent="-571500" marL="571500">
              <a:buAutoNum type="romanLcParenR"/>
            </a:pPr>
            <a:r>
              <a:rPr lang="en-US"/>
              <a:t>Fasting – appropriate reduction in insulin- especially in those on dialysis.</a:t>
            </a:r>
          </a:p>
          <a:p>
            <a:pPr indent="-571500" marL="571500">
              <a:buAutoNum type="romanLcParenR"/>
            </a:pPr>
            <a:r>
              <a:rPr lang="en-US"/>
              <a:t>In hypernatremia, ivig( contains sucrose) , hypertonic mannitol, radiocontrast media.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pPr indent="0" marL="0">
              <a:buNone/>
            </a:pPr>
            <a:r>
              <a:rPr lang="en-US"/>
              <a:t>2) Increased tissue catabolism – trauma, tumor lysis syndrome, severe accidental hypothermia.</a:t>
            </a:r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r>
              <a:rPr lang="en-US"/>
              <a:t>3) Beta blockers – interfere with Beta mediated K uptake</a:t>
            </a:r>
          </a:p>
          <a:p>
            <a:r>
              <a:rPr lang="en-US"/>
              <a:t>Usually less than 0.5 mEq/L</a:t>
            </a:r>
          </a:p>
          <a:p>
            <a:r>
              <a:rPr lang="en-US"/>
              <a:t>True hyperkalemia – rare, unless a large load, heavy exercise, or a defect in excretion.</a:t>
            </a:r>
          </a:p>
          <a:p>
            <a:endParaRPr lang="en-US"/>
          </a:p>
          <a:p>
            <a:pPr indent="0" marL="0">
              <a:buNone/>
            </a:pPr>
            <a:r>
              <a:rPr lang="en-US"/>
              <a:t>4)  Exercise</a:t>
            </a:r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lang="en-US"/>
              <a:t>5) Hyperkalemia periodic paralysis – AD</a:t>
            </a:r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r>
              <a:rPr lang="en-US"/>
              <a:t>6 ) Digitalis overdose d/t dose-dependent inhibition of Na-K ATPase, other related glycosides – yellow oleander, cane toad( bufadienolides), odollam- cerebrin.</a:t>
            </a:r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r>
              <a:rPr lang="en-US"/>
              <a:t>7)Red cell transfusion d/t K release during storage – in infants/ massive transfusions.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pPr indent="0" marL="0">
              <a:buNone/>
            </a:pPr>
            <a:r>
              <a:rPr lang="en-US"/>
              <a:t>8) Succinylcholine in burns, extensive trauma, prolonged immbolization, chronic infection or neuromuscular disease.</a:t>
            </a:r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r>
              <a:rPr lang="en-US"/>
              <a:t>9) Arginine hydrochloride ( used in refractory metabolic alkalosis), and aminocaproic acid – d/t entry of cationic arginine</a:t>
            </a:r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r>
              <a:rPr lang="en-US"/>
              <a:t>10) Drugs that activate ATP-dependent potassium channels in cell membranes – Calcineurin inhibitors ( cyclosporine, tacrolimus) ,diazoxide, minoxidil, and volatile anaesthetics like isoflurane.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2) Reduced Urinary K Excretion</a:t>
            </a:r>
          </a:p>
        </p:txBody>
      </p:sp>
      <p:sp>
        <p:nvSpPr>
          <p:cNvPr id="1048621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The 4 major causes : </a:t>
            </a:r>
          </a:p>
        </p:txBody>
      </p:sp>
      <p:sp>
        <p:nvSpPr>
          <p:cNvPr id="1048623" name="Tex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Reduced aldosterone secretion</a:t>
            </a:r>
          </a:p>
          <a:p>
            <a:r>
              <a:rPr lang="en-US"/>
              <a:t>Reduced response to aldosterone ( aldosterone resistance)</a:t>
            </a:r>
          </a:p>
          <a:p>
            <a:r>
              <a:rPr lang="en-US"/>
              <a:t>Reduced distal Na+ and water delivery – as in hypovolemia.</a:t>
            </a:r>
          </a:p>
          <a:p>
            <a:r>
              <a:rPr lang="en-US"/>
              <a:t>Acute and chronic kidney disease.</a:t>
            </a:r>
          </a:p>
        </p:txBody>
      </p:sp>
      <p:pic>
        <p:nvPicPr>
          <p:cNvPr id="2097154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635145" y="624653"/>
            <a:ext cx="1015037" cy="1056565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Reduced aldosterone secretion</a:t>
            </a:r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Hyporeninemic hypoaldosteronism – very common in diabetics, elderly, renal impairment.</a:t>
            </a:r>
          </a:p>
          <a:p>
            <a:r>
              <a:rPr lang="en-US"/>
              <a:t>Drugs – ACEI, NSAIDs, Calcineurin inhibitors ( cyclosporine, tacrolimus) and heparin.</a:t>
            </a:r>
          </a:p>
          <a:p>
            <a:r>
              <a:rPr lang="en-US"/>
              <a:t>Hyperkalemia – minimal in patients with normal renal function, but can be significant in those with deranged RFT or other causes of Hyperkalemia.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Reduced Response to Aldosterone</a:t>
            </a:r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Aldosterone/ mineralocorticoid resistance </a:t>
            </a:r>
          </a:p>
          <a:p>
            <a:r>
              <a:rPr lang="en-US"/>
              <a:t>With potassium sparing diuretics</a:t>
            </a:r>
          </a:p>
          <a:p>
            <a:pPr indent="0" marL="0">
              <a:buNone/>
            </a:pPr>
            <a:r>
              <a:rPr lang="en-US"/>
              <a:t> - compete with aldosterone for receptor sites – spironolactone and eplerenone</a:t>
            </a:r>
          </a:p>
          <a:p>
            <a:pPr indent="0" marL="0">
              <a:buNone/>
            </a:pPr>
            <a:r>
              <a:rPr lang="en-US"/>
              <a:t> - drugs that block ENaC ( at the principal cells of collecting tubule)- Amiloride and triamterene.</a:t>
            </a:r>
          </a:p>
          <a:p>
            <a:r>
              <a:rPr lang="en-US"/>
              <a:t>Acute and chronic kidney disease.</a:t>
            </a:r>
          </a:p>
          <a:p>
            <a:r>
              <a:rPr lang="en-US"/>
              <a:t>Pseduohypoaldosteronism type-1 – rare,AR form- affects ENaC, AD form- the mineralocorticoid receptor.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Reduced distal Na and Water delivery</a:t>
            </a:r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To the connecting segment and cortical collecting tubule- the K secretory sites.</a:t>
            </a:r>
          </a:p>
          <a:p>
            <a:r>
              <a:rPr lang="en-US"/>
              <a:t>MCC- hypovolemia.</a:t>
            </a:r>
          </a:p>
          <a:p>
            <a:r>
              <a:rPr lang="en-US"/>
              <a:t>Decreased urinary Na concentration, therapeutic response to saline hydration.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Acute and Chronic Kidney disease</a:t>
            </a:r>
          </a:p>
        </p:txBody>
      </p:sp>
      <p:sp>
        <p:nvSpPr>
          <p:cNvPr id="104863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In oliguric AKI – rhabdomyolysis, tumor lysis syndrome.</a:t>
            </a:r>
          </a:p>
          <a:p>
            <a:r>
              <a:rPr lang="en-US"/>
              <a:t>CKD – more common in the oliguric, those on high K diet,increased tissue breakdown, reduced aldosterone secretion or responsiveness, fasting in dialysis patients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Clinical features</a:t>
            </a:r>
          </a:p>
        </p:txBody>
      </p:sp>
      <p:sp>
        <p:nvSpPr>
          <p:cNvPr id="104863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Cardiac Arrhythmia</a:t>
            </a:r>
          </a:p>
          <a:p>
            <a:r>
              <a:rPr lang="en-US"/>
              <a:t>Muscle weakness</a:t>
            </a:r>
          </a:p>
          <a:p>
            <a:r>
              <a:rPr lang="en-US"/>
              <a:t>Metabolic acidosis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Cardiac Effects</a:t>
            </a:r>
          </a:p>
        </p:txBody>
      </p:sp>
      <p:sp>
        <p:nvSpPr>
          <p:cNvPr id="104863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Arrhythmias – sinus bradycardia, sinus arrest, slow idioventricular rhythms, VT, VF , asystole.</a:t>
            </a:r>
          </a:p>
          <a:p>
            <a:r>
              <a:rPr lang="en-US"/>
              <a:t>K – mainly an intracellular cation </a:t>
            </a:r>
          </a:p>
          <a:p>
            <a:r>
              <a:rPr lang="en-US"/>
              <a:t>Determines the resting membrane potential (RMP) </a:t>
            </a:r>
          </a:p>
          <a:p>
            <a:r>
              <a:rPr lang="en-US"/>
              <a:t>RMP -90 mV     - due to constant outward leak of K+ through inward rectifier channels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5" name="IMG_0125.png" descr="IMG_0125.png"/>
          <p:cNvPicPr>
            <a:picLocks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703814" y="613138"/>
            <a:ext cx="8784372" cy="5988305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Mild increase in extracellular potassium – affect the repolarization phase of cardiac AP – T wave changes</a:t>
            </a:r>
          </a:p>
          <a:p>
            <a:endParaRPr lang="en-US"/>
          </a:p>
          <a:p>
            <a:r>
              <a:rPr lang="en-US"/>
              <a:t>Further increase – depresses intra-cardiac conduction – progressive prolongation of PR and QRS intervals </a:t>
            </a:r>
          </a:p>
          <a:p>
            <a:endParaRPr lang="en-US"/>
          </a:p>
          <a:p>
            <a:r>
              <a:rPr lang="en-US"/>
              <a:t>Severe – progressive widening of QRS complex – sine- wave – impending VF or asystole.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6" name="Content Placeholder 5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511505" y="365125"/>
            <a:ext cx="7605261" cy="6044414"/>
          </a:xfrm>
          <a:prstGeom prst="rect"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7" name="Content Placeholder 5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4182" y="314337"/>
            <a:ext cx="10799618" cy="6178538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Muscle weakness</a:t>
            </a:r>
          </a:p>
        </p:txBody>
      </p:sp>
      <p:sp>
        <p:nvSpPr>
          <p:cNvPr id="104864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pPr indent="0" marL="0">
              <a:buNone/>
            </a:pPr>
            <a:r>
              <a:rPr lang="en-US"/>
              <a:t>1. Secondary Hyperkalemic Paralysis</a:t>
            </a:r>
          </a:p>
          <a:p>
            <a:r>
              <a:rPr lang="en-US"/>
              <a:t>Vague muscle pain followed by paralysis- ascending, facial and respiratory muscles affected last.</a:t>
            </a:r>
          </a:p>
          <a:p>
            <a:r>
              <a:rPr lang="en-US"/>
              <a:t>Areflexia, flaccid motor paralysis, sphincer and sensations intact.</a:t>
            </a:r>
          </a:p>
          <a:p>
            <a:endParaRPr lang="en-US"/>
          </a:p>
          <a:p>
            <a:pPr indent="0" marL="0">
              <a:buNone/>
            </a:pPr>
            <a:r>
              <a:rPr lang="en-US"/>
              <a:t>2. HYPP ( Familial Hyperkalemic Periodic Paralysis) – Weakness during hyperkalemia induced by increased intake or rest after exercise.</a:t>
            </a:r>
          </a:p>
          <a:p>
            <a:r>
              <a:rPr lang="en-US"/>
              <a:t>AD mutations in SCN4A gene – inactivation defect in skeletal Na channel.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3. Renal Effects</a:t>
            </a:r>
          </a:p>
        </p:txBody>
      </p:sp>
      <p:sp>
        <p:nvSpPr>
          <p:cNvPr id="104864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Reduced ability to excrete acid- hyperkalemic metabolic acidosis.</a:t>
            </a:r>
          </a:p>
          <a:p>
            <a:r>
              <a:rPr lang="en-US"/>
              <a:t>Competition between K and NH4 for reabsorption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Evaluation</a:t>
            </a:r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lang="en-US"/>
              <a:t>1. Assess the need for emergency treatment, rule out pseudohyperkalemia.</a:t>
            </a:r>
          </a:p>
          <a:p>
            <a:pPr indent="-514350" marL="514350">
              <a:buAutoNum type="arabicPeriod" startAt="2"/>
            </a:pPr>
            <a:r>
              <a:rPr lang="en-US"/>
              <a:t>History and physical examination – drugs,  diet and supplements, risk factors for renal failure,  output, BP, volume status.</a:t>
            </a:r>
          </a:p>
          <a:p>
            <a:pPr indent="-514350" marL="514350">
              <a:buAutoNum type="arabicPeriod" startAt="2"/>
            </a:pPr>
            <a:r>
              <a:rPr lang="en-US"/>
              <a:t>Initial investigations- SE, BUN ,Créatinine , Serum osmolality, S.Ca, Mg,  CBC, urinary pH, osmolality, créatinine, and electrolytes.</a:t>
            </a:r>
          </a:p>
          <a:p>
            <a:r>
              <a:rPr lang="en-US"/>
              <a:t>Urine Na &lt; 20 mmol – Inadequate distal Na delivery  - volume repletion with NS , or frusemide can correct the 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r>
              <a:rPr lang="en-US"/>
              <a:t>TTKG – is an index used to assess renal K secretion by cortical col</a:t>
            </a:r>
            <a:r>
              <a:rPr lang="en-US"/>
              <a:t>l</a:t>
            </a:r>
            <a:r>
              <a:rPr lang="en-US"/>
              <a:t>ecting duct – indirectly assess mineralocorticoid activity.</a:t>
            </a:r>
            <a:endParaRPr altLang="en-US" lang="zh-CN"/>
          </a:p>
          <a:p>
            <a:endParaRPr lang="en-US"/>
          </a:p>
          <a:p>
            <a:r>
              <a:rPr lang="en-US"/>
              <a:t>&lt;6 – inappropriate renal response to hyperkalemia.</a:t>
            </a:r>
          </a:p>
        </p:txBody>
      </p:sp>
      <p:sp>
        <p:nvSpPr>
          <p:cNvPr id="1048655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Expected values - &lt;3 in hypokalemia;&gt; 7-8 in hyperkalemia</a:t>
            </a:r>
          </a:p>
          <a:p>
            <a:endParaRPr lang="en-US"/>
          </a:p>
          <a:p>
            <a:pPr indent="0" marL="0">
              <a:buNone/>
            </a:pPr>
            <a:endParaRPr lang="en-US"/>
          </a:p>
        </p:txBody>
      </p:sp>
      <p:pic>
        <p:nvPicPr>
          <p:cNvPr id="2097158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025254" y="1439030"/>
            <a:ext cx="4681068" cy="1975451"/>
          </a:xfrm>
          <a:prstGeom prst="rect"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37671" y="0"/>
            <a:ext cx="8128000" cy="6551431"/>
          </a:xfrm>
          <a:prstGeom prst="rect"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13585" y="471644"/>
            <a:ext cx="10576619" cy="6237493"/>
          </a:xfrm>
          <a:prstGeom prst="rect"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Management</a:t>
            </a:r>
          </a:p>
        </p:txBody>
      </p:sp>
      <p:sp>
        <p:nvSpPr>
          <p:cNvPr id="1048660" name="Conten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p>
            <a:r>
              <a:rPr lang="en-US">
                <a:solidFill>
                  <a:schemeClr val="tx1"/>
                </a:solidFill>
              </a:rPr>
              <a:t>ECG change/ K &gt;6.5 mM ,- treat urgently.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Treatment – in 3 stages:</a:t>
            </a:r>
          </a:p>
        </p:txBody>
      </p:sp>
      <p:sp>
        <p:nvSpPr>
          <p:cNvPr id="1048662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pPr indent="0" marL="0">
              <a:buNone/>
            </a:pPr>
            <a:r>
              <a:rPr lang="en-US"/>
              <a:t>1.Immediate antagonism of cardiac effects - iv Ca!</a:t>
            </a:r>
          </a:p>
          <a:p>
            <a:r>
              <a:rPr lang="en-US"/>
              <a:t>Calcium raises the AP threshold and reduces excitability, without changing the RMP.</a:t>
            </a:r>
          </a:p>
          <a:p>
            <a:r>
              <a:rPr lang="en-US"/>
              <a:t>10 mL of 10% Ca gluconate infused iv over 2-3 minutes with cardiac monitoring.</a:t>
            </a:r>
          </a:p>
          <a:p>
            <a:r>
              <a:rPr lang="en-US"/>
              <a:t>Effect starts in 1-3 minutes and lasts 30-60 mins – can be repeated if ECG changes persist/ recur.</a:t>
            </a:r>
          </a:p>
          <a:p>
            <a:r>
              <a:rPr lang="en-US"/>
              <a:t>Hypercalcemia potentiates cardiac toxicity of digoxin- hence with caution – can be added to 100 mL 5D and infused over 20-30 mins.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pPr indent="0" marL="0">
              <a:buNone/>
            </a:pPr>
            <a:r>
              <a:rPr lang="en-US"/>
              <a:t>2. Rapid reduction in plasma K concentration by redistribution into cells</a:t>
            </a:r>
          </a:p>
          <a:p>
            <a:r>
              <a:rPr lang="en-US"/>
              <a:t>10 units iv insulin in 50 mL 50% dextrose –effect begins in 10-20 mins, peaks at 30-60 mins, lasts for 4-6 hrs.</a:t>
            </a:r>
          </a:p>
          <a:p>
            <a:endParaRPr lang="en-US"/>
          </a:p>
          <a:p>
            <a:r>
              <a:rPr lang="en-US"/>
              <a:t>Hypoglycemia is common- hence follow with 50-75mL 10D with close monitoring of blood sugar.</a:t>
            </a:r>
          </a:p>
          <a:p>
            <a:r>
              <a:rPr lang="en-US"/>
              <a:t>In cases where RBS&gt;200-250, insulin should be administered without glucose.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Beta 2 agonists – Albuterol (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) effective!</a:t>
            </a:r>
            <a:endParaRPr altLang="en-US" lang="zh-CN"/>
          </a:p>
          <a:p>
            <a:r>
              <a:rPr lang="en-US"/>
              <a:t>~20% ESRD patients are resistant, hence not as a solo agent.</a:t>
            </a:r>
          </a:p>
          <a:p>
            <a:r>
              <a:rPr lang="en-US"/>
              <a:t>10-20 mg of nebulized Albuterol in 4 mL NS ,inhaled over 10 mins</a:t>
            </a:r>
          </a:p>
          <a:p>
            <a:r>
              <a:rPr lang="en-US"/>
              <a:t>Effect starts at 30 mins,peaks at 90 mins, lasts for 2-6 hrs.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IV bicarbonate – no role in acute treatment, but can slowly improve hyperkalemia with sustained administration over hours.</a:t>
            </a:r>
          </a:p>
          <a:p>
            <a:r>
              <a:rPr lang="en-US"/>
              <a:t>Not as bolus, as an infusion in an isotonic or hypotonic fluid (150 mEqu in 1L 5D)</a:t>
            </a:r>
          </a:p>
          <a:p>
            <a:r>
              <a:rPr lang="en-US"/>
              <a:t>In metabliic acidosis, a delayed drop in K after 4-6 hrs of isotonic bicarbonate infusion.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lang="en-US"/>
              <a:t>3.Removal of potassium</a:t>
            </a:r>
          </a:p>
          <a:p>
            <a:r>
              <a:rPr lang="en-US"/>
              <a:t>Cation exchange resins, diuretics, and/ or dialysis.</a:t>
            </a:r>
          </a:p>
          <a:p>
            <a:r>
              <a:rPr lang="en-US"/>
              <a:t>Sodium Polystyrene Sulfonate ( SPS) exchanges Na for K in the GI tract and increases the fecal excretion.</a:t>
            </a:r>
          </a:p>
          <a:p>
            <a:r>
              <a:rPr lang="en-US"/>
              <a:t>15-30 g powder of SPS in a pre-made suspension of 33% sorbitol.</a:t>
            </a:r>
          </a:p>
          <a:p>
            <a:r>
              <a:rPr lang="en-US"/>
              <a:t>Slow – full effect takes 24 hrs, repeat doses at 4-6 hrs.</a:t>
            </a:r>
          </a:p>
          <a:p>
            <a:r>
              <a:rPr lang="en-US"/>
              <a:t>Rare and fatal complication- intestinal necrosis –esp when as enema or in patients with hypomotility.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Novel intestinal K binders – </a:t>
            </a:r>
          </a:p>
          <a:p>
            <a:r>
              <a:rPr lang="en-US"/>
              <a:t>Patiromer –exchanges Ca for K – may cause hypomagnesemia.</a:t>
            </a:r>
          </a:p>
          <a:p>
            <a:r>
              <a:rPr lang="en-US"/>
              <a:t>ZS-9 – Na+ and H+ for K+ and NH4+ in the intestine.</a:t>
            </a:r>
          </a:p>
          <a:p>
            <a:r>
              <a:rPr lang="en-US"/>
              <a:t>Lacks the intestinal toxicity of SPS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Others</a:t>
            </a:r>
          </a:p>
        </p:txBody>
      </p:sp>
      <p:sp>
        <p:nvSpPr>
          <p:cNvPr id="104867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IV NS – in hypovolemia patients with oliguria and decreased distal delivery of Na</a:t>
            </a:r>
          </a:p>
          <a:p>
            <a:r>
              <a:rPr lang="en-US"/>
              <a:t>Loop and thiazide diuretics with IV saline or isotonic bicarbonate in normovolemic or hypervolemic patients with sufficient renal function.</a:t>
            </a:r>
          </a:p>
          <a:p>
            <a:r>
              <a:rPr lang="en-US"/>
              <a:t>Hemodialysis – most effective and reliable method , peritoneal dialysis- less effective.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i="1" lang="en-US"/>
              <a:t>Thank you !</a:t>
            </a:r>
          </a:p>
        </p:txBody>
      </p:sp>
      <p:sp>
        <p:nvSpPr>
          <p:cNvPr id="1048676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HYPERKALEMIA</dc:title>
  <dc:creator>Shifa C</dc:creator>
  <cp:lastModifiedBy>Shifa C</cp:lastModifiedBy>
  <dcterms:created xsi:type="dcterms:W3CDTF">2021-10-04T12:15:50Z</dcterms:created>
  <dcterms:modified xsi:type="dcterms:W3CDTF">2021-10-06T12:36:23Z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4148c78c07374b4d8a69cedd8005aeeb</vt:lpwstr>
  </property>
</Properties>
</file>