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97" r:id="rId19"/>
    <p:sldId id="275" r:id="rId20"/>
    <p:sldId id="276" r:id="rId21"/>
    <p:sldId id="278" r:id="rId22"/>
    <p:sldId id="279" r:id="rId23"/>
    <p:sldId id="280" r:id="rId24"/>
    <p:sldId id="281" r:id="rId25"/>
    <p:sldId id="282" r:id="rId26"/>
    <p:sldId id="286" r:id="rId27"/>
    <p:sldId id="299" r:id="rId28"/>
    <p:sldId id="287" r:id="rId29"/>
    <p:sldId id="283" r:id="rId30"/>
    <p:sldId id="284" r:id="rId31"/>
    <p:sldId id="290" r:id="rId32"/>
    <p:sldId id="291" r:id="rId33"/>
    <p:sldId id="292" r:id="rId34"/>
    <p:sldId id="293" r:id="rId35"/>
    <p:sldId id="294" r:id="rId36"/>
    <p:sldId id="295" r:id="rId37"/>
    <p:sldId id="301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27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4E77C-F1C5-4652-B4A7-C106ADF1A7C2}" type="datetimeFigureOut">
              <a:rPr lang="en-IN" smtClean="0"/>
              <a:t>27-10-2021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23CB040-8062-477F-A9D3-56CFF5B556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9218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4E77C-F1C5-4652-B4A7-C106ADF1A7C2}" type="datetimeFigureOut">
              <a:rPr lang="en-IN" smtClean="0"/>
              <a:t>27-10-2021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CB040-8062-477F-A9D3-56CFF5B556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1181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4E77C-F1C5-4652-B4A7-C106ADF1A7C2}" type="datetimeFigureOut">
              <a:rPr lang="en-IN" smtClean="0"/>
              <a:t>27-10-2021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23CB040-8062-477F-A9D3-56CFF5B556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4745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4E77C-F1C5-4652-B4A7-C106ADF1A7C2}" type="datetimeFigureOut">
              <a:rPr lang="en-IN" smtClean="0"/>
              <a:t>27-10-2021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23CB040-8062-477F-A9D3-56CFF5B556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8667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4E77C-F1C5-4652-B4A7-C106ADF1A7C2}" type="datetimeFigureOut">
              <a:rPr lang="en-IN" smtClean="0"/>
              <a:t>27-10-2021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23CB040-8062-477F-A9D3-56CFF5B556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3750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4E77C-F1C5-4652-B4A7-C106ADF1A7C2}" type="datetimeFigureOut">
              <a:rPr lang="en-IN" smtClean="0"/>
              <a:t>27-10-2021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CB040-8062-477F-A9D3-56CFF5B556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8258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4E77C-F1C5-4652-B4A7-C106ADF1A7C2}" type="datetimeFigureOut">
              <a:rPr lang="en-IN" smtClean="0"/>
              <a:t>27-10-2021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CB040-8062-477F-A9D3-56CFF5B556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4280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4E77C-F1C5-4652-B4A7-C106ADF1A7C2}" type="datetimeFigureOut">
              <a:rPr lang="en-IN" smtClean="0"/>
              <a:t>27-10-2021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CB040-8062-477F-A9D3-56CFF5B556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4293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4E77C-F1C5-4652-B4A7-C106ADF1A7C2}" type="datetimeFigureOut">
              <a:rPr lang="en-IN" smtClean="0"/>
              <a:t>27-10-2021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23CB040-8062-477F-A9D3-56CFF5B556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9601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4E77C-F1C5-4652-B4A7-C106ADF1A7C2}" type="datetimeFigureOut">
              <a:rPr lang="en-IN" smtClean="0"/>
              <a:t>27-10-2021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23CB040-8062-477F-A9D3-56CFF5B556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3340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4E77C-F1C5-4652-B4A7-C106ADF1A7C2}" type="datetimeFigureOut">
              <a:rPr lang="en-IN" smtClean="0"/>
              <a:t>27-10-2021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23CB040-8062-477F-A9D3-56CFF5B556A4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89006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4E77C-F1C5-4652-B4A7-C106ADF1A7C2}" type="datetimeFigureOut">
              <a:rPr lang="en-IN" smtClean="0"/>
              <a:t>27-10-2021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23CB040-8062-477F-A9D3-56CFF5B556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82635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4E77C-F1C5-4652-B4A7-C106ADF1A7C2}" type="datetimeFigureOut">
              <a:rPr lang="en-IN" smtClean="0"/>
              <a:t>27-10-2021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23CB040-8062-477F-A9D3-56CFF5B556A4}" type="slidenum">
              <a:rPr lang="en-IN" smtClean="0"/>
              <a:t>‹#›</a:t>
            </a:fld>
            <a:endParaRPr lang="en-IN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242591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4E77C-F1C5-4652-B4A7-C106ADF1A7C2}" type="datetimeFigureOut">
              <a:rPr lang="en-IN" smtClean="0"/>
              <a:t>27-10-2021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23CB040-8062-477F-A9D3-56CFF5B556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98452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4E77C-F1C5-4652-B4A7-C106ADF1A7C2}" type="datetimeFigureOut">
              <a:rPr lang="en-IN" smtClean="0"/>
              <a:t>27-10-2021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CB040-8062-477F-A9D3-56CFF5B556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5161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4E77C-F1C5-4652-B4A7-C106ADF1A7C2}" type="datetimeFigureOut">
              <a:rPr lang="en-IN" smtClean="0"/>
              <a:t>27-10-2021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CB040-8062-477F-A9D3-56CFF5B556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15595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4E77C-F1C5-4652-B4A7-C106ADF1A7C2}" type="datetimeFigureOut">
              <a:rPr lang="en-IN" smtClean="0"/>
              <a:t>27-10-2021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CB040-8062-477F-A9D3-56CFF5B556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0437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E4E77C-F1C5-4652-B4A7-C106ADF1A7C2}" type="datetimeFigureOut">
              <a:rPr lang="en-IN" smtClean="0"/>
              <a:t>27-10-2021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23CB040-8062-477F-A9D3-56CFF5B556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5110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 /><Relationship Id="rId1" Type="http://schemas.openxmlformats.org/officeDocument/2006/relationships/slideLayout" Target="../slideLayouts/slideLayout17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 /><Relationship Id="rId1" Type="http://schemas.openxmlformats.org/officeDocument/2006/relationships/slideLayout" Target="../slideLayouts/slideLayout1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 /><Relationship Id="rId1" Type="http://schemas.openxmlformats.org/officeDocument/2006/relationships/slideLayout" Target="../slideLayouts/slideLayout1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 /><Relationship Id="rId1" Type="http://schemas.openxmlformats.org/officeDocument/2006/relationships/slideLayout" Target="../slideLayouts/slideLayout17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 /><Relationship Id="rId1" Type="http://schemas.openxmlformats.org/officeDocument/2006/relationships/slideLayout" Target="../slideLayouts/slideLayout17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 /><Relationship Id="rId1" Type="http://schemas.openxmlformats.org/officeDocument/2006/relationships/slideLayout" Target="../slideLayouts/slideLayout17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 /><Relationship Id="rId1" Type="http://schemas.openxmlformats.org/officeDocument/2006/relationships/slideLayout" Target="../slideLayouts/slideLayout17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 /><Relationship Id="rId1" Type="http://schemas.openxmlformats.org/officeDocument/2006/relationships/slideLayout" Target="../slideLayouts/slideLayout17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 /><Relationship Id="rId1" Type="http://schemas.openxmlformats.org/officeDocument/2006/relationships/slideLayout" Target="../slideLayouts/slideLayout17.xml" 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1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A0991-B5CB-4F68-897E-35EB0C2768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BB33BF-C313-439B-9FDD-E2CD4F1A81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93199" y="5687008"/>
            <a:ext cx="8689976" cy="1371599"/>
          </a:xfrm>
        </p:spPr>
        <p:txBody>
          <a:bodyPr>
            <a:normAutofit/>
          </a:bodyPr>
          <a:lstStyle/>
          <a:p>
            <a:pPr algn="r"/>
            <a:r>
              <a:rPr lang="en-US" sz="2400" b="1" dirty="0">
                <a:solidFill>
                  <a:schemeClr val="tx1"/>
                </a:solidFill>
              </a:rPr>
              <a:t>DR.SREERAJ.H</a:t>
            </a:r>
          </a:p>
          <a:p>
            <a:pPr algn="r"/>
            <a:r>
              <a:rPr lang="en-US" sz="2400" b="1" dirty="0">
                <a:solidFill>
                  <a:schemeClr val="tx1"/>
                </a:solidFill>
              </a:rPr>
              <a:t>JUNIOR RESIDENT</a:t>
            </a:r>
            <a:endParaRPr lang="en-IN" sz="2400" b="1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5C78CF-BD4B-4051-9031-B5A93622AC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968"/>
          <a:stretch/>
        </p:blipFill>
        <p:spPr>
          <a:xfrm>
            <a:off x="0" y="555172"/>
            <a:ext cx="12192000" cy="513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030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B2255-4689-4B04-B394-D0A61F60B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824" y="129588"/>
            <a:ext cx="8911687" cy="1280890"/>
          </a:xfrm>
        </p:spPr>
        <p:txBody>
          <a:bodyPr/>
          <a:lstStyle/>
          <a:p>
            <a:r>
              <a:rPr lang="en-US" dirty="0"/>
              <a:t>INTRODUCTION…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519A4-38B4-45EB-9208-7462E5B9358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" y="531846"/>
            <a:ext cx="12192000" cy="5057191"/>
          </a:xfrm>
        </p:spPr>
        <p:txBody>
          <a:bodyPr>
            <a:noAutofit/>
          </a:bodyPr>
          <a:lstStyle/>
          <a:p>
            <a:pPr algn="l">
              <a:lnSpc>
                <a:spcPct val="250000"/>
              </a:lnSpc>
            </a:pPr>
            <a:r>
              <a:rPr lang="fr-FR" sz="2000" b="0" i="0" u="none" strike="noStrike" baseline="0" dirty="0">
                <a:solidFill>
                  <a:srgbClr val="231F20"/>
                </a:solidFill>
                <a:latin typeface="MetaSerifProBook-Regular"/>
                <a:cs typeface="Times New Roman" panose="02020603050405020304" pitchFamily="18" charset="0"/>
              </a:rPr>
              <a:t>Exogenous glucocorticoids - cause adrenal 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  <a:cs typeface="Times New Roman" panose="02020603050405020304" pitchFamily="18" charset="0"/>
              </a:rPr>
              <a:t>insufficiency (glucocorticoid induced adrenal insufficiency-GIAI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l">
              <a:lnSpc>
                <a:spcPct val="250000"/>
              </a:lnSpc>
            </a:pP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True 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prevalence is difficult to ascertain because of the 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heterogeneity of studies</a:t>
            </a:r>
            <a:endParaRPr lang="en-IN" sz="2000" b="0" i="0" u="none" strike="noStrike" baseline="0" dirty="0">
              <a:solidFill>
                <a:srgbClr val="231F2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50000"/>
              </a:lnSpc>
            </a:pP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potential under-diagnosis 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and lack of awareness among clinicians</a:t>
            </a:r>
          </a:p>
          <a:p>
            <a:pPr algn="l">
              <a:lnSpc>
                <a:spcPct val="25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most dangerous adverse effects of glucocorticoid therapy and puts patients at risk of 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life threatening adrenal crises</a:t>
            </a:r>
          </a:p>
          <a:p>
            <a:pPr algn="l">
              <a:lnSpc>
                <a:spcPct val="250000"/>
              </a:lnSpc>
            </a:pP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aim of this 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review is to provide an up-to-date overview of the main aspects of GI-AI and discontinuation of 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glucocorticoids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707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8E450-F2DC-4B23-9F74-3A5EE469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578" y="306870"/>
            <a:ext cx="8911687" cy="1280890"/>
          </a:xfrm>
        </p:spPr>
        <p:txBody>
          <a:bodyPr/>
          <a:lstStyle/>
          <a:p>
            <a:r>
              <a:rPr lang="en-US" dirty="0"/>
              <a:t>EPIDEMIOLOGY OF GIAI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64039-ED92-4CEC-84AD-2691924E63C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306286"/>
            <a:ext cx="12191999" cy="5393094"/>
          </a:xfrm>
        </p:spPr>
        <p:txBody>
          <a:bodyPr>
            <a:normAutofit/>
          </a:bodyPr>
          <a:lstStyle/>
          <a:p>
            <a:pPr algn="l">
              <a:lnSpc>
                <a:spcPct val="20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Systemic glucocorticoids are used by 1-3% of the 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general population</a:t>
            </a:r>
          </a:p>
          <a:p>
            <a:pPr algn="l">
              <a:lnSpc>
                <a:spcPct val="200000"/>
              </a:lnSpc>
            </a:pP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prevalence </a:t>
            </a:r>
            <a:r>
              <a:rPr lang="en-IN" sz="2000" dirty="0">
                <a:solidFill>
                  <a:srgbClr val="231F20"/>
                </a:solidFill>
                <a:latin typeface="MetaSerifProBook-Regular"/>
              </a:rPr>
              <a:t>of GIAI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 0.5-1.8%.</a:t>
            </a:r>
          </a:p>
          <a:p>
            <a:pPr algn="l">
              <a:lnSpc>
                <a:spcPct val="200000"/>
              </a:lnSpc>
            </a:pPr>
            <a:r>
              <a:rPr lang="en-IN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Oral glucocorticoids MC 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used by women and older people</a:t>
            </a:r>
          </a:p>
          <a:p>
            <a:pPr algn="l">
              <a:lnSpc>
                <a:spcPct val="20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 highest risk in people with hematologic malignancies (60%)</a:t>
            </a:r>
          </a:p>
          <a:p>
            <a:pPr algn="l">
              <a:lnSpc>
                <a:spcPct val="20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renal transplant (56.2%)</a:t>
            </a:r>
          </a:p>
          <a:p>
            <a:pPr algn="l">
              <a:lnSpc>
                <a:spcPct val="20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 inflammatory bowel disease (52.2%)</a:t>
            </a:r>
          </a:p>
          <a:p>
            <a:pPr algn="l">
              <a:lnSpc>
                <a:spcPct val="20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and rheumatologic disorders 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(39.4%)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2717172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CD6AE-17F3-49FA-8312-F313DA013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B7F1008-0B7D-4776-8346-9CA1D30E142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319706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93B99-4A38-42B4-B681-69F65343F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FE8661-77F5-4A4D-9960-BB2D432FD2F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" y="0"/>
            <a:ext cx="12192000" cy="6792686"/>
          </a:xfrm>
        </p:spPr>
        <p:txBody>
          <a:bodyPr>
            <a:normAutofit/>
          </a:bodyPr>
          <a:lstStyle/>
          <a:p>
            <a:pPr algn="l">
              <a:lnSpc>
                <a:spcPct val="25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ProMedium-Regular"/>
              </a:rPr>
              <a:t>After short term treatment - ACTH secretion is the first to recover, followed by CRH and eventually cortisol and androgens.</a:t>
            </a:r>
          </a:p>
          <a:p>
            <a:pPr algn="l">
              <a:lnSpc>
                <a:spcPct val="25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ProMedium-Regular"/>
              </a:rPr>
              <a:t>After long term exposure-a swift and marked increase of ACTH is observed, and this precedes the recovery of cortisol secretion.</a:t>
            </a:r>
          </a:p>
          <a:p>
            <a:pPr algn="l">
              <a:lnSpc>
                <a:spcPct val="25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ProMedium-Regular"/>
              </a:rPr>
              <a:t>Abnormal cortisol secretion can last a very long time if adrenal atrophy has developed.</a:t>
            </a:r>
          </a:p>
          <a:p>
            <a:pPr algn="l">
              <a:lnSpc>
                <a:spcPct val="25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ProMedium-Regular"/>
              </a:rPr>
              <a:t> Adrenal androgens can also remain suppressed in the long term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2335477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B7C4E-5365-471B-AC9D-7338DD80C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CB1D035-4A67-43B8-9D0B-ACA2225E7FE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3903190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D304C-177A-4198-B26D-E7697E7E0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43FE74B-016B-41C8-8046-9DCDC8574C4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2292792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32E30-AC20-4B0F-8447-90189AB7B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60792C0-2571-42B6-98AA-D46D7106196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665632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2B004-E2AD-4EB4-9CF1-AD7FE2578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0C4F3-509B-491F-B72D-672DFE02981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0629" y="298580"/>
            <a:ext cx="11896530" cy="6559420"/>
          </a:xfrm>
        </p:spPr>
        <p:txBody>
          <a:bodyPr>
            <a:normAutofit fontScale="92500"/>
          </a:bodyPr>
          <a:lstStyle/>
          <a:p>
            <a:pPr>
              <a:lnSpc>
                <a:spcPct val="200000"/>
              </a:lnSpc>
            </a:pPr>
            <a:r>
              <a:rPr lang="en-IN" sz="2000" dirty="0">
                <a:solidFill>
                  <a:srgbClr val="231F20"/>
                </a:solidFill>
                <a:latin typeface="MetaProMedium-Regular"/>
              </a:rPr>
              <a:t>H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ProMedium-Regular"/>
              </a:rPr>
              <a:t>alf life and potency-long t1/2 and potent suppress HPA more.</a:t>
            </a:r>
          </a:p>
          <a:p>
            <a:pPr>
              <a:lnSpc>
                <a:spcPct val="200000"/>
              </a:lnSpc>
            </a:pPr>
            <a:r>
              <a:rPr lang="en-IN" sz="2000" dirty="0">
                <a:solidFill>
                  <a:srgbClr val="231F20"/>
                </a:solidFill>
                <a:latin typeface="MetaProMedium-Regular"/>
              </a:rPr>
              <a:t>Dose-Higher dose , more suppression</a:t>
            </a:r>
          </a:p>
          <a:p>
            <a:pPr algn="l">
              <a:lnSpc>
                <a:spcPct val="200000"/>
              </a:lnSpc>
            </a:pPr>
            <a:r>
              <a:rPr lang="en-IN" sz="2000" b="0" i="0" u="none" strike="noStrike" baseline="0" dirty="0">
                <a:solidFill>
                  <a:srgbClr val="231F20"/>
                </a:solidFill>
                <a:latin typeface="MetaProMedium-Regular"/>
              </a:rPr>
              <a:t>Drug interactions</a:t>
            </a:r>
          </a:p>
          <a:p>
            <a:pPr algn="l">
              <a:lnSpc>
                <a:spcPct val="200000"/>
              </a:lnSpc>
            </a:pPr>
            <a:r>
              <a:rPr lang="en-IN" sz="2000" b="0" i="1" u="none" strike="noStrike" baseline="0" dirty="0">
                <a:solidFill>
                  <a:srgbClr val="231F20"/>
                </a:solidFill>
                <a:latin typeface="MetaProMedium-Italic"/>
              </a:rPr>
              <a:t>CYP3A4 inhibitors</a:t>
            </a:r>
          </a:p>
          <a:p>
            <a:pPr algn="l">
              <a:lnSpc>
                <a:spcPct val="20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major pathway for the inactivation of most prescribed glucocorticoids</a:t>
            </a:r>
          </a:p>
          <a:p>
            <a:pPr algn="l">
              <a:lnSpc>
                <a:spcPct val="200000"/>
              </a:lnSpc>
            </a:pPr>
            <a:r>
              <a:rPr lang="en-IN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clarithromycin, indinavir, itraconazole, ketoconazole, </a:t>
            </a:r>
            <a:r>
              <a:rPr lang="en-IN" sz="2000" b="0" i="0" u="none" strike="noStrike" baseline="0" dirty="0" err="1">
                <a:solidFill>
                  <a:srgbClr val="231F20"/>
                </a:solidFill>
                <a:latin typeface="MetaProNormal-Regular"/>
              </a:rPr>
              <a:t>lopinavir,mifepristone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, </a:t>
            </a:r>
            <a:r>
              <a:rPr lang="en-IN" sz="2000" b="0" i="0" u="none" strike="noStrike" baseline="0" dirty="0" err="1">
                <a:solidFill>
                  <a:srgbClr val="231F20"/>
                </a:solidFill>
                <a:latin typeface="MetaProNormal-Regular"/>
              </a:rPr>
              <a:t>posaconazole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, ritonavir, saquinavir</a:t>
            </a:r>
          </a:p>
          <a:p>
            <a:pPr marL="0" indent="0" algn="l">
              <a:lnSpc>
                <a:spcPct val="200000"/>
              </a:lnSpc>
              <a:buNone/>
            </a:pPr>
            <a:r>
              <a:rPr lang="en-IN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       amiodarone, </a:t>
            </a:r>
            <a:r>
              <a:rPr lang="en-IN" sz="2000" b="0" i="0" u="none" strike="noStrike" baseline="0" dirty="0" err="1">
                <a:solidFill>
                  <a:srgbClr val="231F20"/>
                </a:solidFill>
                <a:latin typeface="MetaProNormal-Regular"/>
              </a:rPr>
              <a:t>aprepitant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, cimetidine, conivaptan, </a:t>
            </a:r>
            <a:r>
              <a:rPr lang="en-IN" sz="2000" b="0" i="0" u="none" strike="noStrike" baseline="0" dirty="0" err="1">
                <a:solidFill>
                  <a:srgbClr val="231F20"/>
                </a:solidFill>
                <a:latin typeface="MetaProNormal-Regular"/>
              </a:rPr>
              <a:t>crizotinib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, ciclosporin, diltiazem, dronedarone, erythromycin,</a:t>
            </a:r>
          </a:p>
          <a:p>
            <a:pPr marL="0" indent="0" algn="l">
              <a:lnSpc>
                <a:spcPct val="200000"/>
              </a:lnSpc>
              <a:buNone/>
            </a:pPr>
            <a:r>
              <a:rPr lang="en-IN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       grapefruit juice, imatinib, and verapamil</a:t>
            </a:r>
          </a:p>
          <a:p>
            <a:pPr marL="0" indent="0" algn="l">
              <a:buNone/>
            </a:pPr>
            <a:endParaRPr lang="en-IN" dirty="0">
              <a:solidFill>
                <a:srgbClr val="231F20"/>
              </a:solidFill>
              <a:latin typeface="MetaProNormal-Regular"/>
            </a:endParaRPr>
          </a:p>
        </p:txBody>
      </p:sp>
    </p:spTree>
    <p:extLst>
      <p:ext uri="{BB962C8B-B14F-4D97-AF65-F5344CB8AC3E}">
        <p14:creationId xmlns:p14="http://schemas.microsoft.com/office/powerpoint/2010/main" val="2327875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A6EA5-55CA-4586-A911-A3EEB5805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308054-1C0D-4572-ACF9-5315E6949AB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11968"/>
            <a:ext cx="12192000" cy="6531428"/>
          </a:xfrm>
        </p:spPr>
        <p:txBody>
          <a:bodyPr>
            <a:normAutofit/>
          </a:bodyPr>
          <a:lstStyle/>
          <a:p>
            <a:pPr marL="0" indent="0" algn="l">
              <a:lnSpc>
                <a:spcPct val="200000"/>
              </a:lnSpc>
              <a:buNone/>
            </a:pPr>
            <a:r>
              <a:rPr lang="en-IN" sz="2000" b="0" i="1" u="none" strike="noStrike" baseline="0" dirty="0">
                <a:solidFill>
                  <a:srgbClr val="231F20"/>
                </a:solidFill>
                <a:latin typeface="MetaProMedium-Italic"/>
              </a:rPr>
              <a:t>CYP3A4 inducers</a:t>
            </a:r>
          </a:p>
          <a:p>
            <a:pPr algn="l">
              <a:lnSpc>
                <a:spcPct val="250000"/>
              </a:lnSpc>
            </a:pPr>
            <a:r>
              <a:rPr lang="en-IN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 carbamazepine, </a:t>
            </a:r>
            <a:r>
              <a:rPr lang="en-IN" sz="2000" b="0" i="0" u="none" strike="noStrike" baseline="0" dirty="0" err="1">
                <a:solidFill>
                  <a:srgbClr val="231F20"/>
                </a:solidFill>
                <a:latin typeface="MetaProNormal-Regular"/>
              </a:rPr>
              <a:t>fosphenytoin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, lumacaftor, </a:t>
            </a:r>
            <a:r>
              <a:rPr lang="en-IN" sz="2000" b="0" i="0" u="none" strike="noStrike" baseline="0" dirty="0" err="1">
                <a:solidFill>
                  <a:srgbClr val="231F20"/>
                </a:solidFill>
                <a:latin typeface="MetaProNormal-Regular"/>
              </a:rPr>
              <a:t>phenobarbital,phenytoin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, and rifampicin</a:t>
            </a:r>
          </a:p>
          <a:p>
            <a:pPr algn="l">
              <a:lnSpc>
                <a:spcPct val="250000"/>
              </a:lnSpc>
            </a:pPr>
            <a:r>
              <a:rPr lang="en-IN" sz="2000" b="0" i="0" u="none" strike="noStrike" baseline="0" dirty="0" err="1">
                <a:solidFill>
                  <a:srgbClr val="231F20"/>
                </a:solidFill>
                <a:latin typeface="MetaProNormal-Regular"/>
              </a:rPr>
              <a:t>bosentan,efavirenz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, modafinil, nafcillin, rifabutin , rifapentine</a:t>
            </a:r>
          </a:p>
          <a:p>
            <a:pPr algn="l">
              <a:lnSpc>
                <a:spcPct val="250000"/>
              </a:lnSpc>
            </a:pPr>
            <a:r>
              <a:rPr lang="en-US" sz="2000" b="0" i="1" u="none" strike="noStrike" baseline="0" dirty="0">
                <a:solidFill>
                  <a:srgbClr val="231F20"/>
                </a:solidFill>
                <a:latin typeface="MetaProMedium-Italic"/>
              </a:rPr>
              <a:t>Concomitant use of other drugs</a:t>
            </a:r>
          </a:p>
          <a:p>
            <a:pPr algn="l">
              <a:lnSpc>
                <a:spcPct val="25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• Megestrol acetate potentially increases the risk of adrenal suppression because of its glucocorticoid activity.</a:t>
            </a:r>
          </a:p>
          <a:p>
            <a:pPr algn="l">
              <a:lnSpc>
                <a:spcPct val="250000"/>
              </a:lnSpc>
            </a:pPr>
            <a:r>
              <a:rPr lang="en-IN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• High dose medroxyprogesterone acetate can inhibit release of adrenocorticotropic hormone and exerts weak glucocorticoid activity</a:t>
            </a:r>
            <a:endParaRPr lang="en-IN" sz="20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3817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C6643-02DE-4D11-889E-71BC17FDF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295" y="204232"/>
            <a:ext cx="8911687" cy="1280890"/>
          </a:xfrm>
        </p:spPr>
        <p:txBody>
          <a:bodyPr>
            <a:normAutofit/>
          </a:bodyPr>
          <a:lstStyle/>
          <a:p>
            <a:r>
              <a:rPr lang="en-IN" sz="4400" dirty="0">
                <a:solidFill>
                  <a:srgbClr val="231F20"/>
                </a:solidFill>
                <a:latin typeface="MetaHeadlineOT-Bold"/>
              </a:rPr>
              <a:t>CLINICAL RELEVANCE</a:t>
            </a:r>
            <a:endParaRPr lang="en-IN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042EEA-E08D-4975-BE3A-25B1A9E682D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76295" y="989045"/>
            <a:ext cx="12015705" cy="5765982"/>
          </a:xfrm>
        </p:spPr>
        <p:txBody>
          <a:bodyPr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endParaRPr lang="en-IN" sz="2000" b="0" i="0" u="none" strike="noStrike" baseline="0" dirty="0">
              <a:solidFill>
                <a:srgbClr val="231F20"/>
              </a:solidFill>
              <a:latin typeface="MetaSerifProBook-Regular"/>
            </a:endParaRPr>
          </a:p>
          <a:p>
            <a:pPr algn="l">
              <a:lnSpc>
                <a:spcPct val="200000"/>
              </a:lnSpc>
            </a:pP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patients with GI-AI can 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often present with non-specific signs and symptoms that can be attributed to other causes</a:t>
            </a:r>
          </a:p>
          <a:p>
            <a:pPr algn="l">
              <a:lnSpc>
                <a:spcPct val="20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infections and surgery in a patient with undiagnosed and untreated GI-AI can trigger a life threatening adrenal crisis because of the inability to mount an adequate stress response</a:t>
            </a:r>
          </a:p>
          <a:p>
            <a:pPr algn="l">
              <a:lnSpc>
                <a:spcPct val="200000"/>
              </a:lnSpc>
            </a:pP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many patients presenting 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with adrenal crisis were treated with inhaled glucocorticoids only (mostly high dose fluticasone propionate)</a:t>
            </a:r>
          </a:p>
          <a:p>
            <a:pPr algn="l">
              <a:lnSpc>
                <a:spcPct val="200000"/>
              </a:lnSpc>
            </a:pP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Most cases involved patients 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treated with fluticasone propionate ≥500 </a:t>
            </a:r>
            <a:r>
              <a:rPr lang="en-US" sz="2000" b="0" i="0" u="none" strike="noStrike" baseline="0" dirty="0" err="1">
                <a:solidFill>
                  <a:srgbClr val="231F20"/>
                </a:solidFill>
                <a:latin typeface="MetaSerifProBook-Regular"/>
              </a:rPr>
              <a:t>μg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/day</a:t>
            </a:r>
          </a:p>
          <a:p>
            <a:pPr algn="l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889256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44C9E-F82C-47B9-B1DF-5AF11FD84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C3F1BA-C913-41E5-9176-32173C69834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470" y="848498"/>
            <a:ext cx="11804822" cy="4942702"/>
          </a:xfrm>
        </p:spPr>
        <p:txBody>
          <a:bodyPr>
            <a:normAutofit/>
          </a:bodyPr>
          <a:lstStyle/>
          <a:p>
            <a:pPr algn="l">
              <a:lnSpc>
                <a:spcPct val="25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emphasized the potential risks associated with their systemic absorption</a:t>
            </a:r>
          </a:p>
          <a:p>
            <a:pPr algn="l">
              <a:lnSpc>
                <a:spcPct val="250000"/>
              </a:lnSpc>
            </a:pP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also been 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described in patients exposed to oral glucocorticoids for less than two months, as well as in patients receiving topical, intra-articular, epidural, and rectal  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glucocorticoids.</a:t>
            </a:r>
          </a:p>
          <a:p>
            <a:pPr algn="l">
              <a:lnSpc>
                <a:spcPct val="25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Considering the widespread use of inhaled glucocorticoids, the low rates of GI-AI observed suggest that this problem is largely 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unrecognized or under-reported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29630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CD4DD-37BB-426D-9A94-16B4E5B35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232" y="187505"/>
            <a:ext cx="8911687" cy="1280890"/>
          </a:xfrm>
        </p:spPr>
        <p:txBody>
          <a:bodyPr/>
          <a:lstStyle/>
          <a:p>
            <a:r>
              <a:rPr lang="en-IN" dirty="0"/>
              <a:t>CLINICAL 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3BC9E-169E-4EFE-870D-36E5B20ECE8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691978"/>
            <a:ext cx="12192000" cy="5865341"/>
          </a:xfrm>
        </p:spPr>
        <p:txBody>
          <a:bodyPr>
            <a:normAutofit/>
          </a:bodyPr>
          <a:lstStyle/>
          <a:p>
            <a:pPr algn="l">
              <a:lnSpc>
                <a:spcPct val="200000"/>
              </a:lnSpc>
            </a:pPr>
            <a:r>
              <a:rPr lang="en-US" sz="2000" dirty="0">
                <a:solidFill>
                  <a:srgbClr val="231F20"/>
                </a:solidFill>
                <a:latin typeface="MetaSerifProBook-Regular"/>
              </a:rPr>
              <a:t>H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igh degree of clinical suspicion is paramount when a h/o of glucocorticoid exposure exists.</a:t>
            </a:r>
          </a:p>
          <a:p>
            <a:pPr algn="l">
              <a:lnSpc>
                <a:spcPct val="200000"/>
              </a:lnSpc>
            </a:pP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no symptoms, present with 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varying degrees of symptoms of cortisol deficiency, or present with life threatening adrenal crisis</a:t>
            </a:r>
          </a:p>
          <a:p>
            <a:pPr algn="l">
              <a:lnSpc>
                <a:spcPct val="20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Clinical diagnosis of GI-AI seems to be difficult</a:t>
            </a:r>
          </a:p>
          <a:p>
            <a:pPr algn="l">
              <a:lnSpc>
                <a:spcPct val="20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most patients report multiple symptoms at the 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time of diagnosis</a:t>
            </a:r>
          </a:p>
          <a:p>
            <a:pPr algn="l">
              <a:lnSpc>
                <a:spcPct val="20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has a less dramatic presentation 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than primary adrenal insufficiency</a:t>
            </a:r>
          </a:p>
          <a:p>
            <a:pPr algn="l">
              <a:lnSpc>
                <a:spcPct val="200000"/>
              </a:lnSpc>
            </a:pP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acute circulatory 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collapse and electrolyte abnormalities are infrequent because the secretion of mineralocorticoids is 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preserved</a:t>
            </a:r>
            <a:endParaRPr lang="en-US" sz="2000" b="0" i="0" u="none" strike="noStrike" baseline="0" dirty="0">
              <a:solidFill>
                <a:srgbClr val="231F20"/>
              </a:solidFill>
              <a:latin typeface="MetaSerifProBook-Regular"/>
            </a:endParaRPr>
          </a:p>
          <a:p>
            <a:pPr algn="l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006321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A78B7-3CAA-4EE6-81D1-57C0AC3E8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6EC666-EAAD-4B7C-A17F-B54E94F5B7C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48281" y="420130"/>
            <a:ext cx="11928389" cy="6334897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20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fatigue and abdominal pain are non-specific- onset may be insidious</a:t>
            </a:r>
          </a:p>
          <a:p>
            <a:pPr algn="l">
              <a:lnSpc>
                <a:spcPct val="20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 mistakenly attributed to other causes or to the disease for 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which glucocorticoids were prescribed</a:t>
            </a:r>
          </a:p>
          <a:p>
            <a:pPr algn="l">
              <a:lnSpc>
                <a:spcPct val="200000"/>
              </a:lnSpc>
            </a:pP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untreated GI-AI may 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be more susceptible to infections and recover more slowly than those with normal adrenal function</a:t>
            </a:r>
          </a:p>
          <a:p>
            <a:pPr algn="l">
              <a:lnSpc>
                <a:spcPct val="20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could be another warning sign in patients with COPD and asthma 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treated with glucocorticoids</a:t>
            </a:r>
          </a:p>
          <a:p>
            <a:pPr algn="l">
              <a:lnSpc>
                <a:spcPct val="20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Patients- with signs and symptoms of 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cortisol excess due to glucocorticoid use (iatrogenic 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Cushing’s syndrome) have had marked systemic exposure and must be assumed to have a fully 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suppressed HPAA</a:t>
            </a:r>
          </a:p>
          <a:p>
            <a:pPr algn="l">
              <a:lnSpc>
                <a:spcPct val="200000"/>
              </a:lnSpc>
            </a:pP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Iatrogenic Cushing’s 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syndrome can occur with any formulation of 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glucocorticoids</a:t>
            </a:r>
          </a:p>
          <a:p>
            <a:pPr algn="l">
              <a:lnSpc>
                <a:spcPct val="20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take several months to resolve after the dose of glucocorticoid is decreased</a:t>
            </a:r>
            <a:endParaRPr lang="en-IN" sz="2000" b="0" i="0" u="none" strike="noStrike" baseline="0" dirty="0">
              <a:solidFill>
                <a:srgbClr val="231F20"/>
              </a:solidFill>
              <a:latin typeface="MetaSerifProBook-Regular"/>
            </a:endParaRPr>
          </a:p>
          <a:p>
            <a:pPr algn="l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4379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C2960-D39F-4250-989C-797A4780A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9CAE4C6-FA68-403B-9E64-3FC97A736A8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24349473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ACC11-AB0F-45C2-901D-DA2F92EAC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232" y="236932"/>
            <a:ext cx="8911687" cy="1280890"/>
          </a:xfrm>
        </p:spPr>
        <p:txBody>
          <a:bodyPr/>
          <a:lstStyle/>
          <a:p>
            <a:r>
              <a:rPr lang="en-IN" dirty="0"/>
              <a:t>ADRENAL CRISIS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5CFBE-95E0-4B9B-A906-64D19AA161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" y="1037968"/>
            <a:ext cx="12192000" cy="5642918"/>
          </a:xfrm>
        </p:spPr>
        <p:txBody>
          <a:bodyPr>
            <a:normAutofit/>
          </a:bodyPr>
          <a:lstStyle/>
          <a:p>
            <a:pPr algn="l"/>
            <a:r>
              <a:rPr lang="en-IN" sz="2000" dirty="0">
                <a:latin typeface="MetaSerifProBook-Regular"/>
              </a:rPr>
              <a:t>Life threatening emergency</a:t>
            </a:r>
          </a:p>
          <a:p>
            <a:pPr algn="l"/>
            <a:r>
              <a:rPr lang="en-IN" sz="2000" dirty="0">
                <a:latin typeface="MetaSerifProBook-Regular"/>
              </a:rPr>
              <a:t>Can develop in iatrogenic </a:t>
            </a:r>
            <a:r>
              <a:rPr lang="en-IN" sz="2000" dirty="0" err="1">
                <a:latin typeface="MetaSerifProBook-Regular"/>
              </a:rPr>
              <a:t>cushings</a:t>
            </a:r>
            <a:r>
              <a:rPr lang="en-IN" sz="2000" dirty="0">
                <a:latin typeface="MetaSerifProBook-Regular"/>
              </a:rPr>
              <a:t> and iatrogenic adrenal insufficiency</a:t>
            </a:r>
          </a:p>
          <a:p>
            <a:pPr algn="l"/>
            <a:r>
              <a:rPr lang="en-IN" sz="2000" dirty="0">
                <a:latin typeface="MetaSerifProBook-Regular"/>
              </a:rPr>
              <a:t>Present with </a:t>
            </a:r>
            <a:r>
              <a:rPr lang="en-IN" sz="2000" b="1" dirty="0">
                <a:solidFill>
                  <a:srgbClr val="FF0000"/>
                </a:solidFill>
                <a:latin typeface="MetaSerifProBook-Regular"/>
              </a:rPr>
              <a:t>at least 2 of the following</a:t>
            </a:r>
          </a:p>
          <a:p>
            <a:pPr algn="l"/>
            <a:endParaRPr lang="en-IN" sz="2000" b="1" dirty="0">
              <a:solidFill>
                <a:srgbClr val="FF0000"/>
              </a:solidFill>
              <a:latin typeface="MetaSerifProBook-Regular"/>
            </a:endParaRPr>
          </a:p>
          <a:p>
            <a:pPr algn="l"/>
            <a:r>
              <a:rPr lang="en-IN" sz="2000" dirty="0">
                <a:latin typeface="MetaSerifProBook-Regular"/>
              </a:rPr>
              <a:t>1.Hypotension or hypovolemic shock</a:t>
            </a:r>
          </a:p>
          <a:p>
            <a:pPr algn="l"/>
            <a:r>
              <a:rPr lang="en-IN" sz="2000" dirty="0">
                <a:latin typeface="MetaSerifProBook-Regular"/>
              </a:rPr>
              <a:t>2.Nausea or vomiting</a:t>
            </a:r>
          </a:p>
          <a:p>
            <a:pPr algn="l"/>
            <a:r>
              <a:rPr lang="en-IN" sz="2000" dirty="0">
                <a:latin typeface="MetaSerifProBook-Regular"/>
              </a:rPr>
              <a:t>3.Severe fatigue</a:t>
            </a:r>
          </a:p>
          <a:p>
            <a:pPr algn="l"/>
            <a:r>
              <a:rPr lang="en-IN" sz="2000" dirty="0">
                <a:latin typeface="MetaSerifProBook-Regular"/>
              </a:rPr>
              <a:t>4.Fever</a:t>
            </a:r>
          </a:p>
          <a:p>
            <a:pPr algn="l"/>
            <a:r>
              <a:rPr lang="en-IN" sz="2000" dirty="0">
                <a:latin typeface="MetaSerifProBook-Regular"/>
              </a:rPr>
              <a:t>5.Impaired consciousness</a:t>
            </a:r>
          </a:p>
          <a:p>
            <a:pPr algn="l"/>
            <a:endParaRPr lang="en-IN" sz="2000" dirty="0">
              <a:latin typeface="MetaSerifProBook-Regular"/>
            </a:endParaRPr>
          </a:p>
          <a:p>
            <a:pPr algn="l"/>
            <a:r>
              <a:rPr lang="en-IN" sz="2000" dirty="0">
                <a:latin typeface="MetaSerifProBook-Regular"/>
              </a:rPr>
              <a:t>Can present with lab abnormalities like </a:t>
            </a:r>
            <a:r>
              <a:rPr lang="en-IN" sz="2000" b="1" u="sng" dirty="0">
                <a:latin typeface="MetaSerifProBook-Regular"/>
              </a:rPr>
              <a:t>Hypotension,Hypoglycemia,Hyponatremia,Lymphocytosis,Eosinophilia</a:t>
            </a:r>
          </a:p>
        </p:txBody>
      </p:sp>
    </p:spTree>
    <p:extLst>
      <p:ext uri="{BB962C8B-B14F-4D97-AF65-F5344CB8AC3E}">
        <p14:creationId xmlns:p14="http://schemas.microsoft.com/office/powerpoint/2010/main" val="19297808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16B10-EC7F-4EC3-8FFB-600B5551C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9B5FB1C-0F42-4ED0-9161-B74BF9DA761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0" y="1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42736109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D01AF-AD9E-4426-B576-040AF262E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9336A47D-5B1D-4675-96E7-B294DF2F38FD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535459" y="1210962"/>
          <a:ext cx="11285838" cy="4893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61946">
                  <a:extLst>
                    <a:ext uri="{9D8B030D-6E8A-4147-A177-3AD203B41FA5}">
                      <a16:colId xmlns:a16="http://schemas.microsoft.com/office/drawing/2014/main" val="3759124687"/>
                    </a:ext>
                  </a:extLst>
                </a:gridCol>
                <a:gridCol w="3761946">
                  <a:extLst>
                    <a:ext uri="{9D8B030D-6E8A-4147-A177-3AD203B41FA5}">
                      <a16:colId xmlns:a16="http://schemas.microsoft.com/office/drawing/2014/main" val="1362843804"/>
                    </a:ext>
                  </a:extLst>
                </a:gridCol>
                <a:gridCol w="3761946">
                  <a:extLst>
                    <a:ext uri="{9D8B030D-6E8A-4147-A177-3AD203B41FA5}">
                      <a16:colId xmlns:a16="http://schemas.microsoft.com/office/drawing/2014/main" val="3071228101"/>
                    </a:ext>
                  </a:extLst>
                </a:gridCol>
              </a:tblGrid>
              <a:tr h="582722">
                <a:tc>
                  <a:txBody>
                    <a:bodyPr/>
                    <a:lstStyle/>
                    <a:p>
                      <a:r>
                        <a:rPr lang="en-IN" dirty="0"/>
                        <a:t>DRUG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DRUG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PED (5mg pred as reference)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07625"/>
                  </a:ext>
                </a:extLst>
              </a:tr>
              <a:tr h="1436851">
                <a:tc>
                  <a:txBody>
                    <a:bodyPr/>
                    <a:lstStyle/>
                    <a:p>
                      <a:r>
                        <a:rPr lang="en-IN" dirty="0"/>
                        <a:t>Short Acting (t1/2&lt;12hr)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Hydrocortisone</a:t>
                      </a:r>
                    </a:p>
                    <a:p>
                      <a:r>
                        <a:rPr lang="en-IN" dirty="0"/>
                        <a:t>Cortisone acetate</a:t>
                      </a:r>
                    </a:p>
                    <a:p>
                      <a:r>
                        <a:rPr lang="en-IN" dirty="0"/>
                        <a:t>Deflazacort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20mg</a:t>
                      </a:r>
                    </a:p>
                    <a:p>
                      <a:r>
                        <a:rPr lang="en-IN" dirty="0"/>
                        <a:t>25mg</a:t>
                      </a:r>
                    </a:p>
                    <a:p>
                      <a:r>
                        <a:rPr lang="en-IN" dirty="0"/>
                        <a:t>6mg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243855"/>
                  </a:ext>
                </a:extLst>
              </a:tr>
              <a:tr h="1867907">
                <a:tc>
                  <a:txBody>
                    <a:bodyPr/>
                    <a:lstStyle/>
                    <a:p>
                      <a:r>
                        <a:rPr lang="en-IN" dirty="0"/>
                        <a:t>Intermediate acting (t1/2 12-36 hrs)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Prednisone</a:t>
                      </a:r>
                    </a:p>
                    <a:p>
                      <a:r>
                        <a:rPr lang="en-IN" dirty="0"/>
                        <a:t>Prednisolone</a:t>
                      </a:r>
                    </a:p>
                    <a:p>
                      <a:r>
                        <a:rPr lang="en-IN" dirty="0"/>
                        <a:t>Methylprednisolone</a:t>
                      </a:r>
                    </a:p>
                    <a:p>
                      <a:r>
                        <a:rPr lang="en-IN" dirty="0"/>
                        <a:t>Triamcinolone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5mg</a:t>
                      </a:r>
                    </a:p>
                    <a:p>
                      <a:r>
                        <a:rPr lang="en-IN" dirty="0"/>
                        <a:t>5mg</a:t>
                      </a:r>
                    </a:p>
                    <a:p>
                      <a:r>
                        <a:rPr lang="en-IN" dirty="0"/>
                        <a:t>4mg</a:t>
                      </a:r>
                    </a:p>
                    <a:p>
                      <a:r>
                        <a:rPr lang="en-IN" dirty="0"/>
                        <a:t>4mg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542994"/>
                  </a:ext>
                </a:extLst>
              </a:tr>
              <a:tr h="1005796">
                <a:tc>
                  <a:txBody>
                    <a:bodyPr/>
                    <a:lstStyle/>
                    <a:p>
                      <a:r>
                        <a:rPr lang="en-IN" dirty="0"/>
                        <a:t>Long acting(t1/2 36-54 hrs)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Dexamethasone</a:t>
                      </a:r>
                    </a:p>
                    <a:p>
                      <a:r>
                        <a:rPr lang="en-IN" dirty="0"/>
                        <a:t>Betamethasone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0.5mg</a:t>
                      </a:r>
                    </a:p>
                    <a:p>
                      <a:r>
                        <a:rPr lang="en-IN" dirty="0"/>
                        <a:t>0.5mg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8578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6812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5D4C3-B0A6-49CA-A4F2-C57FE6915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232" y="195742"/>
            <a:ext cx="8911687" cy="1280890"/>
          </a:xfrm>
        </p:spPr>
        <p:txBody>
          <a:bodyPr/>
          <a:lstStyle/>
          <a:p>
            <a:r>
              <a:rPr lang="en-IN" dirty="0"/>
              <a:t>APPROACH TO STEROID TAPER…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2B9FB-5BF0-4491-A833-C78051B4E15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3568" y="980303"/>
            <a:ext cx="12068432" cy="5877697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goal of glucocorticoid therapy </a:t>
            </a:r>
            <a:r>
              <a:rPr lang="en-US" sz="2000" dirty="0">
                <a:solidFill>
                  <a:srgbClr val="231F20"/>
                </a:solidFill>
                <a:latin typeface="MetaSerifProBook-Regular"/>
              </a:rPr>
              <a:t>-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shortest treatment with the lowest effective dose</a:t>
            </a:r>
          </a:p>
          <a:p>
            <a:pPr algn="l">
              <a:lnSpc>
                <a:spcPct val="15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require consideration of several aspects of the care 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of patients</a:t>
            </a:r>
          </a:p>
          <a:p>
            <a:pPr algn="l">
              <a:lnSpc>
                <a:spcPct val="150000"/>
              </a:lnSpc>
            </a:pPr>
            <a:r>
              <a:rPr lang="en-US" sz="2000" dirty="0">
                <a:solidFill>
                  <a:srgbClr val="231F20"/>
                </a:solidFill>
                <a:latin typeface="MetaSerifProBook-Regular"/>
              </a:rPr>
              <a:t>F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irst one relates to the original reason for the exogenous glucocorticoid therapy</a:t>
            </a:r>
          </a:p>
          <a:p>
            <a:pPr algn="l">
              <a:lnSpc>
                <a:spcPct val="150000"/>
              </a:lnSpc>
            </a:pP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chronic condition (for </a:t>
            </a:r>
            <a:r>
              <a:rPr lang="en-IN" sz="2000" b="0" i="0" u="none" strike="noStrike" baseline="0" dirty="0" err="1">
                <a:solidFill>
                  <a:srgbClr val="231F20"/>
                </a:solidFill>
                <a:latin typeface="MetaSerifProBook-Regular"/>
              </a:rPr>
              <a:t>eg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 , rheumatoid arthritis, asthma, inflammatory bowel 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disease),  may relapse after discontinuation 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of glucocorticoids</a:t>
            </a:r>
          </a:p>
          <a:p>
            <a:pPr algn="l">
              <a:lnSpc>
                <a:spcPct val="150000"/>
              </a:lnSpc>
            </a:pP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ensure that the patient 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is able to discontinue glucocorticoids</a:t>
            </a:r>
          </a:p>
          <a:p>
            <a:pPr algn="l">
              <a:lnSpc>
                <a:spcPct val="15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underlying disorder is in remission or well controlled with an alternative, non-glucocorticoid therapy</a:t>
            </a:r>
          </a:p>
          <a:p>
            <a:pPr algn="l">
              <a:lnSpc>
                <a:spcPct val="15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Secondly, symptoms related to the glucocorticoid 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withdrawal should be anticipated</a:t>
            </a:r>
          </a:p>
          <a:p>
            <a:pPr algn="l">
              <a:lnSpc>
                <a:spcPct val="15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Thirdly, GI-AI should be expected and glucocorticoids should not be discontinued until recovery of the HPAA is documented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4477527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94C40-BCB7-4E88-B4B5-6E02724FA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2CA008-FCD6-4D54-A7EB-475CC123D52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664" y="123568"/>
            <a:ext cx="12134335" cy="6804453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best choice of glucocorticoid to use during glucocorticoid taper has not been explored</a:t>
            </a:r>
          </a:p>
          <a:p>
            <a:pPr algn="l">
              <a:lnSpc>
                <a:spcPct val="15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differences in the pharmacokinetics and potency of various glucocorticoids likely influence both glucocorticoid withdrawal syndrome (GWS) and the rapidity of HPAA recovery.</a:t>
            </a:r>
          </a:p>
          <a:p>
            <a:pPr algn="l">
              <a:lnSpc>
                <a:spcPct val="150000"/>
              </a:lnSpc>
            </a:pP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Reported tapering 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regimens are based on very low quality evidence</a:t>
            </a:r>
          </a:p>
          <a:p>
            <a:pPr algn="l">
              <a:lnSpc>
                <a:spcPct val="15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Approaches to the glucocorticoid taper should include consideration </a:t>
            </a:r>
            <a:endParaRPr lang="en-US" sz="2000" dirty="0">
              <a:solidFill>
                <a:srgbClr val="231F20"/>
              </a:solidFill>
              <a:latin typeface="MetaSerifProBook-Regular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 1.duration of supraphysiological glucocorticoid use</a:t>
            </a:r>
          </a:p>
          <a:p>
            <a:pPr marL="0" indent="0" algn="l">
              <a:lnSpc>
                <a:spcPct val="150000"/>
              </a:lnSpc>
              <a:buNone/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2. average dose used over this period</a:t>
            </a:r>
          </a:p>
          <a:p>
            <a:pPr marL="0" indent="0" algn="l">
              <a:lnSpc>
                <a:spcPct val="150000"/>
              </a:lnSpc>
              <a:buNone/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3.clinical manifestations of iatrogenic Cushing’s syndrome</a:t>
            </a:r>
          </a:p>
          <a:p>
            <a:pPr marL="0" indent="0" algn="l">
              <a:lnSpc>
                <a:spcPct val="150000"/>
              </a:lnSpc>
              <a:buNone/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4.overall functional status</a:t>
            </a:r>
          </a:p>
          <a:p>
            <a:pPr marL="0" indent="0" algn="l">
              <a:lnSpc>
                <a:spcPct val="150000"/>
              </a:lnSpc>
              <a:buNone/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5. risk of relapse and previous response with GWS.</a:t>
            </a:r>
          </a:p>
          <a:p>
            <a:pPr algn="l"/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Rapid taper protocols were found to be 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less effective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17894880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3C68C-FE1F-461F-8EEF-8699EC626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8EC05C-2554-4B7F-8A2D-46EA6029C2B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672282"/>
            <a:ext cx="12192000" cy="4561608"/>
          </a:xfrm>
        </p:spPr>
        <p:txBody>
          <a:bodyPr/>
          <a:lstStyle/>
          <a:p>
            <a:pPr algn="l">
              <a:lnSpc>
                <a:spcPct val="200000"/>
              </a:lnSpc>
            </a:pP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absence of 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well designed studies that evaluate approaches to 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glucocorticoid taper</a:t>
            </a:r>
          </a:p>
          <a:p>
            <a:pPr algn="l">
              <a:lnSpc>
                <a:spcPct val="200000"/>
              </a:lnSpc>
            </a:pP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an individualized approach is needed for each patient</a:t>
            </a:r>
          </a:p>
          <a:p>
            <a:pPr algn="l">
              <a:lnSpc>
                <a:spcPct val="20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As most patients are treated with either </a:t>
            </a:r>
            <a:r>
              <a:rPr lang="en-US" sz="2000" b="0" i="0" u="none" strike="noStrike" baseline="0" dirty="0" err="1">
                <a:solidFill>
                  <a:srgbClr val="231F20"/>
                </a:solidFill>
                <a:latin typeface="MetaSerifProBook-Regular"/>
              </a:rPr>
              <a:t>predniso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(lo)ne or dexamethasone, 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suggest conversion to </a:t>
            </a:r>
            <a:r>
              <a:rPr lang="en-IN" sz="2000" b="0" i="0" u="none" strike="noStrike" baseline="0" dirty="0" err="1">
                <a:solidFill>
                  <a:srgbClr val="231F20"/>
                </a:solidFill>
                <a:latin typeface="MetaSerifProBook-Regular"/>
              </a:rPr>
              <a:t>predniso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(lo)ne therapy taken 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once a day in the morning as soon as possible</a:t>
            </a:r>
          </a:p>
          <a:p>
            <a:pPr algn="l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410798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685A9-5743-49E7-9696-1406BE58F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659" y="245169"/>
            <a:ext cx="8911687" cy="1280890"/>
          </a:xfrm>
        </p:spPr>
        <p:txBody>
          <a:bodyPr/>
          <a:lstStyle/>
          <a:p>
            <a:r>
              <a:rPr lang="en-IN" dirty="0"/>
              <a:t>RECOMMENDATIONS…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801B3-718A-4A13-844A-6AFBEB64768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1233" y="1079157"/>
            <a:ext cx="11878962" cy="518983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2000" b="1" u="sng" dirty="0"/>
              <a:t>SYSTEMIC STEROIDS</a:t>
            </a:r>
          </a:p>
          <a:p>
            <a:pPr>
              <a:lnSpc>
                <a:spcPct val="15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use the lowest effective dose of glucocorticoids for the shortest period of time</a:t>
            </a:r>
          </a:p>
          <a:p>
            <a:pPr algn="l">
              <a:lnSpc>
                <a:spcPct val="15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favor once daily dosing when using intermediate and long acting glucocorticoids (</a:t>
            </a:r>
            <a:r>
              <a:rPr lang="en-US" sz="2000" b="0" i="0" u="none" strike="noStrike" baseline="0" dirty="0" err="1">
                <a:solidFill>
                  <a:srgbClr val="231F20"/>
                </a:solidFill>
                <a:latin typeface="MetaProNormal-Regular"/>
              </a:rPr>
              <a:t>eg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, prednisone, prednisolone,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dexamethasone)</a:t>
            </a:r>
          </a:p>
          <a:p>
            <a:pPr algn="l">
              <a:lnSpc>
                <a:spcPct val="15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avoid bedtime administration of glucocorticoids</a:t>
            </a:r>
          </a:p>
          <a:p>
            <a:pPr algn="l">
              <a:lnSpc>
                <a:spcPct val="15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Do not taper down glucocorticoids if the treatment course is &lt;2 weeks. </a:t>
            </a:r>
          </a:p>
          <a:p>
            <a:pPr algn="l">
              <a:lnSpc>
                <a:spcPct val="15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The risk of HPAA axis suppression in such cases is low</a:t>
            </a:r>
          </a:p>
          <a:p>
            <a:pPr algn="l">
              <a:lnSpc>
                <a:spcPct val="15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can be discontinued abruptly. If treatment is prolonged beyond 2 weeks, the risk of HPAA suppression increases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529400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02262-E590-4831-9771-2396021BE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931D0-20B8-4C0F-9626-4215CF64794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469556"/>
            <a:ext cx="12192000" cy="6058930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150000"/>
              </a:lnSpc>
            </a:pPr>
            <a:r>
              <a:rPr lang="en-IN" b="1" u="sng" dirty="0">
                <a:solidFill>
                  <a:srgbClr val="231F20"/>
                </a:solidFill>
                <a:latin typeface="MetaProMedium-Regular"/>
              </a:rPr>
              <a:t>INHALED GLUCOCORTICOIDS</a:t>
            </a:r>
            <a:endParaRPr lang="en-IN" sz="1800" b="1" i="0" u="sng" strike="noStrike" baseline="0" dirty="0">
              <a:solidFill>
                <a:srgbClr val="231F20"/>
              </a:solidFill>
              <a:latin typeface="MetaProMedium-Regular"/>
            </a:endParaRPr>
          </a:p>
          <a:p>
            <a:pPr algn="l">
              <a:lnSpc>
                <a:spcPct val="150000"/>
              </a:lnSpc>
            </a:pPr>
            <a:r>
              <a:rPr lang="en-US" sz="1800" b="0" i="0" u="none" strike="noStrike" baseline="0" dirty="0">
                <a:solidFill>
                  <a:srgbClr val="231F20"/>
                </a:solidFill>
                <a:latin typeface="MetaProNormal-Regular"/>
              </a:rPr>
              <a:t>•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use the lowest effective dose of glucocorticoids for the shortest period of time</a:t>
            </a:r>
          </a:p>
          <a:p>
            <a:pPr algn="l">
              <a:lnSpc>
                <a:spcPct val="15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• Use spacers and mouth rinsing to reduce systemic absorption through the GI tract</a:t>
            </a:r>
          </a:p>
          <a:p>
            <a:pPr algn="l">
              <a:lnSpc>
                <a:spcPct val="150000"/>
              </a:lnSpc>
            </a:pPr>
            <a:endParaRPr lang="en-US" dirty="0">
              <a:solidFill>
                <a:srgbClr val="231F20"/>
              </a:solidFill>
              <a:latin typeface="MetaProNormal-Regular"/>
            </a:endParaRPr>
          </a:p>
          <a:p>
            <a:pPr algn="l">
              <a:lnSpc>
                <a:spcPct val="150000"/>
              </a:lnSpc>
            </a:pPr>
            <a:r>
              <a:rPr lang="en-IN" b="1" u="sng" dirty="0">
                <a:solidFill>
                  <a:srgbClr val="231F20"/>
                </a:solidFill>
                <a:latin typeface="MetaProMedium-Regular"/>
              </a:rPr>
              <a:t>INTRA ARTICULAR GLUCOCORTICOIS</a:t>
            </a:r>
            <a:endParaRPr lang="en-IN" sz="1800" b="1" i="0" u="sng" strike="noStrike" baseline="0" dirty="0">
              <a:solidFill>
                <a:srgbClr val="231F20"/>
              </a:solidFill>
              <a:latin typeface="MetaProMedium-Regular"/>
            </a:endParaRPr>
          </a:p>
          <a:p>
            <a:pPr algn="l"/>
            <a:r>
              <a:rPr lang="en-US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• reduce the number of injections and space out the administration of intra-articular glucocorticoids</a:t>
            </a:r>
            <a:endParaRPr lang="en-US" sz="2000" b="0" i="0" u="none" strike="noStrike" baseline="0" dirty="0">
              <a:solidFill>
                <a:srgbClr val="231F20"/>
              </a:solidFill>
              <a:latin typeface="MetaProLight-Regular"/>
            </a:endParaRPr>
          </a:p>
          <a:p>
            <a:pPr algn="l"/>
            <a:r>
              <a:rPr lang="en-US" sz="2000" b="0" i="0" u="none" strike="noStrike" baseline="0" dirty="0">
                <a:solidFill>
                  <a:srgbClr val="231F20"/>
                </a:solidFill>
                <a:latin typeface="MetaProLight-Regular"/>
              </a:rPr>
              <a:t>high risk of sustained glucocorticoid induced adrenal insufficiency if they receive &gt;3 injections over course of a year</a:t>
            </a:r>
            <a:endParaRPr lang="en-US" sz="2000" b="0" i="0" u="none" strike="noStrike" baseline="0" dirty="0">
              <a:solidFill>
                <a:srgbClr val="231F20"/>
              </a:solidFill>
              <a:latin typeface="MetaProNormal-Regular"/>
            </a:endParaRPr>
          </a:p>
          <a:p>
            <a:pPr algn="l">
              <a:lnSpc>
                <a:spcPct val="15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• Whenever possible, avoid simultaneous injections of multiple joints</a:t>
            </a:r>
          </a:p>
          <a:p>
            <a:pPr algn="l">
              <a:lnSpc>
                <a:spcPct val="15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• Use the lowest effective dose of glucocorticoids</a:t>
            </a:r>
          </a:p>
          <a:p>
            <a:pPr algn="l">
              <a:lnSpc>
                <a:spcPct val="15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• Favor triamcinolone </a:t>
            </a:r>
            <a:r>
              <a:rPr lang="en-US" sz="2000" b="0" i="0" u="none" strike="noStrike" baseline="0" dirty="0" err="1">
                <a:solidFill>
                  <a:srgbClr val="231F20"/>
                </a:solidFill>
                <a:latin typeface="MetaProNormal-Regular"/>
              </a:rPr>
              <a:t>hexacetonide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 over triamcinolone acetonide because of its higher residence time in the joint (lower risk of systemic absorption)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20048147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673CC-53EC-408B-A56A-F774337F6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F39403-281D-4AD9-8197-0F298E59BDA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0022" y="708454"/>
            <a:ext cx="12051956" cy="4413328"/>
          </a:xfrm>
        </p:spPr>
        <p:txBody>
          <a:bodyPr>
            <a:noAutofit/>
          </a:bodyPr>
          <a:lstStyle/>
          <a:p>
            <a:pPr algn="l">
              <a:lnSpc>
                <a:spcPct val="200000"/>
              </a:lnSpc>
            </a:pPr>
            <a:r>
              <a:rPr lang="en-IN" sz="2000" b="1" i="0" u="sng" strike="noStrike" baseline="0" dirty="0">
                <a:solidFill>
                  <a:srgbClr val="231F20"/>
                </a:solidFill>
                <a:latin typeface="MetaProMedium-Regular"/>
              </a:rPr>
              <a:t>Initial rapid glucocorticoid taper</a:t>
            </a:r>
          </a:p>
          <a:p>
            <a:pPr algn="l">
              <a:lnSpc>
                <a:spcPct val="20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• For patients on an average daily glucocorticoid dose of:</a:t>
            </a:r>
          </a:p>
          <a:p>
            <a:pPr algn="l">
              <a:lnSpc>
                <a:spcPct val="20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ArialMT"/>
              </a:rPr>
              <a:t>○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○</a:t>
            </a:r>
            <a:r>
              <a:rPr lang="en-US" sz="2000" b="0" i="1" u="none" strike="noStrike" baseline="0" dirty="0">
                <a:solidFill>
                  <a:srgbClr val="231F20"/>
                </a:solidFill>
                <a:latin typeface="MetaProNormal-Italic"/>
              </a:rPr>
              <a:t>PED &gt;40 mg daily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—decrease daily glucocorticoid dose by 5-10 mg weekly increments until PED 20 mg daily</a:t>
            </a:r>
          </a:p>
          <a:p>
            <a:pPr algn="l">
              <a:lnSpc>
                <a:spcPct val="20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ArialMT"/>
              </a:rPr>
              <a:t>○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○</a:t>
            </a:r>
            <a:r>
              <a:rPr lang="en-US" sz="2000" b="0" i="1" u="none" strike="noStrike" baseline="0" dirty="0">
                <a:solidFill>
                  <a:srgbClr val="231F20"/>
                </a:solidFill>
                <a:latin typeface="MetaProNormal-Italic"/>
              </a:rPr>
              <a:t>PED 20-40 mg daily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—decrease daily glucocorticoid dose by 5 mg weekly increments until PED 20 mg daily</a:t>
            </a:r>
          </a:p>
          <a:p>
            <a:pPr algn="l">
              <a:lnSpc>
                <a:spcPct val="20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ArialMT"/>
              </a:rPr>
              <a:t>○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○</a:t>
            </a:r>
            <a:r>
              <a:rPr lang="en-US" sz="2000" b="0" i="1" u="none" strike="noStrike" baseline="0" dirty="0">
                <a:solidFill>
                  <a:srgbClr val="231F20"/>
                </a:solidFill>
                <a:latin typeface="MetaProNormal-Italic"/>
              </a:rPr>
              <a:t>PED 10-20 mg daily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—proceed to the slow glucocorticoid taper recommendations</a:t>
            </a:r>
          </a:p>
          <a:p>
            <a:pPr algn="l">
              <a:lnSpc>
                <a:spcPct val="20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• For patients taking twice a day </a:t>
            </a:r>
            <a:r>
              <a:rPr lang="en-US" sz="2000" b="0" i="0" u="none" strike="noStrike" baseline="0" dirty="0" err="1">
                <a:solidFill>
                  <a:srgbClr val="231F20"/>
                </a:solidFill>
                <a:latin typeface="MetaProNormal-Regular"/>
              </a:rPr>
              <a:t>predniso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(lo)ne, or evening doses, switch </a:t>
            </a:r>
            <a:r>
              <a:rPr lang="en-US" sz="2000" b="0" i="0" u="none" strike="noStrike" baseline="0" dirty="0" err="1">
                <a:solidFill>
                  <a:srgbClr val="231F20"/>
                </a:solidFill>
                <a:latin typeface="MetaProNormal-Regular"/>
              </a:rPr>
              <a:t>predniso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(lo)ne to once a day, in the morning</a:t>
            </a:r>
          </a:p>
          <a:p>
            <a:pPr algn="l">
              <a:lnSpc>
                <a:spcPct val="20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• For patients taking dexamethasone, switch to </a:t>
            </a:r>
            <a:r>
              <a:rPr lang="en-US" sz="2000" b="0" i="0" u="none" strike="noStrike" baseline="0" dirty="0" err="1">
                <a:solidFill>
                  <a:srgbClr val="231F20"/>
                </a:solidFill>
                <a:latin typeface="MetaProNormal-Regular"/>
              </a:rPr>
              <a:t>predniso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(lo)ne equivalent dose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11255280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C6308-0D14-48B2-B029-64B93EF95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C2C45F-2FDC-48C2-94A1-F33E45B80F6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411892"/>
            <a:ext cx="12138454" cy="5750011"/>
          </a:xfrm>
        </p:spPr>
        <p:txBody>
          <a:bodyPr>
            <a:normAutofit/>
          </a:bodyPr>
          <a:lstStyle/>
          <a:p>
            <a:pPr algn="l">
              <a:lnSpc>
                <a:spcPct val="200000"/>
              </a:lnSpc>
            </a:pPr>
            <a:r>
              <a:rPr lang="en-IN" sz="2000" b="1" i="0" u="sng" strike="noStrike" baseline="0" dirty="0">
                <a:solidFill>
                  <a:srgbClr val="231F20"/>
                </a:solidFill>
                <a:latin typeface="MetaProMedium-Regular"/>
              </a:rPr>
              <a:t>Subsequent slow glucocorticoid taper</a:t>
            </a:r>
            <a:endParaRPr lang="en-US" sz="2000" b="1" i="0" u="sng" strike="noStrike" baseline="0" dirty="0">
              <a:solidFill>
                <a:srgbClr val="231F20"/>
              </a:solidFill>
              <a:latin typeface="MetaProNormal-Regular"/>
            </a:endParaRPr>
          </a:p>
          <a:p>
            <a:pPr algn="l">
              <a:lnSpc>
                <a:spcPct val="20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• For patients transitioning after the initial rapid glucocorticoid taper or patients taking PED ≤20 mg daily:</a:t>
            </a:r>
          </a:p>
          <a:p>
            <a:pPr algn="l">
              <a:lnSpc>
                <a:spcPct val="20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ArialMT"/>
              </a:rPr>
              <a:t>○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○</a:t>
            </a:r>
            <a:r>
              <a:rPr lang="en-US" sz="2000" b="0" i="1" u="none" strike="noStrike" baseline="0" dirty="0">
                <a:solidFill>
                  <a:srgbClr val="231F20"/>
                </a:solidFill>
                <a:latin typeface="MetaProNormal-Italic"/>
              </a:rPr>
              <a:t>PED 10-20 mg daily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—decrease daily glucocorticoid dose by 1-2.5 mg weekly decrements until 10 mg daily. If severe GWS, consider bi-monthly decrements</a:t>
            </a:r>
          </a:p>
          <a:p>
            <a:pPr algn="l">
              <a:lnSpc>
                <a:spcPct val="20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ArialMT"/>
              </a:rPr>
              <a:t>○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○</a:t>
            </a:r>
            <a:r>
              <a:rPr lang="en-US" sz="2000" b="0" i="1" u="none" strike="noStrike" baseline="0" dirty="0">
                <a:solidFill>
                  <a:srgbClr val="231F20"/>
                </a:solidFill>
                <a:latin typeface="MetaProNormal-Italic"/>
              </a:rPr>
              <a:t>PED 5-10 mg daily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—decrease by 1 mg weekly decrements until 5 mg daily. If severe GWS, consider bi-monthly or even monthly decrements</a:t>
            </a:r>
          </a:p>
          <a:p>
            <a:pPr algn="l">
              <a:lnSpc>
                <a:spcPct val="20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ArialMT"/>
              </a:rPr>
              <a:t>○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○</a:t>
            </a:r>
            <a:r>
              <a:rPr lang="en-US" sz="2000" b="0" i="1" u="none" strike="noStrike" baseline="0" dirty="0">
                <a:solidFill>
                  <a:srgbClr val="231F20"/>
                </a:solidFill>
                <a:latin typeface="MetaProNormal-Italic"/>
              </a:rPr>
              <a:t>PED 5 mg daily*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ProNormal-Regular"/>
              </a:rPr>
              <a:t>—do not stop or decrease glucocorticoid until HPAA recovery has been documented. Consider switching to hydrocortisone 20 mg (15 on waking,5 mg at noon) if HPAA recovery is delayed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12165283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CC230-8C52-4A49-A33E-AEE52044B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659" y="162791"/>
            <a:ext cx="10903249" cy="1280890"/>
          </a:xfrm>
        </p:spPr>
        <p:txBody>
          <a:bodyPr>
            <a:normAutofit/>
          </a:bodyPr>
          <a:lstStyle/>
          <a:p>
            <a:r>
              <a:rPr lang="en-IN" sz="3200" b="1" i="0" u="sng" strike="noStrike" baseline="0" dirty="0">
                <a:solidFill>
                  <a:srgbClr val="231F20"/>
                </a:solidFill>
                <a:latin typeface="MetaProMedium-Regular"/>
              </a:rPr>
              <a:t>Assessment of hypothalamic-pituitary-adrenal axis</a:t>
            </a:r>
            <a:endParaRPr lang="en-IN" sz="3200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50BED0-9B12-4C26-99BC-4A532E4DDA5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930876"/>
            <a:ext cx="12192000" cy="5634681"/>
          </a:xfrm>
        </p:spPr>
        <p:txBody>
          <a:bodyPr>
            <a:normAutofit fontScale="92500"/>
          </a:bodyPr>
          <a:lstStyle/>
          <a:p>
            <a:pPr algn="l">
              <a:lnSpc>
                <a:spcPct val="20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recovery of the HPAA should be assessed only in patients taking a prednisolone equivalent dose of 5 mg a day </a:t>
            </a:r>
          </a:p>
          <a:p>
            <a:pPr algn="l">
              <a:lnSpc>
                <a:spcPct val="200000"/>
              </a:lnSpc>
            </a:pP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recovery is likely 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to occur more rapidly if the patient is switched to hydrocortisone (short acting glucocorticoid) as </a:t>
            </a:r>
            <a:r>
              <a:rPr lang="it-IT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opposed to predniso(lo)ne</a:t>
            </a:r>
          </a:p>
          <a:p>
            <a:pPr algn="l">
              <a:lnSpc>
                <a:spcPct val="200000"/>
              </a:lnSpc>
            </a:pP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HPAA 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recovery is unlikely in patients treated with long 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acting glucocorticoids</a:t>
            </a:r>
          </a:p>
          <a:p>
            <a:pPr algn="l">
              <a:lnSpc>
                <a:spcPct val="200000"/>
              </a:lnSpc>
            </a:pPr>
            <a:r>
              <a:rPr lang="en-IN" sz="2000" dirty="0">
                <a:solidFill>
                  <a:srgbClr val="231F20"/>
                </a:solidFill>
                <a:latin typeface="MetaSerifProBook-Regular"/>
              </a:rPr>
              <a:t>Approach is to asses HPAA 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for at least one to four weeks and reassess every three 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months until recovery occurs</a:t>
            </a:r>
          </a:p>
          <a:p>
            <a:pPr algn="l">
              <a:lnSpc>
                <a:spcPct val="200000"/>
              </a:lnSpc>
            </a:pP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patients with GI-AI 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lasting for more than one to two years, reassessment can be spanned out to every six to 12 months</a:t>
            </a:r>
          </a:p>
          <a:p>
            <a:pPr algn="l">
              <a:lnSpc>
                <a:spcPct val="20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done after 24 hours without any glucocorticoid 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therapy </a:t>
            </a:r>
            <a:endParaRPr lang="en-US" sz="2000" b="0" i="0" u="none" strike="noStrike" baseline="0" dirty="0">
              <a:solidFill>
                <a:srgbClr val="231F20"/>
              </a:solidFill>
              <a:latin typeface="MetaSerifProBook-Regular"/>
            </a:endParaRPr>
          </a:p>
          <a:p>
            <a:pPr algn="l">
              <a:lnSpc>
                <a:spcPct val="200000"/>
              </a:lnSpc>
            </a:pPr>
            <a:r>
              <a:rPr lang="en-IN" sz="2000" dirty="0">
                <a:solidFill>
                  <a:srgbClr val="231F20"/>
                </a:solidFill>
                <a:latin typeface="MetaSerifProBook-Regular"/>
              </a:rPr>
              <a:t>MC-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  measurement of morning cortisol concentrations, synthetic ACTH stimulation tests</a:t>
            </a:r>
            <a:endParaRPr lang="en-IN" sz="2000" b="0" i="0" u="none" strike="noStrike" baseline="0" dirty="0">
              <a:solidFill>
                <a:srgbClr val="231F20"/>
              </a:solidFill>
              <a:latin typeface="MetaSerifProBook-Regular"/>
            </a:endParaRPr>
          </a:p>
          <a:p>
            <a:pPr algn="l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46572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9B223-6525-4576-847A-BF99DF018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550FC28-0E8B-4D25-99E1-361ACFDF693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22757879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AF180-2D31-424B-A5F6-7667542FC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81899C6-28C3-49EB-AAA8-4C6950E56B7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5638" t="-2042" r="2635" b="2343"/>
          <a:stretch/>
        </p:blipFill>
        <p:spPr>
          <a:xfrm>
            <a:off x="0" y="-403654"/>
            <a:ext cx="12192000" cy="7241058"/>
          </a:xfrm>
        </p:spPr>
      </p:pic>
    </p:spTree>
    <p:extLst>
      <p:ext uri="{BB962C8B-B14F-4D97-AF65-F5344CB8AC3E}">
        <p14:creationId xmlns:p14="http://schemas.microsoft.com/office/powerpoint/2010/main" val="17701373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203D2-0CB4-429E-BBC8-B3C7A4798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567" y="129839"/>
            <a:ext cx="8911687" cy="1280890"/>
          </a:xfrm>
        </p:spPr>
        <p:txBody>
          <a:bodyPr/>
          <a:lstStyle/>
          <a:p>
            <a:r>
              <a:rPr lang="en-IN" b="1" u="sng" dirty="0"/>
              <a:t>GWS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CBBC2-D594-4FC2-95EA-436EAFC6E8F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161536"/>
            <a:ext cx="12192000" cy="5305167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withdrawal reaction that may occur during the glucocorticoid taper owing to developed </a:t>
            </a:r>
            <a:r>
              <a:rPr lang="en-IN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dependence on supraphysiological glucocorticoid concentrations</a:t>
            </a:r>
          </a:p>
          <a:p>
            <a:pPr algn="l">
              <a:lnSpc>
                <a:spcPct val="150000"/>
              </a:lnSpc>
            </a:pPr>
            <a:r>
              <a:rPr lang="en-IN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pathophysiology of GWS is multifactorial</a:t>
            </a:r>
          </a:p>
          <a:p>
            <a:pPr algn="l">
              <a:lnSpc>
                <a:spcPct val="150000"/>
              </a:lnSpc>
            </a:pPr>
            <a:r>
              <a:rPr lang="en-IN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mediated by:-</a:t>
            </a:r>
          </a:p>
          <a:p>
            <a:pPr algn="l">
              <a:lnSpc>
                <a:spcPct val="150000"/>
              </a:lnSpc>
            </a:pPr>
            <a:r>
              <a:rPr lang="en-IN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suppressed corticotropin releasing hormone,</a:t>
            </a:r>
          </a:p>
          <a:p>
            <a:pPr algn="l">
              <a:lnSpc>
                <a:spcPct val="150000"/>
              </a:lnSpc>
            </a:pPr>
            <a:r>
              <a:rPr lang="en-US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central noradrenergic and dopaminergic system,</a:t>
            </a:r>
          </a:p>
          <a:p>
            <a:pPr algn="l">
              <a:lnSpc>
                <a:spcPct val="150000"/>
              </a:lnSpc>
            </a:pPr>
            <a:r>
              <a:rPr lang="en-US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decrease in pro-opiomelanocortin related peptides</a:t>
            </a:r>
          </a:p>
          <a:p>
            <a:pPr algn="l">
              <a:lnSpc>
                <a:spcPct val="150000"/>
              </a:lnSpc>
            </a:pPr>
            <a:r>
              <a:rPr lang="en-US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due to chronic suppression of HPAA</a:t>
            </a:r>
          </a:p>
          <a:p>
            <a:pPr algn="l">
              <a:lnSpc>
                <a:spcPct val="150000"/>
              </a:lnSpc>
            </a:pPr>
            <a:r>
              <a:rPr lang="en-US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increase in </a:t>
            </a:r>
            <a:r>
              <a:rPr lang="en-US" sz="1800" b="0" i="1" u="sng" strike="noStrike" baseline="0" dirty="0">
                <a:solidFill>
                  <a:srgbClr val="231F20"/>
                </a:solidFill>
                <a:latin typeface="MetaSerifProBook-Regular"/>
              </a:rPr>
              <a:t>cytokines (interleukin 6, tumor necrosis </a:t>
            </a:r>
            <a:r>
              <a:rPr lang="en-IN" sz="1800" b="0" i="1" u="sng" strike="noStrike" baseline="0" dirty="0">
                <a:solidFill>
                  <a:srgbClr val="231F20"/>
                </a:solidFill>
                <a:latin typeface="MetaSerifProBook-Regular"/>
              </a:rPr>
              <a:t>factor </a:t>
            </a:r>
            <a:r>
              <a:rPr lang="el-GR" sz="1800" b="0" i="1" u="sng" strike="noStrike" baseline="0" dirty="0">
                <a:solidFill>
                  <a:srgbClr val="231F20"/>
                </a:solidFill>
                <a:latin typeface="SymbolMT"/>
              </a:rPr>
              <a:t>α</a:t>
            </a:r>
            <a:r>
              <a:rPr lang="el-GR" sz="1800" b="0" i="1" u="sng" strike="noStrike" baseline="0" dirty="0">
                <a:solidFill>
                  <a:srgbClr val="231F20"/>
                </a:solidFill>
                <a:latin typeface="MetaSerifProBook-Regular"/>
              </a:rPr>
              <a:t>) </a:t>
            </a:r>
            <a:r>
              <a:rPr lang="en-IN" sz="1800" b="0" i="1" u="sng" strike="noStrike" baseline="0" dirty="0">
                <a:solidFill>
                  <a:srgbClr val="231F20"/>
                </a:solidFill>
                <a:latin typeface="MetaSerifProBook-Regular"/>
              </a:rPr>
              <a:t>and prostaglandins</a:t>
            </a:r>
          </a:p>
          <a:p>
            <a:pPr algn="l">
              <a:lnSpc>
                <a:spcPct val="150000"/>
              </a:lnSpc>
            </a:pPr>
            <a:r>
              <a:rPr lang="en-US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often feel unwell even when still taking doses that are supraphysiological but lower than their usual glucocorticoid doses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402804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C8445-BADD-4C14-88B6-66A6688E6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E063C-2B8E-4C3B-B7FD-3A132F5EA2D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-1" y="807308"/>
            <a:ext cx="12192001" cy="5426582"/>
          </a:xfrm>
        </p:spPr>
        <p:txBody>
          <a:bodyPr>
            <a:normAutofit/>
          </a:bodyPr>
          <a:lstStyle/>
          <a:p>
            <a:pPr algn="l">
              <a:lnSpc>
                <a:spcPct val="200000"/>
              </a:lnSpc>
            </a:pPr>
            <a:r>
              <a:rPr lang="en-IN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anorexia, nausea, emesis, 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lethargy, somnolence, arthralgia, myalgia, low </a:t>
            </a:r>
            <a:r>
              <a:rPr lang="en-IN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grade fever, postural hypotension, and psychiatric 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symptoms (mainly depression, anxiety, and panic </a:t>
            </a:r>
            <a:r>
              <a:rPr lang="en-IN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attacks)</a:t>
            </a:r>
          </a:p>
          <a:p>
            <a:pPr algn="l">
              <a:lnSpc>
                <a:spcPct val="200000"/>
              </a:lnSpc>
            </a:pPr>
            <a:r>
              <a:rPr lang="en-US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may last months</a:t>
            </a:r>
          </a:p>
          <a:p>
            <a:pPr algn="l">
              <a:lnSpc>
                <a:spcPct val="200000"/>
              </a:lnSpc>
            </a:pPr>
            <a:r>
              <a:rPr lang="en-US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 patients report poor quality of life and wellbeing</a:t>
            </a:r>
          </a:p>
          <a:p>
            <a:pPr algn="l">
              <a:lnSpc>
                <a:spcPct val="200000"/>
              </a:lnSpc>
            </a:pPr>
            <a:r>
              <a:rPr lang="en-US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under-recognized as a separate entity</a:t>
            </a:r>
          </a:p>
          <a:p>
            <a:pPr algn="l">
              <a:lnSpc>
                <a:spcPct val="200000"/>
              </a:lnSpc>
            </a:pPr>
            <a:r>
              <a:rPr lang="en-IN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Partly 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because of overlap of GWS symptoms with those of adrenal insufficiency and possibly the underlying </a:t>
            </a:r>
            <a:r>
              <a:rPr lang="en-IN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disorder.</a:t>
            </a:r>
          </a:p>
          <a:p>
            <a:pPr algn="l">
              <a:lnSpc>
                <a:spcPct val="200000"/>
              </a:lnSpc>
            </a:pPr>
            <a:r>
              <a:rPr lang="en-US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When  do not recognized GWS as a separate entity, the recovery process can be difficult and prolonged, especially if</a:t>
            </a:r>
          </a:p>
          <a:p>
            <a:pPr marL="0" indent="0" algn="l">
              <a:lnSpc>
                <a:spcPct val="200000"/>
              </a:lnSpc>
              <a:buNone/>
            </a:pPr>
            <a:r>
              <a:rPr lang="en-US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        doses are increased unnecessarily.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528492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C3FB6-D905-4273-8476-DADAD6326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184" y="154554"/>
            <a:ext cx="8911687" cy="1280890"/>
          </a:xfrm>
        </p:spPr>
        <p:txBody>
          <a:bodyPr/>
          <a:lstStyle/>
          <a:p>
            <a:r>
              <a:rPr lang="en-IN" dirty="0"/>
              <a:t>Rx of GIAI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C7E306-1665-4330-95F2-C2D8FD43266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97924"/>
            <a:ext cx="12126097" cy="5469925"/>
          </a:xfrm>
        </p:spPr>
        <p:txBody>
          <a:bodyPr>
            <a:normAutofit/>
          </a:bodyPr>
          <a:lstStyle/>
          <a:p>
            <a:pPr algn="l">
              <a:lnSpc>
                <a:spcPct val="16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HPAA recovery in patients with GI-AI can take months 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to years</a:t>
            </a:r>
          </a:p>
          <a:p>
            <a:pPr algn="l">
              <a:lnSpc>
                <a:spcPct val="160000"/>
              </a:lnSpc>
            </a:pP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higher glucocorticoid 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doses for a longer duration, those with a lower body mass index, and those with features of iatrogenic Cushing’s syndrome are likely to take longer to 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recover</a:t>
            </a:r>
          </a:p>
          <a:p>
            <a:pPr algn="l">
              <a:lnSpc>
                <a:spcPct val="16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proportion of patients may develop 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chronic or permanent GI-AI</a:t>
            </a:r>
          </a:p>
          <a:p>
            <a:pPr algn="l">
              <a:lnSpc>
                <a:spcPct val="16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15% of patients may have persistent GI-AI when reassessed three years after 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discontinuation of supraphysiological glucocorticoid 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therapy, and 2-7% of patients may never recover 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adrenal function</a:t>
            </a:r>
          </a:p>
          <a:p>
            <a:pPr algn="l">
              <a:lnSpc>
                <a:spcPct val="160000"/>
              </a:lnSpc>
            </a:pP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median age 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at diagnosis of 54 years and a median duration of 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GI-AI </a:t>
            </a:r>
            <a:r>
              <a:rPr lang="en-IN" sz="2000" dirty="0">
                <a:solidFill>
                  <a:srgbClr val="231F20"/>
                </a:solidFill>
                <a:latin typeface="MetaSerifProBook-Regular"/>
              </a:rPr>
              <a:t>-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three years</a:t>
            </a:r>
          </a:p>
          <a:p>
            <a:pPr algn="l">
              <a:lnSpc>
                <a:spcPct val="16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One in five patients with GI-AI reported not being aware of the diagnosis</a:t>
            </a:r>
          </a:p>
          <a:p>
            <a:pPr algn="l">
              <a:lnSpc>
                <a:spcPct val="16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are less likely to receive adequate education on adrenal insufficiency than other 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patients</a:t>
            </a:r>
          </a:p>
          <a:p>
            <a:pPr algn="l">
              <a:lnSpc>
                <a:spcPct val="160000"/>
              </a:lnSpc>
            </a:pPr>
            <a:endParaRPr lang="en-IN" sz="2000" b="0" i="0" u="none" strike="noStrike" baseline="0" dirty="0">
              <a:solidFill>
                <a:srgbClr val="231F20"/>
              </a:solidFill>
              <a:latin typeface="MetaSerifProBook-Regular"/>
            </a:endParaRPr>
          </a:p>
          <a:p>
            <a:pPr algn="l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608976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491C5-26B2-4774-AEBB-DA5116C5E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CC001CF-F79C-4F7A-95E4-915C6EEA95E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28916319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5E017-1B3C-4728-AA5C-F481C68AA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BAE93-A0EB-4595-9B27-4005CA67B6E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"/>
            <a:ext cx="12192000" cy="6858000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IN" sz="1800" b="1" i="0" u="sng" strike="noStrike" baseline="0" dirty="0">
                <a:solidFill>
                  <a:srgbClr val="231F20"/>
                </a:solidFill>
                <a:latin typeface="MetaProNormal-Regular"/>
              </a:rPr>
              <a:t>Sick day rules:</a:t>
            </a:r>
          </a:p>
          <a:p>
            <a:pPr algn="l">
              <a:lnSpc>
                <a:spcPct val="150000"/>
              </a:lnSpc>
            </a:pPr>
            <a:r>
              <a:rPr lang="en-US" sz="1800" b="0" i="0" u="none" strike="noStrike" baseline="0" dirty="0">
                <a:solidFill>
                  <a:srgbClr val="231F20"/>
                </a:solidFill>
                <a:latin typeface="ArialMT"/>
              </a:rPr>
              <a:t>○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MetaProNormal-Regular"/>
              </a:rPr>
              <a:t>○</a:t>
            </a:r>
            <a:r>
              <a:rPr lang="en-US" sz="1800" b="1" i="1" u="sng" strike="noStrike" baseline="0" dirty="0">
                <a:solidFill>
                  <a:srgbClr val="231F20"/>
                </a:solidFill>
                <a:latin typeface="MetaProNormal-Italic"/>
              </a:rPr>
              <a:t>Sick day rule 1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MetaProNormal-Regular"/>
              </a:rPr>
              <a:t>—double or triple daily oral glucocorticoid dose during illness that requires bed rest and/or antibiotics or is associated with high fever (&gt;38°C)</a:t>
            </a:r>
          </a:p>
          <a:p>
            <a:pPr algn="l">
              <a:lnSpc>
                <a:spcPct val="150000"/>
              </a:lnSpc>
            </a:pPr>
            <a:r>
              <a:rPr lang="en-US" sz="1800" b="0" i="0" u="none" strike="noStrike" baseline="0" dirty="0">
                <a:solidFill>
                  <a:srgbClr val="231F20"/>
                </a:solidFill>
                <a:latin typeface="MetaProNormal-Regular"/>
              </a:rPr>
              <a:t>Double or triple the dose on the day of any minor procedure/surgery that does not require fasting</a:t>
            </a:r>
            <a:endParaRPr lang="en-IN" sz="1800" b="0" i="0" u="none" strike="noStrike" baseline="0" dirty="0">
              <a:solidFill>
                <a:srgbClr val="231F20"/>
              </a:solidFill>
              <a:latin typeface="MetaProNormal-Regular"/>
            </a:endParaRPr>
          </a:p>
          <a:p>
            <a:pPr algn="l">
              <a:lnSpc>
                <a:spcPct val="150000"/>
              </a:lnSpc>
            </a:pPr>
            <a:r>
              <a:rPr lang="en-IN" sz="1800" b="0" i="0" u="none" strike="noStrike" baseline="0" dirty="0">
                <a:solidFill>
                  <a:srgbClr val="231F20"/>
                </a:solidFill>
                <a:latin typeface="ArialMT"/>
              </a:rPr>
              <a:t>○</a:t>
            </a:r>
            <a:r>
              <a:rPr lang="en-IN" sz="1800" b="0" i="0" u="none" strike="noStrike" baseline="0" dirty="0">
                <a:solidFill>
                  <a:srgbClr val="231F20"/>
                </a:solidFill>
                <a:latin typeface="MetaProNormal-Regular"/>
              </a:rPr>
              <a:t>○</a:t>
            </a:r>
            <a:r>
              <a:rPr lang="en-IN" sz="1800" b="1" i="1" u="sng" strike="noStrike" baseline="0" dirty="0">
                <a:solidFill>
                  <a:srgbClr val="231F20"/>
                </a:solidFill>
                <a:latin typeface="MetaProNormal-Italic"/>
              </a:rPr>
              <a:t>Sick day rule 2</a:t>
            </a:r>
            <a:r>
              <a:rPr lang="en-IN" sz="1800" b="0" i="0" u="none" strike="noStrike" baseline="0" dirty="0">
                <a:solidFill>
                  <a:srgbClr val="231F20"/>
                </a:solidFill>
                <a:latin typeface="MetaProNormal-Regular"/>
              </a:rPr>
              <a:t>†—self-inject glucocorticoid when unable to take oral glucocorticoid (</a:t>
            </a:r>
            <a:r>
              <a:rPr lang="en-IN" sz="1800" b="0" i="0" u="none" strike="noStrike" baseline="0" dirty="0" err="1">
                <a:solidFill>
                  <a:srgbClr val="231F20"/>
                </a:solidFill>
                <a:latin typeface="MetaProNormal-Regular"/>
              </a:rPr>
              <a:t>eg</a:t>
            </a:r>
            <a:r>
              <a:rPr lang="en-IN" sz="1800" b="0" i="0" u="none" strike="noStrike" baseline="0" dirty="0">
                <a:solidFill>
                  <a:srgbClr val="231F20"/>
                </a:solidFill>
                <a:latin typeface="MetaProNormal-Regular"/>
              </a:rPr>
              <a:t>, acute gastroenteritis), during severe illness, after major trauma,</a:t>
            </a:r>
            <a:r>
              <a:rPr lang="en-US" dirty="0">
                <a:solidFill>
                  <a:srgbClr val="231F20"/>
                </a:solidFill>
                <a:latin typeface="MetaProNormal-Regular"/>
              </a:rPr>
              <a:t>if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MetaProNormal-Regular"/>
              </a:rPr>
              <a:t> patient is confused, drowsy, or unconscious. </a:t>
            </a:r>
          </a:p>
          <a:p>
            <a:pPr algn="l">
              <a:lnSpc>
                <a:spcPct val="150000"/>
              </a:lnSpc>
            </a:pPr>
            <a:r>
              <a:rPr lang="en-US" sz="1800" b="0" i="0" u="none" strike="noStrike" baseline="0" dirty="0">
                <a:solidFill>
                  <a:srgbClr val="231F20"/>
                </a:solidFill>
                <a:latin typeface="MetaProNormal-Regular"/>
              </a:rPr>
              <a:t>Also, self-inject glucocorticoid in preparation for surgery and procedures requiring general anesthesia, during prolonged fasting (</a:t>
            </a:r>
            <a:r>
              <a:rPr lang="en-US" sz="1800" b="0" i="0" u="none" strike="noStrike" baseline="0" dirty="0" err="1">
                <a:solidFill>
                  <a:srgbClr val="231F20"/>
                </a:solidFill>
                <a:latin typeface="MetaProNormal-Regular"/>
              </a:rPr>
              <a:t>eg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MetaProNormal-Regular"/>
              </a:rPr>
              <a:t>, preparation for colonoscopy),and at the onset of adrenal crisis. </a:t>
            </a:r>
          </a:p>
          <a:p>
            <a:pPr algn="l">
              <a:lnSpc>
                <a:spcPct val="150000"/>
              </a:lnSpc>
            </a:pPr>
            <a:r>
              <a:rPr lang="en-US" sz="1800" b="0" i="0" u="none" strike="noStrike" baseline="0" dirty="0" err="1">
                <a:solidFill>
                  <a:srgbClr val="231F20"/>
                </a:solidFill>
                <a:latin typeface="MetaProNormal-Regular"/>
              </a:rPr>
              <a:t>Eg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MetaProNormal-Regular"/>
              </a:rPr>
              <a:t> of recommended injectable doses in adults: </a:t>
            </a:r>
          </a:p>
          <a:p>
            <a:pPr algn="l">
              <a:lnSpc>
                <a:spcPct val="150000"/>
              </a:lnSpc>
            </a:pPr>
            <a:r>
              <a:rPr lang="en-US" sz="1800" b="0" i="0" u="none" strike="noStrike" baseline="0" dirty="0">
                <a:solidFill>
                  <a:srgbClr val="231F20"/>
                </a:solidFill>
                <a:latin typeface="MetaProNormal-Regular"/>
              </a:rPr>
              <a:t>Hydrocortisone 50 mg every 6 hours</a:t>
            </a:r>
          </a:p>
          <a:p>
            <a:pPr algn="l">
              <a:lnSpc>
                <a:spcPct val="150000"/>
              </a:lnSpc>
            </a:pPr>
            <a:r>
              <a:rPr lang="en-US" dirty="0">
                <a:solidFill>
                  <a:srgbClr val="231F20"/>
                </a:solidFill>
                <a:latin typeface="MetaProNormal-Regular"/>
              </a:rPr>
              <a:t>D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MetaProNormal-Regular"/>
              </a:rPr>
              <a:t>examethasone 4 mg/24 hours</a:t>
            </a:r>
          </a:p>
          <a:p>
            <a:pPr algn="l">
              <a:lnSpc>
                <a:spcPct val="150000"/>
              </a:lnSpc>
            </a:pPr>
            <a:r>
              <a:rPr lang="en-US" sz="1800" b="0" i="0" u="none" strike="noStrike" baseline="0" dirty="0">
                <a:solidFill>
                  <a:srgbClr val="231F20"/>
                </a:solidFill>
                <a:latin typeface="MetaProNormal-Regular"/>
              </a:rPr>
              <a:t>methylprednisolone 40 mg/12 hours.</a:t>
            </a:r>
          </a:p>
          <a:p>
            <a:pPr algn="l">
              <a:lnSpc>
                <a:spcPct val="150000"/>
              </a:lnSpc>
            </a:pPr>
            <a:r>
              <a:rPr lang="en-US" sz="1800" b="0" i="0" u="none" strike="noStrike" baseline="0" dirty="0">
                <a:solidFill>
                  <a:srgbClr val="231F20"/>
                </a:solidFill>
                <a:latin typeface="MetaProNormal-Regular"/>
              </a:rPr>
              <a:t> If the patient is admitted to hospital, continuous hydrocortisone infusion should be favored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86757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06472-289F-4750-BEFD-034D77B6F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D74C7-C0FB-4252-93A1-4AD191527E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378" y="815546"/>
            <a:ext cx="12109622" cy="5708822"/>
          </a:xfrm>
        </p:spPr>
        <p:txBody>
          <a:bodyPr>
            <a:normAutofit/>
          </a:bodyPr>
          <a:lstStyle/>
          <a:p>
            <a:pPr algn="l">
              <a:lnSpc>
                <a:spcPct val="200000"/>
              </a:lnSpc>
            </a:pPr>
            <a:r>
              <a:rPr lang="en-IN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Chronic glucocorticoid therapy-hydrocortisone 15mg on waking and 5mg 6-8hrs later or</a:t>
            </a:r>
          </a:p>
          <a:p>
            <a:pPr algn="l">
              <a:lnSpc>
                <a:spcPct val="200000"/>
              </a:lnSpc>
            </a:pPr>
            <a:r>
              <a:rPr lang="en-US" sz="1800" b="0" i="0" u="none" strike="noStrike" baseline="0" dirty="0" err="1">
                <a:solidFill>
                  <a:srgbClr val="231F20"/>
                </a:solidFill>
                <a:latin typeface="MetaSerifProBook-Regular"/>
              </a:rPr>
              <a:t>predniso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(lo)ne  4-5 mg on morning once </a:t>
            </a:r>
          </a:p>
          <a:p>
            <a:pPr algn="l">
              <a:lnSpc>
                <a:spcPct val="200000"/>
              </a:lnSpc>
            </a:pPr>
            <a:r>
              <a:rPr lang="en-US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Guidelines suggest twice or thrice daily hydrocortisone as a valid replacement scheme in patients with adrenal insufficiency to mimic the </a:t>
            </a:r>
            <a:r>
              <a:rPr lang="en-IN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physiological cortisol rhythm</a:t>
            </a:r>
          </a:p>
          <a:p>
            <a:pPr algn="l">
              <a:lnSpc>
                <a:spcPct val="200000"/>
              </a:lnSpc>
            </a:pPr>
            <a:r>
              <a:rPr lang="en-US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adrenal crisis in a hospital </a:t>
            </a:r>
            <a:r>
              <a:rPr lang="en-IN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setting</a:t>
            </a:r>
            <a:r>
              <a:rPr lang="en-IN" dirty="0">
                <a:solidFill>
                  <a:srgbClr val="231F20"/>
                </a:solidFill>
                <a:latin typeface="MetaSerifProBook-Regular"/>
              </a:rPr>
              <a:t>-</a:t>
            </a:r>
            <a:r>
              <a:rPr lang="en-IN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 hydrocortisone 100 mg bolus injection 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f/b </a:t>
            </a:r>
            <a:r>
              <a:rPr lang="en-US" dirty="0">
                <a:solidFill>
                  <a:srgbClr val="231F20"/>
                </a:solidFill>
                <a:latin typeface="MetaSerifProBook-Regular"/>
              </a:rPr>
              <a:t>IV 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of 100 mg hydrocortisone per 24 hours is the preferable.</a:t>
            </a:r>
          </a:p>
          <a:p>
            <a:pPr algn="l">
              <a:lnSpc>
                <a:spcPct val="200000"/>
              </a:lnSpc>
            </a:pPr>
            <a:r>
              <a:rPr lang="en-IN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clinical improvement 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is seen, hydrocortisone to be converted to oral administration at an increased dose (usually double the usual daily dose) and gradually tapered to the </a:t>
            </a:r>
            <a:r>
              <a:rPr lang="en-IN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usual regimen</a:t>
            </a:r>
            <a:endParaRPr lang="en-US" sz="1800" b="0" i="0" u="none" strike="noStrike" baseline="0" dirty="0">
              <a:solidFill>
                <a:srgbClr val="231F20"/>
              </a:solidFill>
              <a:latin typeface="MetaSerifProBook-Regular"/>
            </a:endParaRPr>
          </a:p>
          <a:p>
            <a:pPr algn="l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108609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9F653-9AFE-4A73-AA57-1BEC73E49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902" y="269883"/>
            <a:ext cx="8911687" cy="1280890"/>
          </a:xfrm>
        </p:spPr>
        <p:txBody>
          <a:bodyPr/>
          <a:lstStyle/>
          <a:p>
            <a:r>
              <a:rPr lang="en-IN" dirty="0"/>
              <a:t>Emerging Rx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2B7BB-0776-439C-8355-D314B82A14F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665" y="1235676"/>
            <a:ext cx="12134335" cy="455552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Novel modified release glucocorticoids</a:t>
            </a:r>
          </a:p>
          <a:p>
            <a:pPr algn="l">
              <a:lnSpc>
                <a:spcPct val="150000"/>
              </a:lnSpc>
            </a:pP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Replacement </a:t>
            </a: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therapy to reproduce the circadian cortisol rhythm in patients with established adrenal insufficiency</a:t>
            </a:r>
          </a:p>
          <a:p>
            <a:pPr algn="l">
              <a:lnSpc>
                <a:spcPct val="15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these modified release formulations could reduce the risk of adrenal insufficiency </a:t>
            </a:r>
          </a:p>
          <a:p>
            <a:pPr algn="l">
              <a:lnSpc>
                <a:spcPct val="15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 promote recovery of adrenal function in patients exposed to 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glucocorticoids</a:t>
            </a:r>
          </a:p>
          <a:p>
            <a:pPr algn="l">
              <a:lnSpc>
                <a:spcPct val="150000"/>
              </a:lnSpc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further research in this area is </a:t>
            </a:r>
            <a:r>
              <a:rPr lang="en-IN" sz="2000" b="0" i="0" u="none" strike="noStrike" baseline="0" dirty="0">
                <a:solidFill>
                  <a:srgbClr val="231F20"/>
                </a:solidFill>
                <a:latin typeface="MetaSerifProBook-Regular"/>
              </a:rPr>
              <a:t>needed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15843624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64F8A-4152-419F-9EF1-E5BA59266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226" y="269883"/>
            <a:ext cx="8911687" cy="1280890"/>
          </a:xfrm>
        </p:spPr>
        <p:txBody>
          <a:bodyPr/>
          <a:lstStyle/>
          <a:p>
            <a:r>
              <a:rPr lang="en-IN" b="1" i="1" u="sng" dirty="0"/>
              <a:t>Nutshell…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C90B46-FA83-42D5-9749-013C428494A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260390"/>
            <a:ext cx="12192000" cy="5436972"/>
          </a:xfrm>
        </p:spPr>
        <p:txBody>
          <a:bodyPr>
            <a:normAutofit/>
          </a:bodyPr>
          <a:lstStyle/>
          <a:p>
            <a:pPr algn="l">
              <a:lnSpc>
                <a:spcPct val="200000"/>
              </a:lnSpc>
            </a:pPr>
            <a:r>
              <a:rPr lang="en-US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Patients exposed to exogenous glucocorticoids are at risk of developing GI-AI</a:t>
            </a:r>
          </a:p>
          <a:p>
            <a:pPr algn="l">
              <a:lnSpc>
                <a:spcPct val="200000"/>
              </a:lnSpc>
            </a:pPr>
            <a:r>
              <a:rPr lang="en-IN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needs to be 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promptly recognized, anticipated, and optimally </a:t>
            </a:r>
            <a:r>
              <a:rPr lang="en-IN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managed.</a:t>
            </a:r>
          </a:p>
          <a:p>
            <a:pPr algn="l">
              <a:lnSpc>
                <a:spcPct val="200000"/>
              </a:lnSpc>
            </a:pPr>
            <a:r>
              <a:rPr lang="en-US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treated with high doses of glucocorticoids for a longer duration may develop severe GWS when the treatment is tapered down</a:t>
            </a:r>
          </a:p>
          <a:p>
            <a:pPr algn="l">
              <a:lnSpc>
                <a:spcPct val="200000"/>
              </a:lnSpc>
            </a:pPr>
            <a:r>
              <a:rPr lang="en-IN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Individualized glucocorticoid taper</a:t>
            </a:r>
          </a:p>
          <a:p>
            <a:pPr algn="l">
              <a:lnSpc>
                <a:spcPct val="200000"/>
              </a:lnSpc>
            </a:pPr>
            <a:r>
              <a:rPr lang="en-IN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should receive optimal education 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on management of adrenal insufficiency</a:t>
            </a:r>
          </a:p>
          <a:p>
            <a:pPr algn="l">
              <a:lnSpc>
                <a:spcPct val="200000"/>
              </a:lnSpc>
            </a:pPr>
            <a:r>
              <a:rPr lang="en-US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management of glucocorticoid therapy during an </a:t>
            </a:r>
            <a:r>
              <a:rPr lang="en-IN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illness</a:t>
            </a:r>
          </a:p>
          <a:p>
            <a:pPr algn="l">
              <a:lnSpc>
                <a:spcPct val="200000"/>
              </a:lnSpc>
            </a:pPr>
            <a:r>
              <a:rPr lang="en-US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Guidelines need to be developed to cover </a:t>
            </a:r>
            <a:r>
              <a:rPr lang="en-IN" sz="1800" b="0" i="0" u="none" strike="noStrike" baseline="0" dirty="0">
                <a:solidFill>
                  <a:srgbClr val="231F20"/>
                </a:solidFill>
                <a:latin typeface="MetaSerifProBook-Regular"/>
              </a:rPr>
              <a:t>gaps in the management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427006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2CC34-9B30-429F-A1B8-91480F5FA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4F70747-2072-4188-AC8F-9E15A853F844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5566899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1022</TotalTime>
  <Words>2299</Words>
  <Application>Microsoft Office PowerPoint</Application>
  <PresentationFormat>Widescreen</PresentationFormat>
  <Paragraphs>207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Wisp</vt:lpstr>
      <vt:lpstr>PowerPoint Presentation</vt:lpstr>
      <vt:lpstr>INTRODUCTION…</vt:lpstr>
      <vt:lpstr>EPIDEMIOLOGY OF GIAI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CLINICAL RELEVANCE</vt:lpstr>
      <vt:lpstr>PowerPoint Presentation</vt:lpstr>
      <vt:lpstr>CLINICAL PRESENTATION</vt:lpstr>
      <vt:lpstr>PowerPoint Presentation</vt:lpstr>
      <vt:lpstr>PowerPoint Presentation</vt:lpstr>
      <vt:lpstr>ADRENAL CRISIS</vt:lpstr>
      <vt:lpstr>PowerPoint Presentation</vt:lpstr>
      <vt:lpstr>PowerPoint Presentation</vt:lpstr>
      <vt:lpstr>APPROACH TO STEROID TAPER…</vt:lpstr>
      <vt:lpstr>PowerPoint Presentation</vt:lpstr>
      <vt:lpstr>PowerPoint Presentation</vt:lpstr>
      <vt:lpstr>RECOMMENDATIONS…</vt:lpstr>
      <vt:lpstr>PowerPoint Presentation</vt:lpstr>
      <vt:lpstr>PowerPoint Presentation</vt:lpstr>
      <vt:lpstr>PowerPoint Presentation</vt:lpstr>
      <vt:lpstr>Assessment of hypothalamic-pituitary-adrenal axis</vt:lpstr>
      <vt:lpstr>PowerPoint Presentation</vt:lpstr>
      <vt:lpstr>PowerPoint Presentation</vt:lpstr>
      <vt:lpstr>GWS</vt:lpstr>
      <vt:lpstr>PowerPoint Presentation</vt:lpstr>
      <vt:lpstr>Rx of GIAI</vt:lpstr>
      <vt:lpstr>PowerPoint Presentation</vt:lpstr>
      <vt:lpstr>PowerPoint Presentation</vt:lpstr>
      <vt:lpstr>PowerPoint Presentation</vt:lpstr>
      <vt:lpstr>Emerging Rx</vt:lpstr>
      <vt:lpstr>Nutshell…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SREERAJ HARIDAS</dc:creator>
  <cp:lastModifiedBy>919496144142</cp:lastModifiedBy>
  <cp:revision>75</cp:revision>
  <dcterms:created xsi:type="dcterms:W3CDTF">2021-10-17T10:42:42Z</dcterms:created>
  <dcterms:modified xsi:type="dcterms:W3CDTF">2021-10-27T09:01:10Z</dcterms:modified>
</cp:coreProperties>
</file>