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8" r:id="rId9"/>
    <p:sldId id="264" r:id="rId10"/>
    <p:sldId id="269" r:id="rId11"/>
    <p:sldId id="271" r:id="rId12"/>
    <p:sldId id="262" r:id="rId13"/>
    <p:sldId id="265" r:id="rId14"/>
    <p:sldId id="266" r:id="rId15"/>
    <p:sldId id="267" r:id="rId16"/>
    <p:sldId id="274" r:id="rId17"/>
    <p:sldId id="270" r:id="rId18"/>
    <p:sldId id="273" r:id="rId19"/>
    <p:sldId id="275" r:id="rId20"/>
    <p:sldId id="276" r:id="rId21"/>
    <p:sldId id="278" r:id="rId22"/>
    <p:sldId id="272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0" r:id="rId34"/>
    <p:sldId id="291" r:id="rId35"/>
    <p:sldId id="292" r:id="rId36"/>
    <p:sldId id="289" r:id="rId37"/>
    <p:sldId id="288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0860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8972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4981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1692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7219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0250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859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390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5224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4386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219F-0516-40CB-90CD-4AF7106783ED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3598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4219F-0516-40CB-90CD-4AF7106783ED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8FF60-C430-43D2-9E39-A5C84D738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575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Bahnschrift SemiLight SemiConde" pitchFamily="34" charset="0"/>
              </a:rPr>
              <a:t>FIBROCAVITARY DISEASE</a:t>
            </a:r>
            <a:endParaRPr lang="en-IN" dirty="0">
              <a:latin typeface="Bahnschrift SemiLight SemiConde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Bahnschrift Light SemiCondensed" pitchFamily="34" charset="0"/>
              </a:rPr>
              <a:t>DR IBRAHIM ALI SALEEM</a:t>
            </a:r>
          </a:p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Bahnschrift Light SemiCondensed" pitchFamily="34" charset="0"/>
              </a:rPr>
              <a:t>JR3 </a:t>
            </a:r>
          </a:p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Bahnschrift Light SemiCondensed" pitchFamily="34" charset="0"/>
              </a:rPr>
              <a:t>GENERAL MEDICINE</a:t>
            </a:r>
          </a:p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Bahnschrift Light SemiCondensed" pitchFamily="34" charset="0"/>
              </a:rPr>
              <a:t>GOVT. TDMCH</a:t>
            </a:r>
            <a:endParaRPr lang="en-IN" sz="2000" dirty="0">
              <a:solidFill>
                <a:schemeClr val="accent5">
                  <a:lumMod val="50000"/>
                </a:schemeClr>
              </a:solidFill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83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N" dirty="0">
              <a:latin typeface="Bahnschrift SemiLight SemiConde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1.WHAT IS A FIBRO-CAVITARY LESION?</a:t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</a:br>
            <a:endParaRPr lang="en-US" dirty="0" smtClean="0">
              <a:solidFill>
                <a:schemeClr val="accent2">
                  <a:lumMod val="75000"/>
                </a:schemeClr>
              </a:solidFill>
              <a:latin typeface="Bahnschrift SemiLight SemiConde" pitchFamily="34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2.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WHAT ARE THE CONDITIONS ASSOCIATED WITH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FIBROCAVITARY LESIONS?</a:t>
            </a:r>
          </a:p>
          <a:p>
            <a:pPr marL="0" indent="0">
              <a:buNone/>
            </a:pPr>
            <a:endParaRPr lang="en-US" dirty="0">
              <a:solidFill>
                <a:schemeClr val="accent2">
                  <a:lumMod val="75000"/>
                </a:schemeClr>
              </a:solidFill>
              <a:latin typeface="Bahnschrift SemiLight SemiConde" pitchFamily="34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3.HOW DO YOU CLINICALLY DIAGNOSE A FIBROCAVITARY LESION?</a:t>
            </a:r>
            <a:endParaRPr lang="en-IN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hnschrift Light SemiCondensed" pitchFamily="34" charset="0"/>
              </a:rPr>
              <a:t>BEHOLD!</a:t>
            </a:r>
            <a:endParaRPr lang="en-IN" dirty="0">
              <a:latin typeface="Bahnschrift Light SemiCondensed" pitchFamily="34" charset="0"/>
            </a:endParaRPr>
          </a:p>
        </p:txBody>
      </p:sp>
      <p:sp>
        <p:nvSpPr>
          <p:cNvPr id="4" name="AutoShape 2" descr="Radiographic presentation of the tuberculosis-like fibrocavitary form of NTMPD. Fibrocavitary disease is characterized by areas of increased opacity and cavitation (arrow), usually in the upper lobes. HRCT image kindly provided by Dr L-O. Larsson. 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460" y="1600200"/>
            <a:ext cx="647307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758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42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Bahnschrift SemiLight SemiConde" pitchFamily="34" charset="0"/>
              </a:rPr>
              <a:t>1. WHAT IS A FIBROCAVITARY LESION?</a:t>
            </a:r>
            <a:endParaRPr lang="en-IN" dirty="0">
              <a:latin typeface="Bahnschrift SemiLight SemiConde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ahnschrift SemiLight SemiConde" pitchFamily="34" charset="0"/>
              </a:rPr>
              <a:t>Areas of lung fibrosis</a:t>
            </a:r>
          </a:p>
          <a:p>
            <a:pPr marL="0" indent="0">
              <a:buNone/>
            </a:pPr>
            <a:r>
              <a:rPr lang="en-US" dirty="0" smtClean="0">
                <a:latin typeface="Bahnschrift SemiLight SemiConde" pitchFamily="34" charset="0"/>
              </a:rPr>
              <a:t>	      Plus</a:t>
            </a:r>
          </a:p>
          <a:p>
            <a:r>
              <a:rPr lang="en-US" dirty="0" smtClean="0">
                <a:latin typeface="Bahnschrift SemiLight SemiConde" pitchFamily="34" charset="0"/>
              </a:rPr>
              <a:t>Areas of </a:t>
            </a:r>
            <a:r>
              <a:rPr lang="en-US" dirty="0" err="1" smtClean="0">
                <a:latin typeface="Bahnschrift SemiLight SemiConde" pitchFamily="34" charset="0"/>
              </a:rPr>
              <a:t>cavitations</a:t>
            </a:r>
            <a:r>
              <a:rPr lang="en-US" dirty="0" smtClean="0">
                <a:latin typeface="Bahnschrift SemiLight SemiConde" pitchFamily="34" charset="0"/>
              </a:rPr>
              <a:t> within them</a:t>
            </a:r>
            <a:endParaRPr lang="en-IN" dirty="0">
              <a:latin typeface="Bahnschrift SemiLight SemiCon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77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DIVING A LITTLE DEEPER!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LUNG FIBROSIS: simply put.</a:t>
            </a:r>
            <a:endParaRPr lang="en-IN" i="1" dirty="0" smtClean="0"/>
          </a:p>
          <a:p>
            <a:r>
              <a:rPr lang="en-IN" i="1" dirty="0" smtClean="0"/>
              <a:t>‘</a:t>
            </a:r>
            <a:r>
              <a:rPr lang="en-IN" i="1" dirty="0"/>
              <a:t>scarring in the </a:t>
            </a:r>
            <a:r>
              <a:rPr lang="en-IN" i="1" dirty="0" smtClean="0"/>
              <a:t>lungs’</a:t>
            </a:r>
          </a:p>
          <a:p>
            <a:r>
              <a:rPr lang="en-US" dirty="0" smtClean="0"/>
              <a:t>impacting </a:t>
            </a:r>
            <a:r>
              <a:rPr lang="en-US" dirty="0"/>
              <a:t>how you breathe and get oxygen into the </a:t>
            </a:r>
            <a:r>
              <a:rPr lang="en-US" dirty="0" smtClean="0"/>
              <a:t>blood.</a:t>
            </a:r>
          </a:p>
          <a:p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167970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Pulmonary fibrosis - Symptoms and causes - Mayo Clini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5" y="1556792"/>
            <a:ext cx="8262817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9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4740"/>
            <a:ext cx="9144000" cy="4702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264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</a:t>
            </a:r>
            <a:r>
              <a:rPr lang="en-US" dirty="0" smtClean="0"/>
              <a:t>UNG CAVITY: pathologically</a:t>
            </a:r>
          </a:p>
          <a:p>
            <a:r>
              <a:rPr lang="en-US" i="1" dirty="0"/>
              <a:t> </a:t>
            </a:r>
            <a:r>
              <a:rPr lang="en-US" i="1" dirty="0" smtClean="0"/>
              <a:t>”a </a:t>
            </a:r>
            <a:r>
              <a:rPr lang="en-US" i="1" dirty="0"/>
              <a:t>gas-filled area of the lung in the center of a nodule or area of </a:t>
            </a:r>
            <a:r>
              <a:rPr lang="en-US" i="1" dirty="0" smtClean="0"/>
              <a:t>consolidation or mass</a:t>
            </a:r>
          </a:p>
          <a:p>
            <a:r>
              <a:rPr lang="en-US" i="1" dirty="0"/>
              <a:t>p</a:t>
            </a:r>
            <a:r>
              <a:rPr lang="en-US" i="1" dirty="0" smtClean="0"/>
              <a:t>roduced by the expulsion of a necrotic part of the lesion via the bronchial tree”</a:t>
            </a:r>
          </a:p>
          <a:p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65912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LUNG CAVITY: </a:t>
            </a:r>
            <a:r>
              <a:rPr lang="en-US" dirty="0" err="1" smtClean="0"/>
              <a:t>radiographically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 smtClean="0"/>
              <a:t>lucency</a:t>
            </a:r>
            <a:r>
              <a:rPr lang="en-US" dirty="0" smtClean="0"/>
              <a:t> within a zone of pulmonary consolidation, nodule or mass</a:t>
            </a:r>
          </a:p>
          <a:p>
            <a:r>
              <a:rPr lang="en-US" dirty="0" smtClean="0"/>
              <a:t>A lucent area within the lung that may or may not contain a fluid level and</a:t>
            </a:r>
          </a:p>
          <a:p>
            <a:r>
              <a:rPr lang="en-US" dirty="0" smtClean="0"/>
              <a:t>And surrounded by a wall, usually of varied thickness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756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general rule of lung cavity: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Organisms that cause </a:t>
            </a:r>
            <a:r>
              <a:rPr lang="en-US" dirty="0" err="1" smtClean="0"/>
              <a:t>subacute</a:t>
            </a:r>
            <a:r>
              <a:rPr lang="en-US" dirty="0" smtClean="0"/>
              <a:t> or chronic pulmonary infections – more frequently associated with cavity</a:t>
            </a:r>
          </a:p>
          <a:p>
            <a:pPr lvl="1"/>
            <a:r>
              <a:rPr lang="en-US" dirty="0" smtClean="0"/>
              <a:t>Mycobacteria, fungi</a:t>
            </a:r>
          </a:p>
          <a:p>
            <a:endParaRPr lang="en-US" dirty="0" smtClean="0"/>
          </a:p>
          <a:p>
            <a:r>
              <a:rPr lang="en-US" dirty="0" smtClean="0"/>
              <a:t>Exceptions:</a:t>
            </a:r>
          </a:p>
          <a:p>
            <a:pPr lvl="1"/>
            <a:r>
              <a:rPr lang="en-US" dirty="0" err="1" smtClean="0"/>
              <a:t>Necrotising</a:t>
            </a:r>
            <a:r>
              <a:rPr lang="en-US" dirty="0" smtClean="0"/>
              <a:t> pneumonias </a:t>
            </a:r>
            <a:r>
              <a:rPr lang="en-US" dirty="0" err="1" smtClean="0"/>
              <a:t>a/w</a:t>
            </a:r>
            <a:r>
              <a:rPr lang="en-US" dirty="0" smtClean="0"/>
              <a:t>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err="1" smtClean="0"/>
              <a:t>Klebsiella</a:t>
            </a:r>
            <a:r>
              <a:rPr lang="en-US" dirty="0" smtClean="0"/>
              <a:t> </a:t>
            </a:r>
            <a:r>
              <a:rPr lang="en-US" dirty="0" err="1" smtClean="0"/>
              <a:t>pneumoniae</a:t>
            </a:r>
            <a:r>
              <a:rPr lang="en-US" dirty="0" smtClean="0"/>
              <a:t>, Staph </a:t>
            </a:r>
            <a:r>
              <a:rPr lang="en-US" dirty="0" err="1" smtClean="0"/>
              <a:t>aureus</a:t>
            </a:r>
            <a:endParaRPr lang="en-IN" dirty="0" smtClean="0"/>
          </a:p>
          <a:p>
            <a:pPr marL="57150" indent="0">
              <a:buNone/>
            </a:pPr>
            <a:endParaRPr lang="en-US" dirty="0" smtClean="0"/>
          </a:p>
          <a:p>
            <a:r>
              <a:rPr lang="en-US" dirty="0" smtClean="0"/>
              <a:t>A cavity almost always rules out viral etiology</a:t>
            </a:r>
          </a:p>
        </p:txBody>
      </p:sp>
    </p:spTree>
    <p:extLst>
      <p:ext uri="{BB962C8B-B14F-4D97-AF65-F5344CB8AC3E}">
        <p14:creationId xmlns:p14="http://schemas.microsoft.com/office/powerpoint/2010/main" val="148963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624" y="2204863"/>
            <a:ext cx="2515859" cy="3861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100" name="Picture 4" descr="Cavit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6" t="6424"/>
          <a:stretch/>
        </p:blipFill>
        <p:spPr bwMode="auto">
          <a:xfrm>
            <a:off x="4967242" y="2204864"/>
            <a:ext cx="3106632" cy="400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91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THE CONDITIONS ASSOCIATED WITH</a:t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</a:b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FIBROCAVITARY LESIONS</a:t>
            </a:r>
            <a:endParaRPr lang="en-US" dirty="0" smtClean="0">
              <a:solidFill>
                <a:schemeClr val="accent2">
                  <a:lumMod val="75000"/>
                </a:schemeClr>
              </a:solidFill>
              <a:latin typeface="Bahnschrift SemiLight SemiConde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1. TUBERCULOSIS</a:t>
            </a:r>
          </a:p>
          <a:p>
            <a:pPr marL="0" indent="0">
              <a:buNone/>
            </a:pPr>
            <a:r>
              <a:rPr lang="en-US" dirty="0" smtClean="0"/>
              <a:t>2. SARCOIDOSIS</a:t>
            </a:r>
          </a:p>
          <a:p>
            <a:pPr marL="0" indent="0">
              <a:buNone/>
            </a:pPr>
            <a:r>
              <a:rPr lang="en-US" dirty="0" smtClean="0"/>
              <a:t>3. BRONCHIECTASIS</a:t>
            </a:r>
          </a:p>
          <a:p>
            <a:pPr marL="0" indent="0">
              <a:buNone/>
            </a:pPr>
            <a:r>
              <a:rPr lang="en-US" dirty="0" smtClean="0"/>
              <a:t>4. POST-RADIATION FIBROSIS</a:t>
            </a:r>
          </a:p>
          <a:p>
            <a:pPr marL="0" indent="0">
              <a:buNone/>
            </a:pPr>
            <a:r>
              <a:rPr lang="en-US" dirty="0" smtClean="0"/>
              <a:t>5. EMPHYSEMA</a:t>
            </a:r>
          </a:p>
          <a:p>
            <a:pPr marL="0" indent="0">
              <a:buNone/>
            </a:pPr>
            <a:r>
              <a:rPr lang="en-US" dirty="0" smtClean="0"/>
              <a:t>6. FIBROSING ALVEOLITIS</a:t>
            </a:r>
          </a:p>
          <a:p>
            <a:pPr marL="0" indent="0">
              <a:buNone/>
            </a:pPr>
            <a:r>
              <a:rPr lang="en-US" dirty="0" smtClean="0"/>
              <a:t>7. POST-INFECTIVE SCARRING</a:t>
            </a:r>
          </a:p>
          <a:p>
            <a:pPr marL="0" indent="0">
              <a:buNone/>
            </a:pPr>
            <a:r>
              <a:rPr lang="en-US" dirty="0" smtClean="0"/>
              <a:t>8. ANKYLOSING SPONDYLITIS</a:t>
            </a:r>
          </a:p>
          <a:p>
            <a:pPr marL="514350" indent="-514350">
              <a:buAutoNum type="arabicPeriod" startAt="9"/>
            </a:pPr>
            <a:r>
              <a:rPr lang="en-US" dirty="0" smtClean="0"/>
              <a:t>MARFAN’S SYNDROME</a:t>
            </a:r>
          </a:p>
          <a:p>
            <a:pPr marL="514350" indent="-514350">
              <a:buAutoNum type="arabicPeriod" startAt="9"/>
            </a:pPr>
            <a:r>
              <a:rPr lang="en-US" dirty="0"/>
              <a:t> </a:t>
            </a:r>
            <a:r>
              <a:rPr lang="en-US" dirty="0" smtClean="0"/>
              <a:t>MEDICATIONS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79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Bahnschrift SemiLight SemiConde" pitchFamily="34" charset="0"/>
              </a:rPr>
              <a:t>CLINICAL DIAGNOSIS OF A FIBROCAVITARY LESION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</a:p>
          <a:p>
            <a:r>
              <a:rPr lang="en-US" dirty="0" smtClean="0"/>
              <a:t>PHYSICAL EXAMINATION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067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Age : </a:t>
            </a:r>
          </a:p>
          <a:p>
            <a:r>
              <a:rPr lang="en-US" dirty="0" smtClean="0"/>
              <a:t>20-40 : </a:t>
            </a:r>
            <a:r>
              <a:rPr lang="en-US" dirty="0" err="1" smtClean="0"/>
              <a:t>Sarcoidosis</a:t>
            </a:r>
            <a:r>
              <a:rPr lang="en-US" dirty="0" smtClean="0"/>
              <a:t>, CTD, Pulmonary LCH, Inherited ILD ( Familial IPF, </a:t>
            </a:r>
            <a:r>
              <a:rPr lang="en-US" dirty="0" err="1" smtClean="0"/>
              <a:t>Gaucher’s</a:t>
            </a:r>
            <a:r>
              <a:rPr lang="en-US" dirty="0" smtClean="0"/>
              <a:t> disease, </a:t>
            </a:r>
            <a:r>
              <a:rPr lang="en-US" dirty="0" err="1" smtClean="0"/>
              <a:t>Hermansky-Pudlak</a:t>
            </a:r>
            <a:r>
              <a:rPr lang="en-US" dirty="0" smtClean="0"/>
              <a:t> syndrome)</a:t>
            </a:r>
          </a:p>
          <a:p>
            <a:r>
              <a:rPr lang="en-US" dirty="0" smtClean="0"/>
              <a:t>&gt; 50years : IPF, Post TB Fibrosis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094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Sex: </a:t>
            </a:r>
          </a:p>
          <a:p>
            <a:r>
              <a:rPr lang="en-US" dirty="0" smtClean="0"/>
              <a:t>Premenopausal women (exclusive) – </a:t>
            </a:r>
            <a:r>
              <a:rPr lang="en-US" dirty="0" err="1" smtClean="0"/>
              <a:t>Lymphangioleiomyomatosis</a:t>
            </a:r>
            <a:r>
              <a:rPr lang="en-US" dirty="0" smtClean="0"/>
              <a:t>, pulmonary involvement in Tuberous sclerosis</a:t>
            </a:r>
          </a:p>
          <a:p>
            <a:r>
              <a:rPr lang="en-US" dirty="0" smtClean="0"/>
              <a:t>Females – ILD in </a:t>
            </a:r>
            <a:r>
              <a:rPr lang="en-US" dirty="0" err="1" smtClean="0"/>
              <a:t>Hermansky</a:t>
            </a:r>
            <a:r>
              <a:rPr lang="en-US" dirty="0" smtClean="0"/>
              <a:t> </a:t>
            </a:r>
            <a:r>
              <a:rPr lang="en-US" dirty="0" err="1" smtClean="0"/>
              <a:t>Pudlak</a:t>
            </a:r>
            <a:r>
              <a:rPr lang="en-US" dirty="0" smtClean="0"/>
              <a:t> Syndrome, CTD</a:t>
            </a:r>
          </a:p>
          <a:p>
            <a:r>
              <a:rPr lang="en-US" dirty="0" smtClean="0"/>
              <a:t>Male – </a:t>
            </a:r>
            <a:r>
              <a:rPr lang="en-US" dirty="0" err="1" smtClean="0"/>
              <a:t>Pneumoconioses</a:t>
            </a:r>
            <a:r>
              <a:rPr lang="en-US" dirty="0" smtClean="0"/>
              <a:t>, RA - ILD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2993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Occupation: </a:t>
            </a:r>
          </a:p>
          <a:p>
            <a:pPr lvl="1"/>
            <a:r>
              <a:rPr lang="en-US" smtClean="0"/>
              <a:t>Pneumoconiosis</a:t>
            </a:r>
            <a:endParaRPr lang="en-US" dirty="0" smtClean="0"/>
          </a:p>
          <a:p>
            <a:pPr lvl="1"/>
            <a:r>
              <a:rPr lang="en-US" dirty="0" smtClean="0"/>
              <a:t>Exposure to silica, coal, asbestos, </a:t>
            </a:r>
            <a:r>
              <a:rPr lang="en-US" dirty="0" err="1" smtClean="0"/>
              <a:t>vapours</a:t>
            </a:r>
            <a:r>
              <a:rPr lang="en-US" dirty="0" smtClean="0"/>
              <a:t>, fumes, mold</a:t>
            </a:r>
          </a:p>
          <a:p>
            <a:r>
              <a:rPr lang="en-US" dirty="0" smtClean="0"/>
              <a:t>Symptoms:</a:t>
            </a:r>
          </a:p>
          <a:p>
            <a:r>
              <a:rPr lang="en-US" dirty="0" smtClean="0"/>
              <a:t>Usually part of a chronic disease</a:t>
            </a:r>
          </a:p>
          <a:p>
            <a:r>
              <a:rPr lang="en-US" dirty="0" smtClean="0"/>
              <a:t>Hence chronic symptoms +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614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Usually chronic symptoms</a:t>
            </a:r>
          </a:p>
          <a:p>
            <a:r>
              <a:rPr lang="en-US" dirty="0" err="1" smtClean="0"/>
              <a:t>Subacute</a:t>
            </a:r>
            <a:r>
              <a:rPr lang="en-US" dirty="0" smtClean="0"/>
              <a:t> and chronic presentation  – TB</a:t>
            </a:r>
          </a:p>
          <a:p>
            <a:r>
              <a:rPr lang="en-US" dirty="0" smtClean="0"/>
              <a:t>Acute presentation – staph  </a:t>
            </a:r>
            <a:r>
              <a:rPr lang="en-US" dirty="0" err="1" smtClean="0"/>
              <a:t>aureus</a:t>
            </a:r>
            <a:r>
              <a:rPr lang="en-US" dirty="0" smtClean="0"/>
              <a:t>, </a:t>
            </a:r>
            <a:r>
              <a:rPr lang="en-US" dirty="0" err="1" smtClean="0"/>
              <a:t>klebisella</a:t>
            </a:r>
            <a:r>
              <a:rPr lang="en-US" dirty="0" smtClean="0"/>
              <a:t>, lung abscess</a:t>
            </a:r>
          </a:p>
          <a:p>
            <a:endParaRPr lang="en-US" dirty="0" smtClean="0"/>
          </a:p>
          <a:p>
            <a:r>
              <a:rPr lang="en-US" dirty="0" smtClean="0"/>
              <a:t>Chronic dry cough</a:t>
            </a:r>
          </a:p>
          <a:p>
            <a:r>
              <a:rPr lang="en-US" dirty="0" smtClean="0"/>
              <a:t>Expectoration of large amounts of sputum (Bronchiectasis)</a:t>
            </a:r>
          </a:p>
          <a:p>
            <a:r>
              <a:rPr lang="en-US" dirty="0" smtClean="0"/>
              <a:t>Gradual onset dyspnea</a:t>
            </a:r>
          </a:p>
          <a:p>
            <a:r>
              <a:rPr lang="en-US" dirty="0" smtClean="0"/>
              <a:t>Fatigue</a:t>
            </a:r>
          </a:p>
          <a:p>
            <a:r>
              <a:rPr lang="en-US" dirty="0" smtClean="0"/>
              <a:t>Fever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4748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Myalgia</a:t>
            </a:r>
          </a:p>
          <a:p>
            <a:r>
              <a:rPr lang="en-US" dirty="0" smtClean="0"/>
              <a:t>Loss of weight</a:t>
            </a:r>
            <a:endParaRPr lang="en-US" dirty="0" smtClean="0"/>
          </a:p>
          <a:p>
            <a:r>
              <a:rPr lang="en-US" dirty="0" smtClean="0"/>
              <a:t>Loss of appetite</a:t>
            </a:r>
          </a:p>
          <a:p>
            <a:r>
              <a:rPr lang="en-US" dirty="0" smtClean="0"/>
              <a:t>Night sweats</a:t>
            </a:r>
          </a:p>
          <a:p>
            <a:r>
              <a:rPr lang="en-US" dirty="0" smtClean="0"/>
              <a:t>f/o CTD: arthralgia, dry mouth, dry eyes, muscle weakness, numbness, Raynaud’s phenomenon, Chronic back ache</a:t>
            </a:r>
          </a:p>
        </p:txBody>
      </p:sp>
    </p:spTree>
    <p:extLst>
      <p:ext uri="{BB962C8B-B14F-4D97-AF65-F5344CB8AC3E}">
        <p14:creationId xmlns:p14="http://schemas.microsoft.com/office/powerpoint/2010/main" val="415310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Current and recent medications:</a:t>
            </a:r>
          </a:p>
          <a:p>
            <a:r>
              <a:rPr lang="en-US" dirty="0" err="1" smtClean="0"/>
              <a:t>Bleomycin</a:t>
            </a:r>
            <a:r>
              <a:rPr lang="en-US" dirty="0" smtClean="0"/>
              <a:t>, </a:t>
            </a:r>
            <a:r>
              <a:rPr lang="en-US" dirty="0" err="1" smtClean="0"/>
              <a:t>Amiodarone</a:t>
            </a:r>
            <a:r>
              <a:rPr lang="en-US" dirty="0" smtClean="0"/>
              <a:t> - fibrosis</a:t>
            </a:r>
          </a:p>
          <a:p>
            <a:r>
              <a:rPr lang="en-US" dirty="0" smtClean="0"/>
              <a:t>Therapeutic Irradiation</a:t>
            </a:r>
            <a:endParaRPr lang="en-IN" dirty="0" smtClean="0"/>
          </a:p>
          <a:p>
            <a:endParaRPr lang="en-US" dirty="0" smtClean="0"/>
          </a:p>
          <a:p>
            <a:r>
              <a:rPr lang="en-US" dirty="0" smtClean="0"/>
              <a:t>Past history of TB, </a:t>
            </a:r>
            <a:r>
              <a:rPr lang="en-US" dirty="0" smtClean="0"/>
              <a:t>HIV, DM</a:t>
            </a:r>
            <a:endParaRPr lang="en-US" dirty="0" smtClean="0"/>
          </a:p>
          <a:p>
            <a:r>
              <a:rPr lang="en-US" dirty="0" smtClean="0"/>
              <a:t>H/o contact with TB patients</a:t>
            </a:r>
          </a:p>
          <a:p>
            <a:r>
              <a:rPr lang="en-US" dirty="0" smtClean="0"/>
              <a:t>Malignancy, CTD, Other lung infections</a:t>
            </a:r>
          </a:p>
          <a:p>
            <a:pPr lvl="1"/>
            <a:r>
              <a:rPr lang="en-US" dirty="0" smtClean="0"/>
              <a:t>Staph </a:t>
            </a:r>
            <a:r>
              <a:rPr lang="en-US" dirty="0" err="1"/>
              <a:t>a</a:t>
            </a:r>
            <a:r>
              <a:rPr lang="en-US" dirty="0" err="1" smtClean="0"/>
              <a:t>ureus</a:t>
            </a:r>
            <a:r>
              <a:rPr lang="en-US" dirty="0" smtClean="0"/>
              <a:t>, </a:t>
            </a:r>
            <a:r>
              <a:rPr lang="en-US" dirty="0" err="1" smtClean="0"/>
              <a:t>Klebsiella</a:t>
            </a:r>
            <a:r>
              <a:rPr lang="en-US" dirty="0" smtClean="0"/>
              <a:t> ( Acute causes of </a:t>
            </a:r>
            <a:r>
              <a:rPr lang="en-US" dirty="0" err="1" smtClean="0"/>
              <a:t>cavitations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Covid</a:t>
            </a:r>
            <a:r>
              <a:rPr lang="en-US" dirty="0" smtClean="0"/>
              <a:t> 19 – Long </a:t>
            </a:r>
            <a:r>
              <a:rPr lang="en-US" dirty="0" err="1" smtClean="0"/>
              <a:t>Covid</a:t>
            </a:r>
            <a:r>
              <a:rPr lang="en-US" dirty="0" smtClean="0"/>
              <a:t> Syndrome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612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h/o recurrent lung infections</a:t>
            </a:r>
          </a:p>
          <a:p>
            <a:r>
              <a:rPr lang="en-US" dirty="0" smtClean="0"/>
              <a:t>Bedridden patient </a:t>
            </a:r>
          </a:p>
          <a:p>
            <a:pPr lvl="1"/>
            <a:r>
              <a:rPr lang="en-US" dirty="0" smtClean="0"/>
              <a:t>recurrent aspiration, lung abscess</a:t>
            </a:r>
          </a:p>
          <a:p>
            <a:r>
              <a:rPr lang="en-US" dirty="0" smtClean="0"/>
              <a:t>Family h/o lung disease</a:t>
            </a:r>
          </a:p>
          <a:p>
            <a:pPr lvl="1"/>
            <a:r>
              <a:rPr lang="en-US" dirty="0" smtClean="0"/>
              <a:t>TB, ILD.</a:t>
            </a:r>
          </a:p>
          <a:p>
            <a:r>
              <a:rPr lang="en-US" dirty="0" smtClean="0"/>
              <a:t>Chronic Smoker </a:t>
            </a:r>
          </a:p>
          <a:p>
            <a:pPr lvl="1"/>
            <a:r>
              <a:rPr lang="en-US" dirty="0" smtClean="0"/>
              <a:t>Emphysema, ILD, pulmonary LCH</a:t>
            </a:r>
          </a:p>
          <a:p>
            <a:r>
              <a:rPr lang="en-US" dirty="0" smtClean="0"/>
              <a:t>Heavy alcoholic – </a:t>
            </a:r>
            <a:r>
              <a:rPr lang="en-US" dirty="0" err="1" smtClean="0"/>
              <a:t>Klebsiella</a:t>
            </a:r>
            <a:endParaRPr lang="en-IN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80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1318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EXAMINATION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 EXAMINATION</a:t>
            </a:r>
          </a:p>
          <a:p>
            <a:r>
              <a:rPr lang="en-US" dirty="0" smtClean="0"/>
              <a:t>Poor nourishment, low BMI</a:t>
            </a:r>
          </a:p>
          <a:p>
            <a:pPr lvl="1"/>
            <a:r>
              <a:rPr lang="en-US" dirty="0" smtClean="0"/>
              <a:t>TB, Malignancy</a:t>
            </a:r>
          </a:p>
          <a:p>
            <a:pPr marL="514350" indent="-457200"/>
            <a:r>
              <a:rPr lang="en-US" dirty="0" err="1" smtClean="0"/>
              <a:t>Marfanoid</a:t>
            </a:r>
            <a:r>
              <a:rPr lang="en-US" dirty="0" smtClean="0"/>
              <a:t> habitus</a:t>
            </a:r>
          </a:p>
          <a:p>
            <a:pPr marL="514350" indent="-45720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4982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External markers of TB:</a:t>
            </a:r>
          </a:p>
          <a:p>
            <a:pPr lvl="1"/>
            <a:r>
              <a:rPr lang="en-US" dirty="0" smtClean="0"/>
              <a:t>Anemia, Clubbing, Matted lymph nodes</a:t>
            </a:r>
          </a:p>
          <a:p>
            <a:pPr lvl="1"/>
            <a:r>
              <a:rPr lang="en-US" dirty="0" smtClean="0"/>
              <a:t>Erythema </a:t>
            </a:r>
            <a:r>
              <a:rPr lang="en-US" dirty="0" err="1" smtClean="0"/>
              <a:t>nodosum</a:t>
            </a:r>
            <a:endParaRPr lang="en-US" dirty="0" smtClean="0"/>
          </a:p>
          <a:p>
            <a:pPr lvl="1"/>
            <a:r>
              <a:rPr lang="en-US" dirty="0" err="1" smtClean="0"/>
              <a:t>Phlyctenular</a:t>
            </a:r>
            <a:r>
              <a:rPr lang="en-US" dirty="0" smtClean="0"/>
              <a:t> conjunctivitis</a:t>
            </a:r>
          </a:p>
          <a:p>
            <a:pPr lvl="1"/>
            <a:r>
              <a:rPr lang="en-US" dirty="0" smtClean="0"/>
              <a:t>Discharging sinuses</a:t>
            </a:r>
          </a:p>
          <a:p>
            <a:pPr lvl="1"/>
            <a:r>
              <a:rPr lang="en-US" dirty="0" err="1" smtClean="0"/>
              <a:t>Scrofuloderma</a:t>
            </a:r>
            <a:endParaRPr lang="en-US" dirty="0" smtClean="0"/>
          </a:p>
          <a:p>
            <a:pPr lvl="1"/>
            <a:r>
              <a:rPr lang="en-US" dirty="0" smtClean="0"/>
              <a:t>Lupus Vulgaris</a:t>
            </a:r>
          </a:p>
          <a:p>
            <a:pPr lvl="1"/>
            <a:r>
              <a:rPr lang="en-US" dirty="0" err="1" smtClean="0"/>
              <a:t>Generalised</a:t>
            </a:r>
            <a:r>
              <a:rPr lang="en-US" dirty="0" smtClean="0"/>
              <a:t> </a:t>
            </a:r>
            <a:r>
              <a:rPr lang="en-US" dirty="0" err="1" smtClean="0"/>
              <a:t>Tinea</a:t>
            </a:r>
            <a:r>
              <a:rPr lang="en-US" dirty="0" smtClean="0"/>
              <a:t> </a:t>
            </a:r>
            <a:r>
              <a:rPr lang="en-US" dirty="0" err="1" smtClean="0"/>
              <a:t>versicolor</a:t>
            </a:r>
            <a:endParaRPr lang="en-US" dirty="0" smtClean="0"/>
          </a:p>
          <a:p>
            <a:pPr lvl="1"/>
            <a:r>
              <a:rPr lang="en-US" dirty="0" smtClean="0"/>
              <a:t>Uveitis</a:t>
            </a: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70821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External markers of malignancy:</a:t>
            </a:r>
          </a:p>
          <a:p>
            <a:r>
              <a:rPr lang="en-US" dirty="0" smtClean="0"/>
              <a:t>Cachexia</a:t>
            </a:r>
          </a:p>
          <a:p>
            <a:r>
              <a:rPr lang="en-US" dirty="0" smtClean="0"/>
              <a:t>Anemia, Clubbing</a:t>
            </a:r>
            <a:r>
              <a:rPr lang="en-IN" dirty="0" smtClean="0"/>
              <a:t>, Hard lymph node</a:t>
            </a:r>
            <a:r>
              <a:rPr lang="en-US" dirty="0" smtClean="0"/>
              <a:t>s</a:t>
            </a:r>
          </a:p>
          <a:p>
            <a:r>
              <a:rPr lang="en-US" dirty="0" err="1" smtClean="0"/>
              <a:t>Acanthosis</a:t>
            </a:r>
            <a:r>
              <a:rPr lang="en-US" dirty="0" smtClean="0"/>
              <a:t> </a:t>
            </a:r>
            <a:r>
              <a:rPr lang="en-US" dirty="0" err="1" smtClean="0"/>
              <a:t>nigricans</a:t>
            </a:r>
            <a:endParaRPr lang="en-US" dirty="0" smtClean="0"/>
          </a:p>
          <a:p>
            <a:r>
              <a:rPr lang="en-US" dirty="0" smtClean="0"/>
              <a:t>Horner’s Syndrome</a:t>
            </a:r>
          </a:p>
          <a:p>
            <a:r>
              <a:rPr lang="en-US" dirty="0" smtClean="0"/>
              <a:t>SVC obstruction features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893165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Pallor – TB, malignancy</a:t>
            </a:r>
          </a:p>
          <a:p>
            <a:r>
              <a:rPr lang="en-US" dirty="0" smtClean="0"/>
              <a:t>Hyperemia/congested conjunctiva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Emphysema, SVC obstruction</a:t>
            </a:r>
          </a:p>
          <a:p>
            <a:r>
              <a:rPr lang="en-US" dirty="0" smtClean="0"/>
              <a:t>Icterus </a:t>
            </a:r>
          </a:p>
          <a:p>
            <a:pPr lvl="1"/>
            <a:r>
              <a:rPr lang="en-US" dirty="0" smtClean="0"/>
              <a:t>Hepatitis ( ATT-induced)</a:t>
            </a:r>
          </a:p>
          <a:p>
            <a:pPr lvl="1"/>
            <a:r>
              <a:rPr lang="en-US" dirty="0" smtClean="0"/>
              <a:t>Liver metastasis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87739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Edema</a:t>
            </a:r>
          </a:p>
          <a:p>
            <a:pPr lvl="1"/>
            <a:r>
              <a:rPr lang="en-US" dirty="0"/>
              <a:t> </a:t>
            </a:r>
            <a:r>
              <a:rPr lang="en-US" dirty="0" err="1" smtClean="0"/>
              <a:t>Cor</a:t>
            </a:r>
            <a:r>
              <a:rPr lang="en-US" dirty="0" smtClean="0"/>
              <a:t> </a:t>
            </a:r>
            <a:r>
              <a:rPr lang="en-US" dirty="0" err="1" smtClean="0"/>
              <a:t>Pulmonale</a:t>
            </a:r>
            <a:r>
              <a:rPr lang="en-US" dirty="0" smtClean="0"/>
              <a:t> – Emphysema, Bronchiectasis</a:t>
            </a:r>
          </a:p>
          <a:p>
            <a:pPr marL="514350" indent="-457200"/>
            <a:r>
              <a:rPr lang="en-US" dirty="0" smtClean="0"/>
              <a:t>Cyanosis</a:t>
            </a:r>
          </a:p>
          <a:p>
            <a:pPr marL="914400" lvl="1" indent="-457200"/>
            <a:r>
              <a:rPr lang="en-US" dirty="0" smtClean="0"/>
              <a:t>COPD, </a:t>
            </a:r>
            <a:r>
              <a:rPr lang="en-US" dirty="0" err="1" smtClean="0"/>
              <a:t>Cor</a:t>
            </a:r>
            <a:r>
              <a:rPr lang="en-US" dirty="0" smtClean="0"/>
              <a:t> </a:t>
            </a:r>
            <a:r>
              <a:rPr lang="en-US" dirty="0" err="1" smtClean="0"/>
              <a:t>Pulmonale</a:t>
            </a:r>
            <a:endParaRPr lang="en-US" dirty="0" smtClean="0"/>
          </a:p>
          <a:p>
            <a:pPr marL="514350" indent="-457200"/>
            <a:r>
              <a:rPr lang="en-US" dirty="0" smtClean="0"/>
              <a:t>Clubbing</a:t>
            </a:r>
          </a:p>
          <a:p>
            <a:pPr marL="914400" lvl="1" indent="-457200"/>
            <a:r>
              <a:rPr lang="en-US" dirty="0" smtClean="0"/>
              <a:t>Bronchogenic carcinoma</a:t>
            </a:r>
          </a:p>
          <a:p>
            <a:pPr marL="914400" lvl="1" indent="-457200"/>
            <a:r>
              <a:rPr lang="en-US" dirty="0" smtClean="0"/>
              <a:t>Bronchiectasis, lung abscess</a:t>
            </a:r>
          </a:p>
          <a:p>
            <a:pPr marL="914400" lvl="1" indent="-457200"/>
            <a:r>
              <a:rPr lang="en-US" dirty="0" smtClean="0"/>
              <a:t>Post- TB, </a:t>
            </a:r>
            <a:r>
              <a:rPr lang="en-US" dirty="0" err="1" smtClean="0"/>
              <a:t>Sarcoidosis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4616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Lymphadenopathy</a:t>
            </a:r>
          </a:p>
          <a:p>
            <a:pPr lvl="1"/>
            <a:r>
              <a:rPr lang="en-US" dirty="0" err="1" smtClean="0"/>
              <a:t>Generalised</a:t>
            </a:r>
            <a:r>
              <a:rPr lang="en-US" dirty="0" smtClean="0"/>
              <a:t> – Lymphoma, Disseminated TB, HIV, </a:t>
            </a:r>
            <a:r>
              <a:rPr lang="en-US" dirty="0" err="1" smtClean="0"/>
              <a:t>Histoplasmosis</a:t>
            </a:r>
            <a:r>
              <a:rPr lang="en-US" dirty="0" smtClean="0"/>
              <a:t>, </a:t>
            </a:r>
            <a:r>
              <a:rPr lang="en-US" dirty="0" err="1" smtClean="0"/>
              <a:t>coccidiodomycosis</a:t>
            </a:r>
            <a:r>
              <a:rPr lang="en-US" dirty="0" smtClean="0"/>
              <a:t>, </a:t>
            </a:r>
            <a:r>
              <a:rPr lang="en-US" dirty="0" err="1" smtClean="0"/>
              <a:t>paracoccidioidomycosis</a:t>
            </a:r>
            <a:r>
              <a:rPr lang="en-US" dirty="0" smtClean="0"/>
              <a:t>, </a:t>
            </a:r>
            <a:r>
              <a:rPr lang="en-US" dirty="0" err="1" smtClean="0"/>
              <a:t>sarcoidosis</a:t>
            </a:r>
            <a:r>
              <a:rPr lang="en-US" dirty="0" smtClean="0"/>
              <a:t>, amyloidosis, </a:t>
            </a:r>
            <a:r>
              <a:rPr lang="en-US" dirty="0" err="1" smtClean="0"/>
              <a:t>histiocytosis</a:t>
            </a:r>
            <a:endParaRPr lang="en-US" dirty="0" smtClean="0"/>
          </a:p>
          <a:p>
            <a:r>
              <a:rPr lang="en-US" dirty="0" smtClean="0"/>
              <a:t>Oral cavity examination</a:t>
            </a:r>
          </a:p>
          <a:p>
            <a:pPr lvl="1"/>
            <a:r>
              <a:rPr lang="en-US" dirty="0" smtClean="0"/>
              <a:t>Halitosis – lung abscess, bronchiectasis</a:t>
            </a:r>
          </a:p>
          <a:p>
            <a:pPr lvl="1"/>
            <a:r>
              <a:rPr lang="en-US" dirty="0" smtClean="0"/>
              <a:t>Tobacco staining of teeth</a:t>
            </a:r>
          </a:p>
          <a:p>
            <a:pPr lvl="1"/>
            <a:r>
              <a:rPr lang="en-US" dirty="0" err="1" smtClean="0"/>
              <a:t>Erythroplakia</a:t>
            </a:r>
            <a:r>
              <a:rPr lang="en-US" dirty="0" smtClean="0"/>
              <a:t>, leukoplakia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07106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RESPIRATORY SYSTEM EXAMINATION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URT:</a:t>
            </a:r>
          </a:p>
          <a:p>
            <a:pPr lvl="1"/>
            <a:r>
              <a:rPr lang="en-US" dirty="0" smtClean="0"/>
              <a:t>Sinusitis </a:t>
            </a:r>
          </a:p>
          <a:p>
            <a:pPr lvl="2"/>
            <a:r>
              <a:rPr lang="en-US" dirty="0" smtClean="0"/>
              <a:t>Wegener’s </a:t>
            </a:r>
            <a:r>
              <a:rPr lang="en-US" dirty="0" err="1" smtClean="0"/>
              <a:t>granulomatosis</a:t>
            </a:r>
            <a:endParaRPr lang="en-US" dirty="0" smtClean="0"/>
          </a:p>
          <a:p>
            <a:pPr lvl="2"/>
            <a:r>
              <a:rPr lang="en-US" dirty="0" err="1" smtClean="0"/>
              <a:t>Kartagener’s</a:t>
            </a:r>
            <a:r>
              <a:rPr lang="en-US" dirty="0" smtClean="0"/>
              <a:t> syndrome – BXIS</a:t>
            </a:r>
          </a:p>
        </p:txBody>
      </p:sp>
    </p:spTree>
    <p:extLst>
      <p:ext uri="{BB962C8B-B14F-4D97-AF65-F5344CB8AC3E}">
        <p14:creationId xmlns:p14="http://schemas.microsoft.com/office/powerpoint/2010/main" val="7650207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CHEST: </a:t>
            </a:r>
          </a:p>
          <a:p>
            <a:pPr lvl="1"/>
            <a:r>
              <a:rPr lang="en-US" dirty="0" err="1" smtClean="0"/>
              <a:t>Pectus</a:t>
            </a:r>
            <a:r>
              <a:rPr lang="en-US" dirty="0" smtClean="0"/>
              <a:t> </a:t>
            </a:r>
            <a:r>
              <a:rPr lang="en-US" dirty="0" err="1" smtClean="0"/>
              <a:t>carinatum</a:t>
            </a:r>
            <a:r>
              <a:rPr lang="en-US" dirty="0" smtClean="0"/>
              <a:t> / </a:t>
            </a:r>
            <a:r>
              <a:rPr lang="en-US" dirty="0" err="1" smtClean="0"/>
              <a:t>excavatum</a:t>
            </a:r>
            <a:r>
              <a:rPr lang="en-US" dirty="0" smtClean="0"/>
              <a:t> – </a:t>
            </a:r>
            <a:r>
              <a:rPr lang="en-US" dirty="0" err="1" smtClean="0"/>
              <a:t>Marfan’s</a:t>
            </a:r>
            <a:r>
              <a:rPr lang="en-US" dirty="0" smtClean="0"/>
              <a:t> syndrome*</a:t>
            </a:r>
          </a:p>
          <a:p>
            <a:pPr lvl="1"/>
            <a:r>
              <a:rPr lang="en-US" dirty="0" smtClean="0"/>
              <a:t>Barrel shaped chest – COPD*</a:t>
            </a:r>
          </a:p>
          <a:p>
            <a:pPr lvl="1"/>
            <a:r>
              <a:rPr lang="en-IN" dirty="0" smtClean="0"/>
              <a:t>shoulder droop – volume loss in fibrosis/ collapse*</a:t>
            </a:r>
          </a:p>
          <a:p>
            <a:pPr lvl="2"/>
            <a:r>
              <a:rPr lang="en-IN" dirty="0" smtClean="0"/>
              <a:t>Prominent medial border of scapula</a:t>
            </a:r>
          </a:p>
          <a:p>
            <a:pPr lvl="2"/>
            <a:r>
              <a:rPr lang="en-IN" dirty="0" err="1" smtClean="0">
                <a:solidFill>
                  <a:schemeClr val="accent2">
                    <a:lumMod val="75000"/>
                  </a:schemeClr>
                </a:solidFill>
              </a:rPr>
              <a:t>Spinoscapular</a:t>
            </a:r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 distance - ?</a:t>
            </a:r>
          </a:p>
          <a:p>
            <a:pPr lvl="2"/>
            <a:r>
              <a:rPr lang="en-IN" dirty="0" smtClean="0"/>
              <a:t>Inferior angle of scapula at lower level </a:t>
            </a:r>
          </a:p>
          <a:p>
            <a:pPr lvl="1"/>
            <a:r>
              <a:rPr lang="en-IN" dirty="0" smtClean="0"/>
              <a:t>Unilateral bulge – Malignancy/ pleural effusion/ compensatory hypertrophy/ pneumothorax</a:t>
            </a:r>
          </a:p>
        </p:txBody>
      </p:sp>
    </p:spTree>
    <p:extLst>
      <p:ext uri="{BB962C8B-B14F-4D97-AF65-F5344CB8AC3E}">
        <p14:creationId xmlns:p14="http://schemas.microsoft.com/office/powerpoint/2010/main" val="24583007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IN" dirty="0" smtClean="0"/>
              <a:t>Unilateral flattening – fibrosis, collapse</a:t>
            </a:r>
          </a:p>
          <a:p>
            <a:r>
              <a:rPr lang="en-IN" dirty="0" smtClean="0"/>
              <a:t>Local bulging</a:t>
            </a:r>
          </a:p>
          <a:p>
            <a:pPr lvl="1"/>
            <a:r>
              <a:rPr lang="en-IN" dirty="0" smtClean="0"/>
              <a:t> supraclavicular fullness</a:t>
            </a:r>
          </a:p>
          <a:p>
            <a:pPr lvl="2"/>
            <a:r>
              <a:rPr lang="en-IN" dirty="0" err="1" smtClean="0"/>
              <a:t>Pancoast</a:t>
            </a:r>
            <a:r>
              <a:rPr lang="en-IN" dirty="0" smtClean="0"/>
              <a:t> </a:t>
            </a:r>
            <a:r>
              <a:rPr lang="en-IN" dirty="0" err="1" smtClean="0"/>
              <a:t>tumor</a:t>
            </a:r>
            <a:r>
              <a:rPr lang="en-IN" dirty="0" smtClean="0"/>
              <a:t>, lymphadenopathy</a:t>
            </a:r>
          </a:p>
          <a:p>
            <a:r>
              <a:rPr lang="en-IN" dirty="0" smtClean="0"/>
              <a:t>Local retraction</a:t>
            </a:r>
          </a:p>
          <a:p>
            <a:pPr lvl="1"/>
            <a:r>
              <a:rPr lang="en-IN" dirty="0" smtClean="0"/>
              <a:t>Apical TB (</a:t>
            </a:r>
            <a:r>
              <a:rPr lang="en-IN" dirty="0" err="1" smtClean="0"/>
              <a:t>infraclavicular</a:t>
            </a:r>
            <a:r>
              <a:rPr lang="en-IN" dirty="0" smtClean="0"/>
              <a:t> fossa)</a:t>
            </a:r>
          </a:p>
          <a:p>
            <a:pPr lvl="1"/>
            <a:r>
              <a:rPr lang="en-IN" dirty="0" smtClean="0"/>
              <a:t>Lung fibrosis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8463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Tracheal shift – upper </a:t>
            </a:r>
            <a:r>
              <a:rPr lang="en-IN" dirty="0" err="1" smtClean="0"/>
              <a:t>mediastinal</a:t>
            </a:r>
            <a:r>
              <a:rPr lang="en-IN" dirty="0" smtClean="0"/>
              <a:t> shift</a:t>
            </a:r>
          </a:p>
          <a:p>
            <a:pPr lvl="1"/>
            <a:r>
              <a:rPr lang="en-IN" dirty="0" smtClean="0"/>
              <a:t>To same side – upper lobe fibrosis/collapse</a:t>
            </a:r>
          </a:p>
          <a:p>
            <a:pPr lvl="1"/>
            <a:r>
              <a:rPr lang="en-IN" dirty="0" smtClean="0"/>
              <a:t>To opposite side – malignancy, massive pleural effusion</a:t>
            </a:r>
          </a:p>
          <a:p>
            <a:pPr lvl="1"/>
            <a:r>
              <a:rPr lang="en-IN" dirty="0" smtClean="0"/>
              <a:t>Trail sign</a:t>
            </a:r>
          </a:p>
          <a:p>
            <a:r>
              <a:rPr lang="en-IN" dirty="0" smtClean="0"/>
              <a:t>Apical impulse – lower </a:t>
            </a:r>
            <a:r>
              <a:rPr lang="en-IN" dirty="0" err="1" smtClean="0"/>
              <a:t>mediastinal</a:t>
            </a:r>
            <a:r>
              <a:rPr lang="en-IN" dirty="0" smtClean="0"/>
              <a:t> shift</a:t>
            </a:r>
          </a:p>
          <a:p>
            <a:pPr lvl="1"/>
            <a:r>
              <a:rPr lang="en-IN" dirty="0" smtClean="0"/>
              <a:t>Not felt/seen : </a:t>
            </a:r>
          </a:p>
          <a:p>
            <a:pPr lvl="2"/>
            <a:r>
              <a:rPr lang="en-IN" dirty="0" smtClean="0"/>
              <a:t>Emphysema</a:t>
            </a:r>
          </a:p>
          <a:p>
            <a:pPr lvl="2"/>
            <a:r>
              <a:rPr lang="en-IN" dirty="0" smtClean="0"/>
              <a:t>Left pleural effusion, Left pneumothorax</a:t>
            </a:r>
          </a:p>
          <a:p>
            <a:r>
              <a:rPr lang="en-IN" dirty="0" smtClean="0"/>
              <a:t>No </a:t>
            </a:r>
            <a:r>
              <a:rPr lang="en-IN" dirty="0" err="1" smtClean="0"/>
              <a:t>mediastinal</a:t>
            </a:r>
            <a:r>
              <a:rPr lang="en-IN" dirty="0" smtClean="0"/>
              <a:t> shift – Bronchiectasis, ILD</a:t>
            </a:r>
          </a:p>
          <a:p>
            <a:pPr marL="57150" indent="0">
              <a:buNone/>
            </a:pPr>
            <a:r>
              <a:rPr lang="en-IN" dirty="0" smtClean="0"/>
              <a:t>	</a:t>
            </a:r>
          </a:p>
          <a:p>
            <a:pPr marL="457200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07366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N" dirty="0" smtClean="0"/>
              <a:t>Spine – </a:t>
            </a:r>
            <a:r>
              <a:rPr lang="en-IN" dirty="0" err="1" smtClean="0"/>
              <a:t>Gibbus</a:t>
            </a:r>
            <a:r>
              <a:rPr lang="en-IN" dirty="0" smtClean="0"/>
              <a:t>, exaggerated thoracic kyphosis in emphysema, scoliosis in severe fibrosis</a:t>
            </a:r>
          </a:p>
          <a:p>
            <a:r>
              <a:rPr lang="en-IN" dirty="0" smtClean="0"/>
              <a:t>Acquired scoliosis disappears on bending forwards</a:t>
            </a:r>
          </a:p>
          <a:p>
            <a:r>
              <a:rPr lang="en-IN" dirty="0" smtClean="0"/>
              <a:t>Respiratory movements</a:t>
            </a:r>
          </a:p>
          <a:p>
            <a:pPr lvl="1"/>
            <a:r>
              <a:rPr lang="en-IN" dirty="0"/>
              <a:t> </a:t>
            </a:r>
            <a:r>
              <a:rPr lang="en-IN" dirty="0" smtClean="0"/>
              <a:t>Unilateral reduced movement – fibrosis/collapse/pleural effusion/empyema/pneumothorax</a:t>
            </a:r>
          </a:p>
          <a:p>
            <a:pPr lvl="1"/>
            <a:r>
              <a:rPr lang="en-IN" dirty="0" smtClean="0"/>
              <a:t>Bilateral reduced movement – COPD, ILD, </a:t>
            </a:r>
            <a:r>
              <a:rPr lang="en-IN" dirty="0" err="1" smtClean="0"/>
              <a:t>Ankylosing</a:t>
            </a:r>
            <a:r>
              <a:rPr lang="en-IN" dirty="0" smtClean="0"/>
              <a:t> spondylitis</a:t>
            </a:r>
          </a:p>
          <a:p>
            <a:pPr lvl="1"/>
            <a:r>
              <a:rPr lang="en-IN" dirty="0" smtClean="0"/>
              <a:t>Unilateral intercostal retraction</a:t>
            </a:r>
          </a:p>
          <a:p>
            <a:pPr lvl="2"/>
            <a:r>
              <a:rPr lang="en-IN" dirty="0" smtClean="0"/>
              <a:t>Collapse</a:t>
            </a:r>
          </a:p>
          <a:p>
            <a:pPr lvl="2"/>
            <a:r>
              <a:rPr lang="en-IN" dirty="0" smtClean="0"/>
              <a:t>Fibrosis</a:t>
            </a:r>
          </a:p>
          <a:p>
            <a:pPr lvl="2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9076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Engorged veins in anterior chest wall </a:t>
            </a:r>
          </a:p>
          <a:p>
            <a:pPr lvl="1"/>
            <a:r>
              <a:rPr lang="en-IN" dirty="0" smtClean="0"/>
              <a:t>SVC obstruction </a:t>
            </a:r>
          </a:p>
          <a:p>
            <a:pPr lvl="2"/>
            <a:r>
              <a:rPr lang="en-IN" dirty="0" smtClean="0"/>
              <a:t>Bronchogenic carcinoma, </a:t>
            </a:r>
            <a:r>
              <a:rPr lang="en-IN" dirty="0" err="1" smtClean="0"/>
              <a:t>mediastinal</a:t>
            </a:r>
            <a:r>
              <a:rPr lang="en-IN" dirty="0" smtClean="0"/>
              <a:t> LN/mass</a:t>
            </a:r>
          </a:p>
          <a:p>
            <a:r>
              <a:rPr lang="en-IN" dirty="0" err="1" smtClean="0"/>
              <a:t>Hemithorax</a:t>
            </a:r>
            <a:r>
              <a:rPr lang="en-IN" dirty="0" smtClean="0"/>
              <a:t> measurement</a:t>
            </a:r>
          </a:p>
          <a:p>
            <a:pPr lvl="1"/>
            <a:r>
              <a:rPr lang="en-IN" dirty="0" smtClean="0"/>
              <a:t>Increased </a:t>
            </a:r>
            <a:r>
              <a:rPr lang="en-IN" dirty="0" err="1" smtClean="0"/>
              <a:t>hemithorax</a:t>
            </a:r>
            <a:r>
              <a:rPr lang="en-IN" dirty="0" smtClean="0"/>
              <a:t> size, decreased movement</a:t>
            </a:r>
          </a:p>
          <a:p>
            <a:pPr lvl="2"/>
            <a:r>
              <a:rPr lang="en-IN" dirty="0" smtClean="0"/>
              <a:t>Pleural effusion, pneumothorax</a:t>
            </a:r>
          </a:p>
          <a:p>
            <a:pPr lvl="1"/>
            <a:r>
              <a:rPr lang="en-IN" dirty="0" smtClean="0"/>
              <a:t>Decreased </a:t>
            </a:r>
            <a:r>
              <a:rPr lang="en-IN" dirty="0" err="1" smtClean="0"/>
              <a:t>hemithorax</a:t>
            </a:r>
            <a:r>
              <a:rPr lang="en-IN" dirty="0" smtClean="0"/>
              <a:t> size, decreased movement</a:t>
            </a:r>
          </a:p>
          <a:p>
            <a:pPr lvl="2"/>
            <a:r>
              <a:rPr lang="en-IN" dirty="0" smtClean="0"/>
              <a:t>Fibrosis, collapse</a:t>
            </a:r>
          </a:p>
        </p:txBody>
      </p:sp>
    </p:spTree>
    <p:extLst>
      <p:ext uri="{BB962C8B-B14F-4D97-AF65-F5344CB8AC3E}">
        <p14:creationId xmlns:p14="http://schemas.microsoft.com/office/powerpoint/2010/main" val="33650300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Vocal fremitus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56747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76557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3297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775</Words>
  <Application>Microsoft Office PowerPoint</Application>
  <PresentationFormat>On-screen Show (4:3)</PresentationFormat>
  <Paragraphs>184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FIBROCAVITARY DISEASE</vt:lpstr>
      <vt:lpstr>PowerPoint Presentation</vt:lpstr>
      <vt:lpstr>BEHOLD!</vt:lpstr>
      <vt:lpstr>PowerPoint Presentation</vt:lpstr>
      <vt:lpstr>1. WHAT IS A FIBROCAVITARY LESION?</vt:lpstr>
      <vt:lpstr>DIVING A LITTLE DEEPER!</vt:lpstr>
      <vt:lpstr>PowerPoint Presentation</vt:lpstr>
      <vt:lpstr>PowerPoint Presentation</vt:lpstr>
      <vt:lpstr>PowerPoint Presentation</vt:lpstr>
      <vt:lpstr>PowerPoint Presentation</vt:lpstr>
      <vt:lpstr>A general rule of lung cavity:</vt:lpstr>
      <vt:lpstr>PowerPoint Presentation</vt:lpstr>
      <vt:lpstr>THE CONDITIONS ASSOCIATED WITH FIBROCAVITARY LESIONS</vt:lpstr>
      <vt:lpstr>CLINICAL DIAGNOSIS OF A FIBROCAVITARY LESION</vt:lpstr>
      <vt:lpstr>HISTORY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PHYSICAL EXAMINATION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RESPIRATORY SYSTEM EXAMINATION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FIBROCAVITARY DISEASE</dc:title>
  <dc:creator>AKHIL</dc:creator>
  <cp:lastModifiedBy>AKHIL</cp:lastModifiedBy>
  <cp:revision>44</cp:revision>
  <dcterms:created xsi:type="dcterms:W3CDTF">2023-03-14T16:52:04Z</dcterms:created>
  <dcterms:modified xsi:type="dcterms:W3CDTF">2023-03-15T18:49:22Z</dcterms:modified>
</cp:coreProperties>
</file>