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99" r:id="rId4"/>
    <p:sldId id="260" r:id="rId5"/>
    <p:sldId id="265" r:id="rId6"/>
    <p:sldId id="261" r:id="rId7"/>
    <p:sldId id="297" r:id="rId8"/>
    <p:sldId id="263" r:id="rId9"/>
    <p:sldId id="264" r:id="rId10"/>
    <p:sldId id="266" r:id="rId11"/>
    <p:sldId id="269" r:id="rId12"/>
    <p:sldId id="267" r:id="rId13"/>
    <p:sldId id="268" r:id="rId14"/>
    <p:sldId id="270" r:id="rId15"/>
    <p:sldId id="274" r:id="rId16"/>
    <p:sldId id="271" r:id="rId17"/>
    <p:sldId id="273" r:id="rId18"/>
    <p:sldId id="298" r:id="rId19"/>
    <p:sldId id="276" r:id="rId20"/>
    <p:sldId id="293" r:id="rId21"/>
    <p:sldId id="277" r:id="rId22"/>
    <p:sldId id="280" r:id="rId23"/>
    <p:sldId id="278" r:id="rId24"/>
    <p:sldId id="291" r:id="rId25"/>
    <p:sldId id="282" r:id="rId26"/>
    <p:sldId id="283" r:id="rId27"/>
    <p:sldId id="284" r:id="rId28"/>
    <p:sldId id="285" r:id="rId29"/>
    <p:sldId id="286" r:id="rId30"/>
    <p:sldId id="295" r:id="rId31"/>
    <p:sldId id="296" r:id="rId32"/>
    <p:sldId id="287" r:id="rId33"/>
    <p:sldId id="294"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9" d="100"/>
          <a:sy n="109" d="100"/>
        </p:scale>
        <p:origin x="61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theesh mohan" userId="b0e5811b8290071c" providerId="LiveId" clId="{11967BDD-51F2-4740-9243-8DA0EAD1E8B8}"/>
    <pc:docChg chg="custSel addSld modSld">
      <pc:chgData name="Jatheesh mohan" userId="b0e5811b8290071c" providerId="LiveId" clId="{11967BDD-51F2-4740-9243-8DA0EAD1E8B8}" dt="2022-07-06T02:30:16.039" v="212" actId="20577"/>
      <pc:docMkLst>
        <pc:docMk/>
      </pc:docMkLst>
      <pc:sldChg chg="modSp">
        <pc:chgData name="Jatheesh mohan" userId="b0e5811b8290071c" providerId="LiveId" clId="{11967BDD-51F2-4740-9243-8DA0EAD1E8B8}" dt="2022-07-05T18:36:49.844" v="0"/>
        <pc:sldMkLst>
          <pc:docMk/>
          <pc:sldMk cId="3272888549" sldId="256"/>
        </pc:sldMkLst>
        <pc:spChg chg="mod">
          <ac:chgData name="Jatheesh mohan" userId="b0e5811b8290071c" providerId="LiveId" clId="{11967BDD-51F2-4740-9243-8DA0EAD1E8B8}" dt="2022-07-05T18:36:49.844" v="0"/>
          <ac:spMkLst>
            <pc:docMk/>
            <pc:sldMk cId="3272888549" sldId="256"/>
            <ac:spMk id="3" creationId="{F9F24F89-3FE8-A7DB-4CAA-84EFF94A62C2}"/>
          </ac:spMkLst>
        </pc:spChg>
      </pc:sldChg>
      <pc:sldChg chg="modSp mod">
        <pc:chgData name="Jatheesh mohan" userId="b0e5811b8290071c" providerId="LiveId" clId="{11967BDD-51F2-4740-9243-8DA0EAD1E8B8}" dt="2022-07-06T02:02:10.152" v="58" actId="113"/>
        <pc:sldMkLst>
          <pc:docMk/>
          <pc:sldMk cId="2072606129" sldId="261"/>
        </pc:sldMkLst>
        <pc:spChg chg="mod">
          <ac:chgData name="Jatheesh mohan" userId="b0e5811b8290071c" providerId="LiveId" clId="{11967BDD-51F2-4740-9243-8DA0EAD1E8B8}" dt="2022-07-06T02:02:10.152" v="58" actId="113"/>
          <ac:spMkLst>
            <pc:docMk/>
            <pc:sldMk cId="2072606129" sldId="261"/>
            <ac:spMk id="3" creationId="{4E2B627A-A25B-1674-44A1-078891450E14}"/>
          </ac:spMkLst>
        </pc:spChg>
      </pc:sldChg>
      <pc:sldChg chg="modAnim">
        <pc:chgData name="Jatheesh mohan" userId="b0e5811b8290071c" providerId="LiveId" clId="{11967BDD-51F2-4740-9243-8DA0EAD1E8B8}" dt="2022-07-06T02:05:58.712" v="62"/>
        <pc:sldMkLst>
          <pc:docMk/>
          <pc:sldMk cId="1876404997" sldId="263"/>
        </pc:sldMkLst>
      </pc:sldChg>
      <pc:sldChg chg="modAnim">
        <pc:chgData name="Jatheesh mohan" userId="b0e5811b8290071c" providerId="LiveId" clId="{11967BDD-51F2-4740-9243-8DA0EAD1E8B8}" dt="2022-07-06T02:01:09.858" v="56"/>
        <pc:sldMkLst>
          <pc:docMk/>
          <pc:sldMk cId="338864663" sldId="265"/>
        </pc:sldMkLst>
      </pc:sldChg>
      <pc:sldChg chg="modSp mod">
        <pc:chgData name="Jatheesh mohan" userId="b0e5811b8290071c" providerId="LiveId" clId="{11967BDD-51F2-4740-9243-8DA0EAD1E8B8}" dt="2022-07-06T02:10:27.546" v="83" actId="113"/>
        <pc:sldMkLst>
          <pc:docMk/>
          <pc:sldMk cId="1386087636" sldId="269"/>
        </pc:sldMkLst>
        <pc:spChg chg="mod">
          <ac:chgData name="Jatheesh mohan" userId="b0e5811b8290071c" providerId="LiveId" clId="{11967BDD-51F2-4740-9243-8DA0EAD1E8B8}" dt="2022-07-06T02:10:27.546" v="83" actId="113"/>
          <ac:spMkLst>
            <pc:docMk/>
            <pc:sldMk cId="1386087636" sldId="269"/>
            <ac:spMk id="3" creationId="{0CF35FC7-9565-CECB-A0A2-F71AA65B5D3C}"/>
          </ac:spMkLst>
        </pc:spChg>
      </pc:sldChg>
      <pc:sldChg chg="modSp mod">
        <pc:chgData name="Jatheesh mohan" userId="b0e5811b8290071c" providerId="LiveId" clId="{11967BDD-51F2-4740-9243-8DA0EAD1E8B8}" dt="2022-07-06T02:16:50.538" v="148" actId="5793"/>
        <pc:sldMkLst>
          <pc:docMk/>
          <pc:sldMk cId="3885857768" sldId="273"/>
        </pc:sldMkLst>
        <pc:spChg chg="mod">
          <ac:chgData name="Jatheesh mohan" userId="b0e5811b8290071c" providerId="LiveId" clId="{11967BDD-51F2-4740-9243-8DA0EAD1E8B8}" dt="2022-07-06T02:16:50.538" v="148" actId="5793"/>
          <ac:spMkLst>
            <pc:docMk/>
            <pc:sldMk cId="3885857768" sldId="273"/>
            <ac:spMk id="3" creationId="{0562F863-21B7-D36C-BAAD-89EC4BA46D27}"/>
          </ac:spMkLst>
        </pc:spChg>
      </pc:sldChg>
      <pc:sldChg chg="modSp mod">
        <pc:chgData name="Jatheesh mohan" userId="b0e5811b8290071c" providerId="LiveId" clId="{11967BDD-51F2-4740-9243-8DA0EAD1E8B8}" dt="2022-07-06T02:15:49.707" v="144" actId="113"/>
        <pc:sldMkLst>
          <pc:docMk/>
          <pc:sldMk cId="3759016592" sldId="274"/>
        </pc:sldMkLst>
        <pc:spChg chg="mod">
          <ac:chgData name="Jatheesh mohan" userId="b0e5811b8290071c" providerId="LiveId" clId="{11967BDD-51F2-4740-9243-8DA0EAD1E8B8}" dt="2022-07-06T02:15:49.707" v="144" actId="113"/>
          <ac:spMkLst>
            <pc:docMk/>
            <pc:sldMk cId="3759016592" sldId="274"/>
            <ac:spMk id="3" creationId="{9FDC213D-6E3A-00CD-445C-1B2BE879A341}"/>
          </ac:spMkLst>
        </pc:spChg>
      </pc:sldChg>
      <pc:sldChg chg="modSp mod">
        <pc:chgData name="Jatheesh mohan" userId="b0e5811b8290071c" providerId="LiveId" clId="{11967BDD-51F2-4740-9243-8DA0EAD1E8B8}" dt="2022-07-06T02:19:24.977" v="154" actId="5793"/>
        <pc:sldMkLst>
          <pc:docMk/>
          <pc:sldMk cId="4290500548" sldId="277"/>
        </pc:sldMkLst>
        <pc:spChg chg="mod">
          <ac:chgData name="Jatheesh mohan" userId="b0e5811b8290071c" providerId="LiveId" clId="{11967BDD-51F2-4740-9243-8DA0EAD1E8B8}" dt="2022-07-06T02:19:24.977" v="154" actId="5793"/>
          <ac:spMkLst>
            <pc:docMk/>
            <pc:sldMk cId="4290500548" sldId="277"/>
            <ac:spMk id="3" creationId="{CA34B0E3-0C0E-C9F9-E5AA-321B430673A2}"/>
          </ac:spMkLst>
        </pc:spChg>
      </pc:sldChg>
      <pc:sldChg chg="modSp mod">
        <pc:chgData name="Jatheesh mohan" userId="b0e5811b8290071c" providerId="LiveId" clId="{11967BDD-51F2-4740-9243-8DA0EAD1E8B8}" dt="2022-07-06T02:21:16.103" v="157" actId="113"/>
        <pc:sldMkLst>
          <pc:docMk/>
          <pc:sldMk cId="2719724150" sldId="278"/>
        </pc:sldMkLst>
        <pc:spChg chg="mod">
          <ac:chgData name="Jatheesh mohan" userId="b0e5811b8290071c" providerId="LiveId" clId="{11967BDD-51F2-4740-9243-8DA0EAD1E8B8}" dt="2022-07-06T02:21:16.103" v="157" actId="113"/>
          <ac:spMkLst>
            <pc:docMk/>
            <pc:sldMk cId="2719724150" sldId="278"/>
            <ac:spMk id="3" creationId="{4D1F4379-49AB-C36C-9A7D-F4B7A4B9BC82}"/>
          </ac:spMkLst>
        </pc:spChg>
      </pc:sldChg>
      <pc:sldChg chg="modSp mod">
        <pc:chgData name="Jatheesh mohan" userId="b0e5811b8290071c" providerId="LiveId" clId="{11967BDD-51F2-4740-9243-8DA0EAD1E8B8}" dt="2022-07-06T02:19:35.747" v="156" actId="5793"/>
        <pc:sldMkLst>
          <pc:docMk/>
          <pc:sldMk cId="2938203859" sldId="280"/>
        </pc:sldMkLst>
        <pc:spChg chg="mod">
          <ac:chgData name="Jatheesh mohan" userId="b0e5811b8290071c" providerId="LiveId" clId="{11967BDD-51F2-4740-9243-8DA0EAD1E8B8}" dt="2022-07-06T02:19:35.747" v="156" actId="5793"/>
          <ac:spMkLst>
            <pc:docMk/>
            <pc:sldMk cId="2938203859" sldId="280"/>
            <ac:spMk id="3" creationId="{56CF8C4B-9452-A43A-3FC7-2DEEB887DC50}"/>
          </ac:spMkLst>
        </pc:spChg>
      </pc:sldChg>
      <pc:sldChg chg="modSp mod">
        <pc:chgData name="Jatheesh mohan" userId="b0e5811b8290071c" providerId="LiveId" clId="{11967BDD-51F2-4740-9243-8DA0EAD1E8B8}" dt="2022-07-06T02:22:08.057" v="159" actId="5793"/>
        <pc:sldMkLst>
          <pc:docMk/>
          <pc:sldMk cId="168748332" sldId="282"/>
        </pc:sldMkLst>
        <pc:spChg chg="mod">
          <ac:chgData name="Jatheesh mohan" userId="b0e5811b8290071c" providerId="LiveId" clId="{11967BDD-51F2-4740-9243-8DA0EAD1E8B8}" dt="2022-07-06T02:22:08.057" v="159" actId="5793"/>
          <ac:spMkLst>
            <pc:docMk/>
            <pc:sldMk cId="168748332" sldId="282"/>
            <ac:spMk id="3" creationId="{DF581E1A-4A5D-066C-E080-405745D9E9FA}"/>
          </ac:spMkLst>
        </pc:spChg>
      </pc:sldChg>
      <pc:sldChg chg="modSp mod">
        <pc:chgData name="Jatheesh mohan" userId="b0e5811b8290071c" providerId="LiveId" clId="{11967BDD-51F2-4740-9243-8DA0EAD1E8B8}" dt="2022-07-06T02:24:10.717" v="162" actId="5793"/>
        <pc:sldMkLst>
          <pc:docMk/>
          <pc:sldMk cId="4088418579" sldId="284"/>
        </pc:sldMkLst>
        <pc:spChg chg="mod">
          <ac:chgData name="Jatheesh mohan" userId="b0e5811b8290071c" providerId="LiveId" clId="{11967BDD-51F2-4740-9243-8DA0EAD1E8B8}" dt="2022-07-06T02:24:10.717" v="162" actId="5793"/>
          <ac:spMkLst>
            <pc:docMk/>
            <pc:sldMk cId="4088418579" sldId="284"/>
            <ac:spMk id="3" creationId="{9AC72882-C9DF-326D-7135-6668FF7BA6A4}"/>
          </ac:spMkLst>
        </pc:spChg>
      </pc:sldChg>
      <pc:sldChg chg="modSp mod">
        <pc:chgData name="Jatheesh mohan" userId="b0e5811b8290071c" providerId="LiveId" clId="{11967BDD-51F2-4740-9243-8DA0EAD1E8B8}" dt="2022-07-06T02:24:59.945" v="166" actId="113"/>
        <pc:sldMkLst>
          <pc:docMk/>
          <pc:sldMk cId="152989220" sldId="285"/>
        </pc:sldMkLst>
        <pc:spChg chg="mod">
          <ac:chgData name="Jatheesh mohan" userId="b0e5811b8290071c" providerId="LiveId" clId="{11967BDD-51F2-4740-9243-8DA0EAD1E8B8}" dt="2022-07-06T02:24:59.945" v="166" actId="113"/>
          <ac:spMkLst>
            <pc:docMk/>
            <pc:sldMk cId="152989220" sldId="285"/>
            <ac:spMk id="3" creationId="{A089F33E-4246-48AA-458C-50CEC77E13DF}"/>
          </ac:spMkLst>
        </pc:spChg>
      </pc:sldChg>
      <pc:sldChg chg="modSp mod">
        <pc:chgData name="Jatheesh mohan" userId="b0e5811b8290071c" providerId="LiveId" clId="{11967BDD-51F2-4740-9243-8DA0EAD1E8B8}" dt="2022-07-06T02:25:24.763" v="172" actId="5793"/>
        <pc:sldMkLst>
          <pc:docMk/>
          <pc:sldMk cId="2439660076" sldId="286"/>
        </pc:sldMkLst>
        <pc:spChg chg="mod">
          <ac:chgData name="Jatheesh mohan" userId="b0e5811b8290071c" providerId="LiveId" clId="{11967BDD-51F2-4740-9243-8DA0EAD1E8B8}" dt="2022-07-06T02:25:24.763" v="172" actId="5793"/>
          <ac:spMkLst>
            <pc:docMk/>
            <pc:sldMk cId="2439660076" sldId="286"/>
            <ac:spMk id="3" creationId="{5D0E058A-6406-E036-9BC0-2D57332ED03D}"/>
          </ac:spMkLst>
        </pc:spChg>
      </pc:sldChg>
      <pc:sldChg chg="modSp mod">
        <pc:chgData name="Jatheesh mohan" userId="b0e5811b8290071c" providerId="LiveId" clId="{11967BDD-51F2-4740-9243-8DA0EAD1E8B8}" dt="2022-07-06T02:30:16.039" v="212" actId="20577"/>
        <pc:sldMkLst>
          <pc:docMk/>
          <pc:sldMk cId="2704245907" sldId="287"/>
        </pc:sldMkLst>
        <pc:spChg chg="mod">
          <ac:chgData name="Jatheesh mohan" userId="b0e5811b8290071c" providerId="LiveId" clId="{11967BDD-51F2-4740-9243-8DA0EAD1E8B8}" dt="2022-07-06T02:30:16.039" v="212" actId="20577"/>
          <ac:spMkLst>
            <pc:docMk/>
            <pc:sldMk cId="2704245907" sldId="287"/>
            <ac:spMk id="3" creationId="{C262D659-50CF-BAB4-85DF-A5E4B5BCBBE3}"/>
          </ac:spMkLst>
        </pc:spChg>
      </pc:sldChg>
      <pc:sldChg chg="modSp mod">
        <pc:chgData name="Jatheesh mohan" userId="b0e5811b8290071c" providerId="LiveId" clId="{11967BDD-51F2-4740-9243-8DA0EAD1E8B8}" dt="2022-07-06T02:18:48.436" v="152" actId="5793"/>
        <pc:sldMkLst>
          <pc:docMk/>
          <pc:sldMk cId="1568275874" sldId="293"/>
        </pc:sldMkLst>
        <pc:spChg chg="mod">
          <ac:chgData name="Jatheesh mohan" userId="b0e5811b8290071c" providerId="LiveId" clId="{11967BDD-51F2-4740-9243-8DA0EAD1E8B8}" dt="2022-07-06T02:18:48.436" v="152" actId="5793"/>
          <ac:spMkLst>
            <pc:docMk/>
            <pc:sldMk cId="1568275874" sldId="293"/>
            <ac:spMk id="3" creationId="{FE3880C0-D459-52E6-4A72-C310CFA30F0E}"/>
          </ac:spMkLst>
        </pc:spChg>
      </pc:sldChg>
      <pc:sldChg chg="modSp mod">
        <pc:chgData name="Jatheesh mohan" userId="b0e5811b8290071c" providerId="LiveId" clId="{11967BDD-51F2-4740-9243-8DA0EAD1E8B8}" dt="2022-07-06T02:03:20.420" v="60" actId="113"/>
        <pc:sldMkLst>
          <pc:docMk/>
          <pc:sldMk cId="1056918731" sldId="297"/>
        </pc:sldMkLst>
        <pc:spChg chg="mod">
          <ac:chgData name="Jatheesh mohan" userId="b0e5811b8290071c" providerId="LiveId" clId="{11967BDD-51F2-4740-9243-8DA0EAD1E8B8}" dt="2022-07-06T02:03:20.420" v="60" actId="113"/>
          <ac:spMkLst>
            <pc:docMk/>
            <pc:sldMk cId="1056918731" sldId="297"/>
            <ac:spMk id="3" creationId="{24DA1F6D-41BC-64B8-7718-A30211C5189E}"/>
          </ac:spMkLst>
        </pc:spChg>
      </pc:sldChg>
      <pc:sldChg chg="modSp mod">
        <pc:chgData name="Jatheesh mohan" userId="b0e5811b8290071c" providerId="LiveId" clId="{11967BDD-51F2-4740-9243-8DA0EAD1E8B8}" dt="2022-07-06T02:17:56.617" v="150" actId="5793"/>
        <pc:sldMkLst>
          <pc:docMk/>
          <pc:sldMk cId="2224650085" sldId="298"/>
        </pc:sldMkLst>
        <pc:spChg chg="mod">
          <ac:chgData name="Jatheesh mohan" userId="b0e5811b8290071c" providerId="LiveId" clId="{11967BDD-51F2-4740-9243-8DA0EAD1E8B8}" dt="2022-07-06T02:17:56.617" v="150" actId="5793"/>
          <ac:spMkLst>
            <pc:docMk/>
            <pc:sldMk cId="2224650085" sldId="298"/>
            <ac:spMk id="3" creationId="{FE7FE26A-CDC5-F931-37D7-E4AC410DFDB7}"/>
          </ac:spMkLst>
        </pc:spChg>
      </pc:sldChg>
      <pc:sldChg chg="modSp new mod">
        <pc:chgData name="Jatheesh mohan" userId="b0e5811b8290071c" providerId="LiveId" clId="{11967BDD-51F2-4740-9243-8DA0EAD1E8B8}" dt="2022-07-06T02:14:00.113" v="141" actId="20577"/>
        <pc:sldMkLst>
          <pc:docMk/>
          <pc:sldMk cId="3740789421" sldId="299"/>
        </pc:sldMkLst>
        <pc:spChg chg="mod">
          <ac:chgData name="Jatheesh mohan" userId="b0e5811b8290071c" providerId="LiveId" clId="{11967BDD-51F2-4740-9243-8DA0EAD1E8B8}" dt="2022-07-06T02:14:00.113" v="141" actId="20577"/>
          <ac:spMkLst>
            <pc:docMk/>
            <pc:sldMk cId="3740789421" sldId="299"/>
            <ac:spMk id="3" creationId="{39D70CF7-A425-61DC-1570-12C040894A6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7/6/2022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7/6/2022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7/6/2022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7/6/2022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7/6/2022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E7399-56DC-99FF-7469-EFBA88D43316}"/>
              </a:ext>
            </a:extLst>
          </p:cNvPr>
          <p:cNvSpPr>
            <a:spLocks noGrp="1"/>
          </p:cNvSpPr>
          <p:nvPr>
            <p:ph type="ctrTitle"/>
          </p:nvPr>
        </p:nvSpPr>
        <p:spPr/>
        <p:txBody>
          <a:bodyPr>
            <a:normAutofit/>
          </a:bodyPr>
          <a:lstStyle/>
          <a:p>
            <a:pPr algn="ctr"/>
            <a:r>
              <a:rPr lang="en-US" sz="4400" b="0" i="0" u="none" strike="noStrike" baseline="0" dirty="0">
                <a:latin typeface="OTNEJMQuadraat"/>
              </a:rPr>
              <a:t>Extrahepatic Manifestations of Chronic</a:t>
            </a:r>
            <a:br>
              <a:rPr lang="en-US" sz="4400" b="0" i="0" u="none" strike="noStrike" baseline="0" dirty="0">
                <a:latin typeface="OTNEJMQuadraat"/>
              </a:rPr>
            </a:br>
            <a:r>
              <a:rPr lang="en-US" sz="4400" b="0" i="0" u="none" strike="noStrike" baseline="0" dirty="0">
                <a:latin typeface="OTNEJMQuadraat"/>
              </a:rPr>
              <a:t>HCV Infection</a:t>
            </a:r>
            <a:endParaRPr lang="en-US" sz="4400" dirty="0"/>
          </a:p>
        </p:txBody>
      </p:sp>
      <p:sp>
        <p:nvSpPr>
          <p:cNvPr id="3" name="Subtitle 2">
            <a:extLst>
              <a:ext uri="{FF2B5EF4-FFF2-40B4-BE49-F238E27FC236}">
                <a16:creationId xmlns:a16="http://schemas.microsoft.com/office/drawing/2014/main" id="{F9F24F89-3FE8-A7DB-4CAA-84EFF94A62C2}"/>
              </a:ext>
            </a:extLst>
          </p:cNvPr>
          <p:cNvSpPr>
            <a:spLocks noGrp="1"/>
          </p:cNvSpPr>
          <p:nvPr>
            <p:ph type="subTitle" idx="1"/>
          </p:nvPr>
        </p:nvSpPr>
        <p:spPr>
          <a:xfrm>
            <a:off x="8607669" y="5055577"/>
            <a:ext cx="2716823" cy="422031"/>
          </a:xfrm>
        </p:spPr>
        <p:txBody>
          <a:bodyPr>
            <a:normAutofit/>
          </a:bodyPr>
          <a:lstStyle/>
          <a:p>
            <a:r>
              <a:rPr lang="en-US" cap="none" dirty="0">
                <a:solidFill>
                  <a:schemeClr val="bg1">
                    <a:lumMod val="65000"/>
                  </a:schemeClr>
                </a:solidFill>
              </a:rPr>
              <a:t>DR KENFINE P JOHNSON</a:t>
            </a:r>
          </a:p>
        </p:txBody>
      </p:sp>
    </p:spTree>
    <p:extLst>
      <p:ext uri="{BB962C8B-B14F-4D97-AF65-F5344CB8AC3E}">
        <p14:creationId xmlns:p14="http://schemas.microsoft.com/office/powerpoint/2010/main" val="3272888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2DBA3-68A5-E90F-AC0B-CE3C08C1C49E}"/>
              </a:ext>
            </a:extLst>
          </p:cNvPr>
          <p:cNvSpPr>
            <a:spLocks noGrp="1"/>
          </p:cNvSpPr>
          <p:nvPr>
            <p:ph type="title"/>
          </p:nvPr>
        </p:nvSpPr>
        <p:spPr/>
        <p:txBody>
          <a:bodyPr/>
          <a:lstStyle/>
          <a:p>
            <a:pPr algn="ctr"/>
            <a:r>
              <a:rPr lang="en-US" dirty="0"/>
              <a:t>introduction</a:t>
            </a:r>
          </a:p>
        </p:txBody>
      </p:sp>
      <p:sp>
        <p:nvSpPr>
          <p:cNvPr id="3" name="Content Placeholder 2">
            <a:extLst>
              <a:ext uri="{FF2B5EF4-FFF2-40B4-BE49-F238E27FC236}">
                <a16:creationId xmlns:a16="http://schemas.microsoft.com/office/drawing/2014/main" id="{79D0F9A8-14F1-564C-9704-7ADE98AA4267}"/>
              </a:ext>
            </a:extLst>
          </p:cNvPr>
          <p:cNvSpPr>
            <a:spLocks noGrp="1"/>
          </p:cNvSpPr>
          <p:nvPr>
            <p:ph idx="1"/>
          </p:nvPr>
        </p:nvSpPr>
        <p:spPr/>
        <p:txBody>
          <a:bodyPr>
            <a:normAutofit/>
          </a:bodyPr>
          <a:lstStyle/>
          <a:p>
            <a:pPr algn="l"/>
            <a:r>
              <a:rPr lang="en-US" sz="1800" b="0" i="0" u="none" strike="noStrike" baseline="0" dirty="0">
                <a:solidFill>
                  <a:srgbClr val="9A9A9A"/>
                </a:solidFill>
                <a:latin typeface="OTNEJMQuadraat"/>
              </a:rPr>
              <a:t>A</a:t>
            </a:r>
            <a:r>
              <a:rPr lang="en-US" sz="1800" b="0" i="0" u="none" strike="noStrike" baseline="0" dirty="0">
                <a:solidFill>
                  <a:srgbClr val="000000"/>
                </a:solidFill>
                <a:latin typeface="OTNEJMQuadraatSmallCap"/>
              </a:rPr>
              <a:t>n estimated 71 million people worldwide have chronic hepati</a:t>
            </a:r>
            <a:r>
              <a:rPr lang="en-US" sz="1800" b="0" i="0" u="none" strike="noStrike" baseline="0" dirty="0">
                <a:solidFill>
                  <a:srgbClr val="000000"/>
                </a:solidFill>
                <a:latin typeface="OTNEJMQuadraat"/>
              </a:rPr>
              <a:t>tis C virus (HCV) infection.</a:t>
            </a:r>
          </a:p>
          <a:p>
            <a:pPr algn="l"/>
            <a:r>
              <a:rPr lang="en-US" sz="1800" b="0" i="0" u="none" strike="noStrike" baseline="0" dirty="0">
                <a:solidFill>
                  <a:srgbClr val="000000"/>
                </a:solidFill>
                <a:latin typeface="OTNEJMQuadraat"/>
              </a:rPr>
              <a:t>Known for morbidity mainly involving liver complications (cirrhosis and hepatocellular carcinoma), with an estimated 350,000 liver-related deaths per year. </a:t>
            </a:r>
          </a:p>
          <a:p>
            <a:pPr algn="l"/>
            <a:r>
              <a:rPr lang="en-US" sz="1800" b="0" i="0" u="none" strike="noStrike" baseline="0" dirty="0">
                <a:solidFill>
                  <a:srgbClr val="000000"/>
                </a:solidFill>
                <a:latin typeface="OTNEJMQuadraat"/>
              </a:rPr>
              <a:t>Among all viruses, HCV is recognized as the virus most often associated with extrahepatic manifestations.</a:t>
            </a:r>
          </a:p>
          <a:p>
            <a:pPr marL="0" indent="0" algn="l">
              <a:buNone/>
            </a:pPr>
            <a:endParaRPr lang="en-US" dirty="0"/>
          </a:p>
        </p:txBody>
      </p:sp>
    </p:spTree>
    <p:extLst>
      <p:ext uri="{BB962C8B-B14F-4D97-AF65-F5344CB8AC3E}">
        <p14:creationId xmlns:p14="http://schemas.microsoft.com/office/powerpoint/2010/main" val="3496042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0B226-9FC3-BA1B-DDAE-616B1CF5F4C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9D70CF7-A425-61DC-1570-12C040894A6A}"/>
              </a:ext>
            </a:extLst>
          </p:cNvPr>
          <p:cNvSpPr>
            <a:spLocks noGrp="1"/>
          </p:cNvSpPr>
          <p:nvPr>
            <p:ph idx="1"/>
          </p:nvPr>
        </p:nvSpPr>
        <p:spPr/>
        <p:txBody>
          <a:bodyPr/>
          <a:lstStyle/>
          <a:p>
            <a:pPr marL="0" indent="0">
              <a:buNone/>
            </a:pPr>
            <a:r>
              <a:rPr lang="en-US" dirty="0"/>
              <a:t>It includes</a:t>
            </a:r>
          </a:p>
          <a:p>
            <a:r>
              <a:rPr lang="en-US" dirty="0"/>
              <a:t>Mixed cryoglobulinemic vasculitis</a:t>
            </a:r>
          </a:p>
          <a:p>
            <a:r>
              <a:rPr lang="en-US" dirty="0"/>
              <a:t>B cell lymphoma</a:t>
            </a:r>
          </a:p>
          <a:p>
            <a:r>
              <a:rPr lang="en-US" dirty="0"/>
              <a:t>Cardiovascular events</a:t>
            </a:r>
          </a:p>
          <a:p>
            <a:r>
              <a:rPr lang="en-US" dirty="0"/>
              <a:t>T2DM</a:t>
            </a:r>
          </a:p>
          <a:p>
            <a:r>
              <a:rPr lang="en-US" dirty="0"/>
              <a:t>CKD</a:t>
            </a:r>
          </a:p>
          <a:p>
            <a:r>
              <a:rPr lang="en-US" dirty="0"/>
              <a:t>Miscellaneous</a:t>
            </a:r>
          </a:p>
          <a:p>
            <a:endParaRPr lang="en-US" dirty="0"/>
          </a:p>
        </p:txBody>
      </p:sp>
    </p:spTree>
    <p:extLst>
      <p:ext uri="{BB962C8B-B14F-4D97-AF65-F5344CB8AC3E}">
        <p14:creationId xmlns:p14="http://schemas.microsoft.com/office/powerpoint/2010/main" val="3740789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A5F81-226A-8188-0AB9-6D12347D5D4C}"/>
              </a:ext>
            </a:extLst>
          </p:cNvPr>
          <p:cNvSpPr>
            <a:spLocks noGrp="1"/>
          </p:cNvSpPr>
          <p:nvPr>
            <p:ph type="title"/>
          </p:nvPr>
        </p:nvSpPr>
        <p:spPr/>
        <p:txBody>
          <a:bodyPr>
            <a:normAutofit/>
          </a:bodyPr>
          <a:lstStyle/>
          <a:p>
            <a:pPr algn="ctr"/>
            <a:r>
              <a:rPr lang="en-US" b="0" i="0" u="none" strike="noStrike" baseline="0" dirty="0"/>
              <a:t>Mixed Cryoglobulinemic Vasculitis</a:t>
            </a:r>
            <a:endParaRPr lang="en-US" dirty="0"/>
          </a:p>
        </p:txBody>
      </p:sp>
      <p:sp>
        <p:nvSpPr>
          <p:cNvPr id="3" name="Content Placeholder 2">
            <a:extLst>
              <a:ext uri="{FF2B5EF4-FFF2-40B4-BE49-F238E27FC236}">
                <a16:creationId xmlns:a16="http://schemas.microsoft.com/office/drawing/2014/main" id="{C2D52A1F-2B7F-9687-72C1-DE22E66A6C47}"/>
              </a:ext>
            </a:extLst>
          </p:cNvPr>
          <p:cNvSpPr>
            <a:spLocks noGrp="1"/>
          </p:cNvSpPr>
          <p:nvPr>
            <p:ph idx="1"/>
          </p:nvPr>
        </p:nvSpPr>
        <p:spPr/>
        <p:txBody>
          <a:bodyPr>
            <a:normAutofit/>
          </a:bodyPr>
          <a:lstStyle/>
          <a:p>
            <a:pPr algn="l"/>
            <a:r>
              <a:rPr lang="en-US" sz="1800" b="0" i="0" u="none" strike="noStrike" baseline="0" dirty="0">
                <a:latin typeface="OTNEJMQuadraat"/>
              </a:rPr>
              <a:t>Cryoglobulinemia is defined as the presence of cryoglobulins in serum, which are immunoglobulins that precipitate when the temperature is below 37°C and redissolve when rewarmed.</a:t>
            </a:r>
          </a:p>
          <a:p>
            <a:pPr algn="l"/>
            <a:r>
              <a:rPr lang="en-US" sz="1800" b="0" i="0" u="none" strike="noStrike" baseline="0" dirty="0">
                <a:latin typeface="OTNEJMQuadraat"/>
              </a:rPr>
              <a:t>Type I cryoglobulinemia comprises a single monoclonal immunoglobulin (most commonly IgM). </a:t>
            </a:r>
          </a:p>
          <a:p>
            <a:pPr algn="l"/>
            <a:r>
              <a:rPr lang="en-US" sz="1800" b="0" i="0" u="none" strike="noStrike" baseline="0" dirty="0">
                <a:latin typeface="OTNEJMQuadraat"/>
              </a:rPr>
              <a:t>Type II and type III are classified as mixed </a:t>
            </a:r>
            <a:r>
              <a:rPr lang="en-US" sz="1800" b="0" i="0" u="none" strike="noStrike" baseline="0" dirty="0" err="1">
                <a:latin typeface="OTNEJMQuadraat"/>
              </a:rPr>
              <a:t>cryoglobulinemias</a:t>
            </a:r>
            <a:r>
              <a:rPr lang="en-US" sz="1800" b="0" i="0" u="none" strike="noStrike" baseline="0" dirty="0">
                <a:latin typeface="OTNEJMQuadraat"/>
              </a:rPr>
              <a:t> that consist of polyclonal IgG with monoclonal or polyclonal IgM and rheumatoid factor activity.</a:t>
            </a:r>
          </a:p>
          <a:p>
            <a:pPr algn="l"/>
            <a:r>
              <a:rPr lang="en-US" sz="1800" b="0" i="0" u="none" strike="noStrike" baseline="0" dirty="0">
                <a:latin typeface="OTNEJMQuadraat"/>
              </a:rPr>
              <a:t>From a clinicopathological point of view, mixed cryoglobulinemic vasculitis is a small vessel</a:t>
            </a:r>
            <a:r>
              <a:rPr lang="en-US" dirty="0">
                <a:latin typeface="OTNEJMQuadraat"/>
              </a:rPr>
              <a:t> </a:t>
            </a:r>
            <a:r>
              <a:rPr lang="en-US" sz="1800" b="0" i="0" u="none" strike="noStrike" baseline="0" dirty="0">
                <a:latin typeface="OTNEJMQuadraat"/>
              </a:rPr>
              <a:t>systemic vasculitis caused by the deposition of circulating cryoglobulins.</a:t>
            </a:r>
            <a:endParaRPr lang="en-US" dirty="0"/>
          </a:p>
        </p:txBody>
      </p:sp>
    </p:spTree>
    <p:extLst>
      <p:ext uri="{BB962C8B-B14F-4D97-AF65-F5344CB8AC3E}">
        <p14:creationId xmlns:p14="http://schemas.microsoft.com/office/powerpoint/2010/main" val="1765923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A77E6-9ACE-A131-DFAB-E90AB42B5D36}"/>
              </a:ext>
            </a:extLst>
          </p:cNvPr>
          <p:cNvSpPr>
            <a:spLocks noGrp="1"/>
          </p:cNvSpPr>
          <p:nvPr>
            <p:ph type="title"/>
          </p:nvPr>
        </p:nvSpPr>
        <p:spPr/>
        <p:txBody>
          <a:bodyPr>
            <a:normAutofit/>
          </a:bodyPr>
          <a:lstStyle/>
          <a:p>
            <a:r>
              <a:rPr lang="en-US" sz="2000" i="0" u="none" strike="noStrike" baseline="0" dirty="0"/>
              <a:t>Pathophysiological</a:t>
            </a:r>
            <a:r>
              <a:rPr lang="en-US" sz="2000" b="1" i="0" u="none" strike="noStrike" baseline="0" dirty="0"/>
              <a:t> </a:t>
            </a:r>
            <a:r>
              <a:rPr lang="en-US" sz="2000" i="0" u="none" strike="noStrike" baseline="0" dirty="0"/>
              <a:t>Mechanisms</a:t>
            </a:r>
            <a:endParaRPr lang="en-US" sz="2000" dirty="0"/>
          </a:p>
        </p:txBody>
      </p:sp>
      <p:sp>
        <p:nvSpPr>
          <p:cNvPr id="3" name="Content Placeholder 2">
            <a:extLst>
              <a:ext uri="{FF2B5EF4-FFF2-40B4-BE49-F238E27FC236}">
                <a16:creationId xmlns:a16="http://schemas.microsoft.com/office/drawing/2014/main" id="{B4BDC1B0-C61E-14F1-009E-D3A3E7695C23}"/>
              </a:ext>
            </a:extLst>
          </p:cNvPr>
          <p:cNvSpPr>
            <a:spLocks noGrp="1"/>
          </p:cNvSpPr>
          <p:nvPr>
            <p:ph idx="1"/>
          </p:nvPr>
        </p:nvSpPr>
        <p:spPr/>
        <p:txBody>
          <a:bodyPr>
            <a:normAutofit/>
          </a:bodyPr>
          <a:lstStyle/>
          <a:p>
            <a:pPr algn="l"/>
            <a:r>
              <a:rPr lang="en-US" dirty="0">
                <a:latin typeface="OTNEJMScalaSansLF"/>
              </a:rPr>
              <a:t>C</a:t>
            </a:r>
            <a:r>
              <a:rPr lang="en-US" sz="1800" b="0" i="0" u="none" strike="noStrike" baseline="0" dirty="0">
                <a:latin typeface="OTNEJMScalaSansLF"/>
              </a:rPr>
              <a:t>hronic antigen stimulation reduces the B-lymphocyte threshold for activation and proliferation and induces B-cell lymphoma 2 (Bcl-2) activation and t(14;18) translocation, resulting in decreased apoptosis. </a:t>
            </a:r>
          </a:p>
          <a:p>
            <a:pPr algn="l"/>
            <a:r>
              <a:rPr lang="en-US" sz="1800" b="0" i="0" u="none" strike="noStrike" baseline="0" dirty="0">
                <a:latin typeface="OTNEJMScalaSansLF"/>
              </a:rPr>
              <a:t>A B-cell clone (CD21−CD27+) expands and produces antibodies directed against the Fc portion of IgG (RF activity), forming immune complexes (the cryoglobulin) that precipitate in small vessels. </a:t>
            </a:r>
          </a:p>
          <a:p>
            <a:pPr algn="l"/>
            <a:endParaRPr lang="en-US" sz="1800" b="0" i="0" u="none" strike="noStrike" baseline="0" dirty="0">
              <a:latin typeface="OTNEJMScalaSansLF"/>
            </a:endParaRPr>
          </a:p>
          <a:p>
            <a:pPr algn="l"/>
            <a:r>
              <a:rPr lang="en-US" sz="1800" b="0" i="0" u="none" strike="noStrike" baseline="0" dirty="0">
                <a:latin typeface="OTNEJMScalaSansLF"/>
              </a:rPr>
              <a:t>Increased activity of the type 1 helper T (Th1) and decreased regulatory T cells (which favors the persistence of autoreactive, cryoglobulin- producing B cells) are present.</a:t>
            </a:r>
            <a:endParaRPr lang="en-US" dirty="0"/>
          </a:p>
        </p:txBody>
      </p:sp>
    </p:spTree>
    <p:extLst>
      <p:ext uri="{BB962C8B-B14F-4D97-AF65-F5344CB8AC3E}">
        <p14:creationId xmlns:p14="http://schemas.microsoft.com/office/powerpoint/2010/main" val="33886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7AC99-1ED5-9B7E-CB10-D6820E218D1D}"/>
              </a:ext>
            </a:extLst>
          </p:cNvPr>
          <p:cNvSpPr>
            <a:spLocks noGrp="1"/>
          </p:cNvSpPr>
          <p:nvPr>
            <p:ph type="title"/>
          </p:nvPr>
        </p:nvSpPr>
        <p:spPr/>
        <p:txBody>
          <a:bodyPr>
            <a:normAutofit/>
          </a:bodyPr>
          <a:lstStyle/>
          <a:p>
            <a:r>
              <a:rPr lang="en-US" sz="2000" b="0" i="0" u="none" strike="noStrike" baseline="0" dirty="0"/>
              <a:t>Symptoms</a:t>
            </a:r>
            <a:endParaRPr lang="en-US" sz="2000" dirty="0"/>
          </a:p>
        </p:txBody>
      </p:sp>
      <p:sp>
        <p:nvSpPr>
          <p:cNvPr id="3" name="Content Placeholder 2">
            <a:extLst>
              <a:ext uri="{FF2B5EF4-FFF2-40B4-BE49-F238E27FC236}">
                <a16:creationId xmlns:a16="http://schemas.microsoft.com/office/drawing/2014/main" id="{4E2B627A-A25B-1674-44A1-078891450E14}"/>
              </a:ext>
            </a:extLst>
          </p:cNvPr>
          <p:cNvSpPr>
            <a:spLocks noGrp="1"/>
          </p:cNvSpPr>
          <p:nvPr>
            <p:ph idx="1"/>
          </p:nvPr>
        </p:nvSpPr>
        <p:spPr/>
        <p:txBody>
          <a:bodyPr>
            <a:normAutofit/>
          </a:bodyPr>
          <a:lstStyle/>
          <a:p>
            <a:r>
              <a:rPr lang="en-US" sz="1800" b="1" i="0" u="none" strike="noStrike" baseline="0" dirty="0">
                <a:latin typeface="OTNEJMQuadraat"/>
              </a:rPr>
              <a:t>Mild</a:t>
            </a:r>
            <a:r>
              <a:rPr lang="en-US" sz="1800" b="0" i="0" u="none" strike="noStrike" baseline="0" dirty="0">
                <a:latin typeface="OTNEJMQuadraat"/>
              </a:rPr>
              <a:t> : fatigue, palpable purpura, and arthralgia.</a:t>
            </a:r>
          </a:p>
          <a:p>
            <a:r>
              <a:rPr lang="en-US" sz="1800" b="1" i="0" u="none" strike="noStrike" baseline="0" dirty="0">
                <a:latin typeface="OTNEJMQuadraat"/>
              </a:rPr>
              <a:t>Peripheral nervous system </a:t>
            </a:r>
            <a:r>
              <a:rPr lang="en-US" sz="1800" b="0" i="0" u="none" strike="noStrike" baseline="0" dirty="0">
                <a:latin typeface="OTNEJMQuadraat"/>
              </a:rPr>
              <a:t>involvement is a common manifestation</a:t>
            </a:r>
          </a:p>
          <a:p>
            <a:r>
              <a:rPr lang="en-US" sz="1800" b="0" i="0" u="none" strike="noStrike" baseline="0" dirty="0">
                <a:latin typeface="OTNEJMQuadraat"/>
              </a:rPr>
              <a:t>The most frequently described form is a distal sensory or sensory–motor peripheral neuropathy, usually manifested as painful and asymmetric paresthesia that subsequently becomes symmetric.</a:t>
            </a:r>
          </a:p>
        </p:txBody>
      </p:sp>
    </p:spTree>
    <p:extLst>
      <p:ext uri="{BB962C8B-B14F-4D97-AF65-F5344CB8AC3E}">
        <p14:creationId xmlns:p14="http://schemas.microsoft.com/office/powerpoint/2010/main" val="2072606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DBAE-9799-7095-8848-461C203FC3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DA1F6D-41BC-64B8-7718-A30211C5189E}"/>
              </a:ext>
            </a:extLst>
          </p:cNvPr>
          <p:cNvSpPr>
            <a:spLocks noGrp="1"/>
          </p:cNvSpPr>
          <p:nvPr>
            <p:ph idx="1"/>
          </p:nvPr>
        </p:nvSpPr>
        <p:spPr/>
        <p:txBody>
          <a:bodyPr/>
          <a:lstStyle/>
          <a:p>
            <a:r>
              <a:rPr lang="en-US" sz="1800" b="0" i="0" u="none" strike="noStrike" baseline="0" dirty="0">
                <a:latin typeface="OTNEJMQuadraat"/>
              </a:rPr>
              <a:t>The predominant</a:t>
            </a:r>
            <a:r>
              <a:rPr lang="en-US" sz="1800" b="1" i="0" u="none" strike="noStrike" baseline="0" dirty="0">
                <a:latin typeface="OTNEJMQuadraat"/>
              </a:rPr>
              <a:t> renal </a:t>
            </a:r>
            <a:r>
              <a:rPr lang="en-US" sz="1800" b="0" i="0" u="none" strike="noStrike" baseline="0" dirty="0">
                <a:latin typeface="OTNEJMQuadraat"/>
              </a:rPr>
              <a:t>manifestation is a membranoproliferative glomerulonephritis revealed by acute renal failure or a nephritic syndrome. </a:t>
            </a:r>
          </a:p>
          <a:p>
            <a:r>
              <a:rPr lang="en-US" sz="1800" b="0" i="0" u="none" strike="noStrike" baseline="0" dirty="0">
                <a:latin typeface="OTNEJMQuadraat"/>
              </a:rPr>
              <a:t>Rarely, the disease progresses to a more </a:t>
            </a:r>
            <a:r>
              <a:rPr lang="en-US" sz="1800" b="1" i="0" u="none" strike="noStrike" baseline="0" dirty="0">
                <a:latin typeface="OTNEJMQuadraat"/>
              </a:rPr>
              <a:t>severe</a:t>
            </a:r>
            <a:r>
              <a:rPr lang="en-US" sz="1800" b="0" i="0" u="none" strike="noStrike" baseline="0" dirty="0">
                <a:latin typeface="OTNEJMQuadraat"/>
              </a:rPr>
              <a:t> presentation, including life-threatening, widespread vasculitis with involvement of the central nervous system, heart, or gut.</a:t>
            </a:r>
            <a:endParaRPr lang="en-US" dirty="0"/>
          </a:p>
          <a:p>
            <a:endParaRPr lang="en-US" dirty="0"/>
          </a:p>
        </p:txBody>
      </p:sp>
    </p:spTree>
    <p:extLst>
      <p:ext uri="{BB962C8B-B14F-4D97-AF65-F5344CB8AC3E}">
        <p14:creationId xmlns:p14="http://schemas.microsoft.com/office/powerpoint/2010/main" val="1056918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078F-CF8A-5B8E-CBB6-04B4B786DF2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A3D7BE-A2BC-D811-6429-8417D32D6047}"/>
              </a:ext>
            </a:extLst>
          </p:cNvPr>
          <p:cNvSpPr>
            <a:spLocks noGrp="1"/>
          </p:cNvSpPr>
          <p:nvPr>
            <p:ph idx="1"/>
          </p:nvPr>
        </p:nvSpPr>
        <p:spPr/>
        <p:txBody>
          <a:bodyPr>
            <a:normAutofit/>
          </a:bodyPr>
          <a:lstStyle/>
          <a:p>
            <a:pPr algn="l"/>
            <a:r>
              <a:rPr lang="en-US" sz="1800" b="0" i="0" u="none" strike="noStrike" baseline="0" dirty="0">
                <a:latin typeface="OTNEJMQuadraat"/>
              </a:rPr>
              <a:t>Neurologic symptoms may fluctuate and take more time to disappear, regardless of viral elimination. </a:t>
            </a:r>
          </a:p>
          <a:p>
            <a:pPr algn="l"/>
            <a:r>
              <a:rPr lang="en-US" sz="1800" b="0" i="0" u="none" strike="noStrike" baseline="0" dirty="0">
                <a:latin typeface="OTNEJMQuadraat"/>
              </a:rPr>
              <a:t>In patients with glomerulonephritis, creatinine levels may remain elevated, and a moderate proteinuria may persist.</a:t>
            </a:r>
          </a:p>
          <a:p>
            <a:r>
              <a:rPr lang="en-US" sz="1800" b="0" i="0" u="none" strike="noStrike" baseline="0" dirty="0">
                <a:latin typeface="OTNEJMQuadraat"/>
              </a:rPr>
              <a:t>Studies have shown that treatment with a direct-acting antiviral agent is associated with complete or partial remission of the manifestations. </a:t>
            </a:r>
          </a:p>
          <a:p>
            <a:pPr algn="l"/>
            <a:r>
              <a:rPr lang="en-US" sz="1800" b="0" i="0" u="none" strike="noStrike" baseline="0" dirty="0">
                <a:latin typeface="OTNEJMQuadraat"/>
              </a:rPr>
              <a:t>However, long-term, complete clearance of cryoglobulin is reported in only 29 to 66% of cases</a:t>
            </a:r>
          </a:p>
          <a:p>
            <a:pPr algn="l"/>
            <a:r>
              <a:rPr lang="en-US" sz="1800" b="0" i="0" u="none" strike="noStrike" baseline="0" dirty="0">
                <a:latin typeface="OTNEJMQuadraat"/>
              </a:rPr>
              <a:t>Long-term follow-up of such patients is crucial, particularly in order to monitor them for the appearance of B-NHL.</a:t>
            </a:r>
          </a:p>
          <a:p>
            <a:pPr marL="0" indent="0" algn="l">
              <a:buNone/>
            </a:pPr>
            <a:endParaRPr lang="en-US" dirty="0"/>
          </a:p>
        </p:txBody>
      </p:sp>
    </p:spTree>
    <p:extLst>
      <p:ext uri="{BB962C8B-B14F-4D97-AF65-F5344CB8AC3E}">
        <p14:creationId xmlns:p14="http://schemas.microsoft.com/office/powerpoint/2010/main" val="187640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C3CDF-314B-8E66-E256-22C36B3F8669}"/>
              </a:ext>
            </a:extLst>
          </p:cNvPr>
          <p:cNvSpPr>
            <a:spLocks noGrp="1"/>
          </p:cNvSpPr>
          <p:nvPr>
            <p:ph type="title"/>
          </p:nvPr>
        </p:nvSpPr>
        <p:spPr/>
        <p:txBody>
          <a:bodyPr>
            <a:normAutofit/>
          </a:bodyPr>
          <a:lstStyle/>
          <a:p>
            <a:r>
              <a:rPr lang="en-US" sz="2000" dirty="0"/>
              <a:t>treatment</a:t>
            </a:r>
          </a:p>
        </p:txBody>
      </p:sp>
      <p:sp>
        <p:nvSpPr>
          <p:cNvPr id="3" name="Content Placeholder 2">
            <a:extLst>
              <a:ext uri="{FF2B5EF4-FFF2-40B4-BE49-F238E27FC236}">
                <a16:creationId xmlns:a16="http://schemas.microsoft.com/office/drawing/2014/main" id="{D87AC66A-6478-2793-3AE5-E95BCA10F8C3}"/>
              </a:ext>
            </a:extLst>
          </p:cNvPr>
          <p:cNvSpPr>
            <a:spLocks noGrp="1"/>
          </p:cNvSpPr>
          <p:nvPr>
            <p:ph idx="1"/>
          </p:nvPr>
        </p:nvSpPr>
        <p:spPr/>
        <p:txBody>
          <a:bodyPr>
            <a:normAutofit/>
          </a:bodyPr>
          <a:lstStyle/>
          <a:p>
            <a:pPr algn="l"/>
            <a:r>
              <a:rPr lang="en-US" sz="1800" b="0" i="0" u="none" strike="noStrike" baseline="0" dirty="0">
                <a:latin typeface="OTNEJMQuadraat"/>
              </a:rPr>
              <a:t>Treatment should be individualized according to the severity of the mixed cryoglobulinemic vasculitis.</a:t>
            </a:r>
          </a:p>
          <a:p>
            <a:pPr algn="l"/>
            <a:r>
              <a:rPr lang="en-US" sz="1800" b="0" i="0" u="none" strike="noStrike" baseline="0" dirty="0">
                <a:latin typeface="OTNEJMQuadraat"/>
              </a:rPr>
              <a:t>Management include a combination of direct-acting antiviral agents with plasmapheresis (to clear the cryoglobulin), rituximab (to deplete cryoglobulin producing B cells), or both.</a:t>
            </a:r>
          </a:p>
          <a:p>
            <a:pPr algn="l"/>
            <a:r>
              <a:rPr lang="en-US" sz="1800" b="0" i="0" u="none" strike="noStrike" baseline="0" dirty="0">
                <a:latin typeface="OTNEJMQuadraat"/>
              </a:rPr>
              <a:t>Patients with mild to- moderate manifestations (arthralgia, fatigue, and skin purpura) are treated with a direct-acting antiviral regimen alone. </a:t>
            </a:r>
          </a:p>
          <a:p>
            <a:pPr algn="l"/>
            <a:r>
              <a:rPr lang="en-US" dirty="0">
                <a:latin typeface="OTNEJMQuadraat"/>
              </a:rPr>
              <a:t>I</a:t>
            </a:r>
            <a:r>
              <a:rPr lang="en-US" sz="1800" b="0" i="0" u="none" strike="noStrike" baseline="0" dirty="0">
                <a:latin typeface="OTNEJMQuadraat"/>
              </a:rPr>
              <a:t>n more severe cases rituximab should be administered, with plasmapheresis if necessary, and always in combination with direct acting</a:t>
            </a:r>
            <a:r>
              <a:rPr lang="en-US" dirty="0">
                <a:latin typeface="OTNEJMQuadraat"/>
              </a:rPr>
              <a:t> </a:t>
            </a:r>
            <a:r>
              <a:rPr lang="en-US" sz="1800" b="0" i="0" u="none" strike="noStrike" baseline="0" dirty="0">
                <a:latin typeface="OTNEJMQuadraat"/>
              </a:rPr>
              <a:t>antiviral therapy. </a:t>
            </a:r>
          </a:p>
          <a:p>
            <a:pPr algn="l"/>
            <a:r>
              <a:rPr lang="en-US" sz="1800" b="0" i="0" u="none" strike="noStrike" baseline="0" dirty="0">
                <a:latin typeface="OTNEJMQuadraat"/>
              </a:rPr>
              <a:t>Low-dose glucocorticoids may be used to help control minor inflammatory symptoms, whereas other immunosuppressants should be given only in refractory cases.</a:t>
            </a:r>
            <a:endParaRPr lang="en-US" dirty="0"/>
          </a:p>
        </p:txBody>
      </p:sp>
    </p:spTree>
    <p:extLst>
      <p:ext uri="{BB962C8B-B14F-4D97-AF65-F5344CB8AC3E}">
        <p14:creationId xmlns:p14="http://schemas.microsoft.com/office/powerpoint/2010/main" val="322720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C7251-DC53-CA0B-BD0B-D2C420009CAD}"/>
              </a:ext>
            </a:extLst>
          </p:cNvPr>
          <p:cNvSpPr>
            <a:spLocks noGrp="1"/>
          </p:cNvSpPr>
          <p:nvPr>
            <p:ph type="title"/>
          </p:nvPr>
        </p:nvSpPr>
        <p:spPr/>
        <p:txBody>
          <a:bodyPr>
            <a:normAutofit/>
          </a:bodyPr>
          <a:lstStyle/>
          <a:p>
            <a:pPr algn="ctr"/>
            <a:r>
              <a:rPr lang="en-US" sz="3600" b="0" i="0" u="none" strike="noStrike" baseline="0" dirty="0">
                <a:latin typeface="OTNEJMQuadraatSmallCap"/>
              </a:rPr>
              <a:t>B-Cell Lymphoma</a:t>
            </a:r>
            <a:endParaRPr lang="en-US" sz="3600" dirty="0"/>
          </a:p>
        </p:txBody>
      </p:sp>
      <p:sp>
        <p:nvSpPr>
          <p:cNvPr id="3" name="Content Placeholder 2">
            <a:extLst>
              <a:ext uri="{FF2B5EF4-FFF2-40B4-BE49-F238E27FC236}">
                <a16:creationId xmlns:a16="http://schemas.microsoft.com/office/drawing/2014/main" id="{2CC40817-4E0B-67EB-88B6-D2DF838F84CA}"/>
              </a:ext>
            </a:extLst>
          </p:cNvPr>
          <p:cNvSpPr>
            <a:spLocks noGrp="1"/>
          </p:cNvSpPr>
          <p:nvPr>
            <p:ph idx="1"/>
          </p:nvPr>
        </p:nvSpPr>
        <p:spPr/>
        <p:txBody>
          <a:bodyPr>
            <a:normAutofit/>
          </a:bodyPr>
          <a:lstStyle/>
          <a:p>
            <a:pPr algn="l"/>
            <a:r>
              <a:rPr lang="en-US" sz="1800" b="0" i="0" u="none" strike="noStrike" baseline="0" dirty="0">
                <a:latin typeface="OTNEJMQuadraat"/>
              </a:rPr>
              <a:t>The overall risk that B-NHL will develop in patients who have chronic HCV infection with cryoglobulinemia is about 35 times as high as the risk in the general population.</a:t>
            </a:r>
          </a:p>
          <a:p>
            <a:pPr algn="l"/>
            <a:r>
              <a:rPr lang="en-US" sz="1800" b="0" i="0" u="none" strike="noStrike" baseline="0" dirty="0">
                <a:latin typeface="OTNEJMQuadraat"/>
              </a:rPr>
              <a:t>B-NHL can develop after a long period of HCV infection (&gt;15 years)</a:t>
            </a:r>
          </a:p>
          <a:p>
            <a:pPr algn="l"/>
            <a:r>
              <a:rPr lang="en-US" sz="1800" b="0" i="0" u="none" strike="noStrike" baseline="0" dirty="0">
                <a:latin typeface="OTNEJMQuadraat"/>
              </a:rPr>
              <a:t>Lymphoma is diagnosed a mean of 4.6 years earlier in HCV-infected patients than in the general population, and death occurs, on average, 12.6 years earlier</a:t>
            </a:r>
            <a:endParaRPr lang="en-US" dirty="0"/>
          </a:p>
        </p:txBody>
      </p:sp>
    </p:spTree>
    <p:extLst>
      <p:ext uri="{BB962C8B-B14F-4D97-AF65-F5344CB8AC3E}">
        <p14:creationId xmlns:p14="http://schemas.microsoft.com/office/powerpoint/2010/main" val="3961227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2EBD1-FCC0-CB8E-22B9-FC383A34980F}"/>
              </a:ext>
            </a:extLst>
          </p:cNvPr>
          <p:cNvSpPr>
            <a:spLocks noGrp="1"/>
          </p:cNvSpPr>
          <p:nvPr>
            <p:ph type="title"/>
          </p:nvPr>
        </p:nvSpPr>
        <p:spPr/>
        <p:txBody>
          <a:bodyPr>
            <a:normAutofit/>
          </a:bodyPr>
          <a:lstStyle/>
          <a:p>
            <a:r>
              <a:rPr lang="en-US" sz="2000" i="0" u="none" strike="noStrike" baseline="0" dirty="0"/>
              <a:t>Pathophysiological Mechanisms</a:t>
            </a:r>
            <a:endParaRPr lang="en-US" sz="2000" dirty="0"/>
          </a:p>
        </p:txBody>
      </p:sp>
      <p:sp>
        <p:nvSpPr>
          <p:cNvPr id="3" name="Content Placeholder 2">
            <a:extLst>
              <a:ext uri="{FF2B5EF4-FFF2-40B4-BE49-F238E27FC236}">
                <a16:creationId xmlns:a16="http://schemas.microsoft.com/office/drawing/2014/main" id="{0CF35FC7-9565-CECB-A0A2-F71AA65B5D3C}"/>
              </a:ext>
            </a:extLst>
          </p:cNvPr>
          <p:cNvSpPr>
            <a:spLocks noGrp="1"/>
          </p:cNvSpPr>
          <p:nvPr>
            <p:ph idx="1"/>
          </p:nvPr>
        </p:nvSpPr>
        <p:spPr/>
        <p:txBody>
          <a:bodyPr>
            <a:normAutofit/>
          </a:bodyPr>
          <a:lstStyle/>
          <a:p>
            <a:pPr algn="l"/>
            <a:r>
              <a:rPr lang="en-US" sz="1800" b="0" i="0" u="none" strike="noStrike" baseline="0" dirty="0">
                <a:latin typeface="OTNEJMScalaSansLF"/>
              </a:rPr>
              <a:t>B-cell lymphoma may arise </a:t>
            </a:r>
            <a:r>
              <a:rPr lang="en-US" sz="1800" b="1" i="0" u="none" strike="noStrike" baseline="0" dirty="0">
                <a:latin typeface="OTNEJMScalaSansLF"/>
              </a:rPr>
              <a:t>from the clonal proliferation </a:t>
            </a:r>
            <a:r>
              <a:rPr lang="en-US" sz="1800" b="0" i="0" u="none" strike="noStrike" baseline="0" dirty="0">
                <a:latin typeface="OTNEJMScalaSansLF"/>
              </a:rPr>
              <a:t>(CD21−CD27+), as a result of both continuous HCV antigen stimulation and permanent genetic damage caused by viral proteins. </a:t>
            </a:r>
          </a:p>
          <a:p>
            <a:pPr algn="l"/>
            <a:r>
              <a:rPr lang="en-US" sz="1800" b="0" i="0" u="none" strike="noStrike" baseline="0" dirty="0">
                <a:latin typeface="OTNEJMScalaSansLF"/>
              </a:rPr>
              <a:t>Oncogenic signals are further enhanced (e.g., Bcl-2, interleukin-6, and B-lymphocyte stimulator), whereas tumor-suppressive signals (e.g., microRNA-26b) are down-regulated. </a:t>
            </a:r>
          </a:p>
          <a:p>
            <a:pPr algn="l"/>
            <a:r>
              <a:rPr lang="en-US" sz="1800" b="0" i="0" u="none" strike="noStrike" baseline="0" dirty="0">
                <a:latin typeface="OTNEJMScalaSansLF"/>
              </a:rPr>
              <a:t>Additional tumor suppressor genes undergo mutation, notably B-cell lymphoma 6 (</a:t>
            </a:r>
            <a:r>
              <a:rPr lang="en-US" sz="1800" b="0" i="0" u="none" strike="noStrike" baseline="0" dirty="0">
                <a:solidFill>
                  <a:schemeClr val="accent1">
                    <a:lumMod val="90000"/>
                    <a:lumOff val="10000"/>
                  </a:schemeClr>
                </a:solidFill>
                <a:latin typeface="OTNEJMScalaSansLF"/>
              </a:rPr>
              <a:t>Bcl-6)</a:t>
            </a:r>
            <a:r>
              <a:rPr lang="en-US" sz="1800" b="0" i="0" u="none" strike="noStrike" baseline="0" dirty="0">
                <a:latin typeface="OTNEJMScalaSansLF"/>
              </a:rPr>
              <a:t>, tumor protein </a:t>
            </a:r>
            <a:r>
              <a:rPr lang="en-US" sz="1800" b="0" i="0" u="none" strike="noStrike" baseline="0" dirty="0">
                <a:solidFill>
                  <a:schemeClr val="accent1">
                    <a:lumMod val="90000"/>
                    <a:lumOff val="10000"/>
                  </a:schemeClr>
                </a:solidFill>
                <a:latin typeface="OTNEJMScalaSansLF"/>
              </a:rPr>
              <a:t>p53</a:t>
            </a:r>
            <a:r>
              <a:rPr lang="en-US" sz="1800" b="0" i="0" u="none" strike="noStrike" baseline="0" dirty="0">
                <a:latin typeface="OTNEJMScalaSansLF"/>
              </a:rPr>
              <a:t>, and </a:t>
            </a:r>
            <a:r>
              <a:rPr lang="en-US" sz="1800" i="0" u="none" strike="noStrike" baseline="0" dirty="0">
                <a:solidFill>
                  <a:schemeClr val="accent1">
                    <a:lumMod val="90000"/>
                    <a:lumOff val="10000"/>
                  </a:schemeClr>
                </a:solidFill>
                <a:latin typeface="OTNEJMScalaSansLF"/>
              </a:rPr>
              <a:t>β-catenin</a:t>
            </a:r>
            <a:r>
              <a:rPr lang="en-US" sz="1800" b="0" i="0" u="none" strike="noStrike" baseline="0" dirty="0">
                <a:solidFill>
                  <a:schemeClr val="accent1">
                    <a:lumMod val="90000"/>
                    <a:lumOff val="10000"/>
                  </a:schemeClr>
                </a:solidFill>
                <a:latin typeface="OTNEJMScalaSansLF"/>
              </a:rPr>
              <a:t>.</a:t>
            </a:r>
          </a:p>
          <a:p>
            <a:pPr algn="l"/>
            <a:r>
              <a:rPr lang="en-US" sz="1800" b="0" i="0" u="none" strike="noStrike" baseline="0" dirty="0">
                <a:latin typeface="OTNEJMScalaSansLF"/>
              </a:rPr>
              <a:t> B-cell clones are unlikely to undergo programmed cell death, since decreased levels of caspase 3, 7, and 9 reduce their sensitivity to </a:t>
            </a:r>
            <a:r>
              <a:rPr lang="en-US" sz="1800" b="0" i="0" u="none" strike="noStrike" baseline="0" dirty="0" err="1">
                <a:latin typeface="OTNEJMScalaSansLF"/>
              </a:rPr>
              <a:t>Fas</a:t>
            </a:r>
            <a:r>
              <a:rPr lang="en-US" sz="1800" b="0" i="0" u="none" strike="noStrike" baseline="0" dirty="0">
                <a:latin typeface="OTNEJMScalaSansLF"/>
              </a:rPr>
              <a:t>-induced apoptosis.</a:t>
            </a:r>
            <a:endParaRPr lang="en-US" dirty="0"/>
          </a:p>
        </p:txBody>
      </p:sp>
    </p:spTree>
    <p:extLst>
      <p:ext uri="{BB962C8B-B14F-4D97-AF65-F5344CB8AC3E}">
        <p14:creationId xmlns:p14="http://schemas.microsoft.com/office/powerpoint/2010/main" val="1386087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D7794-C0F3-0A86-BCCF-EED0677C5C8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EA5CCE-F77A-A34E-F99E-954DEB278439}"/>
              </a:ext>
            </a:extLst>
          </p:cNvPr>
          <p:cNvSpPr>
            <a:spLocks noGrp="1"/>
          </p:cNvSpPr>
          <p:nvPr>
            <p:ph idx="1"/>
          </p:nvPr>
        </p:nvSpPr>
        <p:spPr/>
        <p:txBody>
          <a:bodyPr>
            <a:normAutofit/>
          </a:bodyPr>
          <a:lstStyle/>
          <a:p>
            <a:r>
              <a:rPr lang="en-US" sz="1800" b="0" i="0" u="none" strike="noStrike" baseline="0" dirty="0">
                <a:latin typeface="OTNEJMQuadraat"/>
              </a:rPr>
              <a:t>HCV-associated lymphomas are predominantly </a:t>
            </a:r>
            <a:r>
              <a:rPr lang="en-US" sz="1800" b="1" i="0" u="none" strike="noStrike" baseline="0" dirty="0">
                <a:solidFill>
                  <a:schemeClr val="accent1">
                    <a:lumMod val="90000"/>
                    <a:lumOff val="10000"/>
                  </a:schemeClr>
                </a:solidFill>
                <a:latin typeface="OTNEJMQuadraat"/>
              </a:rPr>
              <a:t>marginal-zone lymphomas</a:t>
            </a:r>
            <a:r>
              <a:rPr lang="en-US" sz="1800" b="0" i="0" u="none" strike="noStrike" baseline="0" dirty="0">
                <a:latin typeface="OTNEJMQuadraat"/>
              </a:rPr>
              <a:t>, with diffuse large B-cell lymphoma (DLBCL) and lymphoplasmacytic lymphoma observed less frequently.</a:t>
            </a:r>
          </a:p>
          <a:p>
            <a:pPr marL="0" indent="0">
              <a:buNone/>
            </a:pPr>
            <a:endParaRPr lang="en-US" sz="1800" b="0" i="0" u="none" strike="noStrike" baseline="0" dirty="0">
              <a:latin typeface="OTNEJMQuadraat"/>
            </a:endParaRPr>
          </a:p>
          <a:p>
            <a:r>
              <a:rPr lang="en-US" sz="1800" b="0" i="0" u="none" strike="noStrike" baseline="0" dirty="0">
                <a:latin typeface="OTNEJMQuadraat"/>
              </a:rPr>
              <a:t>Among patients with transformed DLBCL, those with HCV infection are younger, have more advanced disease, are more likely to have gastrointestinal and bone marrow involvement, and have a lower 2-year survival rate than HCV-negative patients.</a:t>
            </a:r>
          </a:p>
          <a:p>
            <a:pPr marL="0" indent="0">
              <a:buNone/>
            </a:pPr>
            <a:endParaRPr lang="en-US" sz="1800" b="0" i="0" u="none" strike="noStrike" baseline="0" dirty="0">
              <a:latin typeface="OTNEJMQuadraat"/>
            </a:endParaRPr>
          </a:p>
          <a:p>
            <a:r>
              <a:rPr lang="en-US" sz="1800" b="0" i="0" u="none" strike="noStrike" baseline="0" dirty="0">
                <a:latin typeface="OTNEJMQuadraat"/>
              </a:rPr>
              <a:t>Serum cryoglobulin levels higher than 0.6 g per liter, mixed cryoglobulinemic vasculitis, and hypogammaglobulinemia are independent variables associated with the development of B-NHL.</a:t>
            </a:r>
          </a:p>
        </p:txBody>
      </p:sp>
    </p:spTree>
    <p:extLst>
      <p:ext uri="{BB962C8B-B14F-4D97-AF65-F5344CB8AC3E}">
        <p14:creationId xmlns:p14="http://schemas.microsoft.com/office/powerpoint/2010/main" val="3116594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B1A10-CA14-AC40-5BBB-3C02CFA5B12A}"/>
              </a:ext>
            </a:extLst>
          </p:cNvPr>
          <p:cNvSpPr>
            <a:spLocks noGrp="1"/>
          </p:cNvSpPr>
          <p:nvPr>
            <p:ph type="title"/>
          </p:nvPr>
        </p:nvSpPr>
        <p:spPr/>
        <p:txBody>
          <a:bodyPr>
            <a:normAutofit/>
          </a:bodyPr>
          <a:lstStyle/>
          <a:p>
            <a:r>
              <a:rPr lang="en-US" sz="2000" dirty="0"/>
              <a:t>treatment</a:t>
            </a:r>
          </a:p>
        </p:txBody>
      </p:sp>
      <p:sp>
        <p:nvSpPr>
          <p:cNvPr id="3" name="Content Placeholder 2">
            <a:extLst>
              <a:ext uri="{FF2B5EF4-FFF2-40B4-BE49-F238E27FC236}">
                <a16:creationId xmlns:a16="http://schemas.microsoft.com/office/drawing/2014/main" id="{4E57B0B1-265A-74B5-45E4-31E6C25620A4}"/>
              </a:ext>
            </a:extLst>
          </p:cNvPr>
          <p:cNvSpPr>
            <a:spLocks noGrp="1"/>
          </p:cNvSpPr>
          <p:nvPr>
            <p:ph idx="1"/>
          </p:nvPr>
        </p:nvSpPr>
        <p:spPr/>
        <p:txBody>
          <a:bodyPr>
            <a:normAutofit/>
          </a:bodyPr>
          <a:lstStyle/>
          <a:p>
            <a:pPr algn="l"/>
            <a:r>
              <a:rPr lang="en-US" sz="1800" b="0" i="0" u="none" strike="noStrike" baseline="0" dirty="0">
                <a:latin typeface="OTNEJMQuadraat"/>
              </a:rPr>
              <a:t>Direct-acting antiviral agents can be safely administered concomitantly with chemotherapy.</a:t>
            </a:r>
          </a:p>
          <a:p>
            <a:pPr algn="l"/>
            <a:r>
              <a:rPr lang="en-US" sz="1800" b="0" i="0" u="none" strike="noStrike" baseline="0" dirty="0">
                <a:latin typeface="OTNEJMQuadraat"/>
              </a:rPr>
              <a:t>International guidelines have prioritized treatment with direct acting antiviral agents in HCV-infected patients with B-NHL, and recent data suggest that early treatment may be preferable for all patients, whether they have indolent or aggressive B-NHL.</a:t>
            </a:r>
            <a:endParaRPr lang="en-US" dirty="0"/>
          </a:p>
        </p:txBody>
      </p:sp>
    </p:spTree>
    <p:extLst>
      <p:ext uri="{BB962C8B-B14F-4D97-AF65-F5344CB8AC3E}">
        <p14:creationId xmlns:p14="http://schemas.microsoft.com/office/powerpoint/2010/main" val="803055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60C01-01A3-8661-278E-2FF9DB6FCF0C}"/>
              </a:ext>
            </a:extLst>
          </p:cNvPr>
          <p:cNvSpPr>
            <a:spLocks noGrp="1"/>
          </p:cNvSpPr>
          <p:nvPr>
            <p:ph type="title"/>
          </p:nvPr>
        </p:nvSpPr>
        <p:spPr/>
        <p:txBody>
          <a:bodyPr>
            <a:normAutofit/>
          </a:bodyPr>
          <a:lstStyle/>
          <a:p>
            <a:pPr algn="ctr"/>
            <a:r>
              <a:rPr lang="en-US" sz="3200" b="0" i="0" u="none" strike="noStrike" baseline="0" dirty="0"/>
              <a:t>Cardiovascular Events</a:t>
            </a:r>
            <a:endParaRPr lang="en-US" sz="3200" dirty="0"/>
          </a:p>
        </p:txBody>
      </p:sp>
      <p:sp>
        <p:nvSpPr>
          <p:cNvPr id="3" name="Content Placeholder 2">
            <a:extLst>
              <a:ext uri="{FF2B5EF4-FFF2-40B4-BE49-F238E27FC236}">
                <a16:creationId xmlns:a16="http://schemas.microsoft.com/office/drawing/2014/main" id="{617B63C2-133F-2705-9CEE-780AF330F64C}"/>
              </a:ext>
            </a:extLst>
          </p:cNvPr>
          <p:cNvSpPr>
            <a:spLocks noGrp="1"/>
          </p:cNvSpPr>
          <p:nvPr>
            <p:ph idx="1"/>
          </p:nvPr>
        </p:nvSpPr>
        <p:spPr/>
        <p:txBody>
          <a:bodyPr>
            <a:normAutofit/>
          </a:bodyPr>
          <a:lstStyle/>
          <a:p>
            <a:pPr algn="l"/>
            <a:r>
              <a:rPr lang="en-US" sz="1800" b="0" i="0" u="none" strike="noStrike" baseline="0" dirty="0">
                <a:latin typeface="OTNEJMQuadraat"/>
              </a:rPr>
              <a:t>There is considerable evidence that HCV infection is a nontraditional and modifiable risk factor for cardiovascular disease.</a:t>
            </a:r>
          </a:p>
          <a:p>
            <a:pPr algn="l"/>
            <a:r>
              <a:rPr lang="en-US" sz="1800" b="0" i="0" u="none" strike="noStrike" baseline="0" dirty="0">
                <a:latin typeface="OTNEJMQuadraat"/>
              </a:rPr>
              <a:t>Observational studies have shown an increased prevalence of HCV infection among patients who have a major cardiovascular event or disease, including coronary artery disease, peripheral arterial disease, myocarditis, and heart failure.</a:t>
            </a:r>
            <a:endParaRPr lang="en-US" dirty="0"/>
          </a:p>
        </p:txBody>
      </p:sp>
    </p:spTree>
    <p:extLst>
      <p:ext uri="{BB962C8B-B14F-4D97-AF65-F5344CB8AC3E}">
        <p14:creationId xmlns:p14="http://schemas.microsoft.com/office/powerpoint/2010/main" val="2070064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6D20E-913D-EF3A-576D-85AE64F5E55F}"/>
              </a:ext>
            </a:extLst>
          </p:cNvPr>
          <p:cNvSpPr>
            <a:spLocks noGrp="1"/>
          </p:cNvSpPr>
          <p:nvPr>
            <p:ph type="title"/>
          </p:nvPr>
        </p:nvSpPr>
        <p:spPr/>
        <p:txBody>
          <a:bodyPr>
            <a:normAutofit/>
          </a:bodyPr>
          <a:lstStyle/>
          <a:p>
            <a:r>
              <a:rPr lang="en-US" sz="2000" i="0" u="none" strike="noStrike" baseline="0" dirty="0"/>
              <a:t>Pathophysiological Mechanisms</a:t>
            </a:r>
            <a:endParaRPr lang="en-US" sz="2000" dirty="0"/>
          </a:p>
        </p:txBody>
      </p:sp>
      <p:sp>
        <p:nvSpPr>
          <p:cNvPr id="3" name="Content Placeholder 2">
            <a:extLst>
              <a:ext uri="{FF2B5EF4-FFF2-40B4-BE49-F238E27FC236}">
                <a16:creationId xmlns:a16="http://schemas.microsoft.com/office/drawing/2014/main" id="{9FDC213D-6E3A-00CD-445C-1B2BE879A341}"/>
              </a:ext>
            </a:extLst>
          </p:cNvPr>
          <p:cNvSpPr>
            <a:spLocks noGrp="1"/>
          </p:cNvSpPr>
          <p:nvPr>
            <p:ph idx="1"/>
          </p:nvPr>
        </p:nvSpPr>
        <p:spPr/>
        <p:txBody>
          <a:bodyPr>
            <a:normAutofit/>
          </a:bodyPr>
          <a:lstStyle/>
          <a:p>
            <a:pPr marL="0" indent="0" algn="l">
              <a:buNone/>
            </a:pPr>
            <a:r>
              <a:rPr lang="en-US" sz="1800" b="0" i="0" u="none" strike="noStrike" baseline="0" dirty="0">
                <a:latin typeface="OTNEJMScalaSansLF"/>
              </a:rPr>
              <a:t>Cardiovascular disease is thought to be due to several events taking place in the arterial wall:</a:t>
            </a:r>
          </a:p>
          <a:p>
            <a:pPr algn="l"/>
            <a:r>
              <a:rPr lang="en-US" sz="1800" b="0" i="0" u="none" strike="noStrike" baseline="0" dirty="0">
                <a:latin typeface="OTNEJMScalaSansLF"/>
              </a:rPr>
              <a:t>Increased expression of adhesion molecules on the surface of the endothelium leads to </a:t>
            </a:r>
            <a:r>
              <a:rPr lang="en-US" sz="1800" b="1" i="0" u="none" strike="noStrike" baseline="0" dirty="0">
                <a:latin typeface="OTNEJMScalaSansLF"/>
              </a:rPr>
              <a:t>local vascular damage. </a:t>
            </a:r>
          </a:p>
          <a:p>
            <a:pPr algn="l"/>
            <a:r>
              <a:rPr lang="en-US" sz="1800" b="0" i="0" u="none" strike="noStrike" baseline="0" dirty="0">
                <a:latin typeface="OTNEJMScalaSansLF"/>
              </a:rPr>
              <a:t>Smooth cells in the media undergo proliferation and </a:t>
            </a:r>
            <a:r>
              <a:rPr lang="en-US" sz="1800" b="1" i="0" u="none" strike="noStrike" baseline="0" dirty="0">
                <a:latin typeface="OTNEJMScalaSansLF"/>
              </a:rPr>
              <a:t>apoptosis inhibition</a:t>
            </a:r>
            <a:r>
              <a:rPr lang="en-US" sz="1800" b="0" i="0" u="none" strike="noStrike" baseline="0" dirty="0">
                <a:latin typeface="OTNEJMScalaSansLF"/>
              </a:rPr>
              <a:t>, and local macrophages produce </a:t>
            </a:r>
            <a:r>
              <a:rPr lang="en-US" sz="1800" b="1" i="0" u="none" strike="noStrike" baseline="0" dirty="0">
                <a:latin typeface="OTNEJMScalaSansLF"/>
              </a:rPr>
              <a:t>proinflammatory cytokines and free radicals</a:t>
            </a:r>
            <a:r>
              <a:rPr lang="en-US" sz="1800" b="0" i="0" u="none" strike="noStrike" baseline="0" dirty="0">
                <a:latin typeface="OTNEJMScalaSansLF"/>
              </a:rPr>
              <a:t>. </a:t>
            </a:r>
          </a:p>
          <a:p>
            <a:pPr algn="l"/>
            <a:r>
              <a:rPr lang="en-US" sz="1800" b="0" i="0" u="none" strike="noStrike" baseline="0" dirty="0">
                <a:latin typeface="OTNEJMScalaSansLF"/>
              </a:rPr>
              <a:t>These processes result in accelerated atherosclerosis, with procoagulant effects that may ultimately lead to major cardiovascular events. </a:t>
            </a:r>
            <a:endParaRPr lang="en-US" dirty="0"/>
          </a:p>
        </p:txBody>
      </p:sp>
    </p:spTree>
    <p:extLst>
      <p:ext uri="{BB962C8B-B14F-4D97-AF65-F5344CB8AC3E}">
        <p14:creationId xmlns:p14="http://schemas.microsoft.com/office/powerpoint/2010/main" val="3759016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3181D-729E-4D3E-3B64-8A141F8B14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40EEC1-4CE2-25F9-4EB4-4D7D1C272A06}"/>
              </a:ext>
            </a:extLst>
          </p:cNvPr>
          <p:cNvSpPr>
            <a:spLocks noGrp="1"/>
          </p:cNvSpPr>
          <p:nvPr>
            <p:ph idx="1"/>
          </p:nvPr>
        </p:nvSpPr>
        <p:spPr/>
        <p:txBody>
          <a:bodyPr>
            <a:normAutofit/>
          </a:bodyPr>
          <a:lstStyle/>
          <a:p>
            <a:pPr algn="l"/>
            <a:r>
              <a:rPr lang="en-US" sz="1800" b="0" i="0" u="none" strike="noStrike" baseline="0" dirty="0">
                <a:latin typeface="OTNEJMQuadraat"/>
              </a:rPr>
              <a:t>The effect of HCV infection on the risk of cardiovascular events was greater among older patients with hypertension or diabetes. </a:t>
            </a:r>
          </a:p>
          <a:p>
            <a:pPr algn="l"/>
            <a:r>
              <a:rPr lang="en-US" sz="1800" b="0" i="0" u="none" strike="noStrike" baseline="0" dirty="0">
                <a:latin typeface="OTNEJMQuadraat"/>
              </a:rPr>
              <a:t>The incidence of cardiovascular events was reported to be higher among patients with detectable HCV RNA than among those who were HCV antibody–positive with undetectable HCV RNA levels, suggesting that active HCV infection increases the risk of cardiovascular events.</a:t>
            </a:r>
          </a:p>
        </p:txBody>
      </p:sp>
    </p:spTree>
    <p:extLst>
      <p:ext uri="{BB962C8B-B14F-4D97-AF65-F5344CB8AC3E}">
        <p14:creationId xmlns:p14="http://schemas.microsoft.com/office/powerpoint/2010/main" val="3600302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03974-1060-4EDE-E115-1427978E6B7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562F863-21B7-D36C-BAAD-89EC4BA46D27}"/>
              </a:ext>
            </a:extLst>
          </p:cNvPr>
          <p:cNvSpPr>
            <a:spLocks noGrp="1"/>
          </p:cNvSpPr>
          <p:nvPr>
            <p:ph idx="1"/>
          </p:nvPr>
        </p:nvSpPr>
        <p:spPr/>
        <p:txBody>
          <a:bodyPr>
            <a:normAutofit/>
          </a:bodyPr>
          <a:lstStyle/>
          <a:p>
            <a:pPr algn="l"/>
            <a:r>
              <a:rPr lang="en-US" sz="1800" b="0" i="0" u="none" strike="noStrike" baseline="0" dirty="0">
                <a:latin typeface="OTNEJMQuadraat"/>
              </a:rPr>
              <a:t>Further evidence of the role of HCV infection in cardiovascular risk arose from studies showing the effect of viral eradication. </a:t>
            </a:r>
          </a:p>
          <a:p>
            <a:pPr marL="0" indent="0" algn="l">
              <a:buNone/>
            </a:pPr>
            <a:endParaRPr lang="en-US" sz="1800" b="0" i="0" u="none" strike="noStrike" baseline="0" dirty="0">
              <a:latin typeface="OTNEJMQuadraat"/>
            </a:endParaRPr>
          </a:p>
          <a:p>
            <a:pPr algn="l"/>
            <a:r>
              <a:rPr lang="en-US" sz="1800" b="0" i="0" u="none" strike="noStrike" baseline="0" dirty="0">
                <a:latin typeface="OTNEJMQuadraat"/>
              </a:rPr>
              <a:t>Initial Asiatic studies showing a reduced risk of cardiovascular events in interferon-alfa–treated patients versus untreated patients might have been biased by criteria for treatment eligibility.</a:t>
            </a:r>
          </a:p>
          <a:p>
            <a:pPr marL="0" indent="0" algn="l">
              <a:buNone/>
            </a:pPr>
            <a:endParaRPr lang="en-US" sz="1800" b="0" i="0" u="none" strike="noStrike" baseline="0" dirty="0">
              <a:latin typeface="OTNEJMQuadraat"/>
            </a:endParaRPr>
          </a:p>
          <a:p>
            <a:pPr algn="l"/>
            <a:r>
              <a:rPr lang="en-US" sz="1800" b="0" i="0" u="none" strike="noStrike" baseline="0" dirty="0">
                <a:latin typeface="OTNEJMQuadraat"/>
              </a:rPr>
              <a:t>In the era of direct-acting antiviral therapy, the risk of all or major adverse cardiovascular events was significantly reduced among patients who had a sustained virologic response, as compared with those who did not have a response, in a large cohort of French patients with cirrhosis who received therapy that was based on or free of interferon-alfa.</a:t>
            </a:r>
          </a:p>
        </p:txBody>
      </p:sp>
    </p:spTree>
    <p:extLst>
      <p:ext uri="{BB962C8B-B14F-4D97-AF65-F5344CB8AC3E}">
        <p14:creationId xmlns:p14="http://schemas.microsoft.com/office/powerpoint/2010/main" val="3885857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28A01-F5D0-0AD0-3EF3-E12B9104B8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7FE26A-CDC5-F931-37D7-E4AC410DFDB7}"/>
              </a:ext>
            </a:extLst>
          </p:cNvPr>
          <p:cNvSpPr>
            <a:spLocks noGrp="1"/>
          </p:cNvSpPr>
          <p:nvPr>
            <p:ph idx="1"/>
          </p:nvPr>
        </p:nvSpPr>
        <p:spPr/>
        <p:txBody>
          <a:bodyPr/>
          <a:lstStyle/>
          <a:p>
            <a:pPr algn="l"/>
            <a:r>
              <a:rPr lang="en-US" sz="1800" b="0" i="0" u="none" strike="noStrike" baseline="0" dirty="0">
                <a:latin typeface="OTNEJMQuadraat"/>
              </a:rPr>
              <a:t>Other large retrospective and prospective studies using direct-acting antiviral agents confirmed an association between treatment and a decrease in the rates of overall cardiovascular events or cerebrovascular and cardiac events .</a:t>
            </a:r>
          </a:p>
          <a:p>
            <a:pPr marL="0" indent="0" algn="l">
              <a:buNone/>
            </a:pPr>
            <a:endParaRPr lang="en-US" sz="1800" b="0" i="0" u="none" strike="noStrike" baseline="0" dirty="0">
              <a:latin typeface="OTNEJMQuadraat"/>
            </a:endParaRPr>
          </a:p>
          <a:p>
            <a:pPr algn="l"/>
            <a:r>
              <a:rPr lang="en-US" sz="1800" b="0" i="0" u="none" strike="noStrike" baseline="0" dirty="0">
                <a:latin typeface="OTNEJMQuadraat"/>
              </a:rPr>
              <a:t>Two studies in which the event rates were stratified according to the degree of liver fibrosis showed that the association with direct-acting antiviral agents was maintained despite this potential confounder, reinforcing the role of the virus in cardiovascular events.</a:t>
            </a:r>
          </a:p>
          <a:p>
            <a:pPr marL="0" indent="0">
              <a:buNone/>
            </a:pPr>
            <a:endParaRPr lang="en-US" dirty="0"/>
          </a:p>
        </p:txBody>
      </p:sp>
    </p:spTree>
    <p:extLst>
      <p:ext uri="{BB962C8B-B14F-4D97-AF65-F5344CB8AC3E}">
        <p14:creationId xmlns:p14="http://schemas.microsoft.com/office/powerpoint/2010/main" val="2224650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0A72-513D-AD0B-107D-6C55538D1982}"/>
              </a:ext>
            </a:extLst>
          </p:cNvPr>
          <p:cNvSpPr>
            <a:spLocks noGrp="1"/>
          </p:cNvSpPr>
          <p:nvPr>
            <p:ph type="title"/>
          </p:nvPr>
        </p:nvSpPr>
        <p:spPr/>
        <p:txBody>
          <a:bodyPr>
            <a:normAutofit/>
          </a:bodyPr>
          <a:lstStyle/>
          <a:p>
            <a:pPr algn="ctr"/>
            <a:r>
              <a:rPr lang="en-US" sz="3200" b="0" i="0" u="none" strike="noStrike" baseline="0" dirty="0"/>
              <a:t>Type 2 Diabetes</a:t>
            </a:r>
            <a:endParaRPr lang="en-US" sz="3200" dirty="0"/>
          </a:p>
        </p:txBody>
      </p:sp>
      <p:sp>
        <p:nvSpPr>
          <p:cNvPr id="3" name="Content Placeholder 2">
            <a:extLst>
              <a:ext uri="{FF2B5EF4-FFF2-40B4-BE49-F238E27FC236}">
                <a16:creationId xmlns:a16="http://schemas.microsoft.com/office/drawing/2014/main" id="{40DD9CCB-82C9-E3C0-5D08-8169E2C0CDF3}"/>
              </a:ext>
            </a:extLst>
          </p:cNvPr>
          <p:cNvSpPr>
            <a:spLocks noGrp="1"/>
          </p:cNvSpPr>
          <p:nvPr>
            <p:ph idx="1"/>
          </p:nvPr>
        </p:nvSpPr>
        <p:spPr/>
        <p:txBody>
          <a:bodyPr>
            <a:normAutofit/>
          </a:bodyPr>
          <a:lstStyle/>
          <a:p>
            <a:pPr algn="l"/>
            <a:r>
              <a:rPr lang="en-US" sz="1800" b="0" i="0" u="none" strike="noStrike" baseline="0" dirty="0">
                <a:latin typeface="OTNEJMQuadraat"/>
              </a:rPr>
              <a:t>There is an increased incidence of type 2 diabetes mellitus among patients with chronic HCV infection.</a:t>
            </a:r>
          </a:p>
          <a:p>
            <a:pPr algn="l"/>
            <a:r>
              <a:rPr lang="en-US" sz="1800" b="1" i="0" u="sng" strike="noStrike" baseline="0" dirty="0">
                <a:latin typeface="OTNEJMQuadraat"/>
              </a:rPr>
              <a:t>Underlying mechanisms include </a:t>
            </a:r>
          </a:p>
          <a:p>
            <a:pPr algn="l">
              <a:buFont typeface="Wingdings" panose="05000000000000000000" pitchFamily="2" charset="2"/>
              <a:buChar char="v"/>
            </a:pPr>
            <a:r>
              <a:rPr lang="en-US" sz="1800" b="0" i="0" u="none" strike="noStrike" baseline="0" dirty="0">
                <a:latin typeface="OTNEJMQuadraat"/>
              </a:rPr>
              <a:t>direct viral effects</a:t>
            </a:r>
          </a:p>
          <a:p>
            <a:pPr algn="l">
              <a:buFont typeface="Wingdings" panose="05000000000000000000" pitchFamily="2" charset="2"/>
              <a:buChar char="v"/>
            </a:pPr>
            <a:r>
              <a:rPr lang="en-US" sz="1800" b="0" i="0" u="none" strike="noStrike" baseline="0" dirty="0">
                <a:latin typeface="OTNEJMQuadraat"/>
              </a:rPr>
              <a:t> insulin resistance</a:t>
            </a:r>
          </a:p>
          <a:p>
            <a:pPr algn="l">
              <a:buFont typeface="Wingdings" panose="05000000000000000000" pitchFamily="2" charset="2"/>
              <a:buChar char="v"/>
            </a:pPr>
            <a:r>
              <a:rPr lang="en-US" sz="1800" b="0" i="0" u="none" strike="noStrike" baseline="0" dirty="0">
                <a:latin typeface="OTNEJMQuadraat"/>
              </a:rPr>
              <a:t> release of proinflammatory cytokines</a:t>
            </a:r>
          </a:p>
          <a:p>
            <a:pPr algn="l">
              <a:buFont typeface="Wingdings" panose="05000000000000000000" pitchFamily="2" charset="2"/>
              <a:buChar char="v"/>
            </a:pPr>
            <a:r>
              <a:rPr lang="en-US" sz="1800" b="0" i="0" u="none" strike="noStrike" baseline="0" dirty="0">
                <a:latin typeface="OTNEJMQuadraat"/>
              </a:rPr>
              <a:t>other </a:t>
            </a:r>
            <a:r>
              <a:rPr lang="en-US" sz="1800" b="0" i="0" u="none" strike="noStrike" baseline="0" dirty="0" err="1">
                <a:latin typeface="OTNEJMQuadraat"/>
              </a:rPr>
              <a:t>immunemediated</a:t>
            </a:r>
            <a:r>
              <a:rPr lang="en-US" sz="1800" b="0" i="0" u="none" strike="noStrike" baseline="0" dirty="0">
                <a:latin typeface="OTNEJMQuadraat"/>
              </a:rPr>
              <a:t> processes . </a:t>
            </a:r>
            <a:endParaRPr lang="en-US" dirty="0"/>
          </a:p>
        </p:txBody>
      </p:sp>
    </p:spTree>
    <p:extLst>
      <p:ext uri="{BB962C8B-B14F-4D97-AF65-F5344CB8AC3E}">
        <p14:creationId xmlns:p14="http://schemas.microsoft.com/office/powerpoint/2010/main" val="2774703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D52F-D919-F7BC-E5CC-C0B377615B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3880C0-D459-52E6-4A72-C310CFA30F0E}"/>
              </a:ext>
            </a:extLst>
          </p:cNvPr>
          <p:cNvSpPr>
            <a:spLocks noGrp="1"/>
          </p:cNvSpPr>
          <p:nvPr>
            <p:ph idx="1"/>
          </p:nvPr>
        </p:nvSpPr>
        <p:spPr/>
        <p:txBody>
          <a:bodyPr/>
          <a:lstStyle/>
          <a:p>
            <a:r>
              <a:rPr lang="en-US" sz="1800" b="0" i="0" u="none" strike="noStrike" baseline="0" dirty="0">
                <a:latin typeface="OTNEJMQuadraat"/>
              </a:rPr>
              <a:t>Patients with HCV associated</a:t>
            </a:r>
            <a:r>
              <a:rPr lang="en-US" dirty="0">
                <a:latin typeface="OTNEJMQuadraat"/>
              </a:rPr>
              <a:t> </a:t>
            </a:r>
            <a:r>
              <a:rPr lang="en-US" sz="1800" b="0" i="0" u="none" strike="noStrike" baseline="0" dirty="0">
                <a:latin typeface="OTNEJMQuadraat"/>
              </a:rPr>
              <a:t>cirrhosis have an increased risk of type 2 diabetes, as compared with patients who have cirrhosis in the absence of viral infection and those who have chronic liver disease. </a:t>
            </a:r>
          </a:p>
          <a:p>
            <a:pPr marL="0" indent="0">
              <a:buNone/>
            </a:pPr>
            <a:endParaRPr lang="en-US" sz="1800" b="0" i="0" u="none" strike="noStrike" baseline="0" dirty="0">
              <a:latin typeface="OTNEJMQuadraat"/>
            </a:endParaRPr>
          </a:p>
          <a:p>
            <a:r>
              <a:rPr lang="en-US" sz="1800" b="0" i="0" u="none" strike="noStrike" baseline="0" dirty="0">
                <a:latin typeface="OTNEJMQuadraat"/>
              </a:rPr>
              <a:t>Most studies of direct-acting antiviral therapy have shown a significant improvement in glycemic control both in patients without diabetes (on the basis of assessmen</a:t>
            </a:r>
            <a:r>
              <a:rPr lang="en-US" dirty="0">
                <a:latin typeface="OTNEJMQuadraat"/>
              </a:rPr>
              <a:t>t </a:t>
            </a:r>
            <a:r>
              <a:rPr lang="en-US" sz="1800" b="0" i="0" u="none" strike="noStrike" baseline="0" dirty="0">
                <a:latin typeface="OTNEJMQuadraat"/>
              </a:rPr>
              <a:t>for insulin resistance and insulin level) and in patients with diabetes</a:t>
            </a:r>
          </a:p>
        </p:txBody>
      </p:sp>
    </p:spTree>
    <p:extLst>
      <p:ext uri="{BB962C8B-B14F-4D97-AF65-F5344CB8AC3E}">
        <p14:creationId xmlns:p14="http://schemas.microsoft.com/office/powerpoint/2010/main" val="1568275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C315C-125F-2119-8F28-46C6F2816EC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34B0E3-0C0E-C9F9-E5AA-321B430673A2}"/>
              </a:ext>
            </a:extLst>
          </p:cNvPr>
          <p:cNvSpPr>
            <a:spLocks noGrp="1"/>
          </p:cNvSpPr>
          <p:nvPr>
            <p:ph idx="1"/>
          </p:nvPr>
        </p:nvSpPr>
        <p:spPr/>
        <p:txBody>
          <a:bodyPr>
            <a:normAutofit/>
          </a:bodyPr>
          <a:lstStyle/>
          <a:p>
            <a:pPr algn="l"/>
            <a:r>
              <a:rPr lang="en-US" sz="1800" b="0" i="0" u="none" strike="noStrike" baseline="0" dirty="0">
                <a:latin typeface="OTNEJMQuadraat"/>
              </a:rPr>
              <a:t>In a clinical trial involving HCV-infected patient with or without type 2 diabetes, there was a greater decrease in the mean glucose level at the end of the treatment period in the group that received direct-acting antiviral agents than in the placebo group and this decrease persisted for up to 52 weeks after treatment.</a:t>
            </a:r>
          </a:p>
          <a:p>
            <a:pPr marL="0" indent="0" algn="l">
              <a:buNone/>
            </a:pPr>
            <a:r>
              <a:rPr lang="en-US" sz="1800" b="0" i="0" u="none" strike="noStrike" baseline="0" dirty="0">
                <a:latin typeface="OTNEJMQuadraat"/>
              </a:rPr>
              <a:t> </a:t>
            </a:r>
          </a:p>
          <a:p>
            <a:pPr algn="l"/>
            <a:r>
              <a:rPr lang="en-US" sz="1800" b="0" i="0" u="none" strike="noStrike" baseline="0" dirty="0">
                <a:latin typeface="OTNEJMQuadraat"/>
              </a:rPr>
              <a:t>A reduced dose or discontinuation of oral hypoglycemic agents or insulin therapy has been reported in patients with diabetes, highlighting the importance of monitoring blood glucose levels for a reduction occurring either during or after treatment with direct-acting antiviral agents.</a:t>
            </a:r>
            <a:endParaRPr lang="en-US" dirty="0"/>
          </a:p>
        </p:txBody>
      </p:sp>
    </p:spTree>
    <p:extLst>
      <p:ext uri="{BB962C8B-B14F-4D97-AF65-F5344CB8AC3E}">
        <p14:creationId xmlns:p14="http://schemas.microsoft.com/office/powerpoint/2010/main" val="4290500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95FA1-F771-5CFA-52ED-B72E2A01E2C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6CF8C4B-9452-A43A-3FC7-2DEEB887DC50}"/>
              </a:ext>
            </a:extLst>
          </p:cNvPr>
          <p:cNvSpPr>
            <a:spLocks noGrp="1"/>
          </p:cNvSpPr>
          <p:nvPr>
            <p:ph idx="1"/>
          </p:nvPr>
        </p:nvSpPr>
        <p:spPr/>
        <p:txBody>
          <a:bodyPr>
            <a:normAutofit/>
          </a:bodyPr>
          <a:lstStyle/>
          <a:p>
            <a:pPr algn="l"/>
            <a:r>
              <a:rPr lang="en-US" sz="1800" b="0" i="0" u="none" strike="noStrike" baseline="0" dirty="0">
                <a:latin typeface="OTNEJMQuadraat"/>
              </a:rPr>
              <a:t>The association between HCV treatment and complications of diabetes has also been analyzed.</a:t>
            </a:r>
          </a:p>
          <a:p>
            <a:pPr marL="0" indent="0" algn="l">
              <a:buNone/>
            </a:pPr>
            <a:r>
              <a:rPr lang="en-US" sz="1800" b="0" i="0" u="none" strike="noStrike" baseline="0" dirty="0">
                <a:latin typeface="OTNEJMQuadraat"/>
              </a:rPr>
              <a:t> </a:t>
            </a:r>
          </a:p>
          <a:p>
            <a:pPr algn="l"/>
            <a:r>
              <a:rPr lang="en-US" sz="1800" b="0" i="0" u="none" strike="noStrike" baseline="0" dirty="0">
                <a:latin typeface="OTNEJMQuadraat"/>
              </a:rPr>
              <a:t>Analyzing data from the four U.S. health systems participating in the Chronic Hepatitis Cohort Study, showed that successful treatment of HCV infection (based on either interferon-alfa or direct-acting antiviral agents) in patients who had type 2 diabetes without prior complications is associated with a reduced incidence of acute coronary syndrome, end-stage renal disease, ischemic stroke, and retinopathy, regardless of the presence or absence of cirrhosis.</a:t>
            </a:r>
            <a:endParaRPr lang="en-US" dirty="0"/>
          </a:p>
        </p:txBody>
      </p:sp>
    </p:spTree>
    <p:extLst>
      <p:ext uri="{BB962C8B-B14F-4D97-AF65-F5344CB8AC3E}">
        <p14:creationId xmlns:p14="http://schemas.microsoft.com/office/powerpoint/2010/main" val="2938203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B2466-15DE-9DEE-74C0-9EF0A03302A9}"/>
              </a:ext>
            </a:extLst>
          </p:cNvPr>
          <p:cNvSpPr>
            <a:spLocks noGrp="1"/>
          </p:cNvSpPr>
          <p:nvPr>
            <p:ph type="title"/>
          </p:nvPr>
        </p:nvSpPr>
        <p:spPr/>
        <p:txBody>
          <a:bodyPr>
            <a:normAutofit/>
          </a:bodyPr>
          <a:lstStyle/>
          <a:p>
            <a:pPr algn="ctr"/>
            <a:r>
              <a:rPr lang="en-US" sz="3200" b="0" i="0" u="none" strike="noStrike" baseline="0" dirty="0"/>
              <a:t>Chronic Kidney Disease</a:t>
            </a:r>
            <a:endParaRPr lang="en-US" sz="3200" dirty="0"/>
          </a:p>
        </p:txBody>
      </p:sp>
      <p:sp>
        <p:nvSpPr>
          <p:cNvPr id="3" name="Content Placeholder 2">
            <a:extLst>
              <a:ext uri="{FF2B5EF4-FFF2-40B4-BE49-F238E27FC236}">
                <a16:creationId xmlns:a16="http://schemas.microsoft.com/office/drawing/2014/main" id="{4D1F4379-49AB-C36C-9A7D-F4B7A4B9BC82}"/>
              </a:ext>
            </a:extLst>
          </p:cNvPr>
          <p:cNvSpPr>
            <a:spLocks noGrp="1"/>
          </p:cNvSpPr>
          <p:nvPr>
            <p:ph idx="1"/>
          </p:nvPr>
        </p:nvSpPr>
        <p:spPr/>
        <p:txBody>
          <a:bodyPr>
            <a:normAutofit/>
          </a:bodyPr>
          <a:lstStyle/>
          <a:p>
            <a:pPr algn="l"/>
            <a:r>
              <a:rPr lang="en-US" sz="1800" b="0" i="0" u="none" strike="noStrike" baseline="0" dirty="0">
                <a:latin typeface="OTNEJMQuadraat"/>
              </a:rPr>
              <a:t>In addition to the conventional risk factors for chronic kidney disease (CKD), HCV infection has been implicated as a </a:t>
            </a:r>
            <a:r>
              <a:rPr lang="en-US" dirty="0">
                <a:latin typeface="OTNEJMQuadraat"/>
              </a:rPr>
              <a:t> </a:t>
            </a:r>
            <a:r>
              <a:rPr lang="en-US" sz="1800" b="0" i="0" u="none" strike="noStrike" baseline="0" dirty="0">
                <a:latin typeface="OTNEJMQuadraat"/>
              </a:rPr>
              <a:t>cause of kidney disease. </a:t>
            </a:r>
          </a:p>
          <a:p>
            <a:pPr algn="l"/>
            <a:r>
              <a:rPr lang="en-US" sz="1800" b="0" i="0" u="none" strike="noStrike" baseline="0" dirty="0">
                <a:latin typeface="OTNEJMQuadraat"/>
              </a:rPr>
              <a:t>HCV-associated renal involvement related to a </a:t>
            </a:r>
            <a:r>
              <a:rPr lang="en-US" sz="1800" b="1" i="0" u="none" strike="noStrike" baseline="0" dirty="0">
                <a:latin typeface="OTNEJMQuadraat"/>
              </a:rPr>
              <a:t>type I membranoproliferative glomerulonephritis </a:t>
            </a:r>
            <a:r>
              <a:rPr lang="en-US" sz="1800" b="0" i="0" u="none" strike="noStrike" baseline="0" dirty="0">
                <a:latin typeface="OTNEJMQuadraat"/>
              </a:rPr>
              <a:t>is frequently reported.</a:t>
            </a:r>
          </a:p>
          <a:p>
            <a:pPr algn="l"/>
            <a:r>
              <a:rPr lang="en-US" sz="1800" b="0" i="0" u="none" strike="noStrike" baseline="0" dirty="0">
                <a:latin typeface="OTNEJMQuadraat"/>
              </a:rPr>
              <a:t>Other forms of HCV-related renal disease are membranoproliferative glomerulonephritis without cryoglobulinemia, membranous nephropathy, and tubulointerstitial injury.</a:t>
            </a:r>
          </a:p>
          <a:p>
            <a:pPr algn="l"/>
            <a:r>
              <a:rPr lang="en-US" sz="1800" b="0" i="0" u="none" strike="noStrike" baseline="0" dirty="0">
                <a:latin typeface="OTNEJMQuadraat"/>
              </a:rPr>
              <a:t>HCV infection may progress to CKD even in the absence of these entities, probably as a result of systemic inflammation and vascular damage. </a:t>
            </a:r>
          </a:p>
        </p:txBody>
      </p:sp>
    </p:spTree>
    <p:extLst>
      <p:ext uri="{BB962C8B-B14F-4D97-AF65-F5344CB8AC3E}">
        <p14:creationId xmlns:p14="http://schemas.microsoft.com/office/powerpoint/2010/main" val="2719724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4735D-2DC9-3F9F-CC17-7CEFC0AF6550}"/>
              </a:ext>
            </a:extLst>
          </p:cNvPr>
          <p:cNvSpPr>
            <a:spLocks noGrp="1"/>
          </p:cNvSpPr>
          <p:nvPr>
            <p:ph type="title"/>
          </p:nvPr>
        </p:nvSpPr>
        <p:spPr/>
        <p:txBody>
          <a:bodyPr>
            <a:normAutofit/>
          </a:bodyPr>
          <a:lstStyle/>
          <a:p>
            <a:r>
              <a:rPr lang="en-US" sz="2000" i="0" u="none" strike="noStrike" baseline="0" dirty="0"/>
              <a:t>Pathophysiological Mechanisms</a:t>
            </a:r>
            <a:endParaRPr lang="en-US" sz="2000" dirty="0"/>
          </a:p>
        </p:txBody>
      </p:sp>
      <p:sp>
        <p:nvSpPr>
          <p:cNvPr id="3" name="Content Placeholder 2">
            <a:extLst>
              <a:ext uri="{FF2B5EF4-FFF2-40B4-BE49-F238E27FC236}">
                <a16:creationId xmlns:a16="http://schemas.microsoft.com/office/drawing/2014/main" id="{1483C103-2B74-A886-48AD-191096AB20D2}"/>
              </a:ext>
            </a:extLst>
          </p:cNvPr>
          <p:cNvSpPr>
            <a:spLocks noGrp="1"/>
          </p:cNvSpPr>
          <p:nvPr>
            <p:ph idx="1"/>
          </p:nvPr>
        </p:nvSpPr>
        <p:spPr/>
        <p:txBody>
          <a:bodyPr/>
          <a:lstStyle/>
          <a:p>
            <a:pPr algn="l"/>
            <a:r>
              <a:rPr lang="en-US" sz="1800" b="0" i="0" u="none" strike="noStrike" baseline="0" dirty="0">
                <a:latin typeface="OTNEJMScalaSansLF"/>
              </a:rPr>
              <a:t>chronic inflammation originating from atherosclerosis and insulin resistance</a:t>
            </a:r>
          </a:p>
          <a:p>
            <a:pPr algn="l"/>
            <a:r>
              <a:rPr lang="en-US" sz="1800" b="0" i="0" u="none" strike="noStrike" baseline="0" dirty="0">
                <a:latin typeface="OTNEJMScalaSansLF"/>
              </a:rPr>
              <a:t>direct cytopathic effect, with endothelial and mesangial inflammation and podocyte and tubular injury.</a:t>
            </a:r>
          </a:p>
          <a:p>
            <a:pPr algn="l"/>
            <a:r>
              <a:rPr lang="en-US" sz="1800" b="0" i="0" u="none" strike="noStrike" baseline="0" dirty="0">
                <a:latin typeface="OTNEJMScalaSansLF"/>
              </a:rPr>
              <a:t>Glomeruli may be the site of </a:t>
            </a:r>
            <a:r>
              <a:rPr lang="en-US" sz="1800" b="0" i="0" u="none" strike="noStrike" baseline="0" dirty="0" err="1">
                <a:latin typeface="OTNEJMScalaSansLF"/>
              </a:rPr>
              <a:t>cryoprecipitable</a:t>
            </a:r>
            <a:r>
              <a:rPr lang="en-US" dirty="0">
                <a:latin typeface="OTNEJMScalaSansLF"/>
              </a:rPr>
              <a:t> </a:t>
            </a:r>
            <a:r>
              <a:rPr lang="en-US" sz="1800" b="0" i="0" u="none" strike="noStrike" baseline="0" dirty="0">
                <a:latin typeface="OTNEJMScalaSansLF"/>
              </a:rPr>
              <a:t>deposits, typically manifested as type I membranoproliferative glomerulonephritis.</a:t>
            </a:r>
            <a:endParaRPr lang="en-US" dirty="0"/>
          </a:p>
        </p:txBody>
      </p:sp>
    </p:spTree>
    <p:extLst>
      <p:ext uri="{BB962C8B-B14F-4D97-AF65-F5344CB8AC3E}">
        <p14:creationId xmlns:p14="http://schemas.microsoft.com/office/powerpoint/2010/main" val="3926178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777D7-6C05-126B-6E77-FA5397002643}"/>
              </a:ext>
            </a:extLst>
          </p:cNvPr>
          <p:cNvSpPr>
            <a:spLocks noGrp="1"/>
          </p:cNvSpPr>
          <p:nvPr>
            <p:ph type="title"/>
          </p:nvPr>
        </p:nvSpPr>
        <p:spPr/>
        <p:txBody>
          <a:bodyPr>
            <a:normAutofit/>
          </a:bodyPr>
          <a:lstStyle/>
          <a:p>
            <a:r>
              <a:rPr lang="en-US" sz="2000" dirty="0"/>
              <a:t>Treatment </a:t>
            </a:r>
          </a:p>
        </p:txBody>
      </p:sp>
      <p:sp>
        <p:nvSpPr>
          <p:cNvPr id="3" name="Content Placeholder 2">
            <a:extLst>
              <a:ext uri="{FF2B5EF4-FFF2-40B4-BE49-F238E27FC236}">
                <a16:creationId xmlns:a16="http://schemas.microsoft.com/office/drawing/2014/main" id="{DF581E1A-4A5D-066C-E080-405745D9E9FA}"/>
              </a:ext>
            </a:extLst>
          </p:cNvPr>
          <p:cNvSpPr>
            <a:spLocks noGrp="1"/>
          </p:cNvSpPr>
          <p:nvPr>
            <p:ph idx="1"/>
          </p:nvPr>
        </p:nvSpPr>
        <p:spPr/>
        <p:txBody>
          <a:bodyPr>
            <a:normAutofit/>
          </a:bodyPr>
          <a:lstStyle/>
          <a:p>
            <a:pPr algn="l"/>
            <a:r>
              <a:rPr lang="en-US" sz="1800" b="0" i="0" u="none" strike="noStrike" baseline="0" dirty="0">
                <a:latin typeface="OTNEJMQuadraat"/>
              </a:rPr>
              <a:t>Most studies of direct-acting antiviral agents in patients with CKD have shown a stabilization of or increase in the GFR rather than a return to normal renal function.</a:t>
            </a:r>
          </a:p>
          <a:p>
            <a:pPr marL="0" indent="0" algn="l">
              <a:buNone/>
            </a:pPr>
            <a:endParaRPr lang="en-US" sz="1800" b="0" i="0" u="none" strike="noStrike" baseline="0" dirty="0">
              <a:latin typeface="OTNEJMQuadraat"/>
            </a:endParaRPr>
          </a:p>
          <a:p>
            <a:pPr algn="l"/>
            <a:r>
              <a:rPr lang="en-US" sz="1800" b="0" i="0" u="none" strike="noStrike" baseline="0" dirty="0">
                <a:latin typeface="OTNEJMQuadraat"/>
              </a:rPr>
              <a:t>The main limitations of interferon-alfa–based combinations (poor side-effect profiles) have been eliminated with the most recent direct-acting antiviral regimens, including the combination of sofosbuvir plus daclatasvir and three fixed-dose combination regimens (sofosbuvir–</a:t>
            </a:r>
            <a:r>
              <a:rPr lang="en-US" sz="1800" b="0" i="0" u="none" strike="noStrike" baseline="0" dirty="0" err="1">
                <a:latin typeface="OTNEJMQuadraat"/>
              </a:rPr>
              <a:t>velpatasvir</a:t>
            </a:r>
            <a:r>
              <a:rPr lang="en-US" sz="1800" b="0" i="0" u="none" strike="noStrike" baseline="0" dirty="0">
                <a:latin typeface="OTNEJMQuadraat"/>
              </a:rPr>
              <a:t>, sofosbuvir– </a:t>
            </a:r>
            <a:r>
              <a:rPr lang="en-US" sz="1800" b="0" i="0" u="none" strike="noStrike" baseline="0" dirty="0" err="1">
                <a:latin typeface="OTNEJMQuadraat"/>
              </a:rPr>
              <a:t>velpatasvir</a:t>
            </a:r>
            <a:r>
              <a:rPr lang="en-US" sz="1800" b="0" i="0" u="none" strike="noStrike" baseline="0" dirty="0">
                <a:latin typeface="OTNEJMQuadraat"/>
              </a:rPr>
              <a:t>–</a:t>
            </a:r>
            <a:r>
              <a:rPr lang="en-US" sz="1800" b="0" i="0" u="none" strike="noStrike" baseline="0" dirty="0" err="1">
                <a:latin typeface="OTNEJMQuadraat"/>
              </a:rPr>
              <a:t>voxilaprevir</a:t>
            </a:r>
            <a:r>
              <a:rPr lang="en-US" sz="1800" b="0" i="0" u="none" strike="noStrike" baseline="0" dirty="0">
                <a:latin typeface="OTNEJMQuadraat"/>
              </a:rPr>
              <a:t>, and </a:t>
            </a:r>
            <a:r>
              <a:rPr lang="en-US" sz="1800" b="0" i="0" u="none" strike="noStrike" baseline="0" dirty="0" err="1">
                <a:latin typeface="OTNEJMQuadraat"/>
              </a:rPr>
              <a:t>glecaprevir</a:t>
            </a:r>
            <a:r>
              <a:rPr lang="en-US" sz="1800" b="0" i="0" u="none" strike="noStrike" baseline="0" dirty="0">
                <a:latin typeface="OTNEJMQuadraat"/>
              </a:rPr>
              <a:t>–</a:t>
            </a:r>
            <a:r>
              <a:rPr lang="en-US" sz="1800" b="0" i="0" u="none" strike="noStrike" baseline="0" dirty="0" err="1">
                <a:latin typeface="OTNEJMQuadraat"/>
              </a:rPr>
              <a:t>pibrentasvir</a:t>
            </a:r>
            <a:r>
              <a:rPr lang="en-US" sz="1800" b="0" i="0" u="none" strike="noStrike" baseline="0" dirty="0">
                <a:latin typeface="OTNEJMQuadraat"/>
              </a:rPr>
              <a:t>). </a:t>
            </a:r>
          </a:p>
        </p:txBody>
      </p:sp>
    </p:spTree>
    <p:extLst>
      <p:ext uri="{BB962C8B-B14F-4D97-AF65-F5344CB8AC3E}">
        <p14:creationId xmlns:p14="http://schemas.microsoft.com/office/powerpoint/2010/main" val="168748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5F124-28D1-EB46-39B3-FC93CDBA335B}"/>
              </a:ext>
            </a:extLst>
          </p:cNvPr>
          <p:cNvSpPr>
            <a:spLocks noGrp="1"/>
          </p:cNvSpPr>
          <p:nvPr>
            <p:ph type="title"/>
          </p:nvPr>
        </p:nvSpPr>
        <p:spPr/>
        <p:txBody>
          <a:bodyPr>
            <a:normAutofit/>
          </a:bodyPr>
          <a:lstStyle/>
          <a:p>
            <a:endParaRPr lang="en-US" sz="2000" dirty="0"/>
          </a:p>
        </p:txBody>
      </p:sp>
      <p:sp>
        <p:nvSpPr>
          <p:cNvPr id="3" name="Content Placeholder 2">
            <a:extLst>
              <a:ext uri="{FF2B5EF4-FFF2-40B4-BE49-F238E27FC236}">
                <a16:creationId xmlns:a16="http://schemas.microsoft.com/office/drawing/2014/main" id="{7DA0ED5D-B017-2174-27AE-667A444C119B}"/>
              </a:ext>
            </a:extLst>
          </p:cNvPr>
          <p:cNvSpPr>
            <a:spLocks noGrp="1"/>
          </p:cNvSpPr>
          <p:nvPr>
            <p:ph idx="1"/>
          </p:nvPr>
        </p:nvSpPr>
        <p:spPr/>
        <p:txBody>
          <a:bodyPr/>
          <a:lstStyle/>
          <a:p>
            <a:r>
              <a:rPr lang="en-US" sz="1800" b="0" i="0" u="none" strike="noStrike" baseline="0" dirty="0">
                <a:latin typeface="OTNEJMQuadraat"/>
              </a:rPr>
              <a:t>Guidelines from the United States and Europe recommend no dose adjustment for any of the approved direct-acting antiviral agents in patients with mild-to-moderate renal impairment </a:t>
            </a:r>
            <a:r>
              <a:rPr lang="it-IT" sz="1800" b="0" i="0" u="none" strike="noStrike" baseline="0" dirty="0">
                <a:latin typeface="OTNEJMQuadraat"/>
              </a:rPr>
              <a:t>(eGFR ≥30 ml per minute per 1.73 m2).</a:t>
            </a:r>
            <a:endParaRPr lang="en-US" sz="1800" b="0" i="0" u="none" strike="noStrike" baseline="0" dirty="0">
              <a:latin typeface="OTNEJMQuadraat"/>
            </a:endParaRPr>
          </a:p>
          <a:p>
            <a:pPr algn="l"/>
            <a:r>
              <a:rPr lang="en-US" sz="1800" b="0" i="0" u="none" strike="noStrike" baseline="0" dirty="0">
                <a:latin typeface="OTNEJMQuadraat"/>
              </a:rPr>
              <a:t>In patients with severe renal dysfunction (eGFR &lt;30 ml per minute per 1.73 m2), regimens without sofosbuvir are preferred. </a:t>
            </a:r>
          </a:p>
          <a:p>
            <a:pPr algn="l"/>
            <a:r>
              <a:rPr lang="en-US" sz="1800" b="0" i="0" u="none" strike="noStrike" baseline="0" dirty="0">
                <a:latin typeface="OTNEJMQuadraat"/>
              </a:rPr>
              <a:t>No dose adjustment of </a:t>
            </a:r>
            <a:r>
              <a:rPr lang="en-US" sz="1800" b="0" i="0" u="none" strike="noStrike" baseline="0" dirty="0" err="1">
                <a:latin typeface="OTNEJMQuadraat"/>
              </a:rPr>
              <a:t>glecaprevir</a:t>
            </a:r>
            <a:r>
              <a:rPr lang="en-US" sz="1800" b="0" i="0" u="none" strike="noStrike" baseline="0" dirty="0">
                <a:latin typeface="OTNEJMQuadraat"/>
              </a:rPr>
              <a:t> and </a:t>
            </a:r>
            <a:r>
              <a:rPr lang="en-US" sz="1800" b="0" i="0" u="none" strike="noStrike" baseline="0" dirty="0" err="1">
                <a:latin typeface="OTNEJMQuadraat"/>
              </a:rPr>
              <a:t>pibrentasvir</a:t>
            </a:r>
            <a:r>
              <a:rPr lang="en-US" sz="1800" b="0" i="0" u="none" strike="noStrike" baseline="0" dirty="0">
                <a:latin typeface="OTNEJMQuadraat"/>
              </a:rPr>
              <a:t> is required in patients with any degree of renal </a:t>
            </a:r>
            <a:r>
              <a:rPr lang="en-US" sz="1800" b="0" i="0" u="none" strike="noStrike" baseline="0" dirty="0" err="1">
                <a:latin typeface="OTNEJMQuadraat"/>
              </a:rPr>
              <a:t>impairment,including</a:t>
            </a:r>
            <a:r>
              <a:rPr lang="en-US" sz="1800" b="0" i="0" u="none" strike="noStrike" baseline="0" dirty="0">
                <a:latin typeface="OTNEJMQuadraat"/>
              </a:rPr>
              <a:t> those on dialysis.</a:t>
            </a:r>
            <a:endParaRPr lang="en-US" dirty="0"/>
          </a:p>
        </p:txBody>
      </p:sp>
    </p:spTree>
    <p:extLst>
      <p:ext uri="{BB962C8B-B14F-4D97-AF65-F5344CB8AC3E}">
        <p14:creationId xmlns:p14="http://schemas.microsoft.com/office/powerpoint/2010/main" val="1765540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11C8C-27D5-5F5A-E6C5-3122F2B5378D}"/>
              </a:ext>
            </a:extLst>
          </p:cNvPr>
          <p:cNvSpPr>
            <a:spLocks noGrp="1"/>
          </p:cNvSpPr>
          <p:nvPr>
            <p:ph type="title"/>
          </p:nvPr>
        </p:nvSpPr>
        <p:spPr/>
        <p:txBody>
          <a:bodyPr>
            <a:normAutofit/>
          </a:bodyPr>
          <a:lstStyle/>
          <a:p>
            <a:pPr algn="ctr"/>
            <a:r>
              <a:rPr lang="en-US" sz="3200" b="0" i="0" u="none" strike="noStrike" baseline="0" dirty="0"/>
              <a:t>Miscellaneous Manifestations</a:t>
            </a:r>
            <a:endParaRPr lang="en-US" sz="3200" dirty="0"/>
          </a:p>
        </p:txBody>
      </p:sp>
      <p:sp>
        <p:nvSpPr>
          <p:cNvPr id="3" name="Content Placeholder 2">
            <a:extLst>
              <a:ext uri="{FF2B5EF4-FFF2-40B4-BE49-F238E27FC236}">
                <a16:creationId xmlns:a16="http://schemas.microsoft.com/office/drawing/2014/main" id="{9AC72882-C9DF-326D-7135-6668FF7BA6A4}"/>
              </a:ext>
            </a:extLst>
          </p:cNvPr>
          <p:cNvSpPr>
            <a:spLocks noGrp="1"/>
          </p:cNvSpPr>
          <p:nvPr>
            <p:ph idx="1"/>
          </p:nvPr>
        </p:nvSpPr>
        <p:spPr/>
        <p:txBody>
          <a:bodyPr>
            <a:normAutofit/>
          </a:bodyPr>
          <a:lstStyle/>
          <a:p>
            <a:pPr algn="l"/>
            <a:r>
              <a:rPr lang="en-US" sz="1800" b="1" i="0" u="none" strike="noStrike" baseline="0" dirty="0">
                <a:latin typeface="OTNEJMQuadraat"/>
              </a:rPr>
              <a:t>HCV related </a:t>
            </a:r>
            <a:r>
              <a:rPr lang="sv-SE" sz="1800" b="1" i="0" u="none" strike="noStrike" baseline="0" dirty="0">
                <a:latin typeface="OTNEJMQuadraat"/>
              </a:rPr>
              <a:t>sicca syndrome </a:t>
            </a:r>
            <a:r>
              <a:rPr lang="sv-SE" sz="1800" b="0" i="0" u="none" strike="noStrike" baseline="0" dirty="0">
                <a:latin typeface="OTNEJMQuadraat"/>
              </a:rPr>
              <a:t>and </a:t>
            </a:r>
            <a:r>
              <a:rPr lang="sv-SE" sz="1800" b="1" i="0" u="none" strike="noStrike" baseline="0" dirty="0">
                <a:latin typeface="OTNEJMQuadraat"/>
              </a:rPr>
              <a:t>Sjogren’s syndrome </a:t>
            </a:r>
            <a:r>
              <a:rPr lang="en-US" sz="1800" b="0" i="0" u="none" strike="noStrike" baseline="0" dirty="0">
                <a:latin typeface="OTNEJMQuadraat"/>
              </a:rPr>
              <a:t>(both of which are characterized by the presence of xerostomia, xerophthalmia, anti-SSA or anti- SSB antibodies, and salivary gland histologic features)</a:t>
            </a:r>
          </a:p>
          <a:p>
            <a:pPr algn="l"/>
            <a:r>
              <a:rPr lang="en-US" sz="1800" b="0" i="0" u="none" strike="noStrike" baseline="0" dirty="0">
                <a:latin typeface="OTNEJMQuadraat"/>
              </a:rPr>
              <a:t>Sicca symptoms have been  reported in 20 to 30% of patients with HCV infection, whereas less than 5% of patients with a defined Sjogren’s syndrome are HCV-positive.</a:t>
            </a:r>
          </a:p>
          <a:p>
            <a:pPr marL="0" indent="0" algn="l">
              <a:buNone/>
            </a:pPr>
            <a:endParaRPr lang="en-US" sz="1800" b="0" i="0" u="none" strike="noStrike" baseline="0" dirty="0">
              <a:latin typeface="OTNEJMQuadraat"/>
            </a:endParaRPr>
          </a:p>
          <a:p>
            <a:pPr algn="l"/>
            <a:r>
              <a:rPr lang="en-US" sz="1800" b="1" i="0" u="none" strike="noStrike" baseline="0" dirty="0">
                <a:latin typeface="OTNEJMQuadraat"/>
              </a:rPr>
              <a:t>Arthralgia</a:t>
            </a:r>
            <a:r>
              <a:rPr lang="en-US" sz="1800" b="0" i="0" u="none" strike="noStrike" baseline="0" dirty="0">
                <a:latin typeface="OTNEJMQuadraat"/>
              </a:rPr>
              <a:t> (with arthritis in rare cases) and </a:t>
            </a:r>
            <a:r>
              <a:rPr lang="en-US" sz="1800" b="1" i="0" u="none" strike="noStrike" baseline="0" dirty="0">
                <a:latin typeface="OTNEJMQuadraat"/>
              </a:rPr>
              <a:t>myalgia</a:t>
            </a:r>
            <a:r>
              <a:rPr lang="en-US" sz="1800" b="0" i="0" u="none" strike="noStrike" baseline="0" dirty="0">
                <a:latin typeface="OTNEJMQuadraat"/>
              </a:rPr>
              <a:t> have frequently been reported in patients with HCV infection, mostly in the context of mixed cryoglobulinemic vasculitis. There is no evidence of joint destruction. Rheumatoid factor activity is common, whereas anti–cyclic citrullinated peptide is absent.</a:t>
            </a:r>
            <a:endParaRPr lang="en-US" dirty="0"/>
          </a:p>
        </p:txBody>
      </p:sp>
    </p:spTree>
    <p:extLst>
      <p:ext uri="{BB962C8B-B14F-4D97-AF65-F5344CB8AC3E}">
        <p14:creationId xmlns:p14="http://schemas.microsoft.com/office/powerpoint/2010/main" val="4088418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36002-2A91-A1C5-D831-A15DD169A70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089F33E-4246-48AA-458C-50CEC77E13DF}"/>
              </a:ext>
            </a:extLst>
          </p:cNvPr>
          <p:cNvSpPr>
            <a:spLocks noGrp="1"/>
          </p:cNvSpPr>
          <p:nvPr>
            <p:ph idx="1"/>
          </p:nvPr>
        </p:nvSpPr>
        <p:spPr/>
        <p:txBody>
          <a:bodyPr>
            <a:normAutofit/>
          </a:bodyPr>
          <a:lstStyle/>
          <a:p>
            <a:pPr algn="l"/>
            <a:r>
              <a:rPr lang="en-US" sz="1800" b="0" i="0" u="none" strike="noStrike" baseline="0" dirty="0">
                <a:latin typeface="OTNEJMQuadraat"/>
              </a:rPr>
              <a:t>Studies have documented a high prevalence of</a:t>
            </a:r>
            <a:r>
              <a:rPr lang="en-US" sz="1800" b="1" i="0" u="none" strike="noStrike" baseline="0" dirty="0">
                <a:latin typeface="OTNEJMQuadraat"/>
              </a:rPr>
              <a:t> fatigue </a:t>
            </a:r>
            <a:r>
              <a:rPr lang="en-US" sz="1800" b="0" i="0" u="none" strike="noStrike" baseline="0" dirty="0">
                <a:latin typeface="OTNEJMQuadraat"/>
              </a:rPr>
              <a:t>among patients with HCV infection, as well as </a:t>
            </a:r>
            <a:r>
              <a:rPr lang="en-US" sz="1800" b="1" i="0" u="none" strike="noStrike" baseline="0" dirty="0">
                <a:latin typeface="OTNEJMQuadraat"/>
              </a:rPr>
              <a:t>depression</a:t>
            </a:r>
            <a:r>
              <a:rPr lang="en-US" sz="1800" b="0" i="0" u="none" strike="noStrike" baseline="0" dirty="0">
                <a:latin typeface="OTNEJMQuadraat"/>
              </a:rPr>
              <a:t> and </a:t>
            </a:r>
            <a:r>
              <a:rPr lang="en-US" sz="1800" b="1" i="0" u="none" strike="noStrike" baseline="0" dirty="0">
                <a:latin typeface="OTNEJMQuadraat"/>
              </a:rPr>
              <a:t>worsening of cognitive function</a:t>
            </a:r>
            <a:r>
              <a:rPr lang="en-US" dirty="0">
                <a:latin typeface="OTNEJMQuadraat"/>
              </a:rPr>
              <a:t>.</a:t>
            </a:r>
            <a:r>
              <a:rPr lang="en-US" sz="1800" b="0" i="0" u="none" strike="noStrike" baseline="0" dirty="0">
                <a:latin typeface="OTNEJMQuadraat"/>
              </a:rPr>
              <a:t> </a:t>
            </a:r>
          </a:p>
          <a:p>
            <a:pPr marL="0" indent="0" algn="l">
              <a:buNone/>
            </a:pPr>
            <a:endParaRPr lang="en-US" sz="1800" b="0" i="0" u="none" strike="noStrike" baseline="0" dirty="0">
              <a:latin typeface="OTNEJMQuadraat"/>
            </a:endParaRPr>
          </a:p>
          <a:p>
            <a:pPr algn="l"/>
            <a:r>
              <a:rPr lang="en-US" sz="1800" b="0" i="0" u="none" strike="noStrike" baseline="0" dirty="0">
                <a:latin typeface="OTNEJMQuadraat"/>
              </a:rPr>
              <a:t>The coexistence</a:t>
            </a:r>
            <a:r>
              <a:rPr lang="en-US" sz="1800" i="0" u="none" strike="noStrike" baseline="0" dirty="0">
                <a:latin typeface="OTNEJMQuadraat"/>
              </a:rPr>
              <a:t> of </a:t>
            </a:r>
            <a:r>
              <a:rPr lang="en-US" sz="1800" b="1" i="0" u="none" strike="noStrike" baseline="0" dirty="0">
                <a:latin typeface="OTNEJMQuadraat"/>
              </a:rPr>
              <a:t>functional somatic syndromes </a:t>
            </a:r>
            <a:r>
              <a:rPr lang="en-US" sz="1800" b="0" i="0" u="none" strike="noStrike" baseline="0" dirty="0">
                <a:latin typeface="OTNEJMQuadraat"/>
              </a:rPr>
              <a:t>such as chronic fatigue and fibromyalgia in patients with HCV infection.</a:t>
            </a:r>
            <a:endParaRPr lang="en-US" dirty="0"/>
          </a:p>
        </p:txBody>
      </p:sp>
    </p:spTree>
    <p:extLst>
      <p:ext uri="{BB962C8B-B14F-4D97-AF65-F5344CB8AC3E}">
        <p14:creationId xmlns:p14="http://schemas.microsoft.com/office/powerpoint/2010/main" val="152989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5367B-4A22-9C3C-DEFD-B4E344660B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D0E058A-6406-E036-9BC0-2D57332ED03D}"/>
              </a:ext>
            </a:extLst>
          </p:cNvPr>
          <p:cNvSpPr>
            <a:spLocks noGrp="1"/>
          </p:cNvSpPr>
          <p:nvPr>
            <p:ph idx="1"/>
          </p:nvPr>
        </p:nvSpPr>
        <p:spPr/>
        <p:txBody>
          <a:bodyPr>
            <a:normAutofit/>
          </a:bodyPr>
          <a:lstStyle/>
          <a:p>
            <a:pPr algn="l"/>
            <a:r>
              <a:rPr lang="en-US" sz="1800" b="0" i="0" u="none" strike="noStrike" baseline="0" dirty="0">
                <a:latin typeface="OTNEJMQuadraat"/>
              </a:rPr>
              <a:t>The prevalence of </a:t>
            </a:r>
            <a:r>
              <a:rPr lang="en-US" sz="1800" b="1" i="0" u="none" strike="noStrike" baseline="0" dirty="0">
                <a:latin typeface="OTNEJMQuadraat"/>
              </a:rPr>
              <a:t>circulating autoantibodies </a:t>
            </a:r>
            <a:r>
              <a:rPr lang="en-US" sz="1800" b="0" i="0" u="none" strike="noStrike" baseline="0" dirty="0">
                <a:latin typeface="OTNEJMQuadraat"/>
              </a:rPr>
              <a:t>is high among patients with HCV infection; the most common is </a:t>
            </a:r>
            <a:r>
              <a:rPr lang="en-US" sz="1800" b="1" i="0" u="none" strike="noStrike" baseline="0" dirty="0">
                <a:latin typeface="OTNEJMQuadraat"/>
              </a:rPr>
              <a:t>rheumatoid factor </a:t>
            </a:r>
            <a:r>
              <a:rPr lang="en-US" sz="1800" b="0" i="0" u="none" strike="noStrike" baseline="0" dirty="0">
                <a:latin typeface="OTNEJMQuadraat"/>
              </a:rPr>
              <a:t>(in 70% of patients), followed by </a:t>
            </a:r>
            <a:r>
              <a:rPr lang="en-US" sz="1800" b="1" i="0" u="none" strike="noStrike" baseline="0" dirty="0">
                <a:latin typeface="OTNEJMQuadraat"/>
              </a:rPr>
              <a:t>antinuclear antibodies </a:t>
            </a:r>
            <a:r>
              <a:rPr lang="en-US" sz="1800" b="0" i="0" u="none" strike="noStrike" baseline="0" dirty="0">
                <a:latin typeface="OTNEJMQuadraat"/>
              </a:rPr>
              <a:t>(20 to 40%), </a:t>
            </a:r>
            <a:r>
              <a:rPr lang="en-US" sz="1800" b="1" i="0" u="none" strike="noStrike" baseline="0" dirty="0">
                <a:latin typeface="OTNEJMQuadraat"/>
              </a:rPr>
              <a:t>anticardiolipin antibodies </a:t>
            </a:r>
            <a:r>
              <a:rPr lang="en-US" sz="1800" b="0" i="0" u="none" strike="noStrike" baseline="0" dirty="0">
                <a:latin typeface="OTNEJMQuadraat"/>
              </a:rPr>
              <a:t>(15%), </a:t>
            </a:r>
            <a:r>
              <a:rPr lang="en-US" sz="1800" b="1" i="0" u="none" strike="noStrike" baseline="0" dirty="0">
                <a:latin typeface="OTNEJMQuadraat"/>
              </a:rPr>
              <a:t>antithyroid antibodies </a:t>
            </a:r>
            <a:r>
              <a:rPr lang="en-US" sz="1800" b="0" i="0" u="none" strike="noStrike" baseline="0" dirty="0">
                <a:latin typeface="OTNEJMQuadraat"/>
              </a:rPr>
              <a:t>(12%), and </a:t>
            </a:r>
            <a:r>
              <a:rPr lang="en-US" sz="1800" b="1" i="0" u="none" strike="noStrike" baseline="0" dirty="0">
                <a:latin typeface="OTNEJMQuadraat"/>
              </a:rPr>
              <a:t>anti–smooth muscle antibodies </a:t>
            </a:r>
            <a:r>
              <a:rPr lang="en-US" sz="1800" b="0" i="0" u="none" strike="noStrike" baseline="0" dirty="0">
                <a:latin typeface="OTNEJMQuadraat"/>
              </a:rPr>
              <a:t>(7%).</a:t>
            </a:r>
          </a:p>
          <a:p>
            <a:pPr marL="0" indent="0" algn="l">
              <a:buNone/>
            </a:pPr>
            <a:endParaRPr lang="en-US" sz="1800" b="0" i="0" u="none" strike="noStrike" baseline="0" dirty="0">
              <a:latin typeface="OTNEJMQuadraat"/>
            </a:endParaRPr>
          </a:p>
          <a:p>
            <a:pPr algn="l"/>
            <a:r>
              <a:rPr lang="en-US" sz="1800" b="0" i="0" u="none" strike="noStrike" baseline="0" dirty="0">
                <a:latin typeface="OTNEJMQuadraat"/>
              </a:rPr>
              <a:t>These autoantibodies are not associated with manifestations of connective- tissue disease</a:t>
            </a:r>
          </a:p>
          <a:p>
            <a:pPr marL="0" indent="0" algn="l">
              <a:buNone/>
            </a:pPr>
            <a:endParaRPr lang="en-US" sz="1800" b="0" i="0" u="none" strike="noStrike" baseline="0" dirty="0">
              <a:latin typeface="OTNEJMQuadraat"/>
            </a:endParaRPr>
          </a:p>
          <a:p>
            <a:pPr algn="l"/>
            <a:r>
              <a:rPr lang="en-US" sz="1800" b="0" i="0" u="none" strike="noStrike" baseline="0" dirty="0">
                <a:latin typeface="OTNEJMQuadraat"/>
              </a:rPr>
              <a:t>Other, rare HCV-related extrahepatic manifestations include </a:t>
            </a:r>
            <a:r>
              <a:rPr lang="en-US" sz="1800" b="1" i="0" u="none" strike="noStrike" baseline="0" dirty="0">
                <a:latin typeface="OTNEJMQuadraat"/>
              </a:rPr>
              <a:t>autoimmune cytopenia </a:t>
            </a:r>
            <a:r>
              <a:rPr lang="en-US" sz="1800" b="0" i="0" u="none" strike="noStrike" baseline="0" dirty="0">
                <a:latin typeface="OTNEJMQuadraat"/>
              </a:rPr>
              <a:t>(hemolytic anemia and thrombocytopenia), </a:t>
            </a:r>
            <a:r>
              <a:rPr lang="en-US" sz="1800" b="1" i="0" u="none" strike="noStrike" baseline="0" dirty="0">
                <a:latin typeface="OTNEJMQuadraat"/>
              </a:rPr>
              <a:t>skin manifestations </a:t>
            </a:r>
            <a:r>
              <a:rPr lang="en-US" sz="1800" b="0" i="0" u="none" strike="noStrike" baseline="0" dirty="0">
                <a:latin typeface="OTNEJMQuadraat"/>
              </a:rPr>
              <a:t>(lichen planus and porphyria cutanea </a:t>
            </a:r>
            <a:r>
              <a:rPr lang="en-US" sz="1800" b="0" i="0" u="none" strike="noStrike" baseline="0" dirty="0" err="1">
                <a:latin typeface="OTNEJMQuadraat"/>
              </a:rPr>
              <a:t>tarda</a:t>
            </a:r>
            <a:r>
              <a:rPr lang="en-US" sz="1800" b="0" i="0" u="none" strike="noStrike" baseline="0" dirty="0">
                <a:latin typeface="OTNEJMQuadraat"/>
              </a:rPr>
              <a:t>), and </a:t>
            </a:r>
            <a:r>
              <a:rPr lang="en-US" sz="1800" b="1" i="0" u="none" strike="noStrike" baseline="0" dirty="0">
                <a:latin typeface="OTNEJMQuadraat"/>
              </a:rPr>
              <a:t>hypothyroidism</a:t>
            </a:r>
            <a:endParaRPr lang="en-US" b="1" dirty="0"/>
          </a:p>
        </p:txBody>
      </p:sp>
    </p:spTree>
    <p:extLst>
      <p:ext uri="{BB962C8B-B14F-4D97-AF65-F5344CB8AC3E}">
        <p14:creationId xmlns:p14="http://schemas.microsoft.com/office/powerpoint/2010/main" val="24396600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0F5D4-4AFF-74FB-981D-2BE754D7D47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3BE91B0-AE7D-DD10-2788-21B3DE380191}"/>
              </a:ext>
            </a:extLst>
          </p:cNvPr>
          <p:cNvPicPr>
            <a:picLocks noGrp="1" noChangeAspect="1"/>
          </p:cNvPicPr>
          <p:nvPr>
            <p:ph idx="1"/>
          </p:nvPr>
        </p:nvPicPr>
        <p:blipFill>
          <a:blip r:embed="rId2"/>
          <a:stretch>
            <a:fillRect/>
          </a:stretch>
        </p:blipFill>
        <p:spPr>
          <a:xfrm>
            <a:off x="3279531" y="202223"/>
            <a:ext cx="5503984" cy="6242539"/>
          </a:xfrm>
        </p:spPr>
      </p:pic>
    </p:spTree>
    <p:extLst>
      <p:ext uri="{BB962C8B-B14F-4D97-AF65-F5344CB8AC3E}">
        <p14:creationId xmlns:p14="http://schemas.microsoft.com/office/powerpoint/2010/main" val="1344649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49029-92E1-520A-7134-A68BB57B533C}"/>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222DB2B5-57A9-EE4A-FC20-338FDE2EC36D}"/>
              </a:ext>
            </a:extLst>
          </p:cNvPr>
          <p:cNvPicPr>
            <a:picLocks noGrp="1" noChangeAspect="1"/>
          </p:cNvPicPr>
          <p:nvPr>
            <p:ph idx="1"/>
          </p:nvPr>
        </p:nvPicPr>
        <p:blipFill>
          <a:blip r:embed="rId2"/>
          <a:stretch>
            <a:fillRect/>
          </a:stretch>
        </p:blipFill>
        <p:spPr>
          <a:xfrm>
            <a:off x="3024554" y="773723"/>
            <a:ext cx="5864469" cy="5829300"/>
          </a:xfrm>
          <a:prstGeom prst="rect">
            <a:avLst/>
          </a:prstGeom>
        </p:spPr>
      </p:pic>
    </p:spTree>
    <p:extLst>
      <p:ext uri="{BB962C8B-B14F-4D97-AF65-F5344CB8AC3E}">
        <p14:creationId xmlns:p14="http://schemas.microsoft.com/office/powerpoint/2010/main" val="851913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FEFFA-4778-6E70-8F88-C4D8BA5759AC}"/>
              </a:ext>
            </a:extLst>
          </p:cNvPr>
          <p:cNvSpPr>
            <a:spLocks noGrp="1"/>
          </p:cNvSpPr>
          <p:nvPr>
            <p:ph type="title"/>
          </p:nvPr>
        </p:nvSpPr>
        <p:spPr/>
        <p:txBody>
          <a:bodyPr>
            <a:normAutofit/>
          </a:bodyPr>
          <a:lstStyle/>
          <a:p>
            <a:pPr algn="ctr"/>
            <a:r>
              <a:rPr lang="en-US" sz="3200" b="0" i="0" u="none" strike="noStrike" baseline="0" dirty="0"/>
              <a:t>Conclusions</a:t>
            </a:r>
            <a:endParaRPr lang="en-US" sz="3200" dirty="0"/>
          </a:p>
        </p:txBody>
      </p:sp>
      <p:sp>
        <p:nvSpPr>
          <p:cNvPr id="3" name="Content Placeholder 2">
            <a:extLst>
              <a:ext uri="{FF2B5EF4-FFF2-40B4-BE49-F238E27FC236}">
                <a16:creationId xmlns:a16="http://schemas.microsoft.com/office/drawing/2014/main" id="{C262D659-50CF-BAB4-85DF-A5E4B5BCBBE3}"/>
              </a:ext>
            </a:extLst>
          </p:cNvPr>
          <p:cNvSpPr>
            <a:spLocks noGrp="1"/>
          </p:cNvSpPr>
          <p:nvPr>
            <p:ph idx="1"/>
          </p:nvPr>
        </p:nvSpPr>
        <p:spPr>
          <a:xfrm>
            <a:off x="581192" y="2180496"/>
            <a:ext cx="11029615" cy="4070835"/>
          </a:xfrm>
        </p:spPr>
        <p:txBody>
          <a:bodyPr>
            <a:normAutofit/>
          </a:bodyPr>
          <a:lstStyle/>
          <a:p>
            <a:pPr algn="l"/>
            <a:r>
              <a:rPr lang="en-US" sz="1800" b="0" i="0" u="none" strike="noStrike" baseline="0" dirty="0">
                <a:latin typeface="OTNEJMQuadraat"/>
              </a:rPr>
              <a:t>The introduction of interferon-alfa–free antiviral regimens that are safe and effective has transformed the prognosis for patients with HCV infection. </a:t>
            </a:r>
          </a:p>
          <a:p>
            <a:pPr marL="0" indent="0" algn="l">
              <a:buNone/>
            </a:pPr>
            <a:endParaRPr lang="en-US" sz="1800" b="0" i="0" u="none" strike="noStrike" baseline="0" dirty="0">
              <a:latin typeface="OTNEJMQuadraat"/>
            </a:endParaRPr>
          </a:p>
          <a:p>
            <a:pPr algn="l"/>
            <a:r>
              <a:rPr lang="en-US" sz="1800" b="0" i="0" u="none" strike="noStrike" baseline="0" dirty="0">
                <a:latin typeface="OTNEJMQuadraat"/>
              </a:rPr>
              <a:t>Studies have shown an association between</a:t>
            </a:r>
            <a:r>
              <a:rPr lang="en-US" dirty="0">
                <a:latin typeface="OTNEJMQuadraat"/>
              </a:rPr>
              <a:t> </a:t>
            </a:r>
            <a:r>
              <a:rPr lang="en-US" sz="1800" b="0" i="0" u="none" strike="noStrike" baseline="0" dirty="0">
                <a:latin typeface="OTNEJMQuadraat"/>
              </a:rPr>
              <a:t>direct-acting antiviral therapy and a reduction in both the incidence and severity of extrahepatic manifestations of HCV infection. </a:t>
            </a:r>
            <a:endParaRPr lang="en-US" dirty="0">
              <a:latin typeface="OTNEJMQuadraat"/>
            </a:endParaRPr>
          </a:p>
          <a:p>
            <a:pPr marL="0" indent="0" algn="l">
              <a:buNone/>
            </a:pPr>
            <a:endParaRPr lang="en-US" sz="1800" b="0" i="0" u="none" strike="noStrike" baseline="0" dirty="0">
              <a:latin typeface="OTNEJMQuadraat"/>
            </a:endParaRPr>
          </a:p>
          <a:p>
            <a:pPr algn="l"/>
            <a:r>
              <a:rPr lang="en-US" sz="1800" b="0" i="0" u="none" strike="noStrike" baseline="0">
                <a:latin typeface="OTNEJMQuadraat"/>
              </a:rPr>
              <a:t>The majority </a:t>
            </a:r>
            <a:r>
              <a:rPr lang="en-US" sz="1800" b="0" i="0" u="none" strike="noStrike" baseline="0" dirty="0">
                <a:latin typeface="OTNEJMQuadraat"/>
              </a:rPr>
              <a:t>of patients receiving direct-acting antiviral agents can be cured of HCV infection, with a benefit at the extrahepatic level, reinforces the recommendation that all patients with HCV infection should receive direct-acting antiviral therapy.</a:t>
            </a:r>
          </a:p>
        </p:txBody>
      </p:sp>
    </p:spTree>
    <p:extLst>
      <p:ext uri="{BB962C8B-B14F-4D97-AF65-F5344CB8AC3E}">
        <p14:creationId xmlns:p14="http://schemas.microsoft.com/office/powerpoint/2010/main" val="2704245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464A9-9786-E288-0BD1-AD9E262A7F7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7353F5C-450F-DF99-BB67-38A7B5A050CB}"/>
              </a:ext>
            </a:extLst>
          </p:cNvPr>
          <p:cNvPicPr>
            <a:picLocks noGrp="1" noChangeAspect="1"/>
          </p:cNvPicPr>
          <p:nvPr>
            <p:ph idx="1"/>
          </p:nvPr>
        </p:nvPicPr>
        <p:blipFill>
          <a:blip r:embed="rId2"/>
          <a:stretch>
            <a:fillRect/>
          </a:stretch>
        </p:blipFill>
        <p:spPr>
          <a:xfrm>
            <a:off x="7086601" y="3525715"/>
            <a:ext cx="3305908" cy="2066193"/>
          </a:xfrm>
        </p:spPr>
      </p:pic>
    </p:spTree>
    <p:extLst>
      <p:ext uri="{BB962C8B-B14F-4D97-AF65-F5344CB8AC3E}">
        <p14:creationId xmlns:p14="http://schemas.microsoft.com/office/powerpoint/2010/main" val="146020761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320</TotalTime>
  <Words>2213</Words>
  <Application>Microsoft Office PowerPoint</Application>
  <PresentationFormat>Widescreen</PresentationFormat>
  <Paragraphs>126</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Gill Sans MT</vt:lpstr>
      <vt:lpstr>OTNEJMQuadraat</vt:lpstr>
      <vt:lpstr>OTNEJMQuadraatSmallCap</vt:lpstr>
      <vt:lpstr>OTNEJMScalaSansLF</vt:lpstr>
      <vt:lpstr>Wingdings</vt:lpstr>
      <vt:lpstr>Wingdings 2</vt:lpstr>
      <vt:lpstr>Dividend</vt:lpstr>
      <vt:lpstr>Extrahepatic Manifestations of Chronic HCV Infection</vt:lpstr>
      <vt:lpstr>introduction</vt:lpstr>
      <vt:lpstr>PowerPoint Presentation</vt:lpstr>
      <vt:lpstr>Mixed Cryoglobulinemic Vasculitis</vt:lpstr>
      <vt:lpstr>Pathophysiological Mechanisms</vt:lpstr>
      <vt:lpstr>Symptoms</vt:lpstr>
      <vt:lpstr>PowerPoint Presentation</vt:lpstr>
      <vt:lpstr>PowerPoint Presentation</vt:lpstr>
      <vt:lpstr>treatment</vt:lpstr>
      <vt:lpstr>B-Cell Lymphoma</vt:lpstr>
      <vt:lpstr>Pathophysiological Mechanisms</vt:lpstr>
      <vt:lpstr>PowerPoint Presentation</vt:lpstr>
      <vt:lpstr>treatment</vt:lpstr>
      <vt:lpstr>Cardiovascular Events</vt:lpstr>
      <vt:lpstr>Pathophysiological Mechanisms</vt:lpstr>
      <vt:lpstr>PowerPoint Presentation</vt:lpstr>
      <vt:lpstr>PowerPoint Presentation</vt:lpstr>
      <vt:lpstr>PowerPoint Presentation</vt:lpstr>
      <vt:lpstr>Type 2 Diabetes</vt:lpstr>
      <vt:lpstr>PowerPoint Presentation</vt:lpstr>
      <vt:lpstr>PowerPoint Presentation</vt:lpstr>
      <vt:lpstr>PowerPoint Presentation</vt:lpstr>
      <vt:lpstr>Chronic Kidney Disease</vt:lpstr>
      <vt:lpstr>Pathophysiological Mechanisms</vt:lpstr>
      <vt:lpstr>Treatment </vt:lpstr>
      <vt:lpstr>PowerPoint Presentation</vt:lpstr>
      <vt:lpstr>Miscellaneous Manifestations</vt:lpstr>
      <vt:lpstr>PowerPoint Presentation</vt:lpstr>
      <vt:lpstr>PowerPoint Presentation</vt:lpstr>
      <vt:lpstr>PowerPoint Presentation</vt:lpstr>
      <vt:lpstr>PowerPoint Presentation</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Extrahepatic Manifestations of Chronic HCV Infection</dc:title>
  <dc:creator>Jatheesh mohan</dc:creator>
  <cp:lastModifiedBy>Jatheesh mohan</cp:lastModifiedBy>
  <cp:revision>19</cp:revision>
  <dcterms:created xsi:type="dcterms:W3CDTF">2022-07-05T13:50:38Z</dcterms:created>
  <dcterms:modified xsi:type="dcterms:W3CDTF">2022-07-06T02:30:20Z</dcterms:modified>
</cp:coreProperties>
</file>