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tableStyles+xml" PartName="/ppt/tableStyles1.xml"/>
  <Override ContentType="application/vnd.openxmlformats-officedocument.drawingml.diagramData+xml" PartName="/ppt/diagrams/data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39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4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33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presentation.main+xml" PartName="/ppt/presentation.xml"/>
  <Override ContentType="application/vnd.ms-office.drawingml.diagramDrawing+xml" PartName="/ppt/diagrams/drawing1.xml"/>
  <Override ContentType="application/vnd.openxmlformats-officedocument.theme+xml" PartName="/ppt/theme/theme1.xml"/>
  <Override ContentType="application/vnd.openxmlformats-officedocument.drawingml.diagramLayout+xml" PartName="/ppt/diagrams/layout1.xml"/>
  <Override ContentType="application/vnd.openxmlformats-officedocument.drawingml.diagramStyle+xml" PartName="/ppt/diagrams/quickStyle1.xml"/>
  <Override ContentType="application/vnd.openxmlformats-officedocument.presentationml.presProps+xml" PartName="/ppt/presProps1.xml"/>
  <Override ContentType="application/vnd.openxmlformats-officedocument.drawingml.diagramColors+xml" PartName="/ppt/diagrams/colors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y="6858000" cx="9144000"/>
  <p:notesSz cx="6858000" cy="914400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1.xml><?xml version="1.0" encoding="utf-8"?>
<a:tblStyleLst xmlns:a="http://schemas.openxmlformats.org/drawingml/2006/main" xmlns:r="http://schemas.openxmlformats.org/officeDocument/2006/relationships" def="{90651C3A-4460-11DB-9652-00E08161165F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cmpd="sng" w="12700">
              <a:solidFill>
                <a:schemeClr val="lt1"/>
              </a:solidFill>
            </a:ln>
          </a:left>
          <a:right>
            <a:ln cmpd="sng" w="12700">
              <a:solidFill>
                <a:schemeClr val="lt1"/>
              </a:solidFill>
            </a:ln>
          </a:right>
          <a:top>
            <a:ln cmpd="sng" w="12700">
              <a:solidFill>
                <a:schemeClr val="lt1"/>
              </a:solidFill>
            </a:ln>
          </a:top>
          <a:bottom>
            <a:ln cmpd="sng" w="12700">
              <a:solidFill>
                <a:schemeClr val="lt1"/>
              </a:solidFill>
            </a:ln>
          </a:bottom>
          <a:insideH>
            <a:ln cmpd="sng" w="12700">
              <a:solidFill>
                <a:schemeClr val="lt1"/>
              </a:solidFill>
            </a:ln>
          </a:insideH>
          <a:insideV>
            <a:ln cmpd="sng" w="12700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cmpd="sng" w="38100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cmpd="sng" w="38100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46" Type="http://schemas.openxmlformats.org/officeDocument/2006/relationships/slide" Target="slides/slide41.xml"/><Relationship Id="rId23" Type="http://schemas.openxmlformats.org/officeDocument/2006/relationships/slide" Target="slides/slide18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tableStyles" Target="tableStyles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47" Type="http://schemas.openxmlformats.org/officeDocument/2006/relationships/slide" Target="slides/slide42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63772C-61FC-4F3C-B12D-B1931D678D1A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7673A07-1E5A-42E6-8AF1-187DFF6BB721}">
      <dgm:prSet/>
      <dgm:spPr/>
      <dgm:t>
        <a:bodyPr/>
        <a:lstStyle/>
        <a:p>
          <a:pPr rtl="0"/>
          <a:r>
            <a:rPr lang="en-US" b="1" dirty="0" smtClean="0"/>
            <a:t>A left to right shunt (VSD, PDA)</a:t>
          </a:r>
          <a:endParaRPr lang="en-US" b="1" dirty="0"/>
        </a:p>
      </dgm:t>
    </dgm:pt>
    <dgm:pt modelId="{D3FA2F8E-D45A-415C-94BD-C0C961FBD14A}" type="parTrans" cxnId="{EB0CDE4E-F5B5-4850-B67E-9FA3A76873CF}">
      <dgm:prSet/>
      <dgm:spPr/>
      <dgm:t>
        <a:bodyPr/>
        <a:lstStyle/>
        <a:p>
          <a:endParaRPr lang="en-US"/>
        </a:p>
      </dgm:t>
    </dgm:pt>
    <dgm:pt modelId="{77C5BC82-4915-4BDA-A892-5B0AA2E7AB6B}" type="sibTrans" cxnId="{EB0CDE4E-F5B5-4850-B67E-9FA3A76873CF}">
      <dgm:prSet/>
      <dgm:spPr/>
      <dgm:t>
        <a:bodyPr/>
        <a:lstStyle/>
        <a:p>
          <a:endParaRPr lang="en-US"/>
        </a:p>
      </dgm:t>
    </dgm:pt>
    <dgm:pt modelId="{C54ABCB7-2EDB-4859-92B8-56349D9B3A37}">
      <dgm:prSet/>
      <dgm:spPr/>
      <dgm:t>
        <a:bodyPr/>
        <a:lstStyle/>
        <a:p>
          <a:pPr rtl="0"/>
          <a:r>
            <a:rPr lang="en-US" b="1" dirty="0" smtClean="0"/>
            <a:t>Increased pulmonary blood flow – LV volume overload – increased cardiac output – </a:t>
          </a:r>
          <a:r>
            <a:rPr lang="en-US" b="1" dirty="0" smtClean="0">
              <a:solidFill>
                <a:schemeClr val="accent2">
                  <a:lumMod val="40000"/>
                  <a:lumOff val="60000"/>
                </a:schemeClr>
              </a:solidFill>
            </a:rPr>
            <a:t>Hyperkinetic PAH</a:t>
          </a:r>
          <a:endParaRPr lang="en-US" b="1" dirty="0">
            <a:solidFill>
              <a:schemeClr val="accent2">
                <a:lumMod val="40000"/>
                <a:lumOff val="60000"/>
              </a:schemeClr>
            </a:solidFill>
          </a:endParaRPr>
        </a:p>
      </dgm:t>
    </dgm:pt>
    <dgm:pt modelId="{D98A5239-7D77-4769-891F-FBAFD5736BDA}" type="parTrans" cxnId="{101040D6-EFA3-4B78-9B11-A1A17A41409C}">
      <dgm:prSet/>
      <dgm:spPr/>
      <dgm:t>
        <a:bodyPr/>
        <a:lstStyle/>
        <a:p>
          <a:endParaRPr lang="en-US"/>
        </a:p>
      </dgm:t>
    </dgm:pt>
    <dgm:pt modelId="{7F2CEDCC-7E23-454F-BC1D-8A54C97280AD}" type="sibTrans" cxnId="{101040D6-EFA3-4B78-9B11-A1A17A41409C}">
      <dgm:prSet/>
      <dgm:spPr/>
      <dgm:t>
        <a:bodyPr/>
        <a:lstStyle/>
        <a:p>
          <a:endParaRPr lang="en-US"/>
        </a:p>
      </dgm:t>
    </dgm:pt>
    <dgm:pt modelId="{696080F2-6EEE-406C-B6A8-757E8B95A8EB}">
      <dgm:prSet/>
      <dgm:spPr/>
      <dgm:t>
        <a:bodyPr/>
        <a:lstStyle/>
        <a:p>
          <a:pPr rtl="0"/>
          <a:r>
            <a:rPr lang="en-US" b="1" dirty="0" smtClean="0"/>
            <a:t>Constant left to right shunt – irreversible changes in pulmonary artery – increased PVR – RV pressure rises – reversal of shunt – </a:t>
          </a:r>
          <a:r>
            <a:rPr lang="en-US" b="1" dirty="0" err="1" smtClean="0">
              <a:solidFill>
                <a:schemeClr val="accent2">
                  <a:lumMod val="40000"/>
                  <a:lumOff val="60000"/>
                </a:schemeClr>
              </a:solidFill>
            </a:rPr>
            <a:t>Eisenmenger</a:t>
          </a:r>
          <a:r>
            <a:rPr lang="en-US" b="1" dirty="0" smtClean="0">
              <a:solidFill>
                <a:schemeClr val="accent2">
                  <a:lumMod val="40000"/>
                  <a:lumOff val="60000"/>
                </a:schemeClr>
              </a:solidFill>
            </a:rPr>
            <a:t>  Syndrome </a:t>
          </a:r>
          <a:endParaRPr lang="en-US" b="1" dirty="0">
            <a:solidFill>
              <a:schemeClr val="accent2">
                <a:lumMod val="40000"/>
                <a:lumOff val="60000"/>
              </a:schemeClr>
            </a:solidFill>
          </a:endParaRPr>
        </a:p>
      </dgm:t>
    </dgm:pt>
    <dgm:pt modelId="{0CBE5CE2-85F4-4293-A5D6-18D64203B943}" type="parTrans" cxnId="{A8572EAF-5931-40AC-9B42-8DB1FCD99F02}">
      <dgm:prSet/>
      <dgm:spPr/>
      <dgm:t>
        <a:bodyPr/>
        <a:lstStyle/>
        <a:p>
          <a:endParaRPr lang="en-US"/>
        </a:p>
      </dgm:t>
    </dgm:pt>
    <dgm:pt modelId="{AA2AA2B0-CFD8-456D-B173-69294A118C1A}" type="sibTrans" cxnId="{A8572EAF-5931-40AC-9B42-8DB1FCD99F02}">
      <dgm:prSet/>
      <dgm:spPr/>
      <dgm:t>
        <a:bodyPr/>
        <a:lstStyle/>
        <a:p>
          <a:endParaRPr lang="en-US"/>
        </a:p>
      </dgm:t>
    </dgm:pt>
    <dgm:pt modelId="{D7ACAE40-8BFB-47D6-8F11-8BB1EF1BD6AA}" type="pres">
      <dgm:prSet presAssocID="{6963772C-61FC-4F3C-B12D-B1931D678D1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2C65A51-717F-40D3-9CB6-6EE0ABE13CDD}" type="pres">
      <dgm:prSet presAssocID="{696080F2-6EEE-406C-B6A8-757E8B95A8EB}" presName="boxAndChildren" presStyleCnt="0"/>
      <dgm:spPr/>
    </dgm:pt>
    <dgm:pt modelId="{7BEB2073-C3AB-4CB7-B85A-E9EEDD3CA071}" type="pres">
      <dgm:prSet presAssocID="{696080F2-6EEE-406C-B6A8-757E8B95A8EB}" presName="parentTextBox" presStyleLbl="node1" presStyleIdx="0" presStyleCnt="3"/>
      <dgm:spPr/>
      <dgm:t>
        <a:bodyPr/>
        <a:lstStyle/>
        <a:p>
          <a:endParaRPr lang="en-US"/>
        </a:p>
      </dgm:t>
    </dgm:pt>
    <dgm:pt modelId="{A416AFF7-1888-430F-AB8F-6D29EE0231DA}" type="pres">
      <dgm:prSet presAssocID="{7F2CEDCC-7E23-454F-BC1D-8A54C97280AD}" presName="sp" presStyleCnt="0"/>
      <dgm:spPr/>
    </dgm:pt>
    <dgm:pt modelId="{102122AB-E43E-4562-9609-4DF255AE2E84}" type="pres">
      <dgm:prSet presAssocID="{C54ABCB7-2EDB-4859-92B8-56349D9B3A37}" presName="arrowAndChildren" presStyleCnt="0"/>
      <dgm:spPr/>
    </dgm:pt>
    <dgm:pt modelId="{07CB7B37-C43F-4115-A2BA-DD98B4A1EDB3}" type="pres">
      <dgm:prSet presAssocID="{C54ABCB7-2EDB-4859-92B8-56349D9B3A37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FC3426D8-B3DD-46DB-BA77-E51F6D9D7100}" type="pres">
      <dgm:prSet presAssocID="{77C5BC82-4915-4BDA-A892-5B0AA2E7AB6B}" presName="sp" presStyleCnt="0"/>
      <dgm:spPr/>
    </dgm:pt>
    <dgm:pt modelId="{98A5B5D3-139A-4F42-BE11-05DE24619308}" type="pres">
      <dgm:prSet presAssocID="{D7673A07-1E5A-42E6-8AF1-187DFF6BB721}" presName="arrowAndChildren" presStyleCnt="0"/>
      <dgm:spPr/>
    </dgm:pt>
    <dgm:pt modelId="{92F2AF0C-1C6B-46BE-A720-955814A025B1}" type="pres">
      <dgm:prSet presAssocID="{D7673A07-1E5A-42E6-8AF1-187DFF6BB721}" presName="parentTextArrow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54F61AB9-B314-41E1-BF6C-B9717C85F697}" type="presOf" srcId="{6963772C-61FC-4F3C-B12D-B1931D678D1A}" destId="{D7ACAE40-8BFB-47D6-8F11-8BB1EF1BD6AA}" srcOrd="0" destOrd="0" presId="urn:microsoft.com/office/officeart/2005/8/layout/process4"/>
    <dgm:cxn modelId="{33BD97CE-A410-4821-9B17-4038E27BFC74}" type="presOf" srcId="{696080F2-6EEE-406C-B6A8-757E8B95A8EB}" destId="{7BEB2073-C3AB-4CB7-B85A-E9EEDD3CA071}" srcOrd="0" destOrd="0" presId="urn:microsoft.com/office/officeart/2005/8/layout/process4"/>
    <dgm:cxn modelId="{101040D6-EFA3-4B78-9B11-A1A17A41409C}" srcId="{6963772C-61FC-4F3C-B12D-B1931D678D1A}" destId="{C54ABCB7-2EDB-4859-92B8-56349D9B3A37}" srcOrd="1" destOrd="0" parTransId="{D98A5239-7D77-4769-891F-FBAFD5736BDA}" sibTransId="{7F2CEDCC-7E23-454F-BC1D-8A54C97280AD}"/>
    <dgm:cxn modelId="{A8572EAF-5931-40AC-9B42-8DB1FCD99F02}" srcId="{6963772C-61FC-4F3C-B12D-B1931D678D1A}" destId="{696080F2-6EEE-406C-B6A8-757E8B95A8EB}" srcOrd="2" destOrd="0" parTransId="{0CBE5CE2-85F4-4293-A5D6-18D64203B943}" sibTransId="{AA2AA2B0-CFD8-456D-B173-69294A118C1A}"/>
    <dgm:cxn modelId="{EB0CDE4E-F5B5-4850-B67E-9FA3A76873CF}" srcId="{6963772C-61FC-4F3C-B12D-B1931D678D1A}" destId="{D7673A07-1E5A-42E6-8AF1-187DFF6BB721}" srcOrd="0" destOrd="0" parTransId="{D3FA2F8E-D45A-415C-94BD-C0C961FBD14A}" sibTransId="{77C5BC82-4915-4BDA-A892-5B0AA2E7AB6B}"/>
    <dgm:cxn modelId="{0B13AF85-E8FA-4C04-B851-904840DEB6E2}" type="presOf" srcId="{C54ABCB7-2EDB-4859-92B8-56349D9B3A37}" destId="{07CB7B37-C43F-4115-A2BA-DD98B4A1EDB3}" srcOrd="0" destOrd="0" presId="urn:microsoft.com/office/officeart/2005/8/layout/process4"/>
    <dgm:cxn modelId="{D0C123B1-3959-4A07-B9AB-3F48C0A1EC44}" type="presOf" srcId="{D7673A07-1E5A-42E6-8AF1-187DFF6BB721}" destId="{92F2AF0C-1C6B-46BE-A720-955814A025B1}" srcOrd="0" destOrd="0" presId="urn:microsoft.com/office/officeart/2005/8/layout/process4"/>
    <dgm:cxn modelId="{363FEF3D-8729-4FA6-8D15-83B11D5A3058}" type="presParOf" srcId="{D7ACAE40-8BFB-47D6-8F11-8BB1EF1BD6AA}" destId="{92C65A51-717F-40D3-9CB6-6EE0ABE13CDD}" srcOrd="0" destOrd="0" presId="urn:microsoft.com/office/officeart/2005/8/layout/process4"/>
    <dgm:cxn modelId="{25244920-A599-4318-843C-E42B322767AC}" type="presParOf" srcId="{92C65A51-717F-40D3-9CB6-6EE0ABE13CDD}" destId="{7BEB2073-C3AB-4CB7-B85A-E9EEDD3CA071}" srcOrd="0" destOrd="0" presId="urn:microsoft.com/office/officeart/2005/8/layout/process4"/>
    <dgm:cxn modelId="{15F8DD45-2C63-4970-9475-2197105CE14E}" type="presParOf" srcId="{D7ACAE40-8BFB-47D6-8F11-8BB1EF1BD6AA}" destId="{A416AFF7-1888-430F-AB8F-6D29EE0231DA}" srcOrd="1" destOrd="0" presId="urn:microsoft.com/office/officeart/2005/8/layout/process4"/>
    <dgm:cxn modelId="{CEFF7C7D-0B1E-4EB7-AD53-EB6E1D95F0D3}" type="presParOf" srcId="{D7ACAE40-8BFB-47D6-8F11-8BB1EF1BD6AA}" destId="{102122AB-E43E-4562-9609-4DF255AE2E84}" srcOrd="2" destOrd="0" presId="urn:microsoft.com/office/officeart/2005/8/layout/process4"/>
    <dgm:cxn modelId="{A7583A4C-A6D8-43A2-AFFD-6AB3E37E8CE9}" type="presParOf" srcId="{102122AB-E43E-4562-9609-4DF255AE2E84}" destId="{07CB7B37-C43F-4115-A2BA-DD98B4A1EDB3}" srcOrd="0" destOrd="0" presId="urn:microsoft.com/office/officeart/2005/8/layout/process4"/>
    <dgm:cxn modelId="{8B5C672E-B61C-4DAC-A3DE-81B09001DFE9}" type="presParOf" srcId="{D7ACAE40-8BFB-47D6-8F11-8BB1EF1BD6AA}" destId="{FC3426D8-B3DD-46DB-BA77-E51F6D9D7100}" srcOrd="3" destOrd="0" presId="urn:microsoft.com/office/officeart/2005/8/layout/process4"/>
    <dgm:cxn modelId="{F0ED48A4-A8E3-420F-8696-59C759A73F6F}" type="presParOf" srcId="{D7ACAE40-8BFB-47D6-8F11-8BB1EF1BD6AA}" destId="{98A5B5D3-139A-4F42-BE11-05DE24619308}" srcOrd="4" destOrd="0" presId="urn:microsoft.com/office/officeart/2005/8/layout/process4"/>
    <dgm:cxn modelId="{FB300A25-5F57-4E89-B304-66C3EBB64829}" type="presParOf" srcId="{98A5B5D3-139A-4F42-BE11-05DE24619308}" destId="{92F2AF0C-1C6B-46BE-A720-955814A025B1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BEB2073-C3AB-4CB7-B85A-E9EEDD3CA071}">
      <dsp:nvSpPr>
        <dsp:cNvPr id="0" name=""/>
        <dsp:cNvSpPr/>
      </dsp:nvSpPr>
      <dsp:spPr>
        <a:xfrm>
          <a:off x="0" y="3439292"/>
          <a:ext cx="8503920" cy="112885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Constant left to right shunt – irreversible changes in pulmonary artery – increased PVR – RV pressure rises – reversal of shunt – </a:t>
          </a:r>
          <a:r>
            <a:rPr lang="en-US" sz="2100" b="1" kern="1200" dirty="0" err="1" smtClean="0">
              <a:solidFill>
                <a:schemeClr val="accent2">
                  <a:lumMod val="40000"/>
                  <a:lumOff val="60000"/>
                </a:schemeClr>
              </a:solidFill>
            </a:rPr>
            <a:t>Eisenmenger</a:t>
          </a:r>
          <a:r>
            <a:rPr lang="en-US" sz="2100" b="1" kern="1200" dirty="0" smtClean="0">
              <a:solidFill>
                <a:schemeClr val="accent2">
                  <a:lumMod val="40000"/>
                  <a:lumOff val="60000"/>
                </a:schemeClr>
              </a:solidFill>
            </a:rPr>
            <a:t>  Syndrome </a:t>
          </a:r>
          <a:endParaRPr lang="en-US" sz="2100" b="1" kern="1200" dirty="0">
            <a:solidFill>
              <a:schemeClr val="accent2">
                <a:lumMod val="40000"/>
                <a:lumOff val="60000"/>
              </a:schemeClr>
            </a:solidFill>
          </a:endParaRPr>
        </a:p>
      </dsp:txBody>
      <dsp:txXfrm>
        <a:off x="0" y="3439292"/>
        <a:ext cx="8503920" cy="1128852"/>
      </dsp:txXfrm>
    </dsp:sp>
    <dsp:sp modelId="{07CB7B37-C43F-4115-A2BA-DD98B4A1EDB3}">
      <dsp:nvSpPr>
        <dsp:cNvPr id="0" name=""/>
        <dsp:cNvSpPr/>
      </dsp:nvSpPr>
      <dsp:spPr>
        <a:xfrm rot="10800000">
          <a:off x="0" y="1720049"/>
          <a:ext cx="8503920" cy="1736174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Increased pulmonary blood flow – LV volume overload – increased cardiac output – </a:t>
          </a:r>
          <a:r>
            <a:rPr lang="en-US" sz="2100" b="1" kern="1200" dirty="0" smtClean="0">
              <a:solidFill>
                <a:schemeClr val="accent2">
                  <a:lumMod val="40000"/>
                  <a:lumOff val="60000"/>
                </a:schemeClr>
              </a:solidFill>
            </a:rPr>
            <a:t>Hyperkinetic PAH</a:t>
          </a:r>
          <a:endParaRPr lang="en-US" sz="2100" b="1" kern="1200" dirty="0">
            <a:solidFill>
              <a:schemeClr val="accent2">
                <a:lumMod val="40000"/>
                <a:lumOff val="60000"/>
              </a:schemeClr>
            </a:solidFill>
          </a:endParaRPr>
        </a:p>
      </dsp:txBody>
      <dsp:txXfrm rot="10800000">
        <a:off x="0" y="1720049"/>
        <a:ext cx="8503920" cy="1736174"/>
      </dsp:txXfrm>
    </dsp:sp>
    <dsp:sp modelId="{92F2AF0C-1C6B-46BE-A720-955814A025B1}">
      <dsp:nvSpPr>
        <dsp:cNvPr id="0" name=""/>
        <dsp:cNvSpPr/>
      </dsp:nvSpPr>
      <dsp:spPr>
        <a:xfrm rot="10800000">
          <a:off x="0" y="807"/>
          <a:ext cx="8503920" cy="1736174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A left to right shunt (VSD, PDA)</a:t>
          </a:r>
          <a:endParaRPr lang="en-US" sz="2100" b="1" kern="1200" dirty="0"/>
        </a:p>
      </dsp:txBody>
      <dsp:txXfrm rot="10800000">
        <a:off x="0" y="807"/>
        <a:ext cx="8503920" cy="17361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7D45C-505A-4296-B8D5-A5FF0E76C9E5}" type="datetimeFigureOut">
              <a:rPr lang="en-US" smtClean="0"/>
              <a:pPr/>
              <a:t>3/21/2023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29FAA10-E5D4-4B0D-A095-FDF6C3881E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7D45C-505A-4296-B8D5-A5FF0E76C9E5}" type="datetimeFigureOut">
              <a:rPr lang="en-US" smtClean="0"/>
              <a:pPr/>
              <a:t>3/21/2023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29FAA10-E5D4-4B0D-A095-FDF6C3881E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7D45C-505A-4296-B8D5-A5FF0E76C9E5}" type="datetimeFigureOut">
              <a:rPr lang="en-US" smtClean="0"/>
              <a:pPr/>
              <a:t>3/21/2023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29FAA10-E5D4-4B0D-A095-FDF6C3881E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E047D45C-505A-4296-B8D5-A5FF0E76C9E5}" type="datetimeFigureOut">
              <a:rPr lang="en-US" smtClean="0"/>
              <a:pPr/>
              <a:t>3/21/2023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FAA10-E5D4-4B0D-A095-FDF6C3881E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7D45C-505A-4296-B8D5-A5FF0E76C9E5}" type="datetimeFigureOut">
              <a:rPr lang="en-US" smtClean="0"/>
              <a:pPr/>
              <a:t>3/21/2023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A29FAA10-E5D4-4B0D-A095-FDF6C3881E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7D45C-505A-4296-B8D5-A5FF0E76C9E5}" type="datetimeFigureOut">
              <a:rPr lang="en-US" smtClean="0"/>
              <a:pPr/>
              <a:t>3/21/2023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A29FAA10-E5D4-4B0D-A095-FDF6C3881E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7D45C-505A-4296-B8D5-A5FF0E76C9E5}" type="datetimeFigureOut">
              <a:rPr lang="en-US" smtClean="0"/>
              <a:pPr/>
              <a:t>3/21/2023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29FAA10-E5D4-4B0D-A095-FDF6C3881E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29FAA10-E5D4-4B0D-A095-FDF6C3881E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7D45C-505A-4296-B8D5-A5FF0E76C9E5}" type="datetimeFigureOut">
              <a:rPr lang="en-US" smtClean="0"/>
              <a:pPr/>
              <a:t>3/21/2023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29FAA10-E5D4-4B0D-A095-FDF6C3881E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E047D45C-505A-4296-B8D5-A5FF0E76C9E5}" type="datetimeFigureOut">
              <a:rPr lang="en-US" smtClean="0"/>
              <a:pPr/>
              <a:t>3/21/2023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7D45C-505A-4296-B8D5-A5FF0E76C9E5}" type="datetimeFigureOut">
              <a:rPr lang="en-US" smtClean="0"/>
              <a:pPr/>
              <a:t>3/21/2023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FAA10-E5D4-4B0D-A095-FDF6C3881E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29FAA10-E5D4-4B0D-A095-FDF6C3881E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7D45C-505A-4296-B8D5-A5FF0E76C9E5}" type="datetimeFigureOut">
              <a:rPr lang="en-US" smtClean="0"/>
              <a:pPr/>
              <a:t>3/21/2023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E047D45C-505A-4296-B8D5-A5FF0E76C9E5}" type="datetimeFigureOut">
              <a:rPr lang="en-US" smtClean="0"/>
              <a:pPr/>
              <a:t>3/21/2023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29FAA10-E5D4-4B0D-A095-FDF6C3881E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 smtClean="0"/>
              <a:t>Eisenmenger</a:t>
            </a:r>
            <a:r>
              <a:rPr lang="en-US" b="1" dirty="0" smtClean="0"/>
              <a:t> Syndrome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                                   </a:t>
            </a:r>
            <a:r>
              <a:rPr lang="en-US" sz="2000" dirty="0" err="1" smtClean="0">
                <a:solidFill>
                  <a:schemeClr val="tx1"/>
                </a:solidFill>
              </a:rPr>
              <a:t>Dr.Shifa.C</a:t>
            </a:r>
            <a:r>
              <a:rPr lang="en-US" sz="2000" dirty="0" smtClean="0">
                <a:solidFill>
                  <a:schemeClr val="tx1"/>
                </a:solidFill>
              </a:rPr>
              <a:t>, JR3</a:t>
            </a:r>
            <a:endParaRPr lang="en-US" sz="2000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3352800"/>
            <a:ext cx="2895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352800"/>
            <a:ext cx="2743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Victor  Eisenmenger,1897 – described a case of:</a:t>
            </a:r>
          </a:p>
          <a:p>
            <a:r>
              <a:rPr lang="en-US" dirty="0" smtClean="0"/>
              <a:t>A powerfully built man, with h/o cyanosis &amp; some breathlessness since infancy- but active till 32 years.</a:t>
            </a:r>
          </a:p>
          <a:p>
            <a:r>
              <a:rPr lang="en-US" dirty="0" smtClean="0"/>
              <a:t>Worsening of </a:t>
            </a:r>
            <a:r>
              <a:rPr lang="en-US" dirty="0" err="1" smtClean="0"/>
              <a:t>dyspnoea</a:t>
            </a:r>
            <a:r>
              <a:rPr lang="en-US" dirty="0" smtClean="0"/>
              <a:t> at 32 years, along with edema </a:t>
            </a:r>
          </a:p>
          <a:p>
            <a:r>
              <a:rPr lang="en-US" dirty="0" smtClean="0"/>
              <a:t>Hospital admission with heart failure 8 months later, and died 11 months later of massive hemoptysis.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This was a case of VSD – </a:t>
            </a:r>
            <a:r>
              <a:rPr lang="en-US" dirty="0" err="1" smtClean="0"/>
              <a:t>Eisenmenger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Pulmonary hypertension of any cause – long period of relative stability as RV compensates.</a:t>
            </a:r>
          </a:p>
          <a:p>
            <a:r>
              <a:rPr lang="en-US" dirty="0" smtClean="0"/>
              <a:t>Once RV fails – rapid deterioration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Eisenmenger</a:t>
            </a:r>
            <a:r>
              <a:rPr lang="en-US" dirty="0" smtClean="0"/>
              <a:t> </a:t>
            </a:r>
            <a:r>
              <a:rPr lang="en-US" dirty="0" smtClean="0"/>
              <a:t>has a </a:t>
            </a:r>
            <a:r>
              <a:rPr lang="en-US" dirty="0" smtClean="0"/>
              <a:t>balanced, but fragile physiology.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Paul Wood(1907-1962) – an eminent British Cardiologist.</a:t>
            </a:r>
          </a:p>
          <a:p>
            <a:endParaRPr lang="en-US" dirty="0" smtClean="0"/>
          </a:p>
          <a:p>
            <a:r>
              <a:rPr lang="en-US" dirty="0" smtClean="0"/>
              <a:t>Published an article on “</a:t>
            </a:r>
            <a:r>
              <a:rPr lang="en-US" dirty="0" err="1" smtClean="0"/>
              <a:t>Eisenmenger</a:t>
            </a:r>
            <a:r>
              <a:rPr lang="en-US" dirty="0" smtClean="0"/>
              <a:t> Syndrome” in the BMJ in 1958.</a:t>
            </a:r>
            <a:endParaRPr lang="en-US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640967"/>
            <a:ext cx="3733800" cy="4142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Eisenmenger</a:t>
            </a:r>
            <a:r>
              <a:rPr lang="en-US" dirty="0" smtClean="0"/>
              <a:t> Syndrome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Pulmonary artery hypertension at or near systemic level, with a reversed or bidirectional shunt – due to high PVR</a:t>
            </a:r>
          </a:p>
          <a:p>
            <a:r>
              <a:rPr lang="en-US" dirty="0" smtClean="0"/>
              <a:t>Not a congenital heart disease</a:t>
            </a:r>
          </a:p>
          <a:p>
            <a:r>
              <a:rPr lang="en-US" dirty="0" smtClean="0"/>
              <a:t>A preventable, multi-system disorder – a complication of CHD.</a:t>
            </a:r>
          </a:p>
          <a:p>
            <a:pPr lvl="2"/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chronic obstructive pulmonary vascular disease producing severe pulmonary hypertension resulting in aright to left shunt in a patient </a:t>
            </a:r>
            <a:r>
              <a:rPr lang="en-US" smtClean="0"/>
              <a:t>with a pre-existing </a:t>
            </a:r>
            <a:r>
              <a:rPr lang="en-US" dirty="0" smtClean="0"/>
              <a:t>left to right shunt.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Pathophysiology 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6751" y="1527175"/>
            <a:ext cx="6653986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2150" y="1527175"/>
            <a:ext cx="650318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28600"/>
            <a:ext cx="57912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9979" y="1371600"/>
            <a:ext cx="8247529" cy="472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PROGESSION 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301752" y="1527048"/>
          <a:ext cx="8503920" cy="4568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Belongs to Group 1 Pulmonary hypertension :PAH</a:t>
            </a:r>
            <a:endParaRPr lang="en-US" sz="28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447800"/>
            <a:ext cx="84582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OF 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SIMPLE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/>
            <a:r>
              <a:rPr lang="en-US" dirty="0" smtClean="0"/>
              <a:t>Pre- tricuspid : ASD, PAPVC, </a:t>
            </a:r>
            <a:r>
              <a:rPr lang="en-US" dirty="0" err="1" smtClean="0"/>
              <a:t>Gerbode</a:t>
            </a:r>
            <a:r>
              <a:rPr lang="en-US" dirty="0" smtClean="0"/>
              <a:t> defect (LV to RA).</a:t>
            </a:r>
          </a:p>
          <a:p>
            <a:pPr marL="514350" indent="-514350">
              <a:buNone/>
            </a:pPr>
            <a:r>
              <a:rPr lang="en-US" dirty="0" smtClean="0"/>
              <a:t>Late </a:t>
            </a:r>
            <a:r>
              <a:rPr lang="en-US" dirty="0" err="1" smtClean="0"/>
              <a:t>Eisenmenger</a:t>
            </a:r>
            <a:r>
              <a:rPr lang="en-US" dirty="0" smtClean="0"/>
              <a:t> (20-30 years)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/>
            <a:r>
              <a:rPr lang="en-US" dirty="0" smtClean="0"/>
              <a:t>Post –tricuspid : VSD, PDA, </a:t>
            </a:r>
            <a:r>
              <a:rPr lang="en-US" dirty="0" err="1" smtClean="0"/>
              <a:t>Aorto</a:t>
            </a:r>
            <a:r>
              <a:rPr lang="en-US" dirty="0" smtClean="0"/>
              <a:t>-pulmonary window</a:t>
            </a:r>
          </a:p>
          <a:p>
            <a:pPr marL="514350" indent="-514350">
              <a:buNone/>
            </a:pPr>
            <a:r>
              <a:rPr lang="en-US" dirty="0" smtClean="0"/>
              <a:t>Early </a:t>
            </a:r>
            <a:r>
              <a:rPr lang="en-US" dirty="0" err="1" smtClean="0"/>
              <a:t>Einsenmenger</a:t>
            </a:r>
            <a:r>
              <a:rPr lang="en-US" dirty="0" smtClean="0"/>
              <a:t> (2-3 years)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2.COMPLEX</a:t>
            </a:r>
          </a:p>
          <a:p>
            <a:pPr>
              <a:buNone/>
            </a:pPr>
            <a:r>
              <a:rPr lang="en-US" dirty="0" smtClean="0"/>
              <a:t>Very early </a:t>
            </a:r>
            <a:r>
              <a:rPr lang="en-US" dirty="0" err="1" smtClean="0"/>
              <a:t>Eisenmenger</a:t>
            </a:r>
            <a:r>
              <a:rPr lang="en-US" dirty="0" smtClean="0"/>
              <a:t> (&lt;1 year)</a:t>
            </a:r>
          </a:p>
          <a:p>
            <a:r>
              <a:rPr lang="en-US" dirty="0" smtClean="0"/>
              <a:t>Ventricular – single ventricle</a:t>
            </a:r>
          </a:p>
          <a:p>
            <a:r>
              <a:rPr lang="en-US" dirty="0" err="1" smtClean="0"/>
              <a:t>Truncus</a:t>
            </a:r>
            <a:r>
              <a:rPr lang="en-US" dirty="0" smtClean="0"/>
              <a:t> </a:t>
            </a:r>
            <a:r>
              <a:rPr lang="en-US" dirty="0" err="1" smtClean="0"/>
              <a:t>arteriosus</a:t>
            </a:r>
            <a:endParaRPr lang="en-US" dirty="0" smtClean="0"/>
          </a:p>
          <a:p>
            <a:r>
              <a:rPr lang="en-US" dirty="0" smtClean="0"/>
              <a:t>TGA/ TAPVC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3.POST –SURGICAL / PALLIATION</a:t>
            </a:r>
          </a:p>
          <a:p>
            <a:r>
              <a:rPr lang="en-US" dirty="0" smtClean="0"/>
              <a:t> after </a:t>
            </a:r>
            <a:r>
              <a:rPr lang="en-US" dirty="0" err="1" smtClean="0"/>
              <a:t>ToF</a:t>
            </a:r>
            <a:r>
              <a:rPr lang="en-US" dirty="0" smtClean="0"/>
              <a:t> surgeries – artificial shunts between aorta and pulmonary artery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Eisenmenger’s</a:t>
            </a:r>
            <a:r>
              <a:rPr lang="en-US" dirty="0" smtClean="0"/>
              <a:t> complex- VSD-ES</a:t>
            </a:r>
          </a:p>
          <a:p>
            <a:r>
              <a:rPr lang="en-US" dirty="0" smtClean="0"/>
              <a:t>All others –</a:t>
            </a:r>
            <a:r>
              <a:rPr lang="en-US" dirty="0" err="1" smtClean="0"/>
              <a:t>Eisenmenger</a:t>
            </a:r>
            <a:r>
              <a:rPr lang="en-US" dirty="0" smtClean="0"/>
              <a:t> Syndrome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Only large defects go for EISENMENGERISATION</a:t>
            </a:r>
          </a:p>
          <a:p>
            <a:r>
              <a:rPr lang="en-US" dirty="0" smtClean="0"/>
              <a:t>Large PDA – 50%</a:t>
            </a:r>
          </a:p>
          <a:p>
            <a:r>
              <a:rPr lang="en-US" dirty="0" smtClean="0"/>
              <a:t>Large VSD – 50%</a:t>
            </a:r>
          </a:p>
          <a:p>
            <a:r>
              <a:rPr lang="en-US" dirty="0" smtClean="0"/>
              <a:t>Large ASD – 10%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Tardive</a:t>
            </a:r>
            <a:r>
              <a:rPr lang="en-US" dirty="0" smtClean="0"/>
              <a:t> cyanosis</a:t>
            </a:r>
            <a:endParaRPr lang="en-US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981200"/>
            <a:ext cx="8504238" cy="3463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More the blood flow, faster the </a:t>
            </a:r>
            <a:r>
              <a:rPr lang="en-US" dirty="0" err="1" smtClean="0"/>
              <a:t>Eisenmengerisation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PDA  - </a:t>
            </a:r>
            <a:r>
              <a:rPr lang="en-US" dirty="0" smtClean="0">
                <a:solidFill>
                  <a:srgbClr val="D60093"/>
                </a:solidFill>
              </a:rPr>
              <a:t>continuous murmur </a:t>
            </a:r>
            <a:r>
              <a:rPr lang="en-US" dirty="0" smtClean="0"/>
              <a:t>- during both systole &amp; diastole – increased pressure in Pulmonary artery during both.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VSD – </a:t>
            </a:r>
            <a:r>
              <a:rPr lang="en-US" dirty="0" smtClean="0">
                <a:solidFill>
                  <a:srgbClr val="D60093"/>
                </a:solidFill>
              </a:rPr>
              <a:t>PSM</a:t>
            </a:r>
            <a:r>
              <a:rPr lang="en-US" dirty="0" smtClean="0"/>
              <a:t> – only during systole.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ASD –very rare – because of the lesser pressure difference</a:t>
            </a:r>
          </a:p>
          <a:p>
            <a:pPr>
              <a:buNone/>
            </a:pPr>
            <a:r>
              <a:rPr lang="en-US" dirty="0" smtClean="0"/>
              <a:t>LA pressure: 4-12 mm Hg</a:t>
            </a:r>
          </a:p>
          <a:p>
            <a:pPr>
              <a:buNone/>
            </a:pPr>
            <a:r>
              <a:rPr lang="en-US" dirty="0" smtClean="0"/>
              <a:t>RA pressure:0-4 mm Hg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 genetic component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534400" cy="758952"/>
          </a:xfrm>
        </p:spPr>
        <p:txBody>
          <a:bodyPr/>
          <a:lstStyle/>
          <a:p>
            <a:r>
              <a:rPr lang="en-US" dirty="0" smtClean="0"/>
              <a:t>Symptoms 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762000"/>
            <a:ext cx="73914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signs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Central cyanosis (differential cyanosis in PDA) – mild</a:t>
            </a:r>
          </a:p>
          <a:p>
            <a:r>
              <a:rPr lang="en-US" dirty="0" smtClean="0"/>
              <a:t>Clubbing</a:t>
            </a:r>
          </a:p>
          <a:p>
            <a:r>
              <a:rPr lang="en-US" dirty="0" smtClean="0"/>
              <a:t>Dominant A/V wave in JVP</a:t>
            </a:r>
          </a:p>
          <a:p>
            <a:r>
              <a:rPr lang="en-US" dirty="0" smtClean="0"/>
              <a:t>Palpable, loud P2, LPH</a:t>
            </a:r>
          </a:p>
          <a:p>
            <a:r>
              <a:rPr lang="en-US" dirty="0" smtClean="0"/>
              <a:t>Other features of right heart failure – RVS3, tender </a:t>
            </a:r>
            <a:r>
              <a:rPr lang="en-US" dirty="0" err="1" smtClean="0"/>
              <a:t>hepatomegaly</a:t>
            </a:r>
            <a:r>
              <a:rPr lang="en-US" dirty="0" smtClean="0"/>
              <a:t>, edema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Shunt murmurs disappear.</a:t>
            </a:r>
          </a:p>
          <a:p>
            <a:r>
              <a:rPr lang="en-US" dirty="0" smtClean="0"/>
              <a:t>Murmurs due to PH –</a:t>
            </a:r>
          </a:p>
          <a:p>
            <a:pPr>
              <a:buNone/>
            </a:pPr>
            <a:r>
              <a:rPr lang="en-US" dirty="0" smtClean="0"/>
              <a:t> PSM at TA ( due to TR)</a:t>
            </a:r>
          </a:p>
          <a:p>
            <a:pPr>
              <a:buNone/>
            </a:pPr>
            <a:r>
              <a:rPr lang="en-US" dirty="0" smtClean="0"/>
              <a:t> Graham Steel’s murmur  ( early diastolic murmur in PA)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Differentiating Types of 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3"/>
          <a:ext cx="8504240" cy="445724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26060"/>
                <a:gridCol w="2126060"/>
                <a:gridCol w="2126060"/>
                <a:gridCol w="2126060"/>
              </a:tblGrid>
              <a:tr h="506121">
                <a:tc>
                  <a:txBody>
                    <a:bodyPr/>
                    <a:lstStyle/>
                    <a:p>
                      <a:r>
                        <a:rPr lang="en-US" dirty="0" smtClean="0"/>
                        <a:t>Features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ASD 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VSD 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PDA ES</a:t>
                      </a:r>
                      <a:endParaRPr lang="en-US" dirty="0"/>
                    </a:p>
                  </a:txBody>
                  <a:tcPr/>
                </a:tc>
              </a:tr>
              <a:tr h="506121">
                <a:tc>
                  <a:txBody>
                    <a:bodyPr/>
                    <a:lstStyle/>
                    <a:p>
                      <a:r>
                        <a:rPr lang="en-US" dirty="0" smtClean="0"/>
                        <a:t>ES 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30-50%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30-50%</a:t>
                      </a:r>
                      <a:endParaRPr lang="en-US" dirty="0"/>
                    </a:p>
                  </a:txBody>
                  <a:tcPr/>
                </a:tc>
              </a:tr>
              <a:tr h="506121">
                <a:tc>
                  <a:txBody>
                    <a:bodyPr/>
                    <a:lstStyle/>
                    <a:p>
                      <a:r>
                        <a:rPr lang="en-US" dirty="0" smtClean="0"/>
                        <a:t>Age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 years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 years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 years</a:t>
                      </a:r>
                      <a:endParaRPr lang="en-US" dirty="0"/>
                    </a:p>
                  </a:txBody>
                  <a:tcPr/>
                </a:tc>
              </a:tr>
              <a:tr h="506121">
                <a:tc>
                  <a:txBody>
                    <a:bodyPr/>
                    <a:lstStyle/>
                    <a:p>
                      <a:r>
                        <a:rPr lang="en-US" dirty="0" smtClean="0"/>
                        <a:t>Gender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Female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Equal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Female</a:t>
                      </a:r>
                      <a:endParaRPr lang="en-US" dirty="0"/>
                    </a:p>
                  </a:txBody>
                  <a:tcPr/>
                </a:tc>
              </a:tr>
              <a:tr h="873579">
                <a:tc>
                  <a:txBody>
                    <a:bodyPr/>
                    <a:lstStyle/>
                    <a:p>
                      <a:r>
                        <a:rPr lang="en-US" dirty="0" smtClean="0"/>
                        <a:t>Exercise intolerance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More (</a:t>
                      </a:r>
                      <a:r>
                        <a:rPr lang="en-US" dirty="0" err="1" smtClean="0"/>
                        <a:t>suprasystemic</a:t>
                      </a:r>
                      <a:r>
                        <a:rPr lang="en-US" baseline="0" dirty="0" smtClean="0"/>
                        <a:t> PA pressures)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06121">
                <a:tc>
                  <a:txBody>
                    <a:bodyPr/>
                    <a:lstStyle/>
                    <a:p>
                      <a:r>
                        <a:rPr lang="en-US" dirty="0" smtClean="0"/>
                        <a:t>Squatting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06121">
                <a:tc>
                  <a:txBody>
                    <a:bodyPr/>
                    <a:lstStyle/>
                    <a:p>
                      <a:r>
                        <a:rPr lang="en-US" dirty="0" smtClean="0"/>
                        <a:t>Cyanosis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Uniform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Uniform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Differential </a:t>
                      </a:r>
                      <a:endParaRPr lang="en-US" dirty="0"/>
                    </a:p>
                  </a:txBody>
                  <a:tcPr/>
                </a:tc>
              </a:tr>
              <a:tr h="506121">
                <a:tc>
                  <a:txBody>
                    <a:bodyPr/>
                    <a:lstStyle/>
                    <a:p>
                      <a:r>
                        <a:rPr lang="en-US" dirty="0" smtClean="0"/>
                        <a:t>Clubbing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Uniform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Uniform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Differential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7"/>
          <a:ext cx="8504240" cy="441642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26060"/>
                <a:gridCol w="2126060"/>
                <a:gridCol w="2126060"/>
                <a:gridCol w="2126060"/>
              </a:tblGrid>
              <a:tr h="749079">
                <a:tc>
                  <a:txBody>
                    <a:bodyPr/>
                    <a:lstStyle/>
                    <a:p>
                      <a:r>
                        <a:rPr lang="en-US" dirty="0" smtClean="0"/>
                        <a:t>Feature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ASD 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VSD 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PDA ES</a:t>
                      </a:r>
                      <a:endParaRPr lang="en-US" dirty="0"/>
                    </a:p>
                  </a:txBody>
                  <a:tcPr/>
                </a:tc>
              </a:tr>
              <a:tr h="523906">
                <a:tc>
                  <a:txBody>
                    <a:bodyPr/>
                    <a:lstStyle/>
                    <a:p>
                      <a:r>
                        <a:rPr lang="en-US" dirty="0" smtClean="0"/>
                        <a:t>JVP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/>
                </a:tc>
              </a:tr>
              <a:tr h="523906">
                <a:tc>
                  <a:txBody>
                    <a:bodyPr/>
                    <a:lstStyle/>
                    <a:p>
                      <a:r>
                        <a:rPr lang="en-US" dirty="0" smtClean="0"/>
                        <a:t>Cardiac</a:t>
                      </a:r>
                      <a:r>
                        <a:rPr lang="en-US" baseline="0" dirty="0" smtClean="0"/>
                        <a:t> 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Cardiomegaly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Normal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Normal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523906">
                <a:tc>
                  <a:txBody>
                    <a:bodyPr/>
                    <a:lstStyle/>
                    <a:p>
                      <a:r>
                        <a:rPr lang="en-US" dirty="0" smtClean="0"/>
                        <a:t>Active </a:t>
                      </a:r>
                      <a:r>
                        <a:rPr lang="en-US" dirty="0" err="1" smtClean="0"/>
                        <a:t>precordium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++</a:t>
                      </a:r>
                      <a:r>
                        <a:rPr lang="en-US" baseline="0" dirty="0" smtClean="0"/>
                        <a:t> (rocking)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+-</a:t>
                      </a:r>
                      <a:endParaRPr lang="en-US" dirty="0"/>
                    </a:p>
                  </a:txBody>
                  <a:tcPr/>
                </a:tc>
              </a:tr>
              <a:tr h="523906">
                <a:tc>
                  <a:txBody>
                    <a:bodyPr/>
                    <a:lstStyle/>
                    <a:p>
                      <a:r>
                        <a:rPr lang="en-US" dirty="0" smtClean="0"/>
                        <a:t>S2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Wide split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single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Single/close</a:t>
                      </a:r>
                      <a:endParaRPr lang="en-US" dirty="0"/>
                    </a:p>
                  </a:txBody>
                  <a:tcPr/>
                </a:tc>
              </a:tr>
              <a:tr h="523906">
                <a:tc>
                  <a:txBody>
                    <a:bodyPr/>
                    <a:lstStyle/>
                    <a:p>
                      <a:r>
                        <a:rPr lang="en-US" dirty="0" smtClean="0"/>
                        <a:t>LPH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mild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</a:tr>
              <a:tr h="523906">
                <a:tc>
                  <a:txBody>
                    <a:bodyPr/>
                    <a:lstStyle/>
                    <a:p>
                      <a:r>
                        <a:rPr lang="en-US" dirty="0" smtClean="0"/>
                        <a:t>EDM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50%</a:t>
                      </a:r>
                      <a:endParaRPr lang="en-US" dirty="0"/>
                    </a:p>
                  </a:txBody>
                  <a:tcPr/>
                </a:tc>
              </a:tr>
              <a:tr h="523906">
                <a:tc>
                  <a:txBody>
                    <a:bodyPr/>
                    <a:lstStyle/>
                    <a:p>
                      <a:r>
                        <a:rPr lang="en-US" dirty="0" smtClean="0"/>
                        <a:t>TR murmur (PSM)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625" y="1657841"/>
            <a:ext cx="8504238" cy="4310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ECG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625" y="1600200"/>
            <a:ext cx="8504238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ECG Findings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625" y="2195654"/>
            <a:ext cx="8504238" cy="3235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Chest </a:t>
            </a:r>
            <a:r>
              <a:rPr lang="en-US" dirty="0" err="1" smtClean="0"/>
              <a:t>Xray</a:t>
            </a:r>
            <a:endParaRPr lang="en-US" dirty="0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48200" y="2057400"/>
            <a:ext cx="4267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00200"/>
            <a:ext cx="40386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625" y="2234500"/>
            <a:ext cx="8504238" cy="31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ECHO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To demonstrate the shunt</a:t>
            </a:r>
          </a:p>
          <a:p>
            <a:r>
              <a:rPr lang="en-US" dirty="0" smtClean="0"/>
              <a:t>Contrast ECHO – in PDA</a:t>
            </a:r>
          </a:p>
          <a:p>
            <a:r>
              <a:rPr lang="en-US" dirty="0" smtClean="0"/>
              <a:t>To assess RV function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Cardia</a:t>
            </a:r>
            <a:r>
              <a:rPr lang="en-US" dirty="0" smtClean="0"/>
              <a:t> </a:t>
            </a:r>
            <a:r>
              <a:rPr lang="en-US" dirty="0" err="1" smtClean="0"/>
              <a:t>cath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To assess operability when pressure is 4-8 wood units</a:t>
            </a:r>
          </a:p>
          <a:p>
            <a:pPr>
              <a:buNone/>
            </a:pPr>
            <a:r>
              <a:rPr lang="en-US" dirty="0" smtClean="0"/>
              <a:t> &lt; 4 Wood units –operable</a:t>
            </a:r>
          </a:p>
          <a:p>
            <a:pPr>
              <a:buNone/>
            </a:pPr>
            <a:r>
              <a:rPr lang="en-US" dirty="0" smtClean="0"/>
              <a:t>&gt;8 Wood units - inoperable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Prognosis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Closing the shunt?</a:t>
            </a:r>
          </a:p>
          <a:p>
            <a:endParaRPr lang="en-US" dirty="0" smtClean="0"/>
          </a:p>
          <a:p>
            <a:r>
              <a:rPr lang="en-US" dirty="0" smtClean="0"/>
              <a:t>Irreversible changes have already set in – progressive</a:t>
            </a:r>
          </a:p>
          <a:p>
            <a:r>
              <a:rPr lang="en-US" dirty="0" smtClean="0"/>
              <a:t>We are closing the safety valve – RV, PA pressures are already high- functionally </a:t>
            </a:r>
            <a:r>
              <a:rPr lang="en-US" dirty="0" err="1" smtClean="0"/>
              <a:t>stenosed</a:t>
            </a:r>
            <a:r>
              <a:rPr lang="en-US" dirty="0" smtClean="0"/>
              <a:t> PA – now if we close- RV failure occurs early.</a:t>
            </a:r>
          </a:p>
          <a:p>
            <a:r>
              <a:rPr lang="en-US" dirty="0" smtClean="0"/>
              <a:t>Cardiac output was being maintained via the shunt (at the expense of cyanosis) – decreases CO.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PROGRESSION OF ES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616" y="1527175"/>
            <a:ext cx="7944255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838200"/>
            <a:ext cx="8504238" cy="576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 OF DEATH IN ES</a:t>
            </a:r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90600"/>
            <a:ext cx="83058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PREGNANCY IN EISENMENGER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Pregnancy is contraindicated</a:t>
            </a:r>
          </a:p>
          <a:p>
            <a:r>
              <a:rPr lang="en-US" dirty="0" smtClean="0"/>
              <a:t>Maternal mortality – 36-45%</a:t>
            </a:r>
          </a:p>
          <a:p>
            <a:r>
              <a:rPr lang="en-US" dirty="0" smtClean="0"/>
              <a:t>Fetal mortality – 16%</a:t>
            </a:r>
          </a:p>
          <a:p>
            <a:r>
              <a:rPr lang="en-US" dirty="0" smtClean="0"/>
              <a:t>Maximum mortality is </a:t>
            </a:r>
            <a:r>
              <a:rPr lang="en-US" dirty="0" err="1" smtClean="0"/>
              <a:t>peri</a:t>
            </a:r>
            <a:r>
              <a:rPr lang="en-US" dirty="0" smtClean="0"/>
              <a:t>-partum – during labor &amp; immediate post-partum</a:t>
            </a:r>
          </a:p>
          <a:p>
            <a:r>
              <a:rPr lang="en-US" dirty="0" smtClean="0"/>
              <a:t>RV failure</a:t>
            </a:r>
          </a:p>
          <a:p>
            <a:pPr>
              <a:buNone/>
            </a:pPr>
            <a:r>
              <a:rPr lang="en-US" dirty="0" smtClean="0"/>
              <a:t>    Low cardiac output</a:t>
            </a:r>
          </a:p>
          <a:p>
            <a:pPr>
              <a:buNone/>
            </a:pPr>
            <a:r>
              <a:rPr lang="en-US" dirty="0" smtClean="0"/>
              <a:t>    Pulmonary thrombosis – paradoxical embolism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8100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MANAGEMENT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Pregnancy</a:t>
            </a:r>
          </a:p>
          <a:p>
            <a:r>
              <a:rPr lang="en-US" dirty="0" smtClean="0"/>
              <a:t>General </a:t>
            </a:r>
            <a:r>
              <a:rPr lang="en-US" dirty="0" err="1" smtClean="0"/>
              <a:t>anaesthesia</a:t>
            </a:r>
            <a:endParaRPr lang="en-US" dirty="0" smtClean="0"/>
          </a:p>
          <a:p>
            <a:r>
              <a:rPr lang="en-US" dirty="0" smtClean="0"/>
              <a:t>Elective surgery (20% mortality)</a:t>
            </a:r>
          </a:p>
          <a:p>
            <a:r>
              <a:rPr lang="en-US" dirty="0" smtClean="0"/>
              <a:t>Exercise </a:t>
            </a:r>
          </a:p>
          <a:p>
            <a:r>
              <a:rPr lang="en-US" dirty="0" smtClean="0"/>
              <a:t>Excessive heat</a:t>
            </a:r>
          </a:p>
          <a:p>
            <a:r>
              <a:rPr lang="en-US" dirty="0" smtClean="0"/>
              <a:t>Dehydration 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Infections – vaccinate</a:t>
            </a:r>
          </a:p>
          <a:p>
            <a:r>
              <a:rPr lang="en-US" dirty="0" smtClean="0"/>
              <a:t>High altitude</a:t>
            </a:r>
          </a:p>
          <a:p>
            <a:r>
              <a:rPr lang="en-US" dirty="0" smtClean="0"/>
              <a:t>Anemia</a:t>
            </a:r>
          </a:p>
          <a:p>
            <a:r>
              <a:rPr lang="en-US" dirty="0" smtClean="0"/>
              <a:t>Hypoxia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762000"/>
            <a:ext cx="784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 smtClean="0"/>
              <a:t>Avoid </a:t>
            </a:r>
            <a:r>
              <a:rPr lang="en-US" dirty="0" err="1" smtClean="0"/>
              <a:t>destabilising</a:t>
            </a:r>
            <a:r>
              <a:rPr lang="en-US" dirty="0" smtClean="0"/>
              <a:t> factors at all costs – a delicately balanced physiology.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Medical management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Phlebotomy – for symptomatic </a:t>
            </a:r>
            <a:r>
              <a:rPr lang="en-US" dirty="0" err="1" smtClean="0"/>
              <a:t>hyperviscosity</a:t>
            </a:r>
            <a:r>
              <a:rPr lang="en-US" dirty="0" smtClean="0"/>
              <a:t> syndrome</a:t>
            </a:r>
          </a:p>
          <a:p>
            <a:r>
              <a:rPr lang="en-US" dirty="0" smtClean="0"/>
              <a:t>O2support</a:t>
            </a:r>
          </a:p>
          <a:p>
            <a:r>
              <a:rPr lang="en-US" dirty="0" smtClean="0"/>
              <a:t>Anti-coagulation</a:t>
            </a:r>
          </a:p>
          <a:p>
            <a:r>
              <a:rPr lang="en-US" dirty="0" err="1" smtClean="0"/>
              <a:t>Digoxin</a:t>
            </a:r>
            <a:endParaRPr lang="en-US" dirty="0" smtClean="0"/>
          </a:p>
          <a:p>
            <a:r>
              <a:rPr lang="en-US" dirty="0" smtClean="0"/>
              <a:t>Diuretics</a:t>
            </a:r>
          </a:p>
          <a:p>
            <a:r>
              <a:rPr lang="en-US" dirty="0" smtClean="0"/>
              <a:t>Anti-</a:t>
            </a:r>
            <a:r>
              <a:rPr lang="en-US" dirty="0" err="1" smtClean="0"/>
              <a:t>arrhythmics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Targetted</a:t>
            </a:r>
            <a:r>
              <a:rPr lang="en-US" dirty="0" smtClean="0"/>
              <a:t> PAH therapies: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en-US" dirty="0" smtClean="0"/>
              <a:t>1. </a:t>
            </a:r>
            <a:r>
              <a:rPr lang="en-US" dirty="0" err="1" smtClean="0"/>
              <a:t>Bosentan</a:t>
            </a:r>
            <a:r>
              <a:rPr lang="en-US" dirty="0" smtClean="0"/>
              <a:t> ( BREATHE5) </a:t>
            </a:r>
          </a:p>
          <a:p>
            <a:pPr marL="514350" indent="-514350"/>
            <a:r>
              <a:rPr lang="en-US" dirty="0" smtClean="0"/>
              <a:t>improves PA pressures and 6MWT</a:t>
            </a:r>
          </a:p>
          <a:p>
            <a:pPr marL="514350" indent="-514350"/>
            <a:r>
              <a:rPr lang="en-US" dirty="0" smtClean="0"/>
              <a:t>No mortality benefit</a:t>
            </a:r>
          </a:p>
          <a:p>
            <a:pPr marL="514350" indent="-514350"/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2. </a:t>
            </a:r>
            <a:r>
              <a:rPr lang="en-US" dirty="0" err="1" smtClean="0"/>
              <a:t>Sildenafil</a:t>
            </a:r>
            <a:r>
              <a:rPr lang="en-US" dirty="0" smtClean="0"/>
              <a:t> – no mortality benefit.</a:t>
            </a: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04800"/>
            <a:ext cx="8883805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81000" y="304800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2">
                    <a:lumMod val="75000"/>
                  </a:schemeClr>
                </a:solidFill>
              </a:rPr>
              <a:t>Treatment algorithm :</a:t>
            </a:r>
            <a:endParaRPr lang="en-US" sz="24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preventable condition – no child should go for </a:t>
            </a:r>
            <a:r>
              <a:rPr lang="en-US" dirty="0" err="1" smtClean="0"/>
              <a:t>Eisenmenger</a:t>
            </a:r>
            <a:r>
              <a:rPr lang="en-US" dirty="0" smtClean="0"/>
              <a:t>.</a:t>
            </a:r>
          </a:p>
          <a:p>
            <a:r>
              <a:rPr lang="en-US" dirty="0" smtClean="0"/>
              <a:t>Once set in – avoid anything that causes decompensation- pregnancy, procedures, </a:t>
            </a:r>
            <a:r>
              <a:rPr lang="en-US" dirty="0" err="1" smtClean="0"/>
              <a:t>strenous</a:t>
            </a:r>
            <a:r>
              <a:rPr lang="en-US" dirty="0" smtClean="0"/>
              <a:t> exercise.</a:t>
            </a:r>
          </a:p>
          <a:p>
            <a:endParaRPr lang="en-US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3505200"/>
            <a:ext cx="35433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257800" y="6096001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Never Tickle A Sleeping Dragon</a:t>
            </a:r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You.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