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9"/>
  </p:notesMasterIdLst>
  <p:sldIdLst>
    <p:sldId id="265" r:id="rId2"/>
    <p:sldId id="281" r:id="rId3"/>
    <p:sldId id="282" r:id="rId4"/>
    <p:sldId id="266" r:id="rId5"/>
    <p:sldId id="283" r:id="rId6"/>
    <p:sldId id="272" r:id="rId7"/>
    <p:sldId id="280" r:id="rId8"/>
    <p:sldId id="273" r:id="rId9"/>
    <p:sldId id="275" r:id="rId10"/>
    <p:sldId id="284" r:id="rId11"/>
    <p:sldId id="274" r:id="rId12"/>
    <p:sldId id="276" r:id="rId13"/>
    <p:sldId id="277" r:id="rId14"/>
    <p:sldId id="267" r:id="rId15"/>
    <p:sldId id="268" r:id="rId16"/>
    <p:sldId id="269" r:id="rId17"/>
    <p:sldId id="285" r:id="rId18"/>
    <p:sldId id="270" r:id="rId19"/>
    <p:sldId id="286" r:id="rId20"/>
    <p:sldId id="263" r:id="rId21"/>
    <p:sldId id="287" r:id="rId22"/>
    <p:sldId id="288" r:id="rId23"/>
    <p:sldId id="289" r:id="rId24"/>
    <p:sldId id="290" r:id="rId25"/>
    <p:sldId id="278" r:id="rId26"/>
    <p:sldId id="279" r:id="rId27"/>
    <p:sldId id="291" r:id="rId28"/>
  </p:sldIdLst>
  <p:sldSz cx="10080625" cy="7559675"/>
  <p:notesSz cx="7772400" cy="10058400"/>
  <p:defaultTextStyle>
    <a:defPPr>
      <a:defRPr lang="en-GB"/>
    </a:defPPr>
    <a:lvl1pPr algn="l" rtl="0" eaLnBrk="0" fontAlgn="base" hangingPunct="0">
      <a:spcBef>
        <a:spcPct val="0"/>
      </a:spcBef>
      <a:spcAft>
        <a:spcPct val="0"/>
      </a:spcAft>
      <a:defRPr sz="2400" kern="1200">
        <a:solidFill>
          <a:schemeClr val="tx1"/>
        </a:solidFill>
        <a:latin typeface="Times New Roman" pitchFamily="16"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6"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6"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6"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6" charset="0"/>
        <a:ea typeface="+mn-ea"/>
        <a:cs typeface="+mn-cs"/>
      </a:defRPr>
    </a:lvl5pPr>
    <a:lvl6pPr marL="2286000" algn="l" defTabSz="914400" rtl="0" eaLnBrk="1" latinLnBrk="0" hangingPunct="1">
      <a:defRPr sz="2400" kern="1200">
        <a:solidFill>
          <a:schemeClr val="tx1"/>
        </a:solidFill>
        <a:latin typeface="Times New Roman" pitchFamily="16" charset="0"/>
        <a:ea typeface="+mn-ea"/>
        <a:cs typeface="+mn-cs"/>
      </a:defRPr>
    </a:lvl6pPr>
    <a:lvl7pPr marL="2743200" algn="l" defTabSz="914400" rtl="0" eaLnBrk="1" latinLnBrk="0" hangingPunct="1">
      <a:defRPr sz="2400" kern="1200">
        <a:solidFill>
          <a:schemeClr val="tx1"/>
        </a:solidFill>
        <a:latin typeface="Times New Roman" pitchFamily="16" charset="0"/>
        <a:ea typeface="+mn-ea"/>
        <a:cs typeface="+mn-cs"/>
      </a:defRPr>
    </a:lvl7pPr>
    <a:lvl8pPr marL="3200400" algn="l" defTabSz="914400" rtl="0" eaLnBrk="1" latinLnBrk="0" hangingPunct="1">
      <a:defRPr sz="2400" kern="1200">
        <a:solidFill>
          <a:schemeClr val="tx1"/>
        </a:solidFill>
        <a:latin typeface="Times New Roman" pitchFamily="16" charset="0"/>
        <a:ea typeface="+mn-ea"/>
        <a:cs typeface="+mn-cs"/>
      </a:defRPr>
    </a:lvl8pPr>
    <a:lvl9pPr marL="3657600" algn="l" defTabSz="914400" rtl="0" eaLnBrk="1" latinLnBrk="0" hangingPunct="1">
      <a:defRPr sz="2400" kern="1200">
        <a:solidFill>
          <a:schemeClr val="tx1"/>
        </a:solidFill>
        <a:latin typeface="Times New Roman" pitchFamily="1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hanadha22@gmail.com" initials="m" lastIdx="1" clrIdx="0">
    <p:extLst>
      <p:ext uri="{19B8F6BF-5375-455C-9EA6-DF929625EA0E}">
        <p15:presenceInfo xmlns:p15="http://schemas.microsoft.com/office/powerpoint/2012/main" userId="3ad89b8e96ab2a9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C8FF"/>
    <a:srgbClr val="FFDB69"/>
    <a:srgbClr val="04F8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93" autoAdjust="0"/>
  </p:normalViewPr>
  <p:slideViewPr>
    <p:cSldViewPr>
      <p:cViewPr varScale="1">
        <p:scale>
          <a:sx n="62" d="100"/>
          <a:sy n="62" d="100"/>
        </p:scale>
        <p:origin x="496" y="4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commentAuthors" Target="commentAuthors.xml" /></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8-01T01:52:29.115" idx="1">
    <p:pos x="10" y="10"/>
    <p:text>Dr.K.Meghanadha Reddy </p:text>
    <p:extLst>
      <p:ext uri="{C676402C-5697-4E1C-873F-D02D1690AC5C}">
        <p15:threadingInfo xmlns:p15="http://schemas.microsoft.com/office/powerpoint/2012/main" timeZoneBias="-33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w="9525">
            <a:solidFill>
              <a:srgbClr val="000000"/>
            </a:solidFill>
            <a:miter lim="800000"/>
            <a:headEnd/>
            <a:tailEnd/>
          </a:ln>
          <a:effectLst/>
        </p:spPr>
      </p:sp>
      <p:sp>
        <p:nvSpPr>
          <p:cNvPr id="2050" name="Rectangle 2"/>
          <p:cNvSpPr txBox="1">
            <a:spLocks noGrp="1" noChangeArrowheads="1"/>
          </p:cNvSpPr>
          <p:nvPr>
            <p:ph type="body" idx="1"/>
          </p:nvPr>
        </p:nvSpPr>
        <p:spPr bwMode="auto">
          <a:xfrm>
            <a:off x="1185863" y="4787900"/>
            <a:ext cx="5407025" cy="38258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1266" name="Rectangle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9"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2290" name="Rectangle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Figure 1 Kidney Outcomes. Outcomes were assessed in time-to-event analyses. Panel A shows the primary composite outcome of kidney failure, a sustained decrease of at least 40% in the estimated glomerular filtration rate (eGFR) from baseline, or death from renal causes in the finerenone and placebo groups. Panel B shows a sustained decrease of at least 40% in the eGFR from baseline maintained for at least 4 weeks (a component of the primary composite outcome). Panel C shows kidney failure (defined as end-stage kidney disease or a sustained eGFR of &lt;15 ml per minute per 1.73 m</a:t>
            </a:r>
            <a:r>
              <a:rPr lang="en-GB" baseline="30000">
                <a:latin typeface="Arial" charset="0"/>
                <a:ea typeface="Gothic" charset="0"/>
                <a:cs typeface="Gothic" charset="0"/>
              </a:rPr>
              <a:t>2</a:t>
            </a:r>
            <a:r>
              <a:rPr lang="en-GB">
                <a:latin typeface="Arial" charset="0"/>
                <a:ea typeface="Gothic" charset="0"/>
                <a:cs typeface="Gothic" charset="0"/>
              </a:rPr>
              <a:t> of body-surface area, confirmed by a second measurement ≥4 weeks after the initial measurement); end-stage kidney disease was defined as the initiation of long-term dialysis or kidney transplantation. Panel D shows the secondary composite kidney outcome of kidney failure, a sustained decrease of at least 57% in the eGFR from baseline (equivalent to a doubling of the serum creatinine level) maintained for at least 4 weeks, or death from renal causes. Insets show the same data on an enlarged y axis. CI denotes confidence interval.</a:t>
            </a:r>
            <a:endParaRPr lang="en-GB" dirty="0">
              <a:latin typeface="Arial" charset="0"/>
              <a:ea typeface="Gothic" charset="0"/>
              <a:cs typeface="Gothic"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Figure 2 Efficacy Outcomes. Shown are the hierarchical prespecified efficacy outcomes of the trial, including the components of the composite outcomes. Outcomes were assessed in time-to-event analyses. The key secondary outcome was a composite of death from cardiovascular causes, nonfatal myocardial infarction, nonfatal stroke, or hospitalization for heart failure.</a:t>
            </a:r>
            <a:endParaRPr lang="en-GB" dirty="0">
              <a:latin typeface="Arial" charset="0"/>
              <a:ea typeface="Gothic" charset="0"/>
              <a:cs typeface="Gothic"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Figure 3 Effects on Albuminuria and Serum Potassium over Time. Panel A shows the effects of finerenone and placebo on the urinary albumin-to-creatinine ratio in the full analysis set. The urinary albumin-to-creatinine ratio was calculated with albumin measured in milligrams and creatinine measured in grams. Shown is the ratio of the urinary albumin-to-creatinine ratio at specific time points to the urinary albumin-to-creatinine ratio at baseline. Panel B shows the effects of finerenone and placebo on serum potassium levels in the safety analysis set. Plus–minus values are means ±SD. The 𝙸 bars indicate 95% confidence intervals.</a:t>
            </a:r>
            <a:endParaRPr lang="en-GB" dirty="0">
              <a:latin typeface="Arial" charset="0"/>
              <a:ea typeface="Gothic" charset="0"/>
              <a:cs typeface="Gothic"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Table 1 Demographic and Clinical Characteristics of the Patients at Baseline.</a:t>
            </a:r>
            <a:endParaRPr lang="en-GB" dirty="0">
              <a:latin typeface="Arial" charset="0"/>
              <a:ea typeface="Gothic" charset="0"/>
              <a:cs typeface="Gothic"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8434" name="Rectangle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a:t>Click to edit Master title style</a:t>
            </a:r>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9775" y="2101850"/>
            <a:ext cx="4225925"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8100" y="2101850"/>
            <a:ext cx="4227513"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4550" y="627063"/>
            <a:ext cx="2151063"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9775" y="627063"/>
            <a:ext cx="6302375"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739775" y="627063"/>
            <a:ext cx="8605838" cy="12604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1026" name="Rectangle 2"/>
          <p:cNvSpPr>
            <a:spLocks noGrp="1" noChangeArrowheads="1"/>
          </p:cNvSpPr>
          <p:nvPr>
            <p:ph type="body" idx="1"/>
          </p:nvPr>
        </p:nvSpPr>
        <p:spPr bwMode="auto">
          <a:xfrm>
            <a:off x="739775" y="2101850"/>
            <a:ext cx="8605838" cy="47609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fontAlgn="base" hangingPunct="0">
        <a:lnSpc>
          <a:spcPct val="97000"/>
        </a:lnSpc>
        <a:spcBef>
          <a:spcPct val="0"/>
        </a:spcBef>
        <a:spcAft>
          <a:spcPct val="0"/>
        </a:spcAft>
        <a:buClr>
          <a:srgbClr val="FFFFFF"/>
        </a:buClr>
        <a:buSzPct val="45000"/>
        <a:buFont typeface="StarSymbol" charset="0"/>
        <a:defRPr sz="2800" b="1">
          <a:solidFill>
            <a:srgbClr val="FFFFFF"/>
          </a:solidFill>
          <a:latin typeface="+mj-lt"/>
          <a:ea typeface="+mj-ea"/>
          <a:cs typeface="+mj-cs"/>
        </a:defRPr>
      </a:lvl1pPr>
      <a:lvl2pPr marL="4318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2pPr>
      <a:lvl3pPr marL="6477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3pPr>
      <a:lvl4pPr marL="8636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4pPr>
      <a:lvl5pPr marL="10795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5pPr>
      <a:lvl6pPr marL="15367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6pPr>
      <a:lvl7pPr marL="19939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7pPr>
      <a:lvl8pPr marL="24511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8pPr>
      <a:lvl9pPr marL="29083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9pPr>
    </p:titleStyle>
    <p:bodyStyle>
      <a:lvl1pPr marL="431800" indent="-323850" algn="l" defTabSz="457200" rtl="0" fontAlgn="base" hangingPunct="0">
        <a:lnSpc>
          <a:spcPct val="97000"/>
        </a:lnSpc>
        <a:spcBef>
          <a:spcPct val="0"/>
        </a:spcBef>
        <a:spcAft>
          <a:spcPts val="888"/>
        </a:spcAft>
        <a:buClr>
          <a:srgbClr val="FFFFFF"/>
        </a:buClr>
        <a:buSzPct val="100000"/>
        <a:buFont typeface="Arial" charset="0"/>
        <a:buChar char="•"/>
        <a:defRPr sz="2000">
          <a:solidFill>
            <a:srgbClr val="FFFFFF"/>
          </a:solidFill>
          <a:latin typeface="+mn-lt"/>
          <a:ea typeface="+mn-ea"/>
          <a:cs typeface="+mn-cs"/>
        </a:defRPr>
      </a:lvl1pPr>
      <a:lvl2pPr marL="863600" indent="-287338" algn="l" defTabSz="457200" rtl="0" fontAlgn="base" hangingPunct="0">
        <a:lnSpc>
          <a:spcPct val="97000"/>
        </a:lnSpc>
        <a:spcBef>
          <a:spcPct val="0"/>
        </a:spcBef>
        <a:spcAft>
          <a:spcPts val="1138"/>
        </a:spcAft>
        <a:buClr>
          <a:srgbClr val="FFFFFF"/>
        </a:buClr>
        <a:buSzPct val="75000"/>
        <a:buFont typeface="StarSymbol" charset="0"/>
        <a:buChar char="–"/>
        <a:defRPr sz="2600">
          <a:solidFill>
            <a:srgbClr val="FFFFFF"/>
          </a:solidFill>
          <a:latin typeface="+mn-lt"/>
          <a:ea typeface="+mn-ea"/>
          <a:cs typeface="+mn-cs"/>
        </a:defRPr>
      </a:lvl2pPr>
      <a:lvl3pPr marL="1295400" indent="-215900" algn="l" defTabSz="457200" rtl="0" fontAlgn="base" hangingPunct="0">
        <a:lnSpc>
          <a:spcPct val="97000"/>
        </a:lnSpc>
        <a:spcBef>
          <a:spcPct val="0"/>
        </a:spcBef>
        <a:spcAft>
          <a:spcPts val="850"/>
        </a:spcAft>
        <a:buClr>
          <a:srgbClr val="FFFFFF"/>
        </a:buClr>
        <a:buSzPct val="45000"/>
        <a:buFont typeface="StarSymbol" charset="0"/>
        <a:buChar char="●"/>
        <a:defRPr sz="2400">
          <a:solidFill>
            <a:srgbClr val="FFFFFF"/>
          </a:solidFill>
          <a:latin typeface="+mn-lt"/>
          <a:ea typeface="+mn-ea"/>
          <a:cs typeface="+mn-cs"/>
        </a:defRPr>
      </a:lvl3pPr>
      <a:lvl4pPr marL="1727200" indent="-215900" algn="l" defTabSz="457200" rtl="0" fontAlgn="base" hangingPunct="0">
        <a:lnSpc>
          <a:spcPct val="97000"/>
        </a:lnSpc>
        <a:spcBef>
          <a:spcPct val="0"/>
        </a:spcBef>
        <a:spcAft>
          <a:spcPts val="575"/>
        </a:spcAft>
        <a:buClr>
          <a:srgbClr val="FFFFFF"/>
        </a:buClr>
        <a:buSzPct val="75000"/>
        <a:buFont typeface="StarSymbol" charset="0"/>
        <a:buChar char="–"/>
        <a:defRPr sz="2000">
          <a:solidFill>
            <a:srgbClr val="FFFFFF"/>
          </a:solidFill>
          <a:latin typeface="+mn-lt"/>
          <a:ea typeface="+mn-ea"/>
          <a:cs typeface="+mn-cs"/>
        </a:defRPr>
      </a:lvl4pPr>
      <a:lvl5pPr marL="21590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5pPr>
      <a:lvl6pPr marL="26162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6pPr>
      <a:lvl7pPr marL="30734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7pPr>
      <a:lvl8pPr marL="35306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8pPr>
      <a:lvl9pPr marL="39878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7.xml" /><Relationship Id="rId4" Type="http://schemas.openxmlformats.org/officeDocument/2006/relationships/comments" Target="../comments/commen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jp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5.jp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3.xml" /><Relationship Id="rId1" Type="http://schemas.openxmlformats.org/officeDocument/2006/relationships/slideLayout" Target="../slideLayouts/slideLayout7.xml" /><Relationship Id="rId4" Type="http://schemas.openxmlformats.org/officeDocument/2006/relationships/image" Target="../media/image10.tiff" /></Relationships>
</file>

<file path=ppt/slides/_rels/slide15.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4.xml" /><Relationship Id="rId1" Type="http://schemas.openxmlformats.org/officeDocument/2006/relationships/slideLayout" Target="../slideLayouts/slideLayout7.xml" /><Relationship Id="rId4" Type="http://schemas.openxmlformats.org/officeDocument/2006/relationships/image" Target="../media/image11.tiff" /></Relationships>
</file>

<file path=ppt/slides/_rels/slide1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5.xml" /><Relationship Id="rId1" Type="http://schemas.openxmlformats.org/officeDocument/2006/relationships/slideLayout" Target="../slideLayouts/slideLayout7.xml" /><Relationship Id="rId4" Type="http://schemas.openxmlformats.org/officeDocument/2006/relationships/image" Target="../media/image12.tiff"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6.xml" /><Relationship Id="rId1" Type="http://schemas.openxmlformats.org/officeDocument/2006/relationships/slideLayout" Target="../slideLayouts/slideLayout7.xml" /><Relationship Id="rId4" Type="http://schemas.openxmlformats.org/officeDocument/2006/relationships/image" Target="../media/image13.tiff"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3" Type="http://schemas.openxmlformats.org/officeDocument/2006/relationships/image" Target="../media/image19.jpg" /><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3" Type="http://schemas.openxmlformats.org/officeDocument/2006/relationships/hyperlink" Target="https://www.maxpixel.net/Thankful-Thank-You-Teacher-Appreciation-Pencil-5193205" TargetMode="External" /><Relationship Id="rId2" Type="http://schemas.openxmlformats.org/officeDocument/2006/relationships/image" Target="../media/image21.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496887" y="784225"/>
            <a:ext cx="9344025" cy="1471612"/>
          </a:xfrm>
          <a:prstGeom prst="rect">
            <a:avLst/>
          </a:prstGeom>
          <a:noFill/>
          <a:ln w="9525">
            <a:noFill/>
            <a:miter lim="800000"/>
            <a:headEnd/>
            <a:tailEnd/>
          </a:ln>
        </p:spPr>
        <p:txBody>
          <a:bodyPr lIns="0" tIns="0" rIns="0" bIns="0"/>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b="1" dirty="0">
                <a:solidFill>
                  <a:srgbClr val="FFFF00"/>
                </a:solidFill>
                <a:latin typeface="Arial" charset="0"/>
              </a:rPr>
              <a:t>Effect of Finerenone on Chronic Kidney Disease Outcomes in Type 2 Diabetes</a:t>
            </a:r>
          </a:p>
        </p:txBody>
      </p:sp>
      <p:sp>
        <p:nvSpPr>
          <p:cNvPr id="3074" name="Text Box 2"/>
          <p:cNvSpPr txBox="1">
            <a:spLocks noChangeArrowheads="1"/>
          </p:cNvSpPr>
          <p:nvPr/>
        </p:nvSpPr>
        <p:spPr bwMode="auto">
          <a:xfrm>
            <a:off x="739775" y="3170237"/>
            <a:ext cx="8604250" cy="1099761"/>
          </a:xfrm>
          <a:prstGeom prst="rect">
            <a:avLst/>
          </a:prstGeom>
          <a:noFill/>
          <a:ln w="9525">
            <a:noFill/>
            <a:miter lim="800000"/>
            <a:headEnd/>
            <a:tailEnd/>
          </a:ln>
        </p:spPr>
        <p:txBody>
          <a:bodyPr lIns="0" tIns="0" rIns="0" bIns="0"/>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dirty="0">
                <a:solidFill>
                  <a:srgbClr val="FFFFFF"/>
                </a:solidFill>
                <a:latin typeface="Arial" charset="0"/>
              </a:rPr>
              <a:t>George L. Bakris, M.D., Rajiv Agarwal, M.D., Stefan D. Anker, M.D., Ph.D., Bertram Pitt, M.D., Luis M. Ruilope, M.D., Peter Rossing, M.D., Peter Kolkhof, Ph.D., Christina Nowack, M.D., Patrick Schloemer, Ph.D., Amer Joseph, M.B., B.S., Gerasimos Filippatos, M.D., for the FIDELIO-DKD Investigators</a:t>
            </a:r>
          </a:p>
        </p:txBody>
      </p:sp>
      <p:pic>
        <p:nvPicPr>
          <p:cNvPr id="3076" name="Picture 4"/>
          <p:cNvPicPr>
            <a:picLocks noChangeAspect="1" noChangeArrowheads="1"/>
          </p:cNvPicPr>
          <p:nvPr/>
        </p:nvPicPr>
        <p:blipFill>
          <a:blip r:embed="rId3" cstate="print"/>
          <a:srcRect/>
          <a:stretch>
            <a:fillRect/>
          </a:stretch>
        </p:blipFill>
        <p:spPr bwMode="auto">
          <a:xfrm>
            <a:off x="3582987" y="5380037"/>
            <a:ext cx="2828925" cy="476250"/>
          </a:xfrm>
          <a:prstGeom prst="rect">
            <a:avLst/>
          </a:prstGeom>
          <a:noFill/>
        </p:spPr>
      </p:pic>
      <p:sp>
        <p:nvSpPr>
          <p:cNvPr id="2" name="Text Box 3">
            <a:extLst>
              <a:ext uri="{FF2B5EF4-FFF2-40B4-BE49-F238E27FC236}">
                <a16:creationId xmlns:a16="http://schemas.microsoft.com/office/drawing/2014/main" id="{A3A5383A-AD12-AE49-B4D9-00835A722F9F}"/>
              </a:ext>
            </a:extLst>
          </p:cNvPr>
          <p:cNvSpPr txBox="1">
            <a:spLocks noChangeArrowheads="1"/>
          </p:cNvSpPr>
          <p:nvPr/>
        </p:nvSpPr>
        <p:spPr bwMode="auto">
          <a:xfrm>
            <a:off x="738187" y="5856287"/>
            <a:ext cx="8604250" cy="268663"/>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800" dirty="0">
                <a:solidFill>
                  <a:srgbClr val="FFFFFF"/>
                </a:solidFill>
                <a:latin typeface="Arial" charset="0"/>
              </a:rPr>
              <a:t>By  Dr.K.Meghanadha Reddy</a:t>
            </a:r>
            <a:endParaRPr lang="en-GB" sz="1800" dirty="0">
              <a:solidFill>
                <a:srgbClr val="FFFFFF"/>
              </a:solidFill>
              <a:latin typeface="Arial" charset="0"/>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4EDC5AC9-1158-C76A-3863-8DC8A441D407}"/>
              </a:ext>
            </a:extLst>
          </p:cNvPr>
          <p:cNvSpPr txBox="1">
            <a:spLocks noChangeArrowheads="1"/>
          </p:cNvSpPr>
          <p:nvPr/>
        </p:nvSpPr>
        <p:spPr bwMode="auto">
          <a:xfrm>
            <a:off x="392112" y="403225"/>
            <a:ext cx="9344025" cy="481012"/>
          </a:xfrm>
          <a:prstGeom prst="rect">
            <a:avLst/>
          </a:prstGeom>
          <a:noFill/>
          <a:ln w="9525">
            <a:noFill/>
            <a:miter lim="800000"/>
            <a:headEnd/>
            <a:tailEnd/>
          </a:ln>
        </p:spPr>
        <p:txBody>
          <a:bodyPr lIns="0" tIns="0" rIns="0" bIns="0"/>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b="1" dirty="0">
                <a:solidFill>
                  <a:srgbClr val="FFFF00"/>
                </a:solidFill>
                <a:latin typeface="Arial" charset="0"/>
              </a:rPr>
              <a:t>INTRODUCTION</a:t>
            </a:r>
          </a:p>
        </p:txBody>
      </p:sp>
      <p:sp>
        <p:nvSpPr>
          <p:cNvPr id="3" name="Text Box 2">
            <a:extLst>
              <a:ext uri="{FF2B5EF4-FFF2-40B4-BE49-F238E27FC236}">
                <a16:creationId xmlns:a16="http://schemas.microsoft.com/office/drawing/2014/main" id="{5F9A6394-D091-D97B-5D24-1FA01077E0B6}"/>
              </a:ext>
            </a:extLst>
          </p:cNvPr>
          <p:cNvSpPr txBox="1">
            <a:spLocks noChangeArrowheads="1"/>
          </p:cNvSpPr>
          <p:nvPr/>
        </p:nvSpPr>
        <p:spPr bwMode="auto">
          <a:xfrm>
            <a:off x="838342" y="1447407"/>
            <a:ext cx="8621570" cy="5151830"/>
          </a:xfrm>
          <a:prstGeom prst="rect">
            <a:avLst/>
          </a:prstGeom>
          <a:noFill/>
          <a:ln w="9525">
            <a:noFill/>
            <a:miter lim="800000"/>
            <a:headEnd/>
            <a:tailEnd/>
          </a:ln>
        </p:spPr>
        <p:txBody>
          <a:bodyPr lIns="0" tIns="0" rIns="0" bIns="0"/>
          <a:lstStyle/>
          <a:p>
            <a:pPr marL="342900" indent="-342900" algn="l">
              <a:buFont typeface="Arial" panose="020B0604020202020204" pitchFamily="34" charset="0"/>
              <a:buChar char="•"/>
            </a:pPr>
            <a:r>
              <a:rPr lang="en-US" sz="2600" b="0" i="0" u="none" strike="noStrike" baseline="0" dirty="0">
                <a:solidFill>
                  <a:schemeClr val="bg1"/>
                </a:solidFill>
                <a:latin typeface="Calibri" panose="020F0502020204030204" pitchFamily="34" charset="0"/>
                <a:cs typeface="Calibri" panose="020F0502020204030204" pitchFamily="34" charset="0"/>
              </a:rPr>
              <a:t>Type 2 diabetes is the leading cause of chronic kidney disease (CKD) worldwide.</a:t>
            </a:r>
          </a:p>
          <a:p>
            <a:pPr marL="342900" indent="-342900" algn="l">
              <a:buFont typeface="Arial" panose="020B0604020202020204" pitchFamily="34" charset="0"/>
              <a:buChar char="•"/>
            </a:pPr>
            <a:endParaRPr lang="en-US" sz="2600" dirty="0">
              <a:solidFill>
                <a:schemeClr val="bg1"/>
              </a:solidFill>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IN" sz="2600" b="0" i="0" u="none" strike="noStrike" baseline="0" dirty="0">
                <a:solidFill>
                  <a:schemeClr val="bg1"/>
                </a:solidFill>
                <a:latin typeface="Calibri" panose="020F0502020204030204" pitchFamily="34" charset="0"/>
                <a:cs typeface="Calibri" panose="020F0502020204030204" pitchFamily="34" charset="0"/>
              </a:rPr>
              <a:t>International guidelines for the </a:t>
            </a:r>
            <a:r>
              <a:rPr lang="en-US" sz="2600" b="0" i="0" u="none" strike="noStrike" baseline="0" dirty="0">
                <a:solidFill>
                  <a:schemeClr val="bg1"/>
                </a:solidFill>
                <a:latin typeface="Calibri" panose="020F0502020204030204" pitchFamily="34" charset="0"/>
                <a:cs typeface="Calibri" panose="020F0502020204030204" pitchFamily="34" charset="0"/>
              </a:rPr>
              <a:t>management of CKD in patients with type 2 diabetes recommend control of hypertension and hyperglycemia, as well as the use of a </a:t>
            </a:r>
            <a:r>
              <a:rPr lang="en-IN" sz="2600" b="0" i="0" u="none" strike="noStrike" baseline="0" dirty="0">
                <a:solidFill>
                  <a:schemeClr val="bg1"/>
                </a:solidFill>
                <a:latin typeface="Calibri" panose="020F0502020204030204" pitchFamily="34" charset="0"/>
                <a:cs typeface="Calibri" panose="020F0502020204030204" pitchFamily="34" charset="0"/>
              </a:rPr>
              <a:t>RAS blocker (</a:t>
            </a:r>
            <a:r>
              <a:rPr lang="en-US" sz="2600" b="0" i="0" u="none" strike="noStrike" baseline="0" dirty="0">
                <a:solidFill>
                  <a:schemeClr val="bg1"/>
                </a:solidFill>
                <a:latin typeface="Calibri" panose="020F0502020204030204" pitchFamily="34" charset="0"/>
                <a:cs typeface="Calibri" panose="020F0502020204030204" pitchFamily="34" charset="0"/>
              </a:rPr>
              <a:t>ACE inhibitor or ARB) and, more recently,</a:t>
            </a:r>
            <a:r>
              <a:rPr lang="en-US" sz="2600" dirty="0">
                <a:solidFill>
                  <a:schemeClr val="bg1"/>
                </a:solidFill>
                <a:latin typeface="Calibri" panose="020F0502020204030204" pitchFamily="34" charset="0"/>
                <a:cs typeface="Calibri" panose="020F0502020204030204" pitchFamily="34" charset="0"/>
              </a:rPr>
              <a:t> </a:t>
            </a:r>
            <a:r>
              <a:rPr lang="pt-BR" sz="2600" b="0" i="0" u="none" strike="noStrike" baseline="0" dirty="0">
                <a:solidFill>
                  <a:schemeClr val="bg1"/>
                </a:solidFill>
                <a:latin typeface="Calibri" panose="020F0502020204030204" pitchFamily="34" charset="0"/>
                <a:cs typeface="Calibri" panose="020F0502020204030204" pitchFamily="34" charset="0"/>
              </a:rPr>
              <a:t>SGLT2 inhibitor.</a:t>
            </a:r>
          </a:p>
          <a:p>
            <a:pPr marL="342900" indent="-342900" algn="l">
              <a:buFont typeface="Arial" panose="020B0604020202020204" pitchFamily="34" charset="0"/>
              <a:buChar char="•"/>
            </a:pPr>
            <a:endParaRPr lang="pt-BR" sz="2600" dirty="0">
              <a:solidFill>
                <a:schemeClr val="bg1"/>
              </a:solidFill>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IN" sz="2600" b="0" i="0" u="none" strike="noStrike" baseline="0" dirty="0">
                <a:solidFill>
                  <a:schemeClr val="bg1"/>
                </a:solidFill>
                <a:latin typeface="Calibri" panose="020F0502020204030204" pitchFamily="34" charset="0"/>
                <a:cs typeface="Calibri" panose="020F0502020204030204" pitchFamily="34" charset="0"/>
              </a:rPr>
              <a:t>Nonetheless, despite recommended treatment, </a:t>
            </a:r>
            <a:r>
              <a:rPr lang="en-US" sz="2600" b="0" i="0" u="none" strike="noStrike" baseline="0" dirty="0">
                <a:solidFill>
                  <a:schemeClr val="bg1"/>
                </a:solidFill>
                <a:latin typeface="Calibri" panose="020F0502020204030204" pitchFamily="34" charset="0"/>
                <a:cs typeface="Calibri" panose="020F0502020204030204" pitchFamily="34" charset="0"/>
              </a:rPr>
              <a:t>a risk of CKD progression remains,</a:t>
            </a:r>
            <a:r>
              <a:rPr lang="en-US" sz="2600" dirty="0">
                <a:solidFill>
                  <a:schemeClr val="bg1"/>
                </a:solidFill>
                <a:latin typeface="Calibri" panose="020F0502020204030204" pitchFamily="34" charset="0"/>
                <a:cs typeface="Calibri" panose="020F0502020204030204" pitchFamily="34" charset="0"/>
              </a:rPr>
              <a:t> </a:t>
            </a:r>
            <a:r>
              <a:rPr lang="en-US" sz="2600" b="0" i="0" u="none" strike="noStrike" baseline="0" dirty="0">
                <a:solidFill>
                  <a:schemeClr val="bg1"/>
                </a:solidFill>
                <a:latin typeface="Calibri" panose="020F0502020204030204" pitchFamily="34" charset="0"/>
                <a:cs typeface="Calibri" panose="020F0502020204030204" pitchFamily="34" charset="0"/>
              </a:rPr>
              <a:t>and </a:t>
            </a:r>
            <a:r>
              <a:rPr lang="en-IN" sz="2600" b="0" i="0" u="none" strike="noStrike" baseline="0" dirty="0">
                <a:solidFill>
                  <a:schemeClr val="bg1"/>
                </a:solidFill>
                <a:latin typeface="Calibri" panose="020F0502020204030204" pitchFamily="34" charset="0"/>
                <a:cs typeface="Calibri" panose="020F0502020204030204" pitchFamily="34" charset="0"/>
              </a:rPr>
              <a:t>newer therapies are needed.</a:t>
            </a:r>
            <a:endParaRPr lang="en-GB" sz="2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9085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4EDC5AC9-1158-C76A-3863-8DC8A441D407}"/>
              </a:ext>
            </a:extLst>
          </p:cNvPr>
          <p:cNvSpPr txBox="1">
            <a:spLocks noChangeArrowheads="1"/>
          </p:cNvSpPr>
          <p:nvPr/>
        </p:nvSpPr>
        <p:spPr bwMode="auto">
          <a:xfrm>
            <a:off x="392112" y="403225"/>
            <a:ext cx="9344025" cy="481012"/>
          </a:xfrm>
          <a:prstGeom prst="rect">
            <a:avLst/>
          </a:prstGeom>
          <a:noFill/>
          <a:ln w="9525">
            <a:noFill/>
            <a:miter lim="800000"/>
            <a:headEnd/>
            <a:tailEnd/>
          </a:ln>
        </p:spPr>
        <p:txBody>
          <a:bodyPr lIns="0" tIns="0" rIns="0" bIns="0"/>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b="1" dirty="0">
                <a:solidFill>
                  <a:srgbClr val="FFFF00"/>
                </a:solidFill>
                <a:latin typeface="Arial" charset="0"/>
              </a:rPr>
              <a:t>INTRODUCTION</a:t>
            </a:r>
          </a:p>
        </p:txBody>
      </p:sp>
      <p:sp>
        <p:nvSpPr>
          <p:cNvPr id="3" name="Text Box 2">
            <a:extLst>
              <a:ext uri="{FF2B5EF4-FFF2-40B4-BE49-F238E27FC236}">
                <a16:creationId xmlns:a16="http://schemas.microsoft.com/office/drawing/2014/main" id="{5F9A6394-D091-D97B-5D24-1FA01077E0B6}"/>
              </a:ext>
            </a:extLst>
          </p:cNvPr>
          <p:cNvSpPr txBox="1">
            <a:spLocks noChangeArrowheads="1"/>
          </p:cNvSpPr>
          <p:nvPr/>
        </p:nvSpPr>
        <p:spPr bwMode="auto">
          <a:xfrm>
            <a:off x="838342" y="1447407"/>
            <a:ext cx="8621570" cy="5151830"/>
          </a:xfrm>
          <a:prstGeom prst="rect">
            <a:avLst/>
          </a:prstGeom>
          <a:noFill/>
          <a:ln w="9525">
            <a:noFill/>
            <a:miter lim="800000"/>
            <a:headEnd/>
            <a:tailEnd/>
          </a:ln>
        </p:spPr>
        <p:txBody>
          <a:bodyPr lIns="0" tIns="0" rIns="0" bIns="0"/>
          <a:lstStyle/>
          <a:p>
            <a:pPr marL="457200" indent="-457200" algn="l">
              <a:buFont typeface="Arial" panose="020B0604020202020204" pitchFamily="34" charset="0"/>
              <a:buChar char="•"/>
            </a:pPr>
            <a:r>
              <a:rPr lang="en-US" sz="2600" b="0" i="0" u="none" strike="noStrike" baseline="0" dirty="0">
                <a:solidFill>
                  <a:schemeClr val="bg1"/>
                </a:solidFill>
                <a:latin typeface="Calibri" panose="020F0502020204030204" pitchFamily="34" charset="0"/>
                <a:cs typeface="Calibri" panose="020F0502020204030204" pitchFamily="34" charset="0"/>
              </a:rPr>
              <a:t>Evidence supports a pathophysiological role for </a:t>
            </a:r>
            <a:r>
              <a:rPr lang="en-US" sz="2600" b="0" i="0" u="none" strike="noStrike" baseline="0" dirty="0">
                <a:solidFill>
                  <a:srgbClr val="FFC000"/>
                </a:solidFill>
                <a:latin typeface="Calibri" panose="020F0502020204030204" pitchFamily="34" charset="0"/>
                <a:cs typeface="Calibri" panose="020F0502020204030204" pitchFamily="34" charset="0"/>
              </a:rPr>
              <a:t>overactivation of the mineralocorticoid receptor </a:t>
            </a:r>
            <a:r>
              <a:rPr lang="en-US" sz="2600" b="0" i="0" u="none" strike="noStrike" baseline="0" dirty="0">
                <a:solidFill>
                  <a:schemeClr val="bg1"/>
                </a:solidFill>
                <a:latin typeface="Calibri" panose="020F0502020204030204" pitchFamily="34" charset="0"/>
                <a:cs typeface="Calibri" panose="020F0502020204030204" pitchFamily="34" charset="0"/>
              </a:rPr>
              <a:t>in cardiorenal diseases, including CKD and diabetes, through inflammation and fibrosis that lead to progressive kidney and cardiovascular </a:t>
            </a:r>
            <a:r>
              <a:rPr lang="en-IN" sz="2600" b="0" i="0" u="none" strike="noStrike" baseline="0" dirty="0">
                <a:solidFill>
                  <a:schemeClr val="bg1"/>
                </a:solidFill>
                <a:latin typeface="Calibri" panose="020F0502020204030204" pitchFamily="34" charset="0"/>
                <a:cs typeface="Calibri" panose="020F0502020204030204" pitchFamily="34" charset="0"/>
              </a:rPr>
              <a:t>dysfunction</a:t>
            </a:r>
          </a:p>
          <a:p>
            <a:pPr marL="457200" indent="-457200" algn="l">
              <a:buFont typeface="Arial" panose="020B0604020202020204" pitchFamily="34" charset="0"/>
              <a:buChar char="•"/>
            </a:pPr>
            <a:endParaRPr lang="en-IN" sz="2600" dirty="0">
              <a:solidFill>
                <a:schemeClr val="bg1"/>
              </a:solidFill>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r>
              <a:rPr lang="en-IN" sz="2600" b="0" i="0" u="none" strike="noStrike" baseline="0" dirty="0">
                <a:solidFill>
                  <a:schemeClr val="bg1"/>
                </a:solidFill>
                <a:latin typeface="Calibri" panose="020F0502020204030204" pitchFamily="34" charset="0"/>
                <a:cs typeface="Calibri" panose="020F0502020204030204" pitchFamily="34" charset="0"/>
              </a:rPr>
              <a:t>Although a meta-analysis showed </a:t>
            </a:r>
            <a:r>
              <a:rPr lang="en-US" sz="2600" b="0" i="0" u="none" strike="noStrike" baseline="0" dirty="0">
                <a:solidFill>
                  <a:schemeClr val="bg1"/>
                </a:solidFill>
                <a:latin typeface="Calibri" panose="020F0502020204030204" pitchFamily="34" charset="0"/>
                <a:cs typeface="Calibri" panose="020F0502020204030204" pitchFamily="34" charset="0"/>
              </a:rPr>
              <a:t>a 31% reduction in urinary protein or albumin excretion after treatment with a </a:t>
            </a:r>
            <a:r>
              <a:rPr lang="en-US" sz="2600" b="0" i="0" u="none" strike="noStrike" baseline="0" dirty="0">
                <a:solidFill>
                  <a:srgbClr val="FFC000"/>
                </a:solidFill>
                <a:latin typeface="Calibri" panose="020F0502020204030204" pitchFamily="34" charset="0"/>
                <a:cs typeface="Calibri" panose="020F0502020204030204" pitchFamily="34" charset="0"/>
              </a:rPr>
              <a:t>steroidal</a:t>
            </a:r>
            <a:r>
              <a:rPr lang="en-US" sz="2600" b="0" i="0" u="none" strike="noStrike" baseline="0" dirty="0">
                <a:solidFill>
                  <a:schemeClr val="bg1"/>
                </a:solidFill>
                <a:latin typeface="Calibri" panose="020F0502020204030204" pitchFamily="34" charset="0"/>
                <a:cs typeface="Calibri" panose="020F0502020204030204" pitchFamily="34" charset="0"/>
              </a:rPr>
              <a:t> mineralocorticoid receptor antagonist in patients with CKD, data on hard clinical outcomes are lacking.</a:t>
            </a:r>
            <a:endParaRPr lang="en-GB" sz="2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5491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3000"/>
          </a:stretch>
        </a:blipFill>
        <a:effectLst/>
      </p:bgPr>
    </p:bg>
    <p:spTree>
      <p:nvGrpSpPr>
        <p:cNvPr id="1" name=""/>
        <p:cNvGrpSpPr/>
        <p:nvPr/>
      </p:nvGrpSpPr>
      <p:grpSpPr>
        <a:xfrm>
          <a:off x="0" y="0"/>
          <a:ext cx="0" cy="0"/>
          <a:chOff x="0" y="0"/>
          <a:chExt cx="0" cy="0"/>
        </a:xfrm>
      </p:grpSpPr>
      <p:sp>
        <p:nvSpPr>
          <p:cNvPr id="7" name="Text Box 1">
            <a:extLst>
              <a:ext uri="{FF2B5EF4-FFF2-40B4-BE49-F238E27FC236}">
                <a16:creationId xmlns:a16="http://schemas.microsoft.com/office/drawing/2014/main" id="{5BC6F155-7A28-D8B6-6F6C-D00DD0B49EDE}"/>
              </a:ext>
            </a:extLst>
          </p:cNvPr>
          <p:cNvSpPr txBox="1">
            <a:spLocks noChangeArrowheads="1"/>
          </p:cNvSpPr>
          <p:nvPr/>
        </p:nvSpPr>
        <p:spPr bwMode="auto">
          <a:xfrm>
            <a:off x="392112" y="427037"/>
            <a:ext cx="9344025" cy="1471612"/>
          </a:xfrm>
          <a:prstGeom prst="rect">
            <a:avLst/>
          </a:prstGeom>
          <a:noFill/>
          <a:ln w="9525">
            <a:noFill/>
            <a:miter lim="800000"/>
            <a:headEnd/>
            <a:tailEnd/>
          </a:ln>
        </p:spPr>
        <p:txBody>
          <a:bodyPr lIns="0" tIns="0" rIns="0" bIns="0"/>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b="1" dirty="0">
                <a:solidFill>
                  <a:srgbClr val="FFFF00"/>
                </a:solidFill>
                <a:latin typeface="Arial" charset="0"/>
              </a:rPr>
              <a:t>INTRODUCTION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4EDC5AC9-1158-C76A-3863-8DC8A441D407}"/>
              </a:ext>
            </a:extLst>
          </p:cNvPr>
          <p:cNvSpPr txBox="1">
            <a:spLocks noChangeArrowheads="1"/>
          </p:cNvSpPr>
          <p:nvPr/>
        </p:nvSpPr>
        <p:spPr bwMode="auto">
          <a:xfrm>
            <a:off x="392112" y="403225"/>
            <a:ext cx="9344025" cy="481012"/>
          </a:xfrm>
          <a:prstGeom prst="rect">
            <a:avLst/>
          </a:prstGeom>
          <a:noFill/>
          <a:ln w="9525">
            <a:noFill/>
            <a:miter lim="800000"/>
            <a:headEnd/>
            <a:tailEnd/>
          </a:ln>
        </p:spPr>
        <p:txBody>
          <a:bodyPr lIns="0" tIns="0" rIns="0" bIns="0"/>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b="1" dirty="0">
                <a:solidFill>
                  <a:srgbClr val="FFFF00"/>
                </a:solidFill>
                <a:latin typeface="Arial" charset="0"/>
              </a:rPr>
              <a:t>INTRODUCTION</a:t>
            </a:r>
          </a:p>
        </p:txBody>
      </p:sp>
      <p:sp>
        <p:nvSpPr>
          <p:cNvPr id="3" name="Text Box 2">
            <a:extLst>
              <a:ext uri="{FF2B5EF4-FFF2-40B4-BE49-F238E27FC236}">
                <a16:creationId xmlns:a16="http://schemas.microsoft.com/office/drawing/2014/main" id="{5F9A6394-D091-D97B-5D24-1FA01077E0B6}"/>
              </a:ext>
            </a:extLst>
          </p:cNvPr>
          <p:cNvSpPr txBox="1">
            <a:spLocks noChangeArrowheads="1"/>
          </p:cNvSpPr>
          <p:nvPr/>
        </p:nvSpPr>
        <p:spPr bwMode="auto">
          <a:xfrm>
            <a:off x="620712" y="1447407"/>
            <a:ext cx="9002570" cy="5151830"/>
          </a:xfrm>
          <a:prstGeom prst="rect">
            <a:avLst/>
          </a:prstGeom>
          <a:noFill/>
          <a:ln w="9525">
            <a:noFill/>
            <a:miter lim="800000"/>
            <a:headEnd/>
            <a:tailEnd/>
          </a:ln>
        </p:spPr>
        <p:txBody>
          <a:bodyPr lIns="0" tIns="0" rIns="0" bIns="0"/>
          <a:lstStyle/>
          <a:p>
            <a:pPr marL="457200" indent="-457200" algn="l">
              <a:buFont typeface="Arial" panose="020B0604020202020204" pitchFamily="34" charset="0"/>
              <a:buChar char="•"/>
            </a:pPr>
            <a:r>
              <a:rPr lang="it-IT" sz="2600" b="0" i="0" u="none" strike="noStrike" baseline="0" dirty="0">
                <a:solidFill>
                  <a:srgbClr val="FFC000"/>
                </a:solidFill>
                <a:latin typeface="Calibri" panose="020F0502020204030204" pitchFamily="34" charset="0"/>
                <a:cs typeface="Calibri" panose="020F0502020204030204" pitchFamily="34" charset="0"/>
              </a:rPr>
              <a:t>Finerenone</a:t>
            </a:r>
            <a:r>
              <a:rPr lang="it-IT" sz="2600" b="0" i="0" u="none" strike="noStrike" baseline="0" dirty="0">
                <a:solidFill>
                  <a:schemeClr val="bg1"/>
                </a:solidFill>
                <a:latin typeface="Calibri" panose="020F0502020204030204" pitchFamily="34" charset="0"/>
                <a:cs typeface="Calibri" panose="020F0502020204030204" pitchFamily="34" charset="0"/>
              </a:rPr>
              <a:t>, a nonsteroidal, selective mineralocorticoid </a:t>
            </a:r>
            <a:r>
              <a:rPr lang="en-US" sz="2600" b="0" i="0" u="none" strike="noStrike" baseline="0" dirty="0">
                <a:solidFill>
                  <a:schemeClr val="bg1"/>
                </a:solidFill>
                <a:latin typeface="Calibri" panose="020F0502020204030204" pitchFamily="34" charset="0"/>
                <a:cs typeface="Calibri" panose="020F0502020204030204" pitchFamily="34" charset="0"/>
              </a:rPr>
              <a:t>receptor antagonist, had more potent anti-inflammatory and antifibrotic effects than </a:t>
            </a:r>
            <a:r>
              <a:rPr lang="en-IN" sz="2600" b="0" i="0" u="none" strike="noStrike" baseline="0" dirty="0">
                <a:solidFill>
                  <a:schemeClr val="bg1"/>
                </a:solidFill>
                <a:latin typeface="Calibri" panose="020F0502020204030204" pitchFamily="34" charset="0"/>
                <a:cs typeface="Calibri" panose="020F0502020204030204" pitchFamily="34" charset="0"/>
              </a:rPr>
              <a:t>steroidal mineralocorticoid receptor antagonists </a:t>
            </a:r>
            <a:r>
              <a:rPr lang="en-US" sz="2600" b="0" i="0" u="none" strike="noStrike" baseline="0" dirty="0">
                <a:solidFill>
                  <a:schemeClr val="bg1"/>
                </a:solidFill>
                <a:latin typeface="Calibri" panose="020F0502020204030204" pitchFamily="34" charset="0"/>
                <a:cs typeface="Calibri" panose="020F0502020204030204" pitchFamily="34" charset="0"/>
              </a:rPr>
              <a:t>in preclinical models. Finerenone has been shown to reduce the urinary albumin-to-creatinine ratio in patients with CKD treated with an RAS blocker, while having </a:t>
            </a:r>
            <a:r>
              <a:rPr lang="en-US" sz="2600" b="0" i="0" u="none" strike="noStrike" baseline="0" dirty="0">
                <a:solidFill>
                  <a:srgbClr val="FFC000"/>
                </a:solidFill>
                <a:latin typeface="Calibri" panose="020F0502020204030204" pitchFamily="34" charset="0"/>
                <a:cs typeface="Calibri" panose="020F0502020204030204" pitchFamily="34" charset="0"/>
              </a:rPr>
              <a:t>smaller effects on </a:t>
            </a:r>
            <a:r>
              <a:rPr lang="en-IN" sz="2600" b="0" i="0" u="none" strike="noStrike" baseline="0" dirty="0">
                <a:solidFill>
                  <a:srgbClr val="FFC000"/>
                </a:solidFill>
                <a:latin typeface="Calibri" panose="020F0502020204030204" pitchFamily="34" charset="0"/>
                <a:cs typeface="Calibri" panose="020F0502020204030204" pitchFamily="34" charset="0"/>
              </a:rPr>
              <a:t>serum potassium levels than spironolactone</a:t>
            </a:r>
          </a:p>
          <a:p>
            <a:pPr marL="457200" indent="-457200" algn="l">
              <a:buFont typeface="Arial" panose="020B0604020202020204" pitchFamily="34" charset="0"/>
              <a:buChar char="•"/>
            </a:pPr>
            <a:endParaRPr lang="en-IN" sz="2600" dirty="0">
              <a:solidFill>
                <a:srgbClr val="FFC000"/>
              </a:solidFill>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r>
              <a:rPr lang="en-IN" sz="2600" b="1" dirty="0">
                <a:solidFill>
                  <a:schemeClr val="bg1"/>
                </a:solidFill>
                <a:latin typeface="Calibri" panose="020F0502020204030204" pitchFamily="34" charset="0"/>
                <a:cs typeface="Calibri" panose="020F0502020204030204" pitchFamily="34" charset="0"/>
              </a:rPr>
              <a:t>CLINICAL TRIAL: </a:t>
            </a:r>
            <a:r>
              <a:rPr lang="en-US" sz="2600" b="0" i="0" u="none" strike="noStrike" baseline="0" dirty="0">
                <a:solidFill>
                  <a:schemeClr val="bg1"/>
                </a:solidFill>
                <a:latin typeface="Calibri" panose="020F0502020204030204" pitchFamily="34" charset="0"/>
                <a:cs typeface="Calibri" panose="020F0502020204030204" pitchFamily="34" charset="0"/>
              </a:rPr>
              <a:t>The Finerenone in Reducing Kidney Failure and Disease Progression in Diabetic Kidney Disease </a:t>
            </a:r>
            <a:r>
              <a:rPr lang="en-IN" sz="2600" b="0" i="0" u="none" strike="noStrike" baseline="0" dirty="0">
                <a:solidFill>
                  <a:srgbClr val="FFC000"/>
                </a:solidFill>
                <a:latin typeface="Calibri" panose="020F0502020204030204" pitchFamily="34" charset="0"/>
                <a:cs typeface="Calibri" panose="020F0502020204030204" pitchFamily="34" charset="0"/>
              </a:rPr>
              <a:t>(FIDELIO-DKD)</a:t>
            </a:r>
            <a:r>
              <a:rPr lang="en-IN" sz="2600" b="0" i="0" u="none" strike="noStrike" baseline="0" dirty="0">
                <a:solidFill>
                  <a:schemeClr val="bg1"/>
                </a:solidFill>
                <a:latin typeface="Calibri" panose="020F0502020204030204" pitchFamily="34" charset="0"/>
                <a:cs typeface="Calibri" panose="020F0502020204030204" pitchFamily="34" charset="0"/>
              </a:rPr>
              <a:t> trial</a:t>
            </a:r>
            <a:endParaRPr lang="en-GB" sz="26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8238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2829BF-9894-525A-8348-A80F458D860A}"/>
              </a:ext>
            </a:extLst>
          </p:cNvPr>
          <p:cNvPicPr>
            <a:picLocks noChangeAspect="1"/>
          </p:cNvPicPr>
          <p:nvPr/>
        </p:nvPicPr>
        <p:blipFill rotWithShape="1">
          <a:blip r:embed="rId3"/>
          <a:srcRect l="980"/>
          <a:stretch/>
        </p:blipFill>
        <p:spPr>
          <a:xfrm>
            <a:off x="2373313" y="28316"/>
            <a:ext cx="7707312" cy="1465521"/>
          </a:xfrm>
          <a:prstGeom prst="rect">
            <a:avLst/>
          </a:prstGeom>
        </p:spPr>
      </p:pic>
      <p:sp>
        <p:nvSpPr>
          <p:cNvPr id="7" name="TextBox 6">
            <a:extLst>
              <a:ext uri="{FF2B5EF4-FFF2-40B4-BE49-F238E27FC236}">
                <a16:creationId xmlns:a16="http://schemas.microsoft.com/office/drawing/2014/main" id="{B227B79C-E533-A8AC-B1FA-02619BF479E7}"/>
              </a:ext>
            </a:extLst>
          </p:cNvPr>
          <p:cNvSpPr txBox="1"/>
          <p:nvPr/>
        </p:nvSpPr>
        <p:spPr>
          <a:xfrm>
            <a:off x="2373313" y="28316"/>
            <a:ext cx="184731" cy="461665"/>
          </a:xfrm>
          <a:prstGeom prst="rect">
            <a:avLst/>
          </a:prstGeom>
          <a:noFill/>
        </p:spPr>
        <p:txBody>
          <a:bodyPr wrap="none" rtlCol="0">
            <a:spAutoFit/>
          </a:bodyPr>
          <a:lstStyle/>
          <a:p>
            <a:endParaRPr lang="en-IN" dirty="0"/>
          </a:p>
        </p:txBody>
      </p:sp>
      <p:sp>
        <p:nvSpPr>
          <p:cNvPr id="10" name="TextBox 9">
            <a:extLst>
              <a:ext uri="{FF2B5EF4-FFF2-40B4-BE49-F238E27FC236}">
                <a16:creationId xmlns:a16="http://schemas.microsoft.com/office/drawing/2014/main" id="{EAC5783A-8DBB-F6D8-8752-12F8B17B71D6}"/>
              </a:ext>
            </a:extLst>
          </p:cNvPr>
          <p:cNvSpPr txBox="1"/>
          <p:nvPr/>
        </p:nvSpPr>
        <p:spPr>
          <a:xfrm>
            <a:off x="2465678" y="64679"/>
            <a:ext cx="7098137" cy="1569660"/>
          </a:xfrm>
          <a:prstGeom prst="rect">
            <a:avLst/>
          </a:prstGeom>
          <a:noFill/>
        </p:spPr>
        <p:txBody>
          <a:bodyPr wrap="square" rtlCol="0">
            <a:spAutoFit/>
          </a:bodyPr>
          <a:lstStyle/>
          <a:p>
            <a:pPr algn="ctr"/>
            <a:r>
              <a:rPr lang="en-IN" b="1" dirty="0">
                <a:solidFill>
                  <a:srgbClr val="04F8FC"/>
                </a:solidFill>
                <a:latin typeface="Calibri" panose="020F0502020204030204" pitchFamily="34" charset="0"/>
                <a:cs typeface="Calibri" panose="020F0502020204030204" pitchFamily="34" charset="0"/>
              </a:rPr>
              <a:t>Finerenone reduced albuminuria in short term trials in patients with chronic kidney disease and type 2 diabetes but its long term effects on kidney and cardiovascular outcomes are unknown</a:t>
            </a:r>
          </a:p>
        </p:txBody>
      </p:sp>
      <p:sp>
        <p:nvSpPr>
          <p:cNvPr id="11" name="Rectangle: Rounded Corners 10">
            <a:extLst>
              <a:ext uri="{FF2B5EF4-FFF2-40B4-BE49-F238E27FC236}">
                <a16:creationId xmlns:a16="http://schemas.microsoft.com/office/drawing/2014/main" id="{ABA03684-212E-E3DF-F232-6437D42EEDAD}"/>
              </a:ext>
            </a:extLst>
          </p:cNvPr>
          <p:cNvSpPr/>
          <p:nvPr/>
        </p:nvSpPr>
        <p:spPr bwMode="auto">
          <a:xfrm>
            <a:off x="2373313" y="28316"/>
            <a:ext cx="7543799" cy="1569660"/>
          </a:xfrm>
          <a:prstGeom prst="roundRect">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effectLst/>
              <a:latin typeface="Times New Roman" pitchFamily="16" charset="0"/>
            </a:endParaRPr>
          </a:p>
        </p:txBody>
      </p:sp>
      <p:sp>
        <p:nvSpPr>
          <p:cNvPr id="12" name="TextBox 11">
            <a:extLst>
              <a:ext uri="{FF2B5EF4-FFF2-40B4-BE49-F238E27FC236}">
                <a16:creationId xmlns:a16="http://schemas.microsoft.com/office/drawing/2014/main" id="{CEEE6ED7-6E6F-8BEE-A5E7-1D8A18AE8584}"/>
              </a:ext>
            </a:extLst>
          </p:cNvPr>
          <p:cNvSpPr txBox="1"/>
          <p:nvPr/>
        </p:nvSpPr>
        <p:spPr>
          <a:xfrm>
            <a:off x="423150" y="-30163"/>
            <a:ext cx="1721562" cy="400110"/>
          </a:xfrm>
          <a:prstGeom prst="rect">
            <a:avLst/>
          </a:prstGeom>
          <a:noFill/>
        </p:spPr>
        <p:txBody>
          <a:bodyPr wrap="none" rtlCol="0">
            <a:spAutoFit/>
          </a:bodyPr>
          <a:lstStyle/>
          <a:p>
            <a:r>
              <a:rPr lang="en-IN" sz="2000" b="1" dirty="0">
                <a:solidFill>
                  <a:srgbClr val="FFFF00"/>
                </a:solidFill>
                <a:latin typeface="Calibri" panose="020F0502020204030204" pitchFamily="34" charset="0"/>
                <a:cs typeface="Calibri" panose="020F0502020204030204" pitchFamily="34" charset="0"/>
              </a:rPr>
              <a:t>BACKGROUND</a:t>
            </a:r>
          </a:p>
        </p:txBody>
      </p:sp>
    </p:spTree>
    <p:extLst>
      <p:ext uri="{BB962C8B-B14F-4D97-AF65-F5344CB8AC3E}">
        <p14:creationId xmlns:p14="http://schemas.microsoft.com/office/powerpoint/2010/main" val="1907657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1E7A0-E55D-1300-A64E-604952B0B675}"/>
              </a:ext>
            </a:extLst>
          </p:cNvPr>
          <p:cNvSpPr>
            <a:spLocks noGrp="1"/>
          </p:cNvSpPr>
          <p:nvPr>
            <p:ph type="title"/>
          </p:nvPr>
        </p:nvSpPr>
        <p:spPr/>
        <p:txBody>
          <a:bodyPr/>
          <a:lstStyle/>
          <a:p>
            <a:r>
              <a:rPr lang="en-IN" sz="3600" dirty="0">
                <a:solidFill>
                  <a:srgbClr val="FFFF00"/>
                </a:solidFill>
                <a:latin typeface="Calibri" panose="020F0502020204030204" pitchFamily="34" charset="0"/>
                <a:cs typeface="Calibri" panose="020F0502020204030204" pitchFamily="34" charset="0"/>
              </a:rPr>
              <a:t>Eligibility Criteria</a:t>
            </a:r>
          </a:p>
        </p:txBody>
      </p:sp>
      <p:sp>
        <p:nvSpPr>
          <p:cNvPr id="3" name="Content Placeholder 2">
            <a:extLst>
              <a:ext uri="{FF2B5EF4-FFF2-40B4-BE49-F238E27FC236}">
                <a16:creationId xmlns:a16="http://schemas.microsoft.com/office/drawing/2014/main" id="{21ED3A6D-C2CD-D667-6C86-9FD6F805EA0E}"/>
              </a:ext>
            </a:extLst>
          </p:cNvPr>
          <p:cNvSpPr>
            <a:spLocks noGrp="1"/>
          </p:cNvSpPr>
          <p:nvPr>
            <p:ph idx="1"/>
          </p:nvPr>
        </p:nvSpPr>
        <p:spPr/>
        <p:txBody>
          <a:bodyPr/>
          <a:lstStyle/>
          <a:p>
            <a:r>
              <a:rPr lang="en-IN" sz="2400" dirty="0">
                <a:latin typeface="Calibri" panose="020F0502020204030204" pitchFamily="34" charset="0"/>
                <a:cs typeface="Calibri" panose="020F0502020204030204" pitchFamily="34" charset="0"/>
              </a:rPr>
              <a:t>Age ≥18 years with T2DM and CKD treated with an ACEI or ARB at the maximum dose</a:t>
            </a:r>
          </a:p>
          <a:p>
            <a:pPr marL="107950" indent="0">
              <a:buNone/>
            </a:pPr>
            <a:endParaRPr lang="en-IN" sz="2400" dirty="0">
              <a:latin typeface="Calibri" panose="020F0502020204030204" pitchFamily="34" charset="0"/>
              <a:cs typeface="Calibri" panose="020F0502020204030204" pitchFamily="34" charset="0"/>
            </a:endParaRPr>
          </a:p>
          <a:p>
            <a:r>
              <a:rPr lang="en-IN" sz="2400" dirty="0">
                <a:latin typeface="Calibri" panose="020F0502020204030204" pitchFamily="34" charset="0"/>
                <a:cs typeface="Calibri" panose="020F0502020204030204" pitchFamily="34" charset="0"/>
              </a:rPr>
              <a:t>Urine ACR of </a:t>
            </a:r>
            <a:r>
              <a:rPr lang="en-IN" sz="2400" dirty="0">
                <a:solidFill>
                  <a:srgbClr val="FFC000"/>
                </a:solidFill>
                <a:latin typeface="Calibri" panose="020F0502020204030204" pitchFamily="34" charset="0"/>
                <a:cs typeface="Calibri" panose="020F0502020204030204" pitchFamily="34" charset="0"/>
              </a:rPr>
              <a:t>30-300 mg/g</a:t>
            </a:r>
            <a:r>
              <a:rPr lang="en-IN" sz="2400" dirty="0">
                <a:latin typeface="Calibri" panose="020F0502020204030204" pitchFamily="34" charset="0"/>
                <a:cs typeface="Calibri" panose="020F0502020204030204" pitchFamily="34" charset="0"/>
              </a:rPr>
              <a:t>, eGFR of </a:t>
            </a:r>
            <a:r>
              <a:rPr lang="en-IN" sz="2400" dirty="0">
                <a:solidFill>
                  <a:srgbClr val="FFC000"/>
                </a:solidFill>
                <a:latin typeface="Calibri" panose="020F0502020204030204" pitchFamily="34" charset="0"/>
                <a:cs typeface="Calibri" panose="020F0502020204030204" pitchFamily="34" charset="0"/>
              </a:rPr>
              <a:t>25-60 ml/min/1.73 m</a:t>
            </a:r>
            <a:r>
              <a:rPr lang="en-IN" sz="2400" baseline="30000" dirty="0">
                <a:solidFill>
                  <a:srgbClr val="FFC000"/>
                </a:solidFill>
                <a:latin typeface="Calibri" panose="020F0502020204030204" pitchFamily="34" charset="0"/>
                <a:ea typeface="Calibri" panose="020F0502020204030204" pitchFamily="34" charset="0"/>
                <a:cs typeface="Calibri" panose="020F0502020204030204" pitchFamily="34" charset="0"/>
              </a:rPr>
              <a:t>2</a:t>
            </a:r>
            <a:r>
              <a:rPr lang="en-IN" sz="2400" dirty="0">
                <a:latin typeface="Calibri" panose="020F0502020204030204" pitchFamily="34" charset="0"/>
                <a:cs typeface="Calibri" panose="020F0502020204030204" pitchFamily="34" charset="0"/>
              </a:rPr>
              <a:t> with Diabetic retinopathy</a:t>
            </a:r>
          </a:p>
          <a:p>
            <a:pPr marL="107950" indent="0">
              <a:buNone/>
            </a:pPr>
            <a:endParaRPr lang="en-IN" sz="2400" dirty="0">
              <a:latin typeface="Calibri" panose="020F0502020204030204" pitchFamily="34" charset="0"/>
              <a:cs typeface="Calibri" panose="020F0502020204030204" pitchFamily="34" charset="0"/>
            </a:endParaRPr>
          </a:p>
          <a:p>
            <a:r>
              <a:rPr lang="en-IN" sz="2400" dirty="0">
                <a:latin typeface="Calibri" panose="020F0502020204030204" pitchFamily="34" charset="0"/>
                <a:cs typeface="Calibri" panose="020F0502020204030204" pitchFamily="34" charset="0"/>
              </a:rPr>
              <a:t>Urine ACR of </a:t>
            </a:r>
            <a:r>
              <a:rPr lang="en-IN" sz="2400" dirty="0">
                <a:solidFill>
                  <a:srgbClr val="FFC000"/>
                </a:solidFill>
                <a:latin typeface="Calibri" panose="020F0502020204030204" pitchFamily="34" charset="0"/>
                <a:cs typeface="Calibri" panose="020F0502020204030204" pitchFamily="34" charset="0"/>
              </a:rPr>
              <a:t>300-5000 mg/g</a:t>
            </a:r>
            <a:r>
              <a:rPr lang="en-IN" sz="2400" dirty="0">
                <a:latin typeface="Calibri" panose="020F0502020204030204" pitchFamily="34" charset="0"/>
                <a:cs typeface="Calibri" panose="020F0502020204030204" pitchFamily="34" charset="0"/>
              </a:rPr>
              <a:t>. eGFR of </a:t>
            </a:r>
            <a:r>
              <a:rPr lang="en-IN" sz="2400" dirty="0">
                <a:solidFill>
                  <a:srgbClr val="FFC000"/>
                </a:solidFill>
                <a:latin typeface="Calibri" panose="020F0502020204030204" pitchFamily="34" charset="0"/>
                <a:cs typeface="Calibri" panose="020F0502020204030204" pitchFamily="34" charset="0"/>
              </a:rPr>
              <a:t>25-75 ml/min/1.73 m</a:t>
            </a:r>
            <a:r>
              <a:rPr lang="en-IN" sz="2400" baseline="30000" dirty="0">
                <a:solidFill>
                  <a:srgbClr val="FFC000"/>
                </a:solidFill>
                <a:latin typeface="Calibri" panose="020F0502020204030204" pitchFamily="34" charset="0"/>
                <a:ea typeface="Calibri" panose="020F0502020204030204" pitchFamily="34" charset="0"/>
                <a:cs typeface="Calibri" panose="020F0502020204030204" pitchFamily="34" charset="0"/>
              </a:rPr>
              <a:t>2</a:t>
            </a:r>
          </a:p>
          <a:p>
            <a:pPr marL="107950" indent="0">
              <a:buNone/>
            </a:pPr>
            <a:endParaRPr lang="en-IN" sz="2400" baseline="300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r>
              <a:rPr lang="en-IN" sz="2400" dirty="0">
                <a:latin typeface="Calibri" panose="020F0502020204030204" pitchFamily="34" charset="0"/>
                <a:cs typeface="Calibri" panose="020F0502020204030204" pitchFamily="34" charset="0"/>
              </a:rPr>
              <a:t>Patients with serum potassium level </a:t>
            </a:r>
            <a:r>
              <a:rPr lang="en-IN" sz="2400" dirty="0">
                <a:solidFill>
                  <a:srgbClr val="FFC000"/>
                </a:solidFill>
                <a:latin typeface="Calibri" panose="020F0502020204030204" pitchFamily="34" charset="0"/>
                <a:cs typeface="Calibri" panose="020F0502020204030204" pitchFamily="34" charset="0"/>
              </a:rPr>
              <a:t>≤4.8 mmol/L</a:t>
            </a:r>
          </a:p>
        </p:txBody>
      </p:sp>
    </p:spTree>
    <p:extLst>
      <p:ext uri="{BB962C8B-B14F-4D97-AF65-F5344CB8AC3E}">
        <p14:creationId xmlns:p14="http://schemas.microsoft.com/office/powerpoint/2010/main" val="3550254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734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C5CB5A-9778-4884-F6BC-1706FB1A55BA}"/>
              </a:ext>
            </a:extLst>
          </p:cNvPr>
          <p:cNvSpPr txBox="1"/>
          <p:nvPr/>
        </p:nvSpPr>
        <p:spPr>
          <a:xfrm>
            <a:off x="3897312" y="1265237"/>
            <a:ext cx="4766048" cy="1569660"/>
          </a:xfrm>
          <a:prstGeom prst="rect">
            <a:avLst/>
          </a:prstGeom>
          <a:noFill/>
        </p:spPr>
        <p:txBody>
          <a:bodyPr wrap="none" rtlCol="0">
            <a:spAutoFit/>
          </a:bodyPr>
          <a:lstStyle/>
          <a:p>
            <a:pPr marL="342900" indent="-342900">
              <a:buFont typeface="Arial" panose="020B0604020202020204" pitchFamily="34" charset="0"/>
              <a:buChar char="•"/>
            </a:pPr>
            <a:r>
              <a:rPr lang="en-IN" dirty="0">
                <a:solidFill>
                  <a:srgbClr val="FFDB69"/>
                </a:solidFill>
              </a:rPr>
              <a:t>Death from cardiovascular causes </a:t>
            </a:r>
          </a:p>
          <a:p>
            <a:pPr marL="342900" indent="-342900">
              <a:buFont typeface="Arial" panose="020B0604020202020204" pitchFamily="34" charset="0"/>
              <a:buChar char="•"/>
            </a:pPr>
            <a:r>
              <a:rPr lang="en-IN" dirty="0">
                <a:solidFill>
                  <a:srgbClr val="FFDB69"/>
                </a:solidFill>
              </a:rPr>
              <a:t>Non fatal myocardial infarction </a:t>
            </a:r>
          </a:p>
          <a:p>
            <a:pPr marL="342900" indent="-342900">
              <a:buFont typeface="Arial" panose="020B0604020202020204" pitchFamily="34" charset="0"/>
              <a:buChar char="•"/>
            </a:pPr>
            <a:r>
              <a:rPr lang="en-IN" dirty="0">
                <a:solidFill>
                  <a:srgbClr val="FFDB69"/>
                </a:solidFill>
              </a:rPr>
              <a:t>Non fatal stroke </a:t>
            </a:r>
          </a:p>
          <a:p>
            <a:pPr marL="342900" indent="-342900">
              <a:buFont typeface="Arial" panose="020B0604020202020204" pitchFamily="34" charset="0"/>
              <a:buChar char="•"/>
            </a:pPr>
            <a:r>
              <a:rPr lang="en-IN" dirty="0">
                <a:solidFill>
                  <a:srgbClr val="FFDB69"/>
                </a:solidFill>
              </a:rPr>
              <a:t>Hospitalization for heart failure</a:t>
            </a:r>
          </a:p>
        </p:txBody>
      </p:sp>
    </p:spTree>
    <p:extLst>
      <p:ext uri="{BB962C8B-B14F-4D97-AF65-F5344CB8AC3E}">
        <p14:creationId xmlns:p14="http://schemas.microsoft.com/office/powerpoint/2010/main" val="4282166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67BE6-331D-CFE6-2416-CB3E09B444A7}"/>
              </a:ext>
            </a:extLst>
          </p:cNvPr>
          <p:cNvSpPr>
            <a:spLocks noGrp="1"/>
          </p:cNvSpPr>
          <p:nvPr>
            <p:ph type="title"/>
          </p:nvPr>
        </p:nvSpPr>
        <p:spPr>
          <a:xfrm>
            <a:off x="739775" y="-106363"/>
            <a:ext cx="8605838" cy="1445406"/>
          </a:xfrm>
        </p:spPr>
        <p:txBody>
          <a:bodyPr/>
          <a:lstStyle/>
          <a:p>
            <a:r>
              <a:rPr lang="en-IN" sz="3200" dirty="0">
                <a:solidFill>
                  <a:srgbClr val="FFFF00"/>
                </a:solidFill>
                <a:latin typeface="Calibri" panose="020F0502020204030204" pitchFamily="34" charset="0"/>
                <a:cs typeface="Calibri" panose="020F0502020204030204" pitchFamily="34" charset="0"/>
              </a:rPr>
              <a:t>TRIAL PROCEDURES</a:t>
            </a:r>
          </a:p>
        </p:txBody>
      </p:sp>
      <p:sp>
        <p:nvSpPr>
          <p:cNvPr id="3" name="Content Placeholder 2">
            <a:extLst>
              <a:ext uri="{FF2B5EF4-FFF2-40B4-BE49-F238E27FC236}">
                <a16:creationId xmlns:a16="http://schemas.microsoft.com/office/drawing/2014/main" id="{41581A88-EB8A-9392-E01D-F6C7198C7A8D}"/>
              </a:ext>
            </a:extLst>
          </p:cNvPr>
          <p:cNvSpPr>
            <a:spLocks noGrp="1"/>
          </p:cNvSpPr>
          <p:nvPr>
            <p:ph idx="1"/>
          </p:nvPr>
        </p:nvSpPr>
        <p:spPr>
          <a:xfrm>
            <a:off x="854074" y="1189037"/>
            <a:ext cx="8605838" cy="6172200"/>
          </a:xfrm>
        </p:spPr>
        <p:txBody>
          <a:bodyPr/>
          <a:lstStyle/>
          <a:p>
            <a:pPr algn="l"/>
            <a:r>
              <a:rPr lang="en-US" sz="2200" b="0" i="0" u="none" strike="noStrike" baseline="0" dirty="0">
                <a:latin typeface="Calibri" panose="020F0502020204030204" pitchFamily="34" charset="0"/>
                <a:cs typeface="Calibri" panose="020F0502020204030204" pitchFamily="34" charset="0"/>
              </a:rPr>
              <a:t>Patients with an </a:t>
            </a:r>
            <a:r>
              <a:rPr lang="en-US" sz="2200" b="0" i="0" u="none" strike="noStrike" baseline="0" dirty="0">
                <a:solidFill>
                  <a:srgbClr val="FFC000"/>
                </a:solidFill>
                <a:latin typeface="Calibri" panose="020F0502020204030204" pitchFamily="34" charset="0"/>
                <a:cs typeface="Calibri" panose="020F0502020204030204" pitchFamily="34" charset="0"/>
              </a:rPr>
              <a:t>eGFR of 25 to less than 60 </a:t>
            </a:r>
            <a:r>
              <a:rPr lang="en-US" sz="2200" b="0" i="0" u="none" strike="noStrike" baseline="0" dirty="0">
                <a:latin typeface="Calibri" panose="020F0502020204030204" pitchFamily="34" charset="0"/>
                <a:cs typeface="Calibri" panose="020F0502020204030204" pitchFamily="34" charset="0"/>
              </a:rPr>
              <a:t>ml per minute per 1.73 m2 at the screening visit received an initial dose of </a:t>
            </a:r>
            <a:r>
              <a:rPr lang="en-US" sz="2200" b="0" i="0" u="none" strike="noStrike" baseline="0" dirty="0">
                <a:solidFill>
                  <a:srgbClr val="FFC000"/>
                </a:solidFill>
                <a:latin typeface="Calibri" panose="020F0502020204030204" pitchFamily="34" charset="0"/>
                <a:cs typeface="Calibri" panose="020F0502020204030204" pitchFamily="34" charset="0"/>
              </a:rPr>
              <a:t>10 mg </a:t>
            </a:r>
            <a:r>
              <a:rPr lang="en-IN" sz="2200" b="0" i="0" u="none" strike="noStrike" baseline="0" dirty="0">
                <a:solidFill>
                  <a:srgbClr val="FFC000"/>
                </a:solidFill>
                <a:latin typeface="Calibri" panose="020F0502020204030204" pitchFamily="34" charset="0"/>
                <a:cs typeface="Calibri" panose="020F0502020204030204" pitchFamily="34" charset="0"/>
              </a:rPr>
              <a:t>once daily</a:t>
            </a:r>
          </a:p>
          <a:p>
            <a:pPr algn="l"/>
            <a:endParaRPr lang="en-IN" sz="2200" dirty="0">
              <a:solidFill>
                <a:srgbClr val="FFC000"/>
              </a:solidFill>
              <a:latin typeface="Calibri" panose="020F0502020204030204" pitchFamily="34" charset="0"/>
              <a:cs typeface="Calibri" panose="020F0502020204030204" pitchFamily="34" charset="0"/>
            </a:endParaRPr>
          </a:p>
          <a:p>
            <a:pPr algn="l"/>
            <a:r>
              <a:rPr lang="en-US" sz="2200" b="0" i="0" u="none" strike="noStrike" baseline="0" dirty="0">
                <a:solidFill>
                  <a:schemeClr val="bg1"/>
                </a:solidFill>
                <a:latin typeface="Calibri" panose="020F0502020204030204" pitchFamily="34" charset="0"/>
                <a:cs typeface="Calibri" panose="020F0502020204030204" pitchFamily="34" charset="0"/>
              </a:rPr>
              <a:t>Patients with </a:t>
            </a:r>
            <a:r>
              <a:rPr lang="en-US" sz="2200" b="0" i="0" u="none" strike="noStrike" baseline="0" dirty="0">
                <a:solidFill>
                  <a:srgbClr val="FFC000"/>
                </a:solidFill>
                <a:latin typeface="Calibri" panose="020F0502020204030204" pitchFamily="34" charset="0"/>
                <a:cs typeface="Calibri" panose="020F0502020204030204" pitchFamily="34" charset="0"/>
              </a:rPr>
              <a:t>eGFR of &gt;60 ml </a:t>
            </a:r>
            <a:r>
              <a:rPr lang="en-US" sz="2200" b="0" i="0" u="none" strike="noStrike" baseline="0" dirty="0">
                <a:solidFill>
                  <a:schemeClr val="bg1"/>
                </a:solidFill>
                <a:latin typeface="Calibri" panose="020F0502020204030204" pitchFamily="34" charset="0"/>
                <a:cs typeface="Calibri" panose="020F0502020204030204" pitchFamily="34" charset="0"/>
              </a:rPr>
              <a:t>per minute per 1.73 m2 or more at the screening visit received an initial dose of </a:t>
            </a:r>
            <a:r>
              <a:rPr lang="en-US" sz="2200" b="0" i="0" u="none" strike="noStrike" baseline="0" dirty="0">
                <a:solidFill>
                  <a:srgbClr val="FFC000"/>
                </a:solidFill>
                <a:latin typeface="Calibri" panose="020F0502020204030204" pitchFamily="34" charset="0"/>
                <a:cs typeface="Calibri" panose="020F0502020204030204" pitchFamily="34" charset="0"/>
              </a:rPr>
              <a:t>20 mg once daily</a:t>
            </a:r>
          </a:p>
          <a:p>
            <a:pPr algn="l"/>
            <a:endParaRPr lang="en-US" sz="2200" dirty="0">
              <a:solidFill>
                <a:srgbClr val="FFC000"/>
              </a:solidFill>
              <a:latin typeface="Calibri" panose="020F0502020204030204" pitchFamily="34" charset="0"/>
              <a:cs typeface="Calibri" panose="020F0502020204030204" pitchFamily="34" charset="0"/>
            </a:endParaRPr>
          </a:p>
          <a:p>
            <a:pPr algn="l"/>
            <a:r>
              <a:rPr lang="en-US" sz="2200" b="0" i="0" u="none" strike="noStrike" baseline="0" dirty="0">
                <a:latin typeface="Calibri" panose="020F0502020204030204" pitchFamily="34" charset="0"/>
                <a:cs typeface="Calibri" panose="020F0502020204030204" pitchFamily="34" charset="0"/>
              </a:rPr>
              <a:t>An increase in the dose from 10 to 20 mg once daily was encouraged after 1 month, provided the serum potassium level was 4.8 mmol per liter or less and the eGFR was stable</a:t>
            </a:r>
          </a:p>
          <a:p>
            <a:pPr algn="l"/>
            <a:endParaRPr lang="en-US" sz="2200" dirty="0">
              <a:solidFill>
                <a:srgbClr val="FFC000"/>
              </a:solidFill>
              <a:latin typeface="Calibri" panose="020F0502020204030204" pitchFamily="34" charset="0"/>
              <a:cs typeface="Calibri" panose="020F0502020204030204" pitchFamily="34" charset="0"/>
            </a:endParaRPr>
          </a:p>
          <a:p>
            <a:pPr algn="l"/>
            <a:r>
              <a:rPr lang="en-IN" sz="2200" dirty="0">
                <a:latin typeface="Calibri" panose="020F0502020204030204" pitchFamily="34" charset="0"/>
                <a:cs typeface="Calibri" panose="020F0502020204030204" pitchFamily="34" charset="0"/>
              </a:rPr>
              <a:t>D</a:t>
            </a:r>
            <a:r>
              <a:rPr lang="en-IN" sz="2200" b="0" i="0" u="none" strike="noStrike" baseline="0" dirty="0">
                <a:latin typeface="Calibri" panose="020F0502020204030204" pitchFamily="34" charset="0"/>
                <a:cs typeface="Calibri" panose="020F0502020204030204" pitchFamily="34" charset="0"/>
              </a:rPr>
              <a:t>ecrease in the </a:t>
            </a:r>
            <a:r>
              <a:rPr lang="en-US" sz="2200" b="0" i="0" u="none" strike="noStrike" baseline="0" dirty="0">
                <a:latin typeface="Calibri" panose="020F0502020204030204" pitchFamily="34" charset="0"/>
                <a:cs typeface="Calibri" panose="020F0502020204030204" pitchFamily="34" charset="0"/>
              </a:rPr>
              <a:t>dose from 20 to 10 mg once daily was allowed any time after the initiation of finerenone or </a:t>
            </a:r>
            <a:r>
              <a:rPr lang="en-IN" sz="2200" b="0" i="0" u="none" strike="noStrike" baseline="0" dirty="0">
                <a:latin typeface="Calibri" panose="020F0502020204030204" pitchFamily="34" charset="0"/>
                <a:cs typeface="Calibri" panose="020F0502020204030204" pitchFamily="34" charset="0"/>
              </a:rPr>
              <a:t>placebo</a:t>
            </a:r>
          </a:p>
          <a:p>
            <a:pPr algn="l"/>
            <a:endParaRPr lang="en-IN" sz="2200" dirty="0">
              <a:solidFill>
                <a:srgbClr val="FFC000"/>
              </a:solidFill>
              <a:latin typeface="Calibri" panose="020F0502020204030204" pitchFamily="34" charset="0"/>
              <a:cs typeface="Calibri" panose="020F0502020204030204" pitchFamily="34" charset="0"/>
            </a:endParaRPr>
          </a:p>
          <a:p>
            <a:pPr algn="l"/>
            <a:r>
              <a:rPr lang="en-US" sz="2200" b="0" i="0" u="none" strike="noStrike" baseline="0" dirty="0">
                <a:latin typeface="Calibri" panose="020F0502020204030204" pitchFamily="34" charset="0"/>
                <a:cs typeface="Calibri" panose="020F0502020204030204" pitchFamily="34" charset="0"/>
              </a:rPr>
              <a:t>Finerenone or placebo was withheld if potassium concentrations exceeded 5.5 mmol per liter and restarted when potassium levels fell to 5.0 mmol per liter or less</a:t>
            </a:r>
            <a:endParaRPr lang="en-IN" sz="2200" dirty="0">
              <a:solidFill>
                <a:srgbClr val="FFC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6578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1655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5902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879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358775" y="420688"/>
            <a:ext cx="9364663" cy="238848"/>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600" b="1" dirty="0">
                <a:solidFill>
                  <a:srgbClr val="FFFFFF"/>
                </a:solidFill>
                <a:latin typeface="Arial" charset="0"/>
              </a:rPr>
              <a:t>Kidney Outcomes.</a:t>
            </a:r>
          </a:p>
        </p:txBody>
      </p:sp>
      <p:pic>
        <p:nvPicPr>
          <p:cNvPr id="5122" name="Picture 2"/>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
        <p:nvSpPr>
          <p:cNvPr id="5124" name="Text Box 4"/>
          <p:cNvSpPr txBox="1">
            <a:spLocks noChangeArrowheads="1"/>
          </p:cNvSpPr>
          <p:nvPr/>
        </p:nvSpPr>
        <p:spPr bwMode="auto">
          <a:xfrm>
            <a:off x="1691902" y="6583363"/>
            <a:ext cx="6674597" cy="179152"/>
          </a:xfrm>
          <a:prstGeom prst="rect">
            <a:avLst/>
          </a:prstGeom>
          <a:noFill/>
          <a:ln w="9525">
            <a:noFill/>
            <a:miter lim="800000"/>
            <a:headEnd/>
            <a:tailEnd/>
          </a:ln>
        </p:spPr>
        <p:txBody>
          <a:bodyPr lIns="0" tIns="0" rIns="0" bIns="0">
            <a:spAutoFit/>
          </a:bodyPr>
          <a:lstStyle/>
          <a:p>
            <a:pPr eaLnBrk="1">
              <a:lnSpc>
                <a:spcPct val="97000"/>
              </a:lnSpc>
              <a:buClr>
                <a:srgbClr val="FFFFFF"/>
              </a:buClr>
              <a:buSzPct val="45000"/>
              <a:buFont typeface="StarSymbol" charset="0"/>
              <a:buNone/>
              <a:tabLst>
                <a:tab pos="723900" algn="l"/>
                <a:tab pos="1447800" algn="l"/>
                <a:tab pos="2171700" algn="l"/>
                <a:tab pos="2895600" algn="l"/>
                <a:tab pos="3619500" algn="l"/>
              </a:tabLst>
            </a:pPr>
            <a:r>
              <a:rPr lang="en-GB" sz="1200" b="1" dirty="0">
                <a:solidFill>
                  <a:srgbClr val="FFFFFF"/>
                </a:solidFill>
                <a:latin typeface="Arial" charset="0"/>
              </a:rPr>
              <a:t>Bakris GL et al. N </a:t>
            </a:r>
            <a:r>
              <a:rPr lang="en-GB" sz="1200" b="1" dirty="0" err="1">
                <a:solidFill>
                  <a:srgbClr val="FFFFFF"/>
                </a:solidFill>
                <a:latin typeface="Arial" charset="0"/>
              </a:rPr>
              <a:t>Engl</a:t>
            </a:r>
            <a:r>
              <a:rPr lang="en-GB" sz="1200" b="1" dirty="0">
                <a:solidFill>
                  <a:srgbClr val="FFFFFF"/>
                </a:solidFill>
                <a:latin typeface="Arial" charset="0"/>
              </a:rPr>
              <a:t> J Med 2020;383:2219-2229</a:t>
            </a:r>
          </a:p>
        </p:txBody>
      </p:sp>
      <p:pic>
        <p:nvPicPr>
          <p:cNvPr id="6" name="Picture 5" descr="Image"/>
          <p:cNvPicPr>
            <a:picLocks noChangeAspect="1"/>
          </p:cNvPicPr>
          <p:nvPr/>
        </p:nvPicPr>
        <p:blipFill>
          <a:blip r:embed="rId4" cstate="print"/>
          <a:stretch>
            <a:fillRect/>
          </a:stretch>
        </p:blipFill>
        <p:spPr>
          <a:xfrm>
            <a:off x="1691902" y="1028700"/>
            <a:ext cx="6674597" cy="5486400"/>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358775" y="420688"/>
            <a:ext cx="9364663" cy="238848"/>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600" b="1" dirty="0" err="1">
                <a:solidFill>
                  <a:srgbClr val="FFFFFF"/>
                </a:solidFill>
                <a:latin typeface="Arial" charset="0"/>
              </a:rPr>
              <a:t>Efficacy Outcomes.</a:t>
            </a:r>
            <a:endParaRPr lang="en-GB" sz="1600" b="1" dirty="0">
              <a:solidFill>
                <a:srgbClr val="FFFFFF"/>
              </a:solidFill>
              <a:latin typeface="Arial" charset="0"/>
            </a:endParaRPr>
          </a:p>
        </p:txBody>
      </p:sp>
      <p:pic>
        <p:nvPicPr>
          <p:cNvPr id="5122" name="Picture 2"/>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
        <p:nvSpPr>
          <p:cNvPr id="5124" name="Text Box 4"/>
          <p:cNvSpPr txBox="1">
            <a:spLocks noChangeArrowheads="1"/>
          </p:cNvSpPr>
          <p:nvPr/>
        </p:nvSpPr>
        <p:spPr bwMode="auto">
          <a:xfrm>
            <a:off x="571500" y="6583363"/>
            <a:ext cx="8915400" cy="179152"/>
          </a:xfrm>
          <a:prstGeom prst="rect">
            <a:avLst/>
          </a:prstGeom>
          <a:noFill/>
          <a:ln w="9525">
            <a:noFill/>
            <a:miter lim="800000"/>
            <a:headEnd/>
            <a:tailEnd/>
          </a:ln>
        </p:spPr>
        <p:txBody>
          <a:bodyPr lIns="0" tIns="0" rIns="0" bIns="0">
            <a:spAutoFit/>
          </a:bodyPr>
          <a:lstStyle/>
          <a:p>
            <a:pPr eaLnBrk="1">
              <a:lnSpc>
                <a:spcPct val="97000"/>
              </a:lnSpc>
              <a:buClr>
                <a:srgbClr val="FFFFFF"/>
              </a:buClr>
              <a:buSzPct val="45000"/>
              <a:buFont typeface="StarSymbol" charset="0"/>
              <a:buNone/>
              <a:tabLst>
                <a:tab pos="723900" algn="l"/>
                <a:tab pos="1447800" algn="l"/>
                <a:tab pos="2171700" algn="l"/>
                <a:tab pos="2895600" algn="l"/>
                <a:tab pos="3619500" algn="l"/>
              </a:tabLst>
            </a:pPr>
            <a:r>
              <a:rPr lang="en-GB" sz="1200" b="1" dirty="0">
                <a:solidFill>
                  <a:srgbClr val="FFFFFF"/>
                </a:solidFill>
                <a:latin typeface="Arial" charset="0"/>
              </a:rPr>
              <a:t>Bakris GL et al. N </a:t>
            </a:r>
            <a:r>
              <a:rPr lang="en-GB" sz="1200" b="1" dirty="0" err="1">
                <a:solidFill>
                  <a:srgbClr val="FFFFFF"/>
                </a:solidFill>
                <a:latin typeface="Arial" charset="0"/>
              </a:rPr>
              <a:t>Engl</a:t>
            </a:r>
            <a:r>
              <a:rPr lang="en-GB" sz="1200" b="1" dirty="0">
                <a:solidFill>
                  <a:srgbClr val="FFFFFF"/>
                </a:solidFill>
                <a:latin typeface="Arial" charset="0"/>
              </a:rPr>
              <a:t> J Med 2020;383:2219-2229</a:t>
            </a:r>
          </a:p>
        </p:txBody>
      </p:sp>
      <p:pic>
        <p:nvPicPr>
          <p:cNvPr id="6" name="Picture 5" descr="Image"/>
          <p:cNvPicPr>
            <a:picLocks noChangeAspect="1"/>
          </p:cNvPicPr>
          <p:nvPr/>
        </p:nvPicPr>
        <p:blipFill>
          <a:blip r:embed="rId4" cstate="print"/>
          <a:stretch>
            <a:fillRect/>
          </a:stretch>
        </p:blipFill>
        <p:spPr>
          <a:xfrm>
            <a:off x="571500" y="1325980"/>
            <a:ext cx="8915400" cy="4891841"/>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358775" y="420688"/>
            <a:ext cx="9364663" cy="238848"/>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600" b="1" dirty="0" err="1">
                <a:solidFill>
                  <a:srgbClr val="FFFFFF"/>
                </a:solidFill>
                <a:latin typeface="Arial" charset="0"/>
              </a:rPr>
              <a:t>Effects on Albuminuria and Serum Potassium over Time.</a:t>
            </a:r>
            <a:endParaRPr lang="en-GB" sz="1600" b="1" dirty="0">
              <a:solidFill>
                <a:srgbClr val="FFFFFF"/>
              </a:solidFill>
              <a:latin typeface="Arial" charset="0"/>
            </a:endParaRPr>
          </a:p>
        </p:txBody>
      </p:sp>
      <p:pic>
        <p:nvPicPr>
          <p:cNvPr id="5122" name="Picture 2"/>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
        <p:nvSpPr>
          <p:cNvPr id="5124" name="Text Box 4"/>
          <p:cNvSpPr txBox="1">
            <a:spLocks noChangeArrowheads="1"/>
          </p:cNvSpPr>
          <p:nvPr/>
        </p:nvSpPr>
        <p:spPr bwMode="auto">
          <a:xfrm>
            <a:off x="3580791" y="6583363"/>
            <a:ext cx="2896819" cy="179152"/>
          </a:xfrm>
          <a:prstGeom prst="rect">
            <a:avLst/>
          </a:prstGeom>
          <a:noFill/>
          <a:ln w="9525">
            <a:noFill/>
            <a:miter lim="800000"/>
            <a:headEnd/>
            <a:tailEnd/>
          </a:ln>
        </p:spPr>
        <p:txBody>
          <a:bodyPr lIns="0" tIns="0" rIns="0" bIns="0">
            <a:spAutoFit/>
          </a:bodyPr>
          <a:lstStyle/>
          <a:p>
            <a:pPr eaLnBrk="1">
              <a:lnSpc>
                <a:spcPct val="97000"/>
              </a:lnSpc>
              <a:buClr>
                <a:srgbClr val="FFFFFF"/>
              </a:buClr>
              <a:buSzPct val="45000"/>
              <a:buFont typeface="StarSymbol" charset="0"/>
              <a:buNone/>
              <a:tabLst>
                <a:tab pos="723900" algn="l"/>
                <a:tab pos="1447800" algn="l"/>
                <a:tab pos="2171700" algn="l"/>
                <a:tab pos="2895600" algn="l"/>
                <a:tab pos="3619500" algn="l"/>
              </a:tabLst>
            </a:pPr>
            <a:r>
              <a:rPr lang="en-GB" sz="1200" b="1" dirty="0">
                <a:solidFill>
                  <a:srgbClr val="FFFFFF"/>
                </a:solidFill>
                <a:latin typeface="Arial" charset="0"/>
              </a:rPr>
              <a:t>Bakris GL et al. N </a:t>
            </a:r>
            <a:r>
              <a:rPr lang="en-GB" sz="1200" b="1" dirty="0" err="1">
                <a:solidFill>
                  <a:srgbClr val="FFFFFF"/>
                </a:solidFill>
                <a:latin typeface="Arial" charset="0"/>
              </a:rPr>
              <a:t>Engl</a:t>
            </a:r>
            <a:r>
              <a:rPr lang="en-GB" sz="1200" b="1" dirty="0">
                <a:solidFill>
                  <a:srgbClr val="FFFFFF"/>
                </a:solidFill>
                <a:latin typeface="Arial" charset="0"/>
              </a:rPr>
              <a:t> J Med 2020;383:2219-2229</a:t>
            </a:r>
          </a:p>
        </p:txBody>
      </p:sp>
      <p:pic>
        <p:nvPicPr>
          <p:cNvPr id="6" name="Picture 5" descr="Image"/>
          <p:cNvPicPr>
            <a:picLocks noChangeAspect="1"/>
          </p:cNvPicPr>
          <p:nvPr/>
        </p:nvPicPr>
        <p:blipFill>
          <a:blip r:embed="rId4" cstate="print"/>
          <a:stretch>
            <a:fillRect/>
          </a:stretch>
        </p:blipFill>
        <p:spPr>
          <a:xfrm>
            <a:off x="3580791" y="1028700"/>
            <a:ext cx="2896819" cy="5486400"/>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6B044-1A91-6AA3-DDEC-4139D1F0C38B}"/>
              </a:ext>
            </a:extLst>
          </p:cNvPr>
          <p:cNvSpPr>
            <a:spLocks noGrp="1"/>
          </p:cNvSpPr>
          <p:nvPr>
            <p:ph type="title"/>
          </p:nvPr>
        </p:nvSpPr>
        <p:spPr/>
        <p:txBody>
          <a:bodyPr/>
          <a:lstStyle/>
          <a:p>
            <a:r>
              <a:rPr lang="en-IN" sz="3200" dirty="0">
                <a:solidFill>
                  <a:srgbClr val="FFFF00"/>
                </a:solidFill>
                <a:latin typeface="Calibri" panose="020F0502020204030204" pitchFamily="34" charset="0"/>
                <a:cs typeface="Calibri" panose="020F0502020204030204" pitchFamily="34" charset="0"/>
              </a:rPr>
              <a:t>RESULTS CONCERNED WITH HYPERKALEMIA</a:t>
            </a:r>
          </a:p>
        </p:txBody>
      </p:sp>
      <p:sp>
        <p:nvSpPr>
          <p:cNvPr id="3" name="Content Placeholder 2">
            <a:extLst>
              <a:ext uri="{FF2B5EF4-FFF2-40B4-BE49-F238E27FC236}">
                <a16:creationId xmlns:a16="http://schemas.microsoft.com/office/drawing/2014/main" id="{AE85D0A7-CD8B-4BC3-07BE-A93818FF25D9}"/>
              </a:ext>
            </a:extLst>
          </p:cNvPr>
          <p:cNvSpPr>
            <a:spLocks noGrp="1"/>
          </p:cNvSpPr>
          <p:nvPr>
            <p:ph idx="1"/>
          </p:nvPr>
        </p:nvSpPr>
        <p:spPr>
          <a:xfrm>
            <a:off x="739775" y="2101850"/>
            <a:ext cx="8720138" cy="4760913"/>
          </a:xfrm>
        </p:spPr>
        <p:txBody>
          <a:bodyPr/>
          <a:lstStyle/>
          <a:p>
            <a:pPr algn="l"/>
            <a:r>
              <a:rPr lang="en-IN" sz="2400" b="0" i="0" u="none" strike="noStrike" baseline="0" dirty="0">
                <a:latin typeface="Calibri" panose="020F0502020204030204" pitchFamily="34" charset="0"/>
                <a:cs typeface="Calibri" panose="020F0502020204030204" pitchFamily="34" charset="0"/>
              </a:rPr>
              <a:t>Overall hyperkalemia-related </a:t>
            </a:r>
            <a:r>
              <a:rPr lang="en-US" sz="2400" b="0" i="0" u="none" strike="noStrike" baseline="0" dirty="0">
                <a:latin typeface="Calibri" panose="020F0502020204030204" pitchFamily="34" charset="0"/>
                <a:cs typeface="Calibri" panose="020F0502020204030204" pitchFamily="34" charset="0"/>
              </a:rPr>
              <a:t>adverse events were twice as frequent with finerenone as with placebo (18.3% and 9.0%, respectively), and the frequency of hyperkalemia leading to discontinuation of the trial regimen was also higher with finerenone (2.3% and 0.9% </a:t>
            </a:r>
            <a:r>
              <a:rPr lang="en-IN" sz="2400" b="0" i="0" u="none" strike="noStrike" baseline="0" dirty="0">
                <a:latin typeface="Calibri" panose="020F0502020204030204" pitchFamily="34" charset="0"/>
                <a:cs typeface="Calibri" panose="020F0502020204030204" pitchFamily="34" charset="0"/>
              </a:rPr>
              <a:t>in the respective groups)</a:t>
            </a:r>
          </a:p>
          <a:p>
            <a:pPr algn="l"/>
            <a:endParaRPr lang="en-IN" sz="2400" dirty="0">
              <a:latin typeface="Calibri" panose="020F0502020204030204" pitchFamily="34" charset="0"/>
              <a:cs typeface="Calibri" panose="020F0502020204030204" pitchFamily="34" charset="0"/>
            </a:endParaRPr>
          </a:p>
          <a:p>
            <a:pPr algn="l"/>
            <a:r>
              <a:rPr lang="en-IN" sz="2400" b="0" i="0" u="none" strike="noStrike" baseline="0" dirty="0">
                <a:solidFill>
                  <a:schemeClr val="bg1"/>
                </a:solidFill>
                <a:latin typeface="Calibri" panose="020F0502020204030204" pitchFamily="34" charset="0"/>
                <a:cs typeface="Calibri" panose="020F0502020204030204" pitchFamily="34" charset="0"/>
              </a:rPr>
              <a:t>No fatal hyperkalemia adverse events were reported</a:t>
            </a:r>
          </a:p>
          <a:p>
            <a:pPr algn="l"/>
            <a:endParaRPr lang="en-IN" sz="2400" dirty="0">
              <a:solidFill>
                <a:schemeClr val="bg1"/>
              </a:solidFill>
              <a:latin typeface="Calibri" panose="020F0502020204030204" pitchFamily="34" charset="0"/>
              <a:cs typeface="Calibri" panose="020F0502020204030204" pitchFamily="34" charset="0"/>
            </a:endParaRPr>
          </a:p>
          <a:p>
            <a:pPr algn="l"/>
            <a:r>
              <a:rPr lang="en-US" sz="2400" b="0" i="0" u="none" strike="noStrike" baseline="0" dirty="0">
                <a:solidFill>
                  <a:schemeClr val="bg1"/>
                </a:solidFill>
                <a:latin typeface="Calibri" panose="020F0502020204030204" pitchFamily="34" charset="0"/>
                <a:cs typeface="Calibri" panose="020F0502020204030204" pitchFamily="34" charset="0"/>
              </a:rPr>
              <a:t>Finerenone has been shown to be having </a:t>
            </a:r>
            <a:r>
              <a:rPr lang="en-US" sz="2400" b="0" i="0" u="none" strike="noStrike" baseline="0" dirty="0">
                <a:solidFill>
                  <a:srgbClr val="FFC000"/>
                </a:solidFill>
                <a:latin typeface="Calibri" panose="020F0502020204030204" pitchFamily="34" charset="0"/>
                <a:cs typeface="Calibri" panose="020F0502020204030204" pitchFamily="34" charset="0"/>
              </a:rPr>
              <a:t>smaller effects on </a:t>
            </a:r>
            <a:r>
              <a:rPr lang="en-IN" sz="2400" b="0" i="0" u="none" strike="noStrike" baseline="0" dirty="0">
                <a:solidFill>
                  <a:srgbClr val="FFC000"/>
                </a:solidFill>
                <a:latin typeface="Calibri" panose="020F0502020204030204" pitchFamily="34" charset="0"/>
                <a:cs typeface="Calibri" panose="020F0502020204030204" pitchFamily="34" charset="0"/>
              </a:rPr>
              <a:t>serum potassium levels than spironolactone</a:t>
            </a:r>
            <a:endParaRPr lang="en-IN" sz="2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2541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358775" y="122237"/>
            <a:ext cx="9364663" cy="238848"/>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600" b="1" dirty="0">
                <a:solidFill>
                  <a:srgbClr val="FFFFFF"/>
                </a:solidFill>
                <a:latin typeface="Arial" charset="0"/>
              </a:rPr>
              <a:t>Demographic and Clinical Characteristics of the Patients at Baseline.</a:t>
            </a:r>
          </a:p>
        </p:txBody>
      </p:sp>
      <p:pic>
        <p:nvPicPr>
          <p:cNvPr id="5122" name="Picture 2"/>
          <p:cNvPicPr>
            <a:picLocks noChangeAspect="1" noChangeArrowheads="1"/>
          </p:cNvPicPr>
          <p:nvPr/>
        </p:nvPicPr>
        <p:blipFill>
          <a:blip r:embed="rId3" cstate="print"/>
          <a:srcRect/>
          <a:stretch>
            <a:fillRect/>
          </a:stretch>
        </p:blipFill>
        <p:spPr bwMode="auto">
          <a:xfrm>
            <a:off x="7731557" y="6953303"/>
            <a:ext cx="2337955" cy="393595"/>
          </a:xfrm>
          <a:prstGeom prst="rect">
            <a:avLst/>
          </a:prstGeom>
          <a:noFill/>
        </p:spPr>
      </p:pic>
      <p:pic>
        <p:nvPicPr>
          <p:cNvPr id="6" name="Picture 5" descr="Image"/>
          <p:cNvPicPr>
            <a:picLocks noChangeAspect="1"/>
          </p:cNvPicPr>
          <p:nvPr/>
        </p:nvPicPr>
        <p:blipFill rotWithShape="1">
          <a:blip r:embed="rId4" cstate="print"/>
          <a:srcRect b="12356"/>
          <a:stretch/>
        </p:blipFill>
        <p:spPr>
          <a:xfrm>
            <a:off x="2417445" y="488666"/>
            <a:ext cx="5223511" cy="7040179"/>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B7FEA-8A27-78CD-13CC-3AD7B500E408}"/>
              </a:ext>
            </a:extLst>
          </p:cNvPr>
          <p:cNvSpPr txBox="1">
            <a:spLocks/>
          </p:cNvSpPr>
          <p:nvPr/>
        </p:nvSpPr>
        <p:spPr>
          <a:xfrm>
            <a:off x="739775" y="627064"/>
            <a:ext cx="8605838" cy="790574"/>
          </a:xfrm>
          <a:prstGeom prst="rect">
            <a:avLst/>
          </a:prstGeom>
        </p:spPr>
        <p:txBody>
          <a:bodyPr/>
          <a:lstStyle>
            <a:lvl1pPr algn="ctr" defTabSz="457200" rtl="0" fontAlgn="base" hangingPunct="0">
              <a:lnSpc>
                <a:spcPct val="97000"/>
              </a:lnSpc>
              <a:spcBef>
                <a:spcPct val="0"/>
              </a:spcBef>
              <a:spcAft>
                <a:spcPct val="0"/>
              </a:spcAft>
              <a:buClr>
                <a:srgbClr val="FFFFFF"/>
              </a:buClr>
              <a:buSzPct val="45000"/>
              <a:buFont typeface="StarSymbol" charset="0"/>
              <a:defRPr sz="2800" b="1">
                <a:solidFill>
                  <a:srgbClr val="FFFFFF"/>
                </a:solidFill>
                <a:latin typeface="+mj-lt"/>
                <a:ea typeface="+mj-ea"/>
                <a:cs typeface="+mj-cs"/>
              </a:defRPr>
            </a:lvl1pPr>
            <a:lvl2pPr marL="4318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2pPr>
            <a:lvl3pPr marL="6477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3pPr>
            <a:lvl4pPr marL="8636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4pPr>
            <a:lvl5pPr marL="10795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5pPr>
            <a:lvl6pPr marL="15367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6pPr>
            <a:lvl7pPr marL="19939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7pPr>
            <a:lvl8pPr marL="24511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8pPr>
            <a:lvl9pPr marL="29083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9pPr>
          </a:lstStyle>
          <a:p>
            <a:pPr eaLnBrk="1"/>
            <a:r>
              <a:rPr lang="en-IN" sz="3200" kern="0" dirty="0">
                <a:solidFill>
                  <a:srgbClr val="FFFF00"/>
                </a:solidFill>
                <a:latin typeface="Calibri" panose="020F0502020204030204" pitchFamily="34" charset="0"/>
                <a:cs typeface="Calibri" panose="020F0502020204030204" pitchFamily="34" charset="0"/>
              </a:rPr>
              <a:t>DISCUSSION</a:t>
            </a:r>
          </a:p>
        </p:txBody>
      </p:sp>
      <p:sp>
        <p:nvSpPr>
          <p:cNvPr id="3" name="Content Placeholder 2">
            <a:extLst>
              <a:ext uri="{FF2B5EF4-FFF2-40B4-BE49-F238E27FC236}">
                <a16:creationId xmlns:a16="http://schemas.microsoft.com/office/drawing/2014/main" id="{EF385A51-09E5-D355-0487-554829D8F35E}"/>
              </a:ext>
            </a:extLst>
          </p:cNvPr>
          <p:cNvSpPr txBox="1">
            <a:spLocks/>
          </p:cNvSpPr>
          <p:nvPr/>
        </p:nvSpPr>
        <p:spPr>
          <a:xfrm>
            <a:off x="739775" y="1646237"/>
            <a:ext cx="8720137" cy="5562600"/>
          </a:xfrm>
          <a:prstGeom prst="rect">
            <a:avLst/>
          </a:prstGeom>
        </p:spPr>
        <p:txBody>
          <a:bodyPr/>
          <a:lstStyle>
            <a:lvl1pPr marL="431800" indent="-323850" algn="l" defTabSz="457200" rtl="0" fontAlgn="base" hangingPunct="0">
              <a:lnSpc>
                <a:spcPct val="97000"/>
              </a:lnSpc>
              <a:spcBef>
                <a:spcPct val="0"/>
              </a:spcBef>
              <a:spcAft>
                <a:spcPts val="888"/>
              </a:spcAft>
              <a:buClr>
                <a:srgbClr val="FFFFFF"/>
              </a:buClr>
              <a:buSzPct val="100000"/>
              <a:buFont typeface="Arial" charset="0"/>
              <a:buChar char="•"/>
              <a:defRPr sz="2000">
                <a:solidFill>
                  <a:srgbClr val="FFFFFF"/>
                </a:solidFill>
                <a:latin typeface="+mn-lt"/>
                <a:ea typeface="+mn-ea"/>
                <a:cs typeface="+mn-cs"/>
              </a:defRPr>
            </a:lvl1pPr>
            <a:lvl2pPr marL="863600" indent="-287338" algn="l" defTabSz="457200" rtl="0" fontAlgn="base" hangingPunct="0">
              <a:lnSpc>
                <a:spcPct val="97000"/>
              </a:lnSpc>
              <a:spcBef>
                <a:spcPct val="0"/>
              </a:spcBef>
              <a:spcAft>
                <a:spcPts val="1138"/>
              </a:spcAft>
              <a:buClr>
                <a:srgbClr val="FFFFFF"/>
              </a:buClr>
              <a:buSzPct val="75000"/>
              <a:buFont typeface="StarSymbol" charset="0"/>
              <a:buChar char="–"/>
              <a:defRPr sz="2600">
                <a:solidFill>
                  <a:srgbClr val="FFFFFF"/>
                </a:solidFill>
                <a:latin typeface="+mn-lt"/>
                <a:ea typeface="+mn-ea"/>
                <a:cs typeface="+mn-cs"/>
              </a:defRPr>
            </a:lvl2pPr>
            <a:lvl3pPr marL="1295400" indent="-215900" algn="l" defTabSz="457200" rtl="0" fontAlgn="base" hangingPunct="0">
              <a:lnSpc>
                <a:spcPct val="97000"/>
              </a:lnSpc>
              <a:spcBef>
                <a:spcPct val="0"/>
              </a:spcBef>
              <a:spcAft>
                <a:spcPts val="850"/>
              </a:spcAft>
              <a:buClr>
                <a:srgbClr val="FFFFFF"/>
              </a:buClr>
              <a:buSzPct val="45000"/>
              <a:buFont typeface="StarSymbol" charset="0"/>
              <a:buChar char="●"/>
              <a:defRPr sz="2400">
                <a:solidFill>
                  <a:srgbClr val="FFFFFF"/>
                </a:solidFill>
                <a:latin typeface="+mn-lt"/>
                <a:ea typeface="+mn-ea"/>
                <a:cs typeface="+mn-cs"/>
              </a:defRPr>
            </a:lvl3pPr>
            <a:lvl4pPr marL="1727200" indent="-215900" algn="l" defTabSz="457200" rtl="0" fontAlgn="base" hangingPunct="0">
              <a:lnSpc>
                <a:spcPct val="97000"/>
              </a:lnSpc>
              <a:spcBef>
                <a:spcPct val="0"/>
              </a:spcBef>
              <a:spcAft>
                <a:spcPts val="575"/>
              </a:spcAft>
              <a:buClr>
                <a:srgbClr val="FFFFFF"/>
              </a:buClr>
              <a:buSzPct val="75000"/>
              <a:buFont typeface="StarSymbol" charset="0"/>
              <a:buChar char="–"/>
              <a:defRPr sz="2000">
                <a:solidFill>
                  <a:srgbClr val="FFFFFF"/>
                </a:solidFill>
                <a:latin typeface="+mn-lt"/>
                <a:ea typeface="+mn-ea"/>
                <a:cs typeface="+mn-cs"/>
              </a:defRPr>
            </a:lvl4pPr>
            <a:lvl5pPr marL="21590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5pPr>
            <a:lvl6pPr marL="26162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6pPr>
            <a:lvl7pPr marL="30734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7pPr>
            <a:lvl8pPr marL="35306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8pPr>
            <a:lvl9pPr marL="39878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9pPr>
          </a:lstStyle>
          <a:p>
            <a:pPr algn="l"/>
            <a:r>
              <a:rPr lang="en-US" sz="2200" b="0" i="0" u="none" strike="noStrike" baseline="0" dirty="0">
                <a:latin typeface="Calibri" panose="020F0502020204030204" pitchFamily="34" charset="0"/>
                <a:cs typeface="Calibri" panose="020F0502020204030204" pitchFamily="34" charset="0"/>
              </a:rPr>
              <a:t>Previous kidney-outcome trials that involved patients with CKD and type 2 diabetes targeting dual RAS blockade have shown a lack of efficacy and increased risk (including increased incidences of acute kidney injury, hypotension, and hyperkalemia); such adverse events may be due to the inhibition of two proximal targets in the RAS cascade. </a:t>
            </a:r>
            <a:r>
              <a:rPr lang="en-US" sz="2200" b="0" i="0" u="none" strike="noStrike" baseline="0" dirty="0">
                <a:solidFill>
                  <a:srgbClr val="FFC000"/>
                </a:solidFill>
                <a:latin typeface="Calibri" panose="020F0502020204030204" pitchFamily="34" charset="0"/>
                <a:cs typeface="Calibri" panose="020F0502020204030204" pitchFamily="34" charset="0"/>
              </a:rPr>
              <a:t>In our trial, which combined a single RAS blocker with a drug, finerenone, targeting the mineralocorticoid receptor, patients in the finerenone and placebo groups had a similar risk of acute kidney injury–related adverse events</a:t>
            </a:r>
          </a:p>
          <a:p>
            <a:pPr algn="l"/>
            <a:endParaRPr lang="en-US" sz="2200" kern="0" dirty="0">
              <a:solidFill>
                <a:srgbClr val="FFC000"/>
              </a:solidFill>
              <a:latin typeface="Calibri" panose="020F0502020204030204" pitchFamily="34" charset="0"/>
              <a:cs typeface="Calibri" panose="020F0502020204030204" pitchFamily="34" charset="0"/>
            </a:endParaRPr>
          </a:p>
          <a:p>
            <a:pPr algn="l"/>
            <a:r>
              <a:rPr lang="en-IN" sz="2200" b="0" i="0" u="none" strike="noStrike" baseline="0" dirty="0">
                <a:latin typeface="OTNEJMQuadraat"/>
              </a:rPr>
              <a:t>Although finerenone was associated </a:t>
            </a:r>
            <a:r>
              <a:rPr lang="en-US" sz="2200" b="0" i="0" u="none" strike="noStrike" baseline="0" dirty="0">
                <a:latin typeface="OTNEJMQuadraat"/>
              </a:rPr>
              <a:t>with a higher overall risk of hyperkalemia than placebo, discontinuation of the trial regimen due to hyperkalemia was infrequent in patients who received finerenone (2.3%) and markedly lower than in trials of dual RAS blockade (4.8% with combination therapy with a direct renin inhibitor and an ACE inhibitor or ARB20 and 9.2% with dual ACE inhibitor and ARB </a:t>
            </a:r>
            <a:r>
              <a:rPr lang="en-IN" sz="2200" b="0" i="0" u="none" strike="noStrike" baseline="0" dirty="0">
                <a:latin typeface="OTNEJMQuadraat"/>
              </a:rPr>
              <a:t>therapy)</a:t>
            </a:r>
            <a:endParaRPr lang="en-IN" sz="2200" kern="0" dirty="0">
              <a:solidFill>
                <a:srgbClr val="FFC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69635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739775" y="787983"/>
            <a:ext cx="8604250" cy="417935"/>
          </a:xfrm>
          <a:prstGeom prst="rect">
            <a:avLst/>
          </a:prstGeom>
          <a:noFill/>
          <a:ln w="9525">
            <a:noFill/>
            <a:miter lim="800000"/>
            <a:headEnd/>
            <a:tailEnd/>
          </a:ln>
        </p:spPr>
        <p:txBody>
          <a:bodyPr lIns="0" tIns="0" rIns="0" bIns="0" anchor="ctr">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b="1" dirty="0">
                <a:solidFill>
                  <a:srgbClr val="FFFF00"/>
                </a:solidFill>
                <a:latin typeface="Arial" charset="0"/>
              </a:rPr>
              <a:t>Conclusions</a:t>
            </a:r>
          </a:p>
        </p:txBody>
      </p:sp>
      <p:sp>
        <p:nvSpPr>
          <p:cNvPr id="10242" name="Rectangle 2"/>
          <p:cNvSpPr>
            <a:spLocks noGrp="1" noChangeArrowheads="1"/>
          </p:cNvSpPr>
          <p:nvPr>
            <p:ph type="body"/>
          </p:nvPr>
        </p:nvSpPr>
        <p:spPr>
          <a:xfrm>
            <a:off x="739775" y="1549400"/>
            <a:ext cx="8607425" cy="5241925"/>
          </a:xfrm>
          <a:ln/>
        </p:spPr>
        <p:txBody>
          <a:bodyPr anchor="t"/>
          <a:lstStyle/>
          <a:p>
            <a:pPr marL="431800" indent="-323850" algn="l">
              <a:lnSpc>
                <a:spcPct val="92000"/>
              </a:lnSpc>
              <a:spcAft>
                <a:spcPts val="888"/>
              </a:spcAft>
              <a:buSzPct val="100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b="0" dirty="0">
                <a:latin typeface="Arial" charset="0"/>
              </a:rPr>
              <a:t>In patients with CKD and type 2 diabetes, treatment with finerenone resulted in lower risks of CKD progression and cardiovascular events than placebo.</a:t>
            </a:r>
          </a:p>
        </p:txBody>
      </p:sp>
      <p:pic>
        <p:nvPicPr>
          <p:cNvPr id="10243" name="Picture 3"/>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FB1E8C-B8EE-5E22-14C7-6089BF8EA4A2}"/>
              </a:ext>
            </a:extLst>
          </p:cNvPr>
          <p:cNvPicPr>
            <a:picLocks noChangeAspect="1"/>
          </p:cNvPicPr>
          <p:nvPr/>
        </p:nvPicPr>
        <p:blipFill>
          <a:blip r:embed="rId2"/>
          <a:stretch>
            <a:fillRect/>
          </a:stretch>
        </p:blipFill>
        <p:spPr>
          <a:xfrm>
            <a:off x="552149" y="741241"/>
            <a:ext cx="8976327" cy="6077193"/>
          </a:xfrm>
          <a:prstGeom prst="rect">
            <a:avLst/>
          </a:prstGeom>
        </p:spPr>
      </p:pic>
    </p:spTree>
    <p:extLst>
      <p:ext uri="{BB962C8B-B14F-4D97-AF65-F5344CB8AC3E}">
        <p14:creationId xmlns:p14="http://schemas.microsoft.com/office/powerpoint/2010/main" val="1552565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7EDDB3-6766-10A1-A359-93F94B58895C}"/>
              </a:ext>
            </a:extLst>
          </p:cNvPr>
          <p:cNvPicPr>
            <a:picLocks noChangeAspect="1"/>
          </p:cNvPicPr>
          <p:nvPr/>
        </p:nvPicPr>
        <p:blipFill>
          <a:blip r:embed="rId2"/>
          <a:stretch>
            <a:fillRect/>
          </a:stretch>
        </p:blipFill>
        <p:spPr>
          <a:xfrm>
            <a:off x="976103" y="118874"/>
            <a:ext cx="8128418" cy="7321926"/>
          </a:xfrm>
          <a:prstGeom prst="rect">
            <a:avLst/>
          </a:prstGeom>
        </p:spPr>
      </p:pic>
    </p:spTree>
    <p:extLst>
      <p:ext uri="{BB962C8B-B14F-4D97-AF65-F5344CB8AC3E}">
        <p14:creationId xmlns:p14="http://schemas.microsoft.com/office/powerpoint/2010/main" val="1118107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241415-CFAD-46C9-B8B7-AE5373BD9F87}"/>
              </a:ext>
            </a:extLst>
          </p:cNvPr>
          <p:cNvPicPr>
            <a:picLocks noChangeAspect="1"/>
          </p:cNvPicPr>
          <p:nvPr/>
        </p:nvPicPr>
        <p:blipFill>
          <a:blip r:embed="rId2"/>
          <a:stretch>
            <a:fillRect/>
          </a:stretch>
        </p:blipFill>
        <p:spPr>
          <a:xfrm>
            <a:off x="665832" y="1371781"/>
            <a:ext cx="8748960" cy="4816112"/>
          </a:xfrm>
          <a:prstGeom prst="rect">
            <a:avLst/>
          </a:prstGeom>
        </p:spPr>
      </p:pic>
    </p:spTree>
    <p:extLst>
      <p:ext uri="{BB962C8B-B14F-4D97-AF65-F5344CB8AC3E}">
        <p14:creationId xmlns:p14="http://schemas.microsoft.com/office/powerpoint/2010/main" val="743126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460582-BE00-7D3E-727F-5670CA773B88}"/>
              </a:ext>
            </a:extLst>
          </p:cNvPr>
          <p:cNvPicPr>
            <a:picLocks noChangeAspect="1"/>
          </p:cNvPicPr>
          <p:nvPr/>
        </p:nvPicPr>
        <p:blipFill>
          <a:blip r:embed="rId2"/>
          <a:stretch>
            <a:fillRect/>
          </a:stretch>
        </p:blipFill>
        <p:spPr>
          <a:xfrm>
            <a:off x="569682" y="280172"/>
            <a:ext cx="8941260" cy="6999330"/>
          </a:xfrm>
          <a:prstGeom prst="rect">
            <a:avLst/>
          </a:prstGeom>
        </p:spPr>
      </p:pic>
    </p:spTree>
    <p:extLst>
      <p:ext uri="{BB962C8B-B14F-4D97-AF65-F5344CB8AC3E}">
        <p14:creationId xmlns:p14="http://schemas.microsoft.com/office/powerpoint/2010/main" val="2868287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F81851-4AFC-611A-817C-8C9261DB0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12" y="550862"/>
            <a:ext cx="4572000" cy="6457950"/>
          </a:xfrm>
          <a:prstGeom prst="rect">
            <a:avLst/>
          </a:prstGeom>
        </p:spPr>
      </p:pic>
      <p:pic>
        <p:nvPicPr>
          <p:cNvPr id="7" name="Picture 6">
            <a:extLst>
              <a:ext uri="{FF2B5EF4-FFF2-40B4-BE49-F238E27FC236}">
                <a16:creationId xmlns:a16="http://schemas.microsoft.com/office/drawing/2014/main" id="{7E098F15-8B9A-510A-3CA1-B9A3FD702B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9312" y="565079"/>
            <a:ext cx="5334000" cy="6443733"/>
          </a:xfrm>
          <a:prstGeom prst="rect">
            <a:avLst/>
          </a:prstGeom>
        </p:spPr>
      </p:pic>
    </p:spTree>
    <p:extLst>
      <p:ext uri="{BB962C8B-B14F-4D97-AF65-F5344CB8AC3E}">
        <p14:creationId xmlns:p14="http://schemas.microsoft.com/office/powerpoint/2010/main" val="455359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604DBB9-15DF-5124-4B23-B4DC89DA11B5}"/>
              </a:ext>
            </a:extLst>
          </p:cNvPr>
          <p:cNvSpPr txBox="1"/>
          <p:nvPr/>
        </p:nvSpPr>
        <p:spPr>
          <a:xfrm>
            <a:off x="2730545" y="232897"/>
            <a:ext cx="4619534" cy="584775"/>
          </a:xfrm>
          <a:prstGeom prst="rect">
            <a:avLst/>
          </a:prstGeom>
          <a:noFill/>
        </p:spPr>
        <p:txBody>
          <a:bodyPr wrap="none" rtlCol="0">
            <a:spAutoFit/>
          </a:bodyPr>
          <a:lstStyle/>
          <a:p>
            <a:r>
              <a:rPr lang="en-IN" sz="3200" b="1" dirty="0">
                <a:solidFill>
                  <a:srgbClr val="FFFF00"/>
                </a:solidFill>
                <a:latin typeface="Calibri" panose="020F0502020204030204" pitchFamily="34" charset="0"/>
                <a:cs typeface="Calibri" panose="020F0502020204030204" pitchFamily="34" charset="0"/>
              </a:rPr>
              <a:t>INFORMATION FROM FDA</a:t>
            </a:r>
            <a:endParaRPr lang="en-IN" b="1" dirty="0">
              <a:solidFill>
                <a:srgbClr val="FFFF00"/>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50D6C7DE-ABF7-5255-AFA8-09C5ACA34B80}"/>
              </a:ext>
            </a:extLst>
          </p:cNvPr>
          <p:cNvPicPr>
            <a:picLocks noChangeAspect="1"/>
          </p:cNvPicPr>
          <p:nvPr/>
        </p:nvPicPr>
        <p:blipFill>
          <a:blip r:embed="rId2"/>
          <a:stretch>
            <a:fillRect/>
          </a:stretch>
        </p:blipFill>
        <p:spPr>
          <a:xfrm>
            <a:off x="429975" y="1023004"/>
            <a:ext cx="9220674" cy="5804833"/>
          </a:xfrm>
          <a:prstGeom prst="rect">
            <a:avLst/>
          </a:prstGeom>
        </p:spPr>
      </p:pic>
    </p:spTree>
    <p:extLst>
      <p:ext uri="{BB962C8B-B14F-4D97-AF65-F5344CB8AC3E}">
        <p14:creationId xmlns:p14="http://schemas.microsoft.com/office/powerpoint/2010/main" val="1624369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A231067-B7F2-DB3F-7D66-CE8183EE917E}"/>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8760" r="2467"/>
          <a:stretch/>
        </p:blipFill>
        <p:spPr>
          <a:xfrm>
            <a:off x="849312" y="914733"/>
            <a:ext cx="8534400" cy="5760704"/>
          </a:xfrm>
        </p:spPr>
      </p:pic>
    </p:spTree>
    <p:extLst>
      <p:ext uri="{BB962C8B-B14F-4D97-AF65-F5344CB8AC3E}">
        <p14:creationId xmlns:p14="http://schemas.microsoft.com/office/powerpoint/2010/main" val="1839512722"/>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Gothic"/>
        <a:cs typeface="Gothic"/>
      </a:majorFont>
      <a:minorFont>
        <a:latin typeface="Times New Roman"/>
        <a:ea typeface="Gothic"/>
        <a:cs typeface="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Times New Roman" pitchFamily="16"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3006</TotalTime>
  <Words>1313</Words>
  <Application>Microsoft Office PowerPoint</Application>
  <PresentationFormat>Custom</PresentationFormat>
  <Paragraphs>70</Paragraphs>
  <Slides>27</Slides>
  <Notes>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Eligibility Criteria</vt:lpstr>
      <vt:lpstr>PowerPoint Presentation</vt:lpstr>
      <vt:lpstr>PowerPoint Presentation</vt:lpstr>
      <vt:lpstr>TRIAL PROCEDURES</vt:lpstr>
      <vt:lpstr>PowerPoint Presentation</vt:lpstr>
      <vt:lpstr>PowerPoint Presentation</vt:lpstr>
      <vt:lpstr>PowerPoint Presentation</vt:lpstr>
      <vt:lpstr>PowerPoint Presentation</vt:lpstr>
      <vt:lpstr>PowerPoint Presentation</vt:lpstr>
      <vt:lpstr>PowerPoint Presentation</vt:lpstr>
      <vt:lpstr>RESULTS CONCERNED WITH HYPERKALEMIA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Bob Starbird</dc:creator>
  <cp:lastModifiedBy>meghanadha22@gmail.com</cp:lastModifiedBy>
  <cp:revision>18</cp:revision>
  <dcterms:modified xsi:type="dcterms:W3CDTF">2022-07-31T20:24:21Z</dcterms:modified>
</cp:coreProperties>
</file>