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image/jpeg" Extension="jpe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4.xml"/>
  <Override ContentType="application/vnd.openxmlformats-officedocument.presentationml.slide+xml" PartName="/ppt/slides/slide43.xml"/>
  <Override ContentType="application/vnd.openxmlformats-officedocument.presentationml.slide+xml" PartName="/ppt/slides/slide18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4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44.xml"/>
  <Override ContentType="application/vnd.openxmlformats-officedocument.presentationml.slide+xml" PartName="/ppt/slides/slide2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</p:sldIdLst>
  <p:sldSz cy="6858000" cx="9144000"/>
  <p:notesSz cx="6858000" cy="9144000"/>
  <p:defaultTextStyle>
    <a:defPPr lvl="0">
      <a:defRPr lang="en-US"/>
    </a:defPPr>
    <a:lvl1pPr defTabSz="9144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EB136A-93EC-415F-B0F2-FABD15244B20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6BB965-510E-48AD-A2A2-3DF7C1E6EC7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6BB965-510E-48AD-A2A2-3DF7C1E6EC78}" type="slidenum">
              <a:rPr lang="en-US" smtClean="0"/>
              <a:t>41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E3AE2-1443-4AEC-A525-1774D3F9B004}" type="datetimeFigureOut">
              <a:rPr lang="en-US" smtClean="0"/>
              <a:pPr/>
              <a:t>11/1/2022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C5A7EE4A-6070-41DD-B1ED-5A933415FE3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E3AE2-1443-4AEC-A525-1774D3F9B004}" type="datetimeFigureOut">
              <a:rPr lang="en-US" smtClean="0"/>
              <a:pPr/>
              <a:t>11/1/2022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7EE4A-6070-41DD-B1ED-5A933415FE3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E3AE2-1443-4AEC-A525-1774D3F9B004}" type="datetimeFigureOut">
              <a:rPr lang="en-US" smtClean="0"/>
              <a:pPr/>
              <a:t>11/1/2022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C5A7EE4A-6070-41DD-B1ED-5A933415FE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E3AE2-1443-4AEC-A525-1774D3F9B004}" type="datetimeFigureOut">
              <a:rPr lang="en-US" smtClean="0"/>
              <a:pPr/>
              <a:t>11/1/2022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7EE4A-6070-41DD-B1ED-5A933415FE3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E3AE2-1443-4AEC-A525-1774D3F9B004}" type="datetimeFigureOut">
              <a:rPr lang="en-US" smtClean="0"/>
              <a:pPr/>
              <a:t>11/1/2022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7EE4A-6070-41DD-B1ED-5A933415FE3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E3AE2-1443-4AEC-A525-1774D3F9B004}" type="datetimeFigureOut">
              <a:rPr lang="en-US" smtClean="0"/>
              <a:pPr/>
              <a:t>11/1/2022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7EE4A-6070-41DD-B1ED-5A933415FE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E3AE2-1443-4AEC-A525-1774D3F9B004}" type="datetimeFigureOut">
              <a:rPr lang="en-US" smtClean="0"/>
              <a:pPr/>
              <a:t>11/1/2022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7EE4A-6070-41DD-B1ED-5A933415FE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E3AE2-1443-4AEC-A525-1774D3F9B004}" type="datetimeFigureOut">
              <a:rPr lang="en-US" smtClean="0"/>
              <a:pPr/>
              <a:t>11/1/2022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7EE4A-6070-41DD-B1ED-5A933415FE3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E3AE2-1443-4AEC-A525-1774D3F9B004}" type="datetimeFigureOut">
              <a:rPr lang="en-US" smtClean="0"/>
              <a:pPr/>
              <a:t>11/1/2022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C5A7EE4A-6070-41DD-B1ED-5A933415FE3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E3AE2-1443-4AEC-A525-1774D3F9B004}" type="datetimeFigureOut">
              <a:rPr lang="en-US" smtClean="0"/>
              <a:pPr/>
              <a:t>11/1/2022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7EE4A-6070-41DD-B1ED-5A933415FE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E3AE2-1443-4AEC-A525-1774D3F9B004}" type="datetimeFigureOut">
              <a:rPr lang="en-US" smtClean="0"/>
              <a:pPr/>
              <a:t>11/1/2022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7EE4A-6070-41DD-B1ED-5A933415FE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DAE3AE2-1443-4AEC-A525-1774D3F9B004}" type="datetimeFigureOut">
              <a:rPr lang="en-US" smtClean="0"/>
              <a:pPr/>
              <a:t>11/1/2022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C5A7EE4A-6070-41DD-B1ED-5A933415FE3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Dr </a:t>
            </a:r>
            <a:r>
              <a:rPr lang="en-US" dirty="0" err="1" smtClean="0"/>
              <a:t>Shifa</a:t>
            </a:r>
            <a:r>
              <a:rPr lang="en-US" dirty="0" smtClean="0"/>
              <a:t> C</a:t>
            </a:r>
            <a:endParaRPr lang="en-US" dirty="0"/>
          </a:p>
          <a:p>
            <a:r>
              <a:rPr lang="en-US" dirty="0" smtClean="0"/>
              <a:t>JR3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Compressive </a:t>
            </a:r>
            <a:r>
              <a:rPr lang="en-US" b="1" dirty="0" err="1" smtClean="0"/>
              <a:t>myelopathy</a:t>
            </a:r>
            <a:r>
              <a:rPr lang="en-US" b="1" dirty="0" smtClean="0"/>
              <a:t> - </a:t>
            </a:r>
            <a:r>
              <a:rPr lang="en-US" b="1" dirty="0" err="1" smtClean="0"/>
              <a:t>Extradural</a:t>
            </a:r>
            <a:endParaRPr lang="en-US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Anatomy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="" xmlns:a16="http://schemas.microsoft.com/office/drawing/2014/main" id="{FB6CBF69-58C7-AB6F-B9A6-71B7C6CB3FC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0600" y="1371600"/>
            <a:ext cx="7058634" cy="445222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3903EB0-0329-BA40-C421-812B6C5AF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3DFA334D-7913-9B63-4244-D6ACB4F0F5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0600" y="914400"/>
            <a:ext cx="7239000" cy="5486400"/>
          </a:xfrm>
          <a:ln w="254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9068289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="" xmlns:a16="http://schemas.microsoft.com/office/drawing/2014/main" id="{811FEDE4-8187-4768-3042-8E6617F64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A73EDB62-7612-7CD5-9E90-8F6DF4DB26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4694" y="1999294"/>
            <a:ext cx="6686550" cy="3777622"/>
          </a:xfrm>
        </p:spPr>
        <p:txBody>
          <a:bodyPr/>
          <a:lstStyle/>
          <a:p>
            <a:pPr marL="0" indent="0">
              <a:buNone/>
            </a:pPr>
            <a:endParaRPr lang="en-IN" dirty="0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58304200-3F83-2062-A292-2EE54691A8B1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" y="1973263"/>
            <a:ext cx="2994422" cy="576262"/>
          </a:xfrm>
        </p:spPr>
        <p:txBody>
          <a:bodyPr/>
          <a:lstStyle/>
          <a:p>
            <a:pPr marL="0" indent="0">
              <a:buNone/>
            </a:pPr>
            <a:endParaRPr lang="en-IN" dirty="0"/>
          </a:p>
        </p:txBody>
      </p:sp>
      <p:sp>
        <p:nvSpPr>
          <p:cNvPr id="7" name="Text Placeholder 6">
            <a:extLst>
              <a:ext uri="{FF2B5EF4-FFF2-40B4-BE49-F238E27FC236}">
                <a16:creationId xmlns="" xmlns:a16="http://schemas.microsoft.com/office/drawing/2014/main" id="{D5235587-8C3A-14D5-FDEC-830229A6E17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44816" y="1970088"/>
            <a:ext cx="2999184" cy="576262"/>
          </a:xfrm>
        </p:spPr>
        <p:txBody>
          <a:bodyPr/>
          <a:lstStyle/>
          <a:p>
            <a:pPr marL="0" indent="0">
              <a:buNone/>
            </a:pPr>
            <a:endParaRPr lang="en-IN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="" xmlns:a16="http://schemas.microsoft.com/office/drawing/2014/main" id="{D00564F2-4270-BA82-35BE-E8181B2611F1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5890023" y="2546350"/>
            <a:ext cx="3253978" cy="3352800"/>
          </a:xfrm>
        </p:spPr>
        <p:txBody>
          <a:bodyPr/>
          <a:lstStyle/>
          <a:p>
            <a:pPr marL="0" indent="0">
              <a:buNone/>
            </a:pPr>
            <a:endParaRPr lang="en-IN" dirty="0"/>
          </a:p>
        </p:txBody>
      </p:sp>
      <p:graphicFrame>
        <p:nvGraphicFramePr>
          <p:cNvPr id="9" name="Table 9">
            <a:extLst>
              <a:ext uri="{FF2B5EF4-FFF2-40B4-BE49-F238E27FC236}">
                <a16:creationId xmlns="" xmlns:a16="http://schemas.microsoft.com/office/drawing/2014/main" id="{DB9EA4BE-B50B-C35A-18E2-07B7DFCF01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1535912"/>
              </p:ext>
            </p:extLst>
          </p:nvPr>
        </p:nvGraphicFramePr>
        <p:xfrm>
          <a:off x="381000" y="381003"/>
          <a:ext cx="8458200" cy="60170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9400">
                  <a:extLst>
                    <a:ext uri="{9D8B030D-6E8A-4147-A177-3AD203B41FA5}">
                      <a16:colId xmlns="" xmlns:a16="http://schemas.microsoft.com/office/drawing/2014/main" val="1125779475"/>
                    </a:ext>
                  </a:extLst>
                </a:gridCol>
                <a:gridCol w="2819400">
                  <a:extLst>
                    <a:ext uri="{9D8B030D-6E8A-4147-A177-3AD203B41FA5}">
                      <a16:colId xmlns="" xmlns:a16="http://schemas.microsoft.com/office/drawing/2014/main" val="2493721009"/>
                    </a:ext>
                  </a:extLst>
                </a:gridCol>
                <a:gridCol w="2819400">
                  <a:extLst>
                    <a:ext uri="{9D8B030D-6E8A-4147-A177-3AD203B41FA5}">
                      <a16:colId xmlns="" xmlns:a16="http://schemas.microsoft.com/office/drawing/2014/main" val="3001051832"/>
                    </a:ext>
                  </a:extLst>
                </a:gridCol>
              </a:tblGrid>
              <a:tr h="909610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COMPRESSIVE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NONCOMPRESSIVE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="" xmlns:a16="http://schemas.microsoft.com/office/drawing/2014/main" val="2215987941"/>
                  </a:ext>
                </a:extLst>
              </a:tr>
              <a:tr h="401335">
                <a:tc>
                  <a:txBody>
                    <a:bodyPr/>
                    <a:lstStyle/>
                    <a:p>
                      <a:r>
                        <a:rPr lang="en-IN" dirty="0"/>
                        <a:t>Bony deformity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+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-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="" xmlns:a16="http://schemas.microsoft.com/office/drawing/2014/main" val="2016777779"/>
                  </a:ext>
                </a:extLst>
              </a:tr>
              <a:tr h="401335">
                <a:tc>
                  <a:txBody>
                    <a:bodyPr/>
                    <a:lstStyle/>
                    <a:p>
                      <a:r>
                        <a:rPr lang="en-IN" dirty="0"/>
                        <a:t>Bony tenderness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+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-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="" xmlns:a16="http://schemas.microsoft.com/office/drawing/2014/main" val="1520495024"/>
                  </a:ext>
                </a:extLst>
              </a:tr>
              <a:tr h="401335">
                <a:tc>
                  <a:txBody>
                    <a:bodyPr/>
                    <a:lstStyle/>
                    <a:p>
                      <a:r>
                        <a:rPr lang="en-IN" dirty="0"/>
                        <a:t>Girdle like sensation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+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-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="" xmlns:a16="http://schemas.microsoft.com/office/drawing/2014/main" val="2295197097"/>
                  </a:ext>
                </a:extLst>
              </a:tr>
              <a:tr h="692716">
                <a:tc>
                  <a:txBody>
                    <a:bodyPr/>
                    <a:lstStyle/>
                    <a:p>
                      <a:r>
                        <a:rPr lang="en-IN" dirty="0"/>
                        <a:t>Upper level of sensory loss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/>
                      </a:r>
                      <a:br>
                        <a:rPr lang="en-IN" dirty="0"/>
                      </a:br>
                      <a:r>
                        <a:rPr lang="en-IN" dirty="0"/>
                        <a:t>+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-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="" xmlns:a16="http://schemas.microsoft.com/office/drawing/2014/main" val="3549003020"/>
                  </a:ext>
                </a:extLst>
              </a:tr>
              <a:tr h="401335">
                <a:tc>
                  <a:txBody>
                    <a:bodyPr/>
                    <a:lstStyle/>
                    <a:p>
                      <a:r>
                        <a:rPr lang="en-IN" dirty="0"/>
                        <a:t>Zone of hyperesthesia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+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-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="" xmlns:a16="http://schemas.microsoft.com/office/drawing/2014/main" val="633206180"/>
                  </a:ext>
                </a:extLst>
              </a:tr>
              <a:tr h="401335">
                <a:tc>
                  <a:txBody>
                    <a:bodyPr/>
                    <a:lstStyle/>
                    <a:p>
                      <a:r>
                        <a:rPr lang="en-IN" dirty="0"/>
                        <a:t>Root pain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+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-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="" xmlns:a16="http://schemas.microsoft.com/office/drawing/2014/main" val="686767576"/>
                  </a:ext>
                </a:extLst>
              </a:tr>
              <a:tr h="401335">
                <a:tc>
                  <a:txBody>
                    <a:bodyPr/>
                    <a:lstStyle/>
                    <a:p>
                      <a:r>
                        <a:rPr lang="en-IN" dirty="0"/>
                        <a:t>Onset and progress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Gradual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Acute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="" xmlns:a16="http://schemas.microsoft.com/office/drawing/2014/main" val="3951164019"/>
                  </a:ext>
                </a:extLst>
              </a:tr>
              <a:tr h="401335">
                <a:tc>
                  <a:txBody>
                    <a:bodyPr/>
                    <a:lstStyle/>
                    <a:p>
                      <a:r>
                        <a:rPr lang="en-IN" dirty="0"/>
                        <a:t>Symmetry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Asymmetrical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Majority symmetrical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="" xmlns:a16="http://schemas.microsoft.com/office/drawing/2014/main" val="992413147"/>
                  </a:ext>
                </a:extLst>
              </a:tr>
              <a:tr h="401335">
                <a:tc>
                  <a:txBody>
                    <a:bodyPr/>
                    <a:lstStyle/>
                    <a:p>
                      <a:r>
                        <a:rPr lang="en-IN" dirty="0"/>
                        <a:t>Flexor spasm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Common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Absent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="" xmlns:a16="http://schemas.microsoft.com/office/drawing/2014/main" val="3276937868"/>
                  </a:ext>
                </a:extLst>
              </a:tr>
              <a:tr h="401335">
                <a:tc>
                  <a:txBody>
                    <a:bodyPr/>
                    <a:lstStyle/>
                    <a:p>
                      <a:r>
                        <a:rPr lang="en-IN" dirty="0"/>
                        <a:t>Pattern of deficit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IN" dirty="0" err="1"/>
                        <a:t>Elsberg</a:t>
                      </a:r>
                      <a:r>
                        <a:rPr lang="en-IN" dirty="0"/>
                        <a:t> phenomenon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Bilaterally symmetrical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="" xmlns:a16="http://schemas.microsoft.com/office/drawing/2014/main" val="3843453027"/>
                  </a:ext>
                </a:extLst>
              </a:tr>
              <a:tr h="401335">
                <a:tc>
                  <a:txBody>
                    <a:bodyPr/>
                    <a:lstStyle/>
                    <a:p>
                      <a:r>
                        <a:rPr lang="en-IN" dirty="0"/>
                        <a:t>Bladder and bowel involvement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Early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Late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="" xmlns:a16="http://schemas.microsoft.com/office/drawing/2014/main" val="155069971"/>
                  </a:ext>
                </a:extLst>
              </a:tr>
              <a:tr h="401335">
                <a:tc>
                  <a:txBody>
                    <a:bodyPr/>
                    <a:lstStyle/>
                    <a:p>
                      <a:r>
                        <a:rPr lang="en-IN" dirty="0"/>
                        <a:t>Example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TB spine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Acute transverse myelitis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="" xmlns:a16="http://schemas.microsoft.com/office/drawing/2014/main" val="2934238217"/>
                  </a:ext>
                </a:extLst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3045428" y="0"/>
            <a:ext cx="30531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Compressive v/s non-compressive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926392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9759FCB-3922-D7D1-C1B2-0CED24AA0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="" xmlns:a16="http://schemas.microsoft.com/office/drawing/2014/main" id="{DA75756D-C4FE-CD54-90E2-B8CE1CFD0D5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681266798"/>
              </p:ext>
            </p:extLst>
          </p:nvPr>
        </p:nvGraphicFramePr>
        <p:xfrm>
          <a:off x="533400" y="457200"/>
          <a:ext cx="8229600" cy="569773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743200">
                  <a:extLst>
                    <a:ext uri="{9D8B030D-6E8A-4147-A177-3AD203B41FA5}">
                      <a16:colId xmlns="" xmlns:a16="http://schemas.microsoft.com/office/drawing/2014/main" val="2753495956"/>
                    </a:ext>
                  </a:extLst>
                </a:gridCol>
                <a:gridCol w="2743200">
                  <a:extLst>
                    <a:ext uri="{9D8B030D-6E8A-4147-A177-3AD203B41FA5}">
                      <a16:colId xmlns="" xmlns:a16="http://schemas.microsoft.com/office/drawing/2014/main" val="1215261939"/>
                    </a:ext>
                  </a:extLst>
                </a:gridCol>
                <a:gridCol w="2743200">
                  <a:extLst>
                    <a:ext uri="{9D8B030D-6E8A-4147-A177-3AD203B41FA5}">
                      <a16:colId xmlns="" xmlns:a16="http://schemas.microsoft.com/office/drawing/2014/main" val="95647293"/>
                    </a:ext>
                  </a:extLst>
                </a:gridCol>
              </a:tblGrid>
              <a:tr h="137160">
                <a:tc gridSpan="2">
                  <a:txBody>
                    <a:bodyPr/>
                    <a:lstStyle/>
                    <a:p>
                      <a:r>
                        <a:rPr lang="en-IN" dirty="0"/>
                        <a:t>EXTRAMEDULLARY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INTRAMEDULLARY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73271864"/>
                  </a:ext>
                </a:extLst>
              </a:tr>
              <a:tr h="369825">
                <a:tc>
                  <a:txBody>
                    <a:bodyPr/>
                    <a:lstStyle/>
                    <a:p>
                      <a:r>
                        <a:rPr lang="en-IN" dirty="0"/>
                        <a:t>EXTRADURAL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INTRADURAL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59056796"/>
                  </a:ext>
                </a:extLst>
              </a:tr>
              <a:tr h="911898">
                <a:tc>
                  <a:txBody>
                    <a:bodyPr/>
                    <a:lstStyle/>
                    <a:p>
                      <a:r>
                        <a:rPr lang="en-IN" dirty="0"/>
                        <a:t>Spondylosis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Tumours: </a:t>
                      </a:r>
                      <a:r>
                        <a:rPr lang="en-IN" dirty="0" err="1"/>
                        <a:t>Neurofibroma,Meningioma</a:t>
                      </a:r>
                      <a:r>
                        <a:rPr lang="en-IN" dirty="0" smtClean="0"/>
                        <a:t>, </a:t>
                      </a:r>
                      <a:r>
                        <a:rPr lang="en-IN" dirty="0" err="1" smtClean="0"/>
                        <a:t>Lipoma,Sarcoma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Syrinx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29147406"/>
                  </a:ext>
                </a:extLst>
              </a:tr>
              <a:tr h="1185468">
                <a:tc>
                  <a:txBody>
                    <a:bodyPr/>
                    <a:lstStyle/>
                    <a:p>
                      <a:r>
                        <a:rPr lang="en-IN" dirty="0"/>
                        <a:t>Disc prolapse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Metastasis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err="1" smtClean="0"/>
                        <a:t>Tumors</a:t>
                      </a:r>
                      <a:r>
                        <a:rPr lang="en-IN" baseline="0" dirty="0" smtClean="0"/>
                        <a:t> </a:t>
                      </a:r>
                      <a:r>
                        <a:rPr lang="en-IN" dirty="0" smtClean="0"/>
                        <a:t>: </a:t>
                      </a:r>
                      <a:r>
                        <a:rPr lang="en-IN" dirty="0" err="1" smtClean="0"/>
                        <a:t>Ependymoma</a:t>
                      </a:r>
                      <a:r>
                        <a:rPr lang="en-IN" dirty="0"/>
                        <a:t>,</a:t>
                      </a:r>
                    </a:p>
                    <a:p>
                      <a:r>
                        <a:rPr lang="en-IN" dirty="0"/>
                        <a:t>Astrocytoma,</a:t>
                      </a:r>
                    </a:p>
                    <a:p>
                      <a:r>
                        <a:rPr lang="en-IN" dirty="0"/>
                        <a:t>Hemangioblastoma,</a:t>
                      </a:r>
                    </a:p>
                    <a:p>
                      <a:r>
                        <a:rPr lang="en-IN" dirty="0" err="1"/>
                        <a:t>Hematomyelia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72055176"/>
                  </a:ext>
                </a:extLst>
              </a:tr>
              <a:tr h="369825">
                <a:tc>
                  <a:txBody>
                    <a:bodyPr/>
                    <a:lstStyle/>
                    <a:p>
                      <a:r>
                        <a:rPr lang="en-IN" dirty="0"/>
                        <a:t>Trauma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Arachnoiditis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84174692"/>
                  </a:ext>
                </a:extLst>
              </a:tr>
              <a:tr h="638329">
                <a:tc>
                  <a:txBody>
                    <a:bodyPr/>
                    <a:lstStyle/>
                    <a:p>
                      <a:r>
                        <a:rPr lang="en-IN" dirty="0"/>
                        <a:t>Tumour: Metastasis,</a:t>
                      </a:r>
                    </a:p>
                    <a:p>
                      <a:r>
                        <a:rPr lang="en-IN" dirty="0"/>
                        <a:t>Multiple myeloma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AV malformation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90495834"/>
                  </a:ext>
                </a:extLst>
              </a:tr>
              <a:tr h="369825">
                <a:tc>
                  <a:txBody>
                    <a:bodyPr/>
                    <a:lstStyle/>
                    <a:p>
                      <a:r>
                        <a:rPr lang="en-IN" dirty="0"/>
                        <a:t>CVJ anomalies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Leukemic infiltration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42648858"/>
                  </a:ext>
                </a:extLst>
              </a:tr>
              <a:tr h="369825">
                <a:tc>
                  <a:txBody>
                    <a:bodyPr/>
                    <a:lstStyle/>
                    <a:p>
                      <a:r>
                        <a:rPr lang="en-IN" dirty="0"/>
                        <a:t>Fluorosis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Arachnoid cyst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66648346"/>
                  </a:ext>
                </a:extLst>
              </a:tr>
              <a:tr h="369825">
                <a:tc>
                  <a:txBody>
                    <a:bodyPr/>
                    <a:lstStyle/>
                    <a:p>
                      <a:r>
                        <a:rPr lang="en-IN" dirty="0"/>
                        <a:t>TB spine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Sarcoidosis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29235698"/>
                  </a:ext>
                </a:extLst>
              </a:tr>
              <a:tr h="369825">
                <a:tc>
                  <a:txBody>
                    <a:bodyPr/>
                    <a:lstStyle/>
                    <a:p>
                      <a:r>
                        <a:rPr lang="en-IN" dirty="0"/>
                        <a:t>Epidural abscess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82053156"/>
                  </a:ext>
                </a:extLst>
              </a:tr>
              <a:tr h="369825">
                <a:tc>
                  <a:txBody>
                    <a:bodyPr/>
                    <a:lstStyle/>
                    <a:p>
                      <a:r>
                        <a:rPr lang="en-IN" dirty="0"/>
                        <a:t>Epidural Hematoma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948184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512782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2326505-C18E-FCE9-1D8B-0622BF1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graphicFrame>
        <p:nvGraphicFramePr>
          <p:cNvPr id="4" name="Table 4">
            <a:extLst>
              <a:ext uri="{FF2B5EF4-FFF2-40B4-BE49-F238E27FC236}">
                <a16:creationId xmlns="" xmlns:a16="http://schemas.microsoft.com/office/drawing/2014/main" id="{E61DFD11-857F-3811-E8AF-E5CF473FB4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682003176"/>
              </p:ext>
            </p:extLst>
          </p:nvPr>
        </p:nvGraphicFramePr>
        <p:xfrm>
          <a:off x="990600" y="1905000"/>
          <a:ext cx="7637859" cy="30734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545953">
                  <a:extLst>
                    <a:ext uri="{9D8B030D-6E8A-4147-A177-3AD203B41FA5}">
                      <a16:colId xmlns="" xmlns:a16="http://schemas.microsoft.com/office/drawing/2014/main" val="2250565083"/>
                    </a:ext>
                  </a:extLst>
                </a:gridCol>
                <a:gridCol w="2545953">
                  <a:extLst>
                    <a:ext uri="{9D8B030D-6E8A-4147-A177-3AD203B41FA5}">
                      <a16:colId xmlns="" xmlns:a16="http://schemas.microsoft.com/office/drawing/2014/main" val="3333646287"/>
                    </a:ext>
                  </a:extLst>
                </a:gridCol>
                <a:gridCol w="2545953">
                  <a:extLst>
                    <a:ext uri="{9D8B030D-6E8A-4147-A177-3AD203B41FA5}">
                      <a16:colId xmlns="" xmlns:a16="http://schemas.microsoft.com/office/drawing/2014/main" val="3490715836"/>
                    </a:ext>
                  </a:extLst>
                </a:gridCol>
              </a:tblGrid>
              <a:tr h="614680">
                <a:tc>
                  <a:txBody>
                    <a:bodyPr/>
                    <a:lstStyle/>
                    <a:p>
                      <a:endParaRPr lang="en-IN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EXTRADURAL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INTRADURAL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="" xmlns:a16="http://schemas.microsoft.com/office/drawing/2014/main" val="2732566386"/>
                  </a:ext>
                </a:extLst>
              </a:tr>
              <a:tr h="614680">
                <a:tc>
                  <a:txBody>
                    <a:bodyPr/>
                    <a:lstStyle/>
                    <a:p>
                      <a:r>
                        <a:rPr lang="en-IN" dirty="0"/>
                        <a:t>Mode of onset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Symmetrical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Asymmetrical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="" xmlns:a16="http://schemas.microsoft.com/office/drawing/2014/main" val="2397707268"/>
                  </a:ext>
                </a:extLst>
              </a:tr>
              <a:tr h="614680">
                <a:tc>
                  <a:txBody>
                    <a:bodyPr/>
                    <a:lstStyle/>
                    <a:p>
                      <a:r>
                        <a:rPr lang="en-IN" dirty="0"/>
                        <a:t>Root pain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Less common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More common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="" xmlns:a16="http://schemas.microsoft.com/office/drawing/2014/main" val="3811657207"/>
                  </a:ext>
                </a:extLst>
              </a:tr>
              <a:tr h="614680">
                <a:tc>
                  <a:txBody>
                    <a:bodyPr/>
                    <a:lstStyle/>
                    <a:p>
                      <a:r>
                        <a:rPr lang="en-IN" dirty="0"/>
                        <a:t>Spinal tenderness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Common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Uncommon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="" xmlns:a16="http://schemas.microsoft.com/office/drawing/2014/main" val="1766889433"/>
                  </a:ext>
                </a:extLst>
              </a:tr>
              <a:tr h="614680">
                <a:tc>
                  <a:txBody>
                    <a:bodyPr/>
                    <a:lstStyle/>
                    <a:p>
                      <a:r>
                        <a:rPr lang="en-IN" dirty="0"/>
                        <a:t>Spinal deformity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Present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Absent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="" xmlns:a16="http://schemas.microsoft.com/office/drawing/2014/main" val="22763280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8915267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Etiology –</a:t>
            </a:r>
            <a:r>
              <a:rPr lang="en-US" dirty="0" err="1" smtClean="0"/>
              <a:t>Extramedullary</a:t>
            </a:r>
            <a:r>
              <a:rPr lang="en-US" dirty="0" smtClean="0"/>
              <a:t> </a:t>
            </a:r>
            <a:r>
              <a:rPr lang="en-US" dirty="0" err="1" smtClean="0"/>
              <a:t>extradural</a:t>
            </a:r>
            <a:r>
              <a:rPr lang="en-US" dirty="0" smtClean="0"/>
              <a:t> compressive </a:t>
            </a:r>
            <a:r>
              <a:rPr lang="en-US" dirty="0" err="1" smtClean="0"/>
              <a:t>myelopathy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Degenerative -</a:t>
            </a:r>
            <a:r>
              <a:rPr lang="en-US" dirty="0" err="1" smtClean="0"/>
              <a:t>spondylosis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Congenital </a:t>
            </a:r>
            <a:r>
              <a:rPr lang="en-US" dirty="0" smtClean="0"/>
              <a:t>–CVJ anomalies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Infections –epidural abscess, </a:t>
            </a:r>
            <a:r>
              <a:rPr lang="en-US" dirty="0" err="1" smtClean="0"/>
              <a:t>Pott</a:t>
            </a:r>
            <a:r>
              <a:rPr lang="en-US" dirty="0" smtClean="0"/>
              <a:t> spine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Vascular –epidural hematoma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Tumors – metastasis, multiple myeloma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Trauma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1.DEGENERATIVE </a:t>
            </a:r>
            <a:br>
              <a:rPr lang="en-US" dirty="0" smtClean="0"/>
            </a:br>
            <a:r>
              <a:rPr lang="en-US" dirty="0" err="1" smtClean="0"/>
              <a:t>Spondylosis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Age related degenerative changes of the spine.</a:t>
            </a:r>
          </a:p>
          <a:p>
            <a:r>
              <a:rPr lang="en-US" dirty="0" smtClean="0"/>
              <a:t>Starts with desiccation of the </a:t>
            </a:r>
            <a:r>
              <a:rPr lang="en-US" dirty="0" err="1" smtClean="0"/>
              <a:t>intervertebral</a:t>
            </a:r>
            <a:r>
              <a:rPr lang="en-US" dirty="0" smtClean="0"/>
              <a:t> discs.</a:t>
            </a:r>
          </a:p>
          <a:p>
            <a:r>
              <a:rPr lang="en-US" dirty="0" smtClean="0"/>
              <a:t>Bulging/ </a:t>
            </a:r>
            <a:r>
              <a:rPr lang="en-US" dirty="0" err="1" smtClean="0"/>
              <a:t>herniation</a:t>
            </a:r>
            <a:r>
              <a:rPr lang="en-US" dirty="0" smtClean="0"/>
              <a:t> of disc material</a:t>
            </a:r>
          </a:p>
          <a:p>
            <a:r>
              <a:rPr lang="en-US" dirty="0" err="1" smtClean="0"/>
              <a:t>Osteophyte</a:t>
            </a:r>
            <a:r>
              <a:rPr lang="en-US" dirty="0" smtClean="0"/>
              <a:t> formation along the vertebral endplates.</a:t>
            </a:r>
          </a:p>
          <a:p>
            <a:r>
              <a:rPr lang="en-US" dirty="0" smtClean="0"/>
              <a:t>Ossification &amp; hypertrophy of the PLL &amp; </a:t>
            </a:r>
            <a:r>
              <a:rPr lang="en-US" dirty="0" err="1" smtClean="0"/>
              <a:t>ligamenta</a:t>
            </a:r>
            <a:r>
              <a:rPr lang="en-US" dirty="0" smtClean="0"/>
              <a:t> </a:t>
            </a:r>
            <a:r>
              <a:rPr lang="en-US" dirty="0" err="1" smtClean="0"/>
              <a:t>flava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/>
          </a:bodyPr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FFBF06D0-33E2-626E-F417-C271A591F3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914400"/>
            <a:ext cx="3657600" cy="51054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7">
            <a:extLst>
              <a:ext uri="{FF2B5EF4-FFF2-40B4-BE49-F238E27FC236}">
                <a16:creationId xmlns="" xmlns:a16="http://schemas.microsoft.com/office/drawing/2014/main" id="{94EE6355-078D-042A-E767-0E94E9B7BFA2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219200" y="152400"/>
            <a:ext cx="6781800" cy="6400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Results in spinal canal </a:t>
            </a:r>
            <a:r>
              <a:rPr lang="en-US" dirty="0" err="1" smtClean="0"/>
              <a:t>stenosis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-with or without degenerative facet joints</a:t>
            </a:r>
          </a:p>
          <a:p>
            <a:pPr>
              <a:buNone/>
            </a:pPr>
            <a:r>
              <a:rPr lang="en-US" dirty="0" smtClean="0"/>
              <a:t>-with or without formation of </a:t>
            </a:r>
            <a:r>
              <a:rPr lang="en-US" dirty="0" err="1" smtClean="0"/>
              <a:t>osteophytes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-with or without a herniated disc</a:t>
            </a:r>
          </a:p>
          <a:p>
            <a:endParaRPr lang="en-US" dirty="0"/>
          </a:p>
        </p:txBody>
      </p:sp>
      <p:pic>
        <p:nvPicPr>
          <p:cNvPr id="6" name="Picture 7">
            <a:extLst>
              <a:ext uri="{FF2B5EF4-FFF2-40B4-BE49-F238E27FC236}">
                <a16:creationId xmlns="" xmlns:a16="http://schemas.microsoft.com/office/drawing/2014/main" id="{92E4C456-86B5-524B-60C2-DB45AE059FB9}"/>
              </a:ext>
            </a:extLst>
          </p:cNvPr>
          <p:cNvPicPr>
            <a:picLocks noGrp="1" noChangeAspect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600200"/>
            <a:ext cx="4495800" cy="457200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Mechanism of </a:t>
            </a:r>
            <a:r>
              <a:rPr lang="en-US" dirty="0" err="1" smtClean="0"/>
              <a:t>myelopathy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Narrowing of central canal- </a:t>
            </a:r>
            <a:r>
              <a:rPr lang="en-US" dirty="0" err="1" smtClean="0"/>
              <a:t>stenosis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              -Mechanical compression of neural elements.</a:t>
            </a:r>
          </a:p>
          <a:p>
            <a:pPr>
              <a:buNone/>
            </a:pPr>
            <a:r>
              <a:rPr lang="en-US" dirty="0" smtClean="0"/>
              <a:t>              -spinal cord ischemia due to compression of the vasculature.</a:t>
            </a:r>
          </a:p>
          <a:p>
            <a:r>
              <a:rPr lang="en-US" dirty="0" smtClean="0"/>
              <a:t>Neck movements – exacerbates compression</a:t>
            </a:r>
          </a:p>
          <a:p>
            <a:pPr>
              <a:buNone/>
            </a:pPr>
            <a:r>
              <a:rPr lang="en-US" dirty="0" smtClean="0"/>
              <a:t>             - canal diameter decreases by 2-3 mm in flexion </a:t>
            </a:r>
          </a:p>
          <a:p>
            <a:pPr>
              <a:buNone/>
            </a:pPr>
            <a:r>
              <a:rPr lang="en-US" dirty="0" smtClean="0"/>
              <a:t>             - extension can cause inward buckling of </a:t>
            </a:r>
            <a:r>
              <a:rPr lang="en-US" dirty="0" err="1" smtClean="0"/>
              <a:t>ligamentum</a:t>
            </a:r>
            <a:r>
              <a:rPr lang="en-US" dirty="0" smtClean="0"/>
              <a:t> </a:t>
            </a:r>
            <a:r>
              <a:rPr lang="en-US" dirty="0" err="1" smtClean="0"/>
              <a:t>flavum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dirty="0" err="1" smtClean="0"/>
              <a:t>myeloradiculopathy</a:t>
            </a:r>
            <a:endParaRPr lang="en-US" dirty="0" smtClean="0"/>
          </a:p>
          <a:p>
            <a:r>
              <a:rPr lang="en-US" dirty="0" smtClean="0"/>
              <a:t>At the level of compression – injury to AHC –LMN deficits.</a:t>
            </a:r>
          </a:p>
          <a:p>
            <a:r>
              <a:rPr lang="en-US" dirty="0" smtClean="0"/>
              <a:t>Weakness in arms/legs/both</a:t>
            </a:r>
          </a:p>
          <a:p>
            <a:r>
              <a:rPr lang="en-US" dirty="0" smtClean="0"/>
              <a:t>Sensory loss with a sensory level.</a:t>
            </a:r>
          </a:p>
          <a:p>
            <a:r>
              <a:rPr lang="en-US" dirty="0" smtClean="0"/>
              <a:t>Urinary &amp; rectal sphincter dysfunction.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Cervical </a:t>
            </a:r>
            <a:r>
              <a:rPr lang="en-US" dirty="0" err="1" smtClean="0"/>
              <a:t>spondylosis</a:t>
            </a:r>
            <a:endParaRPr lang="en-US" dirty="0" smtClean="0"/>
          </a:p>
          <a:p>
            <a:r>
              <a:rPr lang="en-US" dirty="0" smtClean="0"/>
              <a:t>Pain – neck, </a:t>
            </a:r>
            <a:r>
              <a:rPr lang="en-US" dirty="0" err="1" smtClean="0"/>
              <a:t>subscapular</a:t>
            </a:r>
            <a:r>
              <a:rPr lang="en-US" dirty="0" smtClean="0"/>
              <a:t> region, shoulder, often radiating to arms</a:t>
            </a:r>
          </a:p>
          <a:p>
            <a:r>
              <a:rPr lang="en-US" dirty="0" smtClean="0"/>
              <a:t>Numbness /</a:t>
            </a:r>
            <a:r>
              <a:rPr lang="en-US" dirty="0" err="1" smtClean="0"/>
              <a:t>paraesthesia</a:t>
            </a:r>
            <a:r>
              <a:rPr lang="en-US" dirty="0" smtClean="0"/>
              <a:t> along the arms (can follow a </a:t>
            </a:r>
            <a:r>
              <a:rPr lang="en-US" dirty="0" err="1" smtClean="0"/>
              <a:t>dermatomal</a:t>
            </a:r>
            <a:r>
              <a:rPr lang="en-US" dirty="0" smtClean="0"/>
              <a:t> pattern)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Gait disturbance (</a:t>
            </a:r>
            <a:r>
              <a:rPr lang="en-US" dirty="0" err="1" smtClean="0"/>
              <a:t>spastic,scissoring</a:t>
            </a:r>
            <a:r>
              <a:rPr lang="en-US" dirty="0" smtClean="0"/>
              <a:t>) </a:t>
            </a:r>
          </a:p>
          <a:p>
            <a:r>
              <a:rPr lang="en-US" dirty="0" smtClean="0"/>
              <a:t>Sensory deficits in lower limbs – reduced joint position &amp; vibration (dorsal column function) , loss of pain sensation</a:t>
            </a:r>
          </a:p>
          <a:p>
            <a:r>
              <a:rPr lang="en-US" dirty="0" smtClean="0"/>
              <a:t>UMN weakness in lower limbs ( exaggerated DTR, tone &amp; </a:t>
            </a:r>
            <a:r>
              <a:rPr lang="en-US" dirty="0" err="1" smtClean="0"/>
              <a:t>Babinski</a:t>
            </a:r>
            <a:r>
              <a:rPr lang="en-US" dirty="0" smtClean="0"/>
              <a:t>)</a:t>
            </a:r>
          </a:p>
          <a:p>
            <a:r>
              <a:rPr lang="en-US" dirty="0" smtClean="0"/>
              <a:t>LMN findings at the level of lesion in a </a:t>
            </a:r>
            <a:r>
              <a:rPr lang="en-US" dirty="0" err="1" smtClean="0"/>
              <a:t>myotomal</a:t>
            </a:r>
            <a:r>
              <a:rPr lang="en-US" dirty="0" smtClean="0"/>
              <a:t> distribution . In cervical </a:t>
            </a:r>
            <a:r>
              <a:rPr lang="en-US" dirty="0" err="1" smtClean="0"/>
              <a:t>spondylosis</a:t>
            </a:r>
            <a:r>
              <a:rPr lang="en-US" dirty="0" smtClean="0"/>
              <a:t> –C5C7</a:t>
            </a:r>
          </a:p>
          <a:p>
            <a:r>
              <a:rPr lang="en-US" dirty="0" smtClean="0"/>
              <a:t>Bladder dysfunction – urgency, frequency, and/or retention.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C2A6BCB-2E9F-4953-FCC0-1A57B8E1D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5">
            <a:extLst>
              <a:ext uri="{FF2B5EF4-FFF2-40B4-BE49-F238E27FC236}">
                <a16:creationId xmlns="" xmlns:a16="http://schemas.microsoft.com/office/drawing/2014/main" id="{269B1017-D108-29FA-99B4-51950123F94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066800"/>
            <a:ext cx="8515350" cy="4800599"/>
          </a:xfrm>
        </p:spPr>
      </p:pic>
    </p:spTree>
    <p:extLst>
      <p:ext uri="{BB962C8B-B14F-4D97-AF65-F5344CB8AC3E}">
        <p14:creationId xmlns="" xmlns:p14="http://schemas.microsoft.com/office/powerpoint/2010/main" val="17946213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Lumbar </a:t>
            </a:r>
            <a:r>
              <a:rPr lang="en-US" dirty="0" err="1" smtClean="0"/>
              <a:t>spondlosis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L4-L5 common site</a:t>
            </a:r>
          </a:p>
          <a:p>
            <a:r>
              <a:rPr lang="en-US" dirty="0" smtClean="0"/>
              <a:t>Sciatic pain </a:t>
            </a:r>
          </a:p>
          <a:p>
            <a:pPr>
              <a:buNone/>
            </a:pPr>
            <a:r>
              <a:rPr lang="en-US" dirty="0" smtClean="0"/>
              <a:t>S1component – </a:t>
            </a:r>
            <a:r>
              <a:rPr lang="en-US" dirty="0" err="1" smtClean="0"/>
              <a:t>posterolateral</a:t>
            </a:r>
            <a:r>
              <a:rPr lang="en-US" dirty="0" smtClean="0"/>
              <a:t> calf &amp; heel</a:t>
            </a:r>
          </a:p>
          <a:p>
            <a:pPr>
              <a:buNone/>
            </a:pPr>
            <a:r>
              <a:rPr lang="en-US" dirty="0" smtClean="0"/>
              <a:t>L5 component – </a:t>
            </a:r>
            <a:r>
              <a:rPr lang="en-US" dirty="0" err="1" smtClean="0"/>
              <a:t>anterolateral</a:t>
            </a:r>
            <a:r>
              <a:rPr lang="en-US" dirty="0" smtClean="0"/>
              <a:t> aspect of leg &amp; ankle.</a:t>
            </a:r>
          </a:p>
          <a:p>
            <a:r>
              <a:rPr lang="en-US" dirty="0" smtClean="0"/>
              <a:t>Femoral pain –L2-L3 –to front of thigh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xmlns="" id="{6AD2BE7A-C7DD-E90B-9D05-262D75A1A6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200" y="3015745"/>
            <a:ext cx="5181600" cy="197109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Investigations - MRI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NON-SURGICAL MANAGEMENT</a:t>
            </a:r>
          </a:p>
          <a:p>
            <a:r>
              <a:rPr lang="en-US" dirty="0" smtClean="0"/>
              <a:t>Cervical </a:t>
            </a:r>
            <a:r>
              <a:rPr lang="en-US" dirty="0" err="1" smtClean="0"/>
              <a:t>immobilisation</a:t>
            </a:r>
            <a:r>
              <a:rPr lang="en-US" dirty="0" smtClean="0"/>
              <a:t> (soft collar/brace)</a:t>
            </a:r>
          </a:p>
          <a:p>
            <a:r>
              <a:rPr lang="en-US" dirty="0" smtClean="0"/>
              <a:t>Restriction of high-risk activities(slippery surfaces, heavy lifting, action sports)</a:t>
            </a:r>
          </a:p>
          <a:p>
            <a:r>
              <a:rPr lang="en-US" dirty="0" smtClean="0"/>
              <a:t>Pain control – NSAIDS </a:t>
            </a:r>
            <a:r>
              <a:rPr lang="en-US" dirty="0" err="1" smtClean="0"/>
              <a:t>andother</a:t>
            </a:r>
            <a:r>
              <a:rPr lang="en-US" dirty="0" smtClean="0"/>
              <a:t> analgesics, anti-depressants.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SURGICAL DECOMPRESSION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Congenital / developmental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err="1" smtClean="0"/>
              <a:t>Cranio</a:t>
            </a:r>
            <a:r>
              <a:rPr lang="en-US" dirty="0" smtClean="0"/>
              <a:t>-</a:t>
            </a:r>
            <a:r>
              <a:rPr lang="en-US" dirty="0" smtClean="0"/>
              <a:t>vertebral junction anomalies- congenital malformations – skeletal</a:t>
            </a:r>
          </a:p>
          <a:p>
            <a:r>
              <a:rPr lang="en-US" b="1" dirty="0" smtClean="0"/>
              <a:t>Malformations of occipital bone</a:t>
            </a:r>
            <a:r>
              <a:rPr lang="en-US" dirty="0" smtClean="0"/>
              <a:t> – basilar </a:t>
            </a:r>
            <a:r>
              <a:rPr lang="en-US" dirty="0" err="1" smtClean="0"/>
              <a:t>invagination</a:t>
            </a:r>
            <a:r>
              <a:rPr lang="en-US" dirty="0" smtClean="0"/>
              <a:t>, remnants around foramen magnum, </a:t>
            </a:r>
            <a:r>
              <a:rPr lang="en-US" dirty="0" err="1" smtClean="0"/>
              <a:t>clivus</a:t>
            </a:r>
            <a:r>
              <a:rPr lang="en-US" dirty="0" smtClean="0"/>
              <a:t> segmentations</a:t>
            </a:r>
            <a:endParaRPr lang="en-US" dirty="0" smtClean="0"/>
          </a:p>
          <a:p>
            <a:r>
              <a:rPr lang="en-US" b="1" dirty="0" smtClean="0"/>
              <a:t>Malformations of Atlas – </a:t>
            </a:r>
            <a:r>
              <a:rPr lang="en-US" dirty="0" smtClean="0"/>
              <a:t>Failure of atlas segmentation from </a:t>
            </a:r>
            <a:r>
              <a:rPr lang="en-US" dirty="0" err="1" smtClean="0"/>
              <a:t>occiput</a:t>
            </a:r>
            <a:r>
              <a:rPr lang="en-US" dirty="0" smtClean="0"/>
              <a:t>, </a:t>
            </a:r>
            <a:r>
              <a:rPr lang="en-US" dirty="0" err="1" smtClean="0"/>
              <a:t>atlantoaccial</a:t>
            </a:r>
            <a:r>
              <a:rPr lang="en-US" dirty="0" smtClean="0"/>
              <a:t> fusion</a:t>
            </a:r>
          </a:p>
          <a:p>
            <a:r>
              <a:rPr lang="en-US" b="1" dirty="0" smtClean="0"/>
              <a:t>Malformations of axis </a:t>
            </a:r>
            <a:r>
              <a:rPr lang="en-US" dirty="0" smtClean="0"/>
              <a:t>– </a:t>
            </a:r>
          </a:p>
          <a:p>
            <a:pPr>
              <a:buNone/>
            </a:pPr>
            <a:r>
              <a:rPr lang="en-US" dirty="0" err="1" smtClean="0"/>
              <a:t>atlantoaxial</a:t>
            </a:r>
            <a:r>
              <a:rPr lang="en-US" dirty="0" smtClean="0"/>
              <a:t> segmentation failure</a:t>
            </a:r>
          </a:p>
          <a:p>
            <a:pPr>
              <a:buNone/>
            </a:pPr>
            <a:r>
              <a:rPr lang="en-US" dirty="0" smtClean="0"/>
              <a:t>Segmentation failure of C2 – C3</a:t>
            </a:r>
          </a:p>
          <a:p>
            <a:pPr>
              <a:buNone/>
            </a:pPr>
            <a:r>
              <a:rPr lang="en-US" dirty="0" smtClean="0"/>
              <a:t>Dens dysplasia- </a:t>
            </a:r>
            <a:r>
              <a:rPr lang="en-US" dirty="0" err="1" smtClean="0"/>
              <a:t>os</a:t>
            </a:r>
            <a:r>
              <a:rPr lang="en-US" dirty="0" smtClean="0"/>
              <a:t> </a:t>
            </a:r>
            <a:r>
              <a:rPr lang="en-US" dirty="0" err="1" smtClean="0"/>
              <a:t>odontoideum</a:t>
            </a:r>
            <a:r>
              <a:rPr lang="en-US" dirty="0" smtClean="0"/>
              <a:t>, </a:t>
            </a:r>
            <a:r>
              <a:rPr lang="en-US" dirty="0" err="1" smtClean="0"/>
              <a:t>odontoid</a:t>
            </a:r>
            <a:r>
              <a:rPr lang="en-US" dirty="0" smtClean="0"/>
              <a:t> </a:t>
            </a:r>
            <a:r>
              <a:rPr lang="en-US" dirty="0" err="1" smtClean="0"/>
              <a:t>hypoplasia</a:t>
            </a:r>
            <a:r>
              <a:rPr lang="en-US" dirty="0" smtClean="0"/>
              <a:t>/</a:t>
            </a:r>
            <a:r>
              <a:rPr lang="en-US" dirty="0" err="1" smtClean="0"/>
              <a:t>aplasia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A9C9A70-B25D-584F-D523-EE21AD9FA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830DD37-96DA-D580-6185-9B01B8B1BE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141537"/>
            <a:ext cx="7886700" cy="4351338"/>
          </a:xfrm>
        </p:spPr>
        <p:txBody>
          <a:bodyPr/>
          <a:lstStyle/>
          <a:p>
            <a:r>
              <a:rPr lang="en-IN"/>
              <a:t> 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6EFED7B-CAA1-D973-58CB-E8C27564BB4E}"/>
              </a:ext>
            </a:extLst>
          </p:cNvPr>
          <p:cNvSpPr txBox="1"/>
          <p:nvPr/>
        </p:nvSpPr>
        <p:spPr>
          <a:xfrm>
            <a:off x="2286000" y="324433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/>
              <a:t> </a:t>
            </a:r>
            <a:endParaRPr lang="en-US" dirty="0"/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xmlns="" id="{5725D32B-65B6-75F2-9B1A-8F1828A38E8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881" b="2340"/>
          <a:stretch/>
        </p:blipFill>
        <p:spPr>
          <a:xfrm>
            <a:off x="609600" y="1143001"/>
            <a:ext cx="81534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496470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A4F63E6-2FD9-A970-2E6A-9E06F635A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err="1"/>
              <a:t>Cranio</a:t>
            </a:r>
            <a:r>
              <a:rPr lang="en-IN" dirty="0"/>
              <a:t> vertebral junction anomalies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EF24C40-6C56-AD96-4EDD-04945B3D20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The transition site between mobile cranium and the relatively </a:t>
            </a:r>
            <a:r>
              <a:rPr lang="en-IN" dirty="0" smtClean="0"/>
              <a:t>rigid </a:t>
            </a:r>
            <a:r>
              <a:rPr lang="en-IN" dirty="0"/>
              <a:t>spinal column.</a:t>
            </a:r>
          </a:p>
          <a:p>
            <a:r>
              <a:rPr lang="en-IN" dirty="0"/>
              <a:t>The site of </a:t>
            </a:r>
            <a:r>
              <a:rPr lang="en-IN" dirty="0" err="1"/>
              <a:t>medullo</a:t>
            </a:r>
            <a:r>
              <a:rPr lang="en-IN" dirty="0"/>
              <a:t>- spinal junction.</a:t>
            </a:r>
          </a:p>
          <a:p>
            <a:r>
              <a:rPr lang="en-IN" dirty="0"/>
              <a:t>Parts of CV Junction:</a:t>
            </a:r>
          </a:p>
          <a:p>
            <a:pPr>
              <a:buFontTx/>
              <a:buChar char="-"/>
            </a:pPr>
            <a:r>
              <a:rPr lang="en-IN" dirty="0"/>
              <a:t>The occiput</a:t>
            </a:r>
          </a:p>
          <a:p>
            <a:pPr>
              <a:buFontTx/>
              <a:buChar char="-"/>
            </a:pPr>
            <a:r>
              <a:rPr lang="en-IN" dirty="0"/>
              <a:t>C1 ( Atlas)</a:t>
            </a:r>
          </a:p>
          <a:p>
            <a:pPr>
              <a:buFontTx/>
              <a:buChar char="-"/>
            </a:pPr>
            <a:r>
              <a:rPr lang="en-IN" dirty="0"/>
              <a:t>C2 (Axis)</a:t>
            </a:r>
          </a:p>
          <a:p>
            <a:pPr>
              <a:buFontTx/>
              <a:buChar char="-"/>
            </a:pPr>
            <a:r>
              <a:rPr lang="en-IN" dirty="0"/>
              <a:t>Their articulations</a:t>
            </a:r>
          </a:p>
          <a:p>
            <a:pPr>
              <a:buFontTx/>
              <a:buChar char="-"/>
            </a:pPr>
            <a:r>
              <a:rPr lang="en-IN" dirty="0"/>
              <a:t>Connecting ligaments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5">
            <a:extLst>
              <a:ext uri="{FF2B5EF4-FFF2-40B4-BE49-F238E27FC236}">
                <a16:creationId xmlns="" xmlns:a16="http://schemas.microsoft.com/office/drawing/2014/main" id="{9A5A8D52-6C55-6BDD-A591-3DCA97B7AD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8018" y="3154963"/>
            <a:ext cx="3886200" cy="28594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230986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84FFCC7-C84B-9E35-4313-5D2010E84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Neural structures in relation to CVJ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D19773C-E2FF-A594-2CD9-030E8D0698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The medulla</a:t>
            </a:r>
          </a:p>
          <a:p>
            <a:r>
              <a:rPr lang="en-IN" dirty="0"/>
              <a:t>Cerebellum ( the tonsils, </a:t>
            </a:r>
            <a:r>
              <a:rPr lang="en-IN" dirty="0" err="1"/>
              <a:t>biventral</a:t>
            </a:r>
            <a:r>
              <a:rPr lang="en-IN" dirty="0"/>
              <a:t> lobules, lower part of the vermis)</a:t>
            </a:r>
          </a:p>
          <a:p>
            <a:r>
              <a:rPr lang="en-IN" dirty="0"/>
              <a:t>4</a:t>
            </a:r>
            <a:r>
              <a:rPr lang="en-IN" baseline="30000" dirty="0"/>
              <a:t>th</a:t>
            </a:r>
            <a:r>
              <a:rPr lang="en-IN" dirty="0"/>
              <a:t> ventricle</a:t>
            </a:r>
          </a:p>
          <a:p>
            <a:r>
              <a:rPr lang="en-IN" dirty="0"/>
              <a:t>Rostral part of spinal cord</a:t>
            </a:r>
          </a:p>
          <a:p>
            <a:r>
              <a:rPr lang="en-IN" dirty="0"/>
              <a:t>Lower cranial and upper cervical nerves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571586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3425536-DC13-FCB9-0016-D6FAF672A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Craniometry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9DE10EC-1C81-5234-3AFF-44585CDB936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IN" dirty="0"/>
          </a:p>
          <a:p>
            <a:endParaRPr lang="en-US" dirty="0"/>
          </a:p>
        </p:txBody>
      </p:sp>
      <p:pic>
        <p:nvPicPr>
          <p:cNvPr id="5" name="Picture 5">
            <a:extLst>
              <a:ext uri="{FF2B5EF4-FFF2-40B4-BE49-F238E27FC236}">
                <a16:creationId xmlns="" xmlns:a16="http://schemas.microsoft.com/office/drawing/2014/main" id="{47DEC9A4-BE20-02F5-3CAB-A95A888D730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215" y="2459884"/>
            <a:ext cx="3668135" cy="2909836"/>
          </a:xfrm>
        </p:spPr>
      </p:pic>
      <p:pic>
        <p:nvPicPr>
          <p:cNvPr id="6" name="Picture 6">
            <a:extLst>
              <a:ext uri="{FF2B5EF4-FFF2-40B4-BE49-F238E27FC236}">
                <a16:creationId xmlns="" xmlns:a16="http://schemas.microsoft.com/office/drawing/2014/main" id="{1A47B381-D2F9-3431-3FD0-1707DEF0B0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173" y="2459885"/>
            <a:ext cx="3732609" cy="293040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744667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xmlns="" id="{83AEC109-E3D6-B609-9C77-F0AB59F8B897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685801"/>
            <a:ext cx="8229600" cy="5192606"/>
          </a:xfrm>
        </p:spPr>
      </p:pic>
    </p:spTree>
    <p:extLst>
      <p:ext uri="{BB962C8B-B14F-4D97-AF65-F5344CB8AC3E}">
        <p14:creationId xmlns:p14="http://schemas.microsoft.com/office/powerpoint/2010/main" xmlns="" val="24834189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DF6D375-04A2-C20F-E433-C85474C4A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88653848-EAC6-D452-7ADF-364324C105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4" y="1893095"/>
            <a:ext cx="7481292" cy="4726780"/>
          </a:xfrm>
        </p:spPr>
      </p:pic>
    </p:spTree>
    <p:extLst>
      <p:ext uri="{BB962C8B-B14F-4D97-AF65-F5344CB8AC3E}">
        <p14:creationId xmlns="" xmlns:p14="http://schemas.microsoft.com/office/powerpoint/2010/main" val="15798936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A844518-17B5-690B-A1B0-D902EB2B3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Clinical features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6E045CB-66A4-7E2E-4400-351FDEA3AD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1" y="1825626"/>
            <a:ext cx="6604397" cy="4091781"/>
          </a:xfrm>
        </p:spPr>
        <p:txBody>
          <a:bodyPr>
            <a:normAutofit fontScale="92500" lnSpcReduction="10000"/>
          </a:bodyPr>
          <a:lstStyle/>
          <a:p>
            <a:r>
              <a:rPr lang="en-IN" dirty="0"/>
              <a:t>Short  neck, low hairline, restricted neck movements</a:t>
            </a:r>
          </a:p>
          <a:p>
            <a:r>
              <a:rPr lang="en-IN" dirty="0"/>
              <a:t>Transient attacks of </a:t>
            </a:r>
            <a:r>
              <a:rPr lang="en-IN" dirty="0" err="1"/>
              <a:t>vertebro-basular</a:t>
            </a:r>
            <a:r>
              <a:rPr lang="en-IN" dirty="0"/>
              <a:t> insufficiency ( A-A dislocation)</a:t>
            </a:r>
          </a:p>
          <a:p>
            <a:r>
              <a:rPr lang="en-IN" dirty="0" err="1"/>
              <a:t>Myelopathic</a:t>
            </a:r>
            <a:r>
              <a:rPr lang="en-IN" dirty="0"/>
              <a:t> features – long tract involvement &amp; wasting</a:t>
            </a:r>
          </a:p>
          <a:p>
            <a:r>
              <a:rPr lang="en-IN" dirty="0"/>
              <a:t>Lower CN involvement –IX,X,XI,XII and rarely VII,VIII</a:t>
            </a:r>
          </a:p>
          <a:p>
            <a:r>
              <a:rPr lang="en-IN" dirty="0"/>
              <a:t>Cerebellar symptoms &amp; signs</a:t>
            </a:r>
          </a:p>
          <a:p>
            <a:r>
              <a:rPr lang="en-IN" dirty="0"/>
              <a:t>Features of raised </a:t>
            </a:r>
            <a:r>
              <a:rPr lang="en-IN" dirty="0" err="1"/>
              <a:t>iCT</a:t>
            </a:r>
            <a:r>
              <a:rPr lang="en-IN" dirty="0"/>
              <a:t> ( in Basilar invagination, </a:t>
            </a:r>
            <a:r>
              <a:rPr lang="en-IN" dirty="0" err="1"/>
              <a:t>Arnorld</a:t>
            </a:r>
            <a:r>
              <a:rPr lang="en-IN" dirty="0"/>
              <a:t> Chiari)</a:t>
            </a:r>
          </a:p>
          <a:p>
            <a:pPr marL="0" indent="0">
              <a:buNone/>
            </a:pPr>
            <a:endParaRPr lang="en-IN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000118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823E299-22C3-5054-279B-1AC8688F8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 </a:t>
            </a:r>
            <a:r>
              <a:rPr lang="en-IN" dirty="0" err="1"/>
              <a:t>Klippel</a:t>
            </a:r>
            <a:r>
              <a:rPr lang="en-IN" dirty="0"/>
              <a:t> </a:t>
            </a:r>
            <a:r>
              <a:rPr lang="en-IN" dirty="0" err="1"/>
              <a:t>Feil</a:t>
            </a:r>
            <a:r>
              <a:rPr lang="en-IN" dirty="0"/>
              <a:t> Syndrome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0C1C6B5-0B7D-EF03-9A3E-C8744D8715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Congenital fusion of cervical vertebrae</a:t>
            </a:r>
          </a:p>
          <a:p>
            <a:r>
              <a:rPr lang="en-IN" dirty="0" err="1"/>
              <a:t>Feil’s</a:t>
            </a:r>
            <a:r>
              <a:rPr lang="en-IN" dirty="0"/>
              <a:t> Triad</a:t>
            </a:r>
          </a:p>
          <a:p>
            <a:pPr marL="514350" indent="-514350">
              <a:buAutoNum type="arabicPeriod"/>
            </a:pPr>
            <a:r>
              <a:rPr lang="en-IN" dirty="0"/>
              <a:t>Low posterior hairline</a:t>
            </a:r>
          </a:p>
          <a:p>
            <a:pPr marL="514350" indent="-514350">
              <a:buAutoNum type="arabicPeriod"/>
            </a:pPr>
            <a:r>
              <a:rPr lang="en-IN" dirty="0"/>
              <a:t>Short neck</a:t>
            </a:r>
          </a:p>
          <a:p>
            <a:pPr marL="514350" indent="-514350">
              <a:buAutoNum type="arabicPeriod"/>
            </a:pPr>
            <a:r>
              <a:rPr lang="en-IN" dirty="0"/>
              <a:t>Limitation of head and neck movements 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658196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B2A4406-BC3A-38EE-63A3-DF8C39BFA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Chiari malformation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A76CAA9-BB93-B51C-56CF-4B7F74784C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747291"/>
            <a:ext cx="3886200" cy="4351338"/>
          </a:xfrm>
        </p:spPr>
        <p:txBody>
          <a:bodyPr>
            <a:normAutofit/>
          </a:bodyPr>
          <a:lstStyle/>
          <a:p>
            <a:r>
              <a:rPr lang="en-IN" dirty="0"/>
              <a:t>Chiari I: &gt;5mm descent of the caudal tip of cerebellar tonsils past the foramen magnum.  
Chiari II: brainstem, fourth ventricle, and &gt;5 mm tonsillar herniation with </a:t>
            </a:r>
            <a:r>
              <a:rPr lang="en-IN" dirty="0" err="1"/>
              <a:t>spina</a:t>
            </a:r>
            <a:r>
              <a:rPr lang="en-IN" dirty="0"/>
              <a:t> bifida. </a:t>
            </a:r>
          </a:p>
          <a:p>
            <a:endParaRPr lang="en-US" dirty="0"/>
          </a:p>
        </p:txBody>
      </p:sp>
      <p:pic>
        <p:nvPicPr>
          <p:cNvPr id="5" name="Picture 5">
            <a:extLst>
              <a:ext uri="{FF2B5EF4-FFF2-40B4-BE49-F238E27FC236}">
                <a16:creationId xmlns="" xmlns:a16="http://schemas.microsoft.com/office/drawing/2014/main" id="{8926BB6B-32C0-B653-DEA7-C037FC683A6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150" y="1607344"/>
            <a:ext cx="3886200" cy="3830884"/>
          </a:xfrm>
        </p:spPr>
      </p:pic>
    </p:spTree>
    <p:extLst>
      <p:ext uri="{BB962C8B-B14F-4D97-AF65-F5344CB8AC3E}">
        <p14:creationId xmlns="" xmlns:p14="http://schemas.microsoft.com/office/powerpoint/2010/main" val="5534332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A1306AB-90E2-F7AB-41FA-CA4EC129B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024A20C-EFC6-FF48-2783-9D6A7873A0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dirty="0">
                <a:solidFill>
                  <a:srgbClr val="2A2A2A"/>
                </a:solidFill>
                <a:effectLst/>
                <a:latin typeface="proxima_nova_rgregular"/>
              </a:rPr>
              <a:t>Chiari type I malformation is the most common and the least severe of the spectrum, often diagnosed in adulthood</a:t>
            </a:r>
          </a:p>
          <a:p>
            <a:r>
              <a:rPr lang="en-IN" dirty="0">
                <a:solidFill>
                  <a:srgbClr val="2A2A2A"/>
                </a:solidFill>
                <a:latin typeface="proxima_nova_rgregular"/>
              </a:rPr>
              <a:t>Chiari </a:t>
            </a:r>
            <a:r>
              <a:rPr lang="en-IN" dirty="0"/>
              <a:t> III: herniation of the cerebellum with or without the brainstem through a posterior </a:t>
            </a:r>
            <a:r>
              <a:rPr lang="en-IN" dirty="0" err="1"/>
              <a:t>encephalocele</a:t>
            </a:r>
            <a:r>
              <a:rPr lang="en-IN" dirty="0"/>
              <a:t>.
Chiari IV: Cerebellar hypoplasia or aplasia with normal posterior fossa and no hindbrain herniation.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709284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53BD939-853D-91B7-5A2C-D2DD88E22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3.Infections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2DB3440-7403-1465-DF22-C9B59CE08E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1.Epidural abscess</a:t>
            </a:r>
          </a:p>
          <a:p>
            <a:pPr marL="0" indent="0">
              <a:buNone/>
            </a:pPr>
            <a:r>
              <a:rPr lang="en-IN" dirty="0" smtClean="0"/>
              <a:t>2.Pott </a:t>
            </a:r>
            <a:r>
              <a:rPr lang="en-IN" dirty="0"/>
              <a:t>spine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521776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EFE88D8-EA68-63F9-051F-51790BE15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Epidural abscess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1C0D74C-4CB8-389C-7147-BD826CCC10D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IN" dirty="0"/>
              <a:t>Fever, midline vertebral pain, progressive limb weakness</a:t>
            </a:r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r>
              <a:rPr lang="en-IN" dirty="0"/>
              <a:t>2/3 – </a:t>
            </a:r>
            <a:r>
              <a:rPr lang="en-IN" dirty="0" smtClean="0"/>
              <a:t>haematogenous </a:t>
            </a:r>
            <a:endParaRPr lang="en-IN" dirty="0"/>
          </a:p>
          <a:p>
            <a:pPr marL="0" indent="0">
              <a:buNone/>
            </a:pPr>
            <a:r>
              <a:rPr lang="en-IN" dirty="0"/>
              <a:t>   1/3-from local infection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61D43C90-BADB-02EC-51CA-A099CEF96D2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29150" y="2178844"/>
            <a:ext cx="4514850" cy="4107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189826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950385F-655F-D2BA-F44C-81B0A76C5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Management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851E58D-5886-C07E-195A-F15367D3B23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IN" i="1" dirty="0"/>
              <a:t>Mycobacterium</a:t>
            </a:r>
          </a:p>
          <a:p>
            <a:r>
              <a:rPr lang="en-IN" i="1" dirty="0"/>
              <a:t>S. Aureus</a:t>
            </a:r>
            <a:r>
              <a:rPr lang="en-IN" dirty="0"/>
              <a:t> – 63 %
Gram-negative bacilli – 16 %
Streptococci – 9 %
Coagulase-negative staphylococci – 3 % (h/o prior spinal instrumentation)
Anaerobes – 2%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xmlns="" id="{2BE7BB5F-9524-76D2-A3E9-FDF9CF3B45CE}"/>
              </a:ext>
            </a:extLst>
          </p:cNvPr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dirty="0"/>
              <a:t>Surgical decompression ,&amp; drainage for most patients.</a:t>
            </a:r>
          </a:p>
          <a:p>
            <a:r>
              <a:rPr lang="en-IN" dirty="0" err="1"/>
              <a:t>Vancomycin</a:t>
            </a:r>
            <a:r>
              <a:rPr lang="en-IN" dirty="0"/>
              <a:t> plus </a:t>
            </a:r>
            <a:r>
              <a:rPr lang="en-IN" dirty="0" err="1"/>
              <a:t>cetriaxone</a:t>
            </a:r>
            <a:r>
              <a:rPr lang="en-IN" dirty="0"/>
              <a:t>/</a:t>
            </a:r>
            <a:r>
              <a:rPr lang="en-IN" dirty="0" err="1"/>
              <a:t>cefotaxime</a:t>
            </a:r>
            <a:endParaRPr lang="en-IN" dirty="0"/>
          </a:p>
          <a:p>
            <a:r>
              <a:rPr lang="en-IN" dirty="0" err="1"/>
              <a:t>Ceftazidime</a:t>
            </a:r>
            <a:r>
              <a:rPr lang="en-IN" dirty="0"/>
              <a:t>, </a:t>
            </a:r>
            <a:r>
              <a:rPr lang="en-IN" dirty="0" err="1"/>
              <a:t>cefepime</a:t>
            </a:r>
            <a:r>
              <a:rPr lang="en-IN" dirty="0"/>
              <a:t> or </a:t>
            </a:r>
            <a:r>
              <a:rPr lang="en-IN" dirty="0" err="1"/>
              <a:t>Meropenem</a:t>
            </a:r>
            <a:r>
              <a:rPr lang="en-IN" dirty="0"/>
              <a:t> when </a:t>
            </a:r>
            <a:r>
              <a:rPr lang="en-IN" i="1" dirty="0" err="1"/>
              <a:t>Psuedomonas</a:t>
            </a:r>
            <a:r>
              <a:rPr lang="en-IN" i="1" dirty="0"/>
              <a:t> </a:t>
            </a:r>
            <a:r>
              <a:rPr lang="en-IN" dirty="0"/>
              <a:t>is suspected ( ICU, invasive device, bedridden, post Surgery, DM)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276875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950385F-655F-D2BA-F44C-81B0A76C5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Management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851E58D-5886-C07E-195A-F15367D3B23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IN" i="1" dirty="0"/>
              <a:t>Mycobacterium</a:t>
            </a:r>
          </a:p>
          <a:p>
            <a:r>
              <a:rPr lang="en-IN" i="1" dirty="0"/>
              <a:t>S. Aureus</a:t>
            </a:r>
            <a:r>
              <a:rPr lang="en-IN" dirty="0"/>
              <a:t> – 63 %
Gram-negative bacilli – 16 %
Streptococci – 9 %
Coagulase-negative staphylococci – 3 % (h/o prior spinal instrumentation)
Anaerobes – 2%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xmlns="" id="{2BE7BB5F-9524-76D2-A3E9-FDF9CF3B45CE}"/>
              </a:ext>
            </a:extLst>
          </p:cNvPr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dirty="0"/>
              <a:t>Surgical decompression ,&amp; drainage for most patients.</a:t>
            </a:r>
          </a:p>
          <a:p>
            <a:r>
              <a:rPr lang="en-IN" dirty="0" err="1"/>
              <a:t>Vancomycin</a:t>
            </a:r>
            <a:r>
              <a:rPr lang="en-IN" dirty="0"/>
              <a:t> plus </a:t>
            </a:r>
            <a:r>
              <a:rPr lang="en-IN" dirty="0" err="1"/>
              <a:t>cetriaxone</a:t>
            </a:r>
            <a:r>
              <a:rPr lang="en-IN" dirty="0"/>
              <a:t>/</a:t>
            </a:r>
            <a:r>
              <a:rPr lang="en-IN" dirty="0" err="1"/>
              <a:t>cefotaxime</a:t>
            </a:r>
            <a:endParaRPr lang="en-IN" dirty="0"/>
          </a:p>
          <a:p>
            <a:r>
              <a:rPr lang="en-IN" dirty="0" err="1"/>
              <a:t>Ceftazidime</a:t>
            </a:r>
            <a:r>
              <a:rPr lang="en-IN" dirty="0"/>
              <a:t>, </a:t>
            </a:r>
            <a:r>
              <a:rPr lang="en-IN" dirty="0" err="1"/>
              <a:t>cefepime</a:t>
            </a:r>
            <a:r>
              <a:rPr lang="en-IN" dirty="0"/>
              <a:t> or </a:t>
            </a:r>
            <a:r>
              <a:rPr lang="en-IN" dirty="0" err="1"/>
              <a:t>Meropenem</a:t>
            </a:r>
            <a:r>
              <a:rPr lang="en-IN" dirty="0"/>
              <a:t> when </a:t>
            </a:r>
            <a:r>
              <a:rPr lang="en-IN" i="1" dirty="0" err="1"/>
              <a:t>Psuedomonas</a:t>
            </a:r>
            <a:r>
              <a:rPr lang="en-IN" i="1" dirty="0"/>
              <a:t> </a:t>
            </a:r>
            <a:r>
              <a:rPr lang="en-IN" dirty="0"/>
              <a:t>is suspected ( ICU, invasive device, bedridden, post Surgery, DM)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276875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BC35E16-F9B9-A7B7-ED8A-AC8455FD3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Pott Disease / tuberculous Spondylitis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8EA6342-9ED7-3179-F2A6-754E53C2B98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dirty="0"/>
              <a:t>Commonly lower thoracic &amp; upper lumbar</a:t>
            </a:r>
          </a:p>
          <a:p>
            <a:r>
              <a:rPr lang="en-IN" dirty="0"/>
              <a:t>Back pain- bone pain/ radicular</a:t>
            </a:r>
          </a:p>
          <a:p>
            <a:r>
              <a:rPr lang="en-IN" dirty="0"/>
              <a:t>Fever, weight loss</a:t>
            </a:r>
          </a:p>
          <a:p>
            <a:r>
              <a:rPr lang="en-IN" dirty="0"/>
              <a:t>50% neurological involvement</a:t>
            </a:r>
          </a:p>
          <a:p>
            <a:endParaRPr lang="en-IN" dirty="0"/>
          </a:p>
          <a:p>
            <a:pPr marL="0" indent="0">
              <a:buNone/>
            </a:pPr>
            <a:r>
              <a:rPr lang="en-IN" dirty="0"/>
              <a:t>Paraplegia </a:t>
            </a:r>
          </a:p>
          <a:p>
            <a:pPr marL="0" indent="0">
              <a:buNone/>
            </a:pPr>
            <a:r>
              <a:rPr lang="en-IN" dirty="0"/>
              <a:t>S</a:t>
            </a:r>
            <a:r>
              <a:rPr lang="en-IN" dirty="0" smtClean="0"/>
              <a:t>ensory symptoms</a:t>
            </a:r>
            <a:endParaRPr lang="en-IN" dirty="0"/>
          </a:p>
          <a:p>
            <a:pPr marL="0" indent="0">
              <a:buNone/>
            </a:pPr>
            <a:r>
              <a:rPr lang="en-IN" dirty="0"/>
              <a:t>Root pain</a:t>
            </a:r>
          </a:p>
          <a:p>
            <a:pPr marL="0" indent="0">
              <a:buNone/>
            </a:pPr>
            <a:r>
              <a:rPr lang="en-IN" dirty="0"/>
              <a:t>Cauda </a:t>
            </a:r>
            <a:r>
              <a:rPr lang="en-IN" dirty="0" err="1"/>
              <a:t>equina</a:t>
            </a:r>
            <a:endParaRPr lang="en-IN" dirty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xmlns="" id="{5DC6AEF4-F25F-6D83-3593-AC2095DAB8D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86250" y="1825627"/>
            <a:ext cx="4697016" cy="4667249"/>
          </a:xfrm>
        </p:spPr>
      </p:pic>
    </p:spTree>
    <p:extLst>
      <p:ext uri="{BB962C8B-B14F-4D97-AF65-F5344CB8AC3E}">
        <p14:creationId xmlns:p14="http://schemas.microsoft.com/office/powerpoint/2010/main" xmlns="" val="54195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xmlns="" id="{6A95470F-8F2F-3913-21EE-906B9DA417CE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95400" y="762000"/>
            <a:ext cx="6781800" cy="5715000"/>
          </a:xfrm>
        </p:spPr>
      </p:pic>
    </p:spTree>
    <p:extLst>
      <p:ext uri="{BB962C8B-B14F-4D97-AF65-F5344CB8AC3E}">
        <p14:creationId xmlns:p14="http://schemas.microsoft.com/office/powerpoint/2010/main" xmlns="" val="22807958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2E42C4-018E-E3AA-DC46-6F4BAD0D4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762000"/>
            <a:ext cx="7886700" cy="1988344"/>
          </a:xfrm>
        </p:spPr>
        <p:txBody>
          <a:bodyPr/>
          <a:lstStyle/>
          <a:p>
            <a:r>
              <a:rPr lang="en-IN" dirty="0"/>
              <a:t>TB spine with paraplegia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F5015B6-AEAE-FF03-771C-86AA5AB5DB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38250"/>
            <a:ext cx="7886700" cy="4938713"/>
          </a:xfrm>
        </p:spPr>
        <p:txBody>
          <a:bodyPr>
            <a:normAutofit fontScale="92500" lnSpcReduction="10000"/>
          </a:bodyPr>
          <a:lstStyle/>
          <a:p>
            <a:r>
              <a:rPr lang="en-IN" dirty="0"/>
              <a:t>Dorsal spine – more commonly involved</a:t>
            </a:r>
          </a:p>
          <a:p>
            <a:r>
              <a:rPr lang="en-IN" dirty="0"/>
              <a:t>Motor &gt; Sensory (Joint position &amp; vibration last to be lost.)</a:t>
            </a:r>
          </a:p>
          <a:p>
            <a:endParaRPr lang="en-IN" u="sng" dirty="0"/>
          </a:p>
          <a:p>
            <a:pPr marL="0" indent="0">
              <a:buNone/>
            </a:pPr>
            <a:r>
              <a:rPr lang="en-IN" u="sng" dirty="0"/>
              <a:t>Pathogenesis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/>
              <a:t>Inflammatory </a:t>
            </a:r>
            <a:r>
              <a:rPr lang="en-IN" dirty="0" err="1"/>
              <a:t>edema</a:t>
            </a:r>
            <a:r>
              <a:rPr lang="en-IN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/>
              <a:t>Extradural mass – tuberculous </a:t>
            </a:r>
            <a:r>
              <a:rPr lang="en-IN" dirty="0" err="1"/>
              <a:t>osteitis</a:t>
            </a:r>
            <a:r>
              <a:rPr lang="en-IN" dirty="0"/>
              <a:t>, cold abscess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/>
              <a:t>Bony disorder – </a:t>
            </a:r>
            <a:r>
              <a:rPr lang="en-IN" dirty="0" err="1"/>
              <a:t>sequestra</a:t>
            </a:r>
            <a:r>
              <a:rPr lang="en-IN" dirty="0"/>
              <a:t>, internal </a:t>
            </a:r>
            <a:r>
              <a:rPr lang="en-IN" dirty="0" err="1"/>
              <a:t>gibbus</a:t>
            </a:r>
            <a:endParaRPr lang="en-IN" dirty="0"/>
          </a:p>
          <a:p>
            <a:pPr marL="514350" indent="-514350">
              <a:buFont typeface="+mj-lt"/>
              <a:buAutoNum type="arabicPeriod"/>
            </a:pPr>
            <a:r>
              <a:rPr lang="en-IN" dirty="0"/>
              <a:t>Meningeal changes – </a:t>
            </a:r>
            <a:r>
              <a:rPr lang="en-IN" dirty="0" err="1"/>
              <a:t>dura</a:t>
            </a:r>
            <a:r>
              <a:rPr lang="en-IN" dirty="0"/>
              <a:t> not involved – extradural granulation – </a:t>
            </a:r>
            <a:r>
              <a:rPr lang="en-IN" dirty="0" smtClean="0"/>
              <a:t>cicatrisation- </a:t>
            </a:r>
            <a:r>
              <a:rPr lang="en-IN" dirty="0" err="1"/>
              <a:t>peridural</a:t>
            </a:r>
            <a:r>
              <a:rPr lang="en-IN" dirty="0"/>
              <a:t> fibrosis, paraplegia.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/>
              <a:t>Spinal cord infarction – ASA endarteritis, </a:t>
            </a:r>
            <a:r>
              <a:rPr lang="en-IN" dirty="0" err="1" smtClean="0"/>
              <a:t>periarteritis</a:t>
            </a:r>
            <a:r>
              <a:rPr lang="en-IN" dirty="0"/>
              <a:t>, thrombosis.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 err="1"/>
              <a:t>Myelomalacial</a:t>
            </a:r>
            <a:r>
              <a:rPr lang="en-IN" dirty="0"/>
              <a:t>, </a:t>
            </a:r>
            <a:r>
              <a:rPr lang="en-IN" dirty="0" smtClean="0"/>
              <a:t> </a:t>
            </a:r>
            <a:r>
              <a:rPr lang="en-IN" dirty="0" err="1" smtClean="0"/>
              <a:t>syringomyelic</a:t>
            </a:r>
            <a:r>
              <a:rPr lang="en-IN" dirty="0" smtClean="0"/>
              <a:t> </a:t>
            </a:r>
            <a:r>
              <a:rPr lang="en-IN" dirty="0"/>
              <a:t>changes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142908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DA00E73-A0B0-F179-AD9F-EF512C66D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4.Vascular lesions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704A247-1943-0F2B-CB65-22C9D461290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IN" dirty="0" smtClean="0"/>
              <a:t>Epidural Hematoma</a:t>
            </a:r>
            <a:endParaRPr lang="en-IN" b="1" dirty="0" smtClean="0">
              <a:solidFill>
                <a:srgbClr val="65419B"/>
              </a:solidFill>
              <a:latin typeface="Open Sans" panose="020B0606030504020204" pitchFamily="34" charset="0"/>
            </a:endParaRPr>
          </a:p>
          <a:p>
            <a:r>
              <a:rPr lang="en-IN" dirty="0" smtClean="0">
                <a:solidFill>
                  <a:srgbClr val="3D3D3D"/>
                </a:solidFill>
                <a:latin typeface="Open Sans" panose="020B0606030504020204" pitchFamily="34" charset="0"/>
              </a:rPr>
              <a:t> </a:t>
            </a:r>
            <a:r>
              <a:rPr lang="en-IN" sz="2000" dirty="0" smtClean="0">
                <a:solidFill>
                  <a:srgbClr val="3D3D3D"/>
                </a:solidFill>
                <a:latin typeface="Open Sans" panose="020B0606030504020204" pitchFamily="34" charset="0"/>
              </a:rPr>
              <a:t>can occur throughout the spine but are most common in the </a:t>
            </a:r>
            <a:r>
              <a:rPr lang="en-IN" sz="2000" dirty="0" err="1" smtClean="0">
                <a:solidFill>
                  <a:srgbClr val="3D3D3D"/>
                </a:solidFill>
                <a:latin typeface="Open Sans" panose="020B0606030504020204" pitchFamily="34" charset="0"/>
              </a:rPr>
              <a:t>cervicothoracic</a:t>
            </a:r>
            <a:r>
              <a:rPr lang="en-IN" sz="2000" dirty="0" smtClean="0">
                <a:solidFill>
                  <a:srgbClr val="3D3D3D"/>
                </a:solidFill>
                <a:latin typeface="Open Sans" panose="020B0606030504020204" pitchFamily="34" charset="0"/>
              </a:rPr>
              <a:t> region, usually posterior to the </a:t>
            </a:r>
            <a:r>
              <a:rPr lang="en-IN" sz="2000" dirty="0" err="1" smtClean="0">
                <a:solidFill>
                  <a:srgbClr val="3D3D3D"/>
                </a:solidFill>
                <a:latin typeface="Open Sans" panose="020B0606030504020204" pitchFamily="34" charset="0"/>
              </a:rPr>
              <a:t>thecal</a:t>
            </a:r>
            <a:r>
              <a:rPr lang="en-IN" sz="2000" dirty="0" smtClean="0">
                <a:solidFill>
                  <a:srgbClr val="3D3D3D"/>
                </a:solidFill>
                <a:latin typeface="Open Sans" panose="020B0606030504020204" pitchFamily="34" charset="0"/>
              </a:rPr>
              <a:t> sac over 2-4 vertebral levels</a:t>
            </a:r>
          </a:p>
          <a:p>
            <a:endParaRPr lang="en-IN" dirty="0" smtClean="0"/>
          </a:p>
          <a:p>
            <a:endParaRPr lang="en-IN" dirty="0" smtClean="0"/>
          </a:p>
          <a:p>
            <a:endParaRPr lang="en-IN" dirty="0"/>
          </a:p>
          <a:p>
            <a:pPr>
              <a:buNone/>
            </a:pP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8B197857-4D0C-C607-F137-D82639218C34}"/>
              </a:ext>
            </a:extLst>
          </p:cNvPr>
          <p:cNvPicPr>
            <a:picLocks noGrp="1" noChangeAspect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53000" y="1447800"/>
            <a:ext cx="3733800" cy="4724400"/>
          </a:xfrm>
        </p:spPr>
      </p:pic>
    </p:spTree>
    <p:extLst>
      <p:ext uri="{BB962C8B-B14F-4D97-AF65-F5344CB8AC3E}">
        <p14:creationId xmlns:p14="http://schemas.microsoft.com/office/powerpoint/2010/main" xmlns="" val="37990919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675F24C-45C0-76E2-FE1D-A1C1D8AD9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Etiology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FFC5587-FBE5-4AD3-DBA1-4917EFBF53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Spontaneous: most </a:t>
            </a:r>
            <a:r>
              <a:rPr lang="en-IN" dirty="0" smtClean="0"/>
              <a:t>common</a:t>
            </a:r>
            <a:r>
              <a:rPr lang="en-IN" dirty="0"/>
              <a:t> </a:t>
            </a:r>
            <a:r>
              <a:rPr lang="en-IN" dirty="0" smtClean="0"/>
              <a:t>(</a:t>
            </a:r>
            <a:r>
              <a:rPr lang="en-IN" dirty="0" smtClean="0"/>
              <a:t> </a:t>
            </a:r>
            <a:r>
              <a:rPr lang="en-IN" dirty="0"/>
              <a:t>a bleeding disorder or </a:t>
            </a:r>
            <a:r>
              <a:rPr lang="en-IN" dirty="0" smtClean="0"/>
              <a:t>over-anticoagulation)</a:t>
            </a:r>
            <a:r>
              <a:rPr lang="en-IN" dirty="0"/>
              <a:t>
trauma, e.g. Vertebral fracture
iatrogenic, e.g. Lumbar puncture, epidural </a:t>
            </a:r>
            <a:r>
              <a:rPr lang="en-IN" dirty="0" err="1"/>
              <a:t>anesthesia</a:t>
            </a:r>
            <a:r>
              <a:rPr lang="en-IN" dirty="0"/>
              <a:t>
spinal arteriovenous malformations or other vascular anomalies
spinal </a:t>
            </a:r>
            <a:r>
              <a:rPr lang="en-IN" dirty="0" err="1"/>
              <a:t>tumors</a:t>
            </a:r>
            <a:r>
              <a:rPr lang="en-IN" dirty="0"/>
              <a:t>
pregnancy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834446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506E28C-87CB-F3B0-8606-0CEF6436C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EEC189E-07F5-BF8B-536D-97ADA88FA4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/>
              <a:t>5. </a:t>
            </a:r>
            <a:r>
              <a:rPr lang="en-IN" dirty="0" err="1" smtClean="0"/>
              <a:t>Tumors</a:t>
            </a:r>
            <a:r>
              <a:rPr lang="en-IN" dirty="0" smtClean="0"/>
              <a:t> – metastasis, multiple myeloma</a:t>
            </a:r>
            <a:endParaRPr lang="en-IN" dirty="0"/>
          </a:p>
          <a:p>
            <a:pPr marL="0" indent="0">
              <a:buNone/>
            </a:pPr>
            <a:r>
              <a:rPr lang="en-IN" dirty="0"/>
              <a:t>6.Trauma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6824074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B045B74-8010-85C0-8308-A13A05D96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FD7066A-5523-6CA7-ED54-CDCDDF42EA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rtl="0" fontAlgn="base">
              <a:buNone/>
            </a:pPr>
            <a:r>
              <a:rPr lang="en-IN" dirty="0"/>
              <a:t>Symptoms </a:t>
            </a:r>
          </a:p>
          <a:p>
            <a:pPr marL="0" indent="0" rtl="0" fontAlgn="base">
              <a:buNone/>
            </a:pPr>
            <a:endParaRPr lang="en-IN" sz="1800" b="0" i="0" u="none" strike="noStrike" dirty="0">
              <a:solidFill>
                <a:srgbClr val="A53010"/>
              </a:solidFill>
              <a:effectLst/>
              <a:latin typeface="Noto Sans Symbols" panose="020B0502040504020204" pitchFamily="34" charset="0"/>
            </a:endParaRPr>
          </a:p>
          <a:p>
            <a:pPr rtl="0"/>
            <a:r>
              <a:rPr lang="en-IN" sz="1800" b="1" i="0" u="none" strike="noStrike" dirty="0">
                <a:effectLst/>
                <a:latin typeface="Century Gothic" panose="020B0502020202020204" pitchFamily="34" charset="0"/>
              </a:rPr>
              <a:t>Pain</a:t>
            </a:r>
            <a:r>
              <a:rPr lang="en-IN" sz="1800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en-IN" sz="1800" dirty="0" smtClean="0">
                <a:solidFill>
                  <a:srgbClr val="00B050"/>
                </a:solidFill>
                <a:latin typeface="Century Gothic" panose="020B0502020202020204" pitchFamily="34" charset="0"/>
              </a:rPr>
              <a:t>-</a:t>
            </a:r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Occurs early. Localised over the spine or in a root distribution.</a:t>
            </a:r>
            <a:endParaRPr lang="en-IN" dirty="0">
              <a:effectLst/>
            </a:endParaRPr>
          </a:p>
          <a:p>
            <a:pPr marL="0" indent="0" rtl="0">
              <a:buNone/>
            </a:pPr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Aggravated by coughing</a:t>
            </a:r>
            <a:r>
              <a:rPr lang="en-IN" sz="1800" b="0" i="0" u="none" strike="noStrike" dirty="0" smtClean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sneezing </a:t>
            </a:r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or straining.</a:t>
            </a:r>
            <a:endParaRPr lang="en-IN" dirty="0">
              <a:effectLst/>
            </a:endParaRPr>
          </a:p>
          <a:p>
            <a:pPr rtl="0"/>
            <a:r>
              <a:rPr lang="en-IN" sz="1800" b="1" i="0" u="none" strike="noStrike" dirty="0">
                <a:effectLst/>
                <a:latin typeface="Century Gothic" panose="020B0502020202020204" pitchFamily="34" charset="0"/>
              </a:rPr>
              <a:t>Sensory: </a:t>
            </a:r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Occurs early</a:t>
            </a:r>
            <a:r>
              <a:rPr lang="en-IN" sz="1800" b="0" i="0" u="none" strike="noStrike" dirty="0" smtClean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 </a:t>
            </a:r>
            <a:r>
              <a:rPr lang="en-IN" sz="1800" b="0" i="0" u="none" strike="noStrike" dirty="0" err="1" smtClean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Paraesthesia</a:t>
            </a:r>
            <a:r>
              <a:rPr lang="en-IN" sz="1800" b="0" i="0" u="none" strike="noStrike" dirty="0" smtClean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numbness </a:t>
            </a:r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spreading proximally to a level on trunk</a:t>
            </a:r>
            <a:endParaRPr lang="en-IN" dirty="0">
              <a:effectLst/>
            </a:endParaRPr>
          </a:p>
          <a:p>
            <a:pPr rtl="0"/>
            <a:r>
              <a:rPr lang="en-IN" sz="1800" b="1" i="0" u="none" strike="noStrike" dirty="0">
                <a:effectLst/>
                <a:latin typeface="Century Gothic" panose="020B0502020202020204" pitchFamily="34" charset="0"/>
              </a:rPr>
              <a:t>Motor-</a:t>
            </a:r>
            <a:r>
              <a:rPr lang="en-IN" sz="1800" b="0" i="0" u="none" strike="noStrike" dirty="0">
                <a:solidFill>
                  <a:srgbClr val="00B05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Occurs late. Weakness</a:t>
            </a:r>
            <a:r>
              <a:rPr lang="en-IN" sz="1800" b="0" i="0" u="none" strike="noStrike" dirty="0" smtClean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heaviness </a:t>
            </a:r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or stiffness of the limbs.</a:t>
            </a:r>
            <a:endParaRPr lang="en-IN" dirty="0">
              <a:effectLst/>
            </a:endParaRPr>
          </a:p>
          <a:p>
            <a:pPr rtl="0"/>
            <a:r>
              <a:rPr lang="en-IN" sz="1800" b="1" i="0" u="none" strike="noStrike" dirty="0">
                <a:effectLst/>
                <a:latin typeface="Century Gothic" panose="020B0502020202020204" pitchFamily="34" charset="0"/>
              </a:rPr>
              <a:t>Sphincters</a:t>
            </a:r>
            <a:r>
              <a:rPr lang="en-IN" sz="1800" b="0" i="0" u="none" strike="noStrike" dirty="0">
                <a:solidFill>
                  <a:srgbClr val="6AAC91"/>
                </a:solidFill>
                <a:effectLst/>
                <a:latin typeface="Century Gothic" panose="020B0502020202020204" pitchFamily="34" charset="0"/>
              </a:rPr>
              <a:t> -</a:t>
            </a:r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Urgency or hesitancy and retention of urine</a:t>
            </a:r>
            <a:endParaRPr lang="en-IN" dirty="0">
              <a:effectLst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0674285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3BD44F1-AE27-A5D0-A0F6-481693229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248797C-2A21-4131-C5DA-F10ADD73EB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rtl="0" fontAlgn="base"/>
            <a:r>
              <a:rPr lang="en-IN" sz="1800" b="1" i="0" u="none" strike="noStrike" dirty="0"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Above C5</a:t>
            </a:r>
            <a:r>
              <a:rPr lang="en-IN" sz="1800" dirty="0">
                <a:solidFill>
                  <a:srgbClr val="FF0000"/>
                </a:solidFill>
                <a:latin typeface="Century Gothic" panose="020B0502020202020204" pitchFamily="34" charset="0"/>
              </a:rPr>
              <a:t>  </a:t>
            </a:r>
            <a:r>
              <a:rPr lang="en-I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Life threatening</a:t>
            </a:r>
            <a:endParaRPr lang="en-IN" sz="1800" b="0" i="0" u="none" strike="noStrike" dirty="0">
              <a:solidFill>
                <a:srgbClr val="A53010"/>
              </a:solidFill>
              <a:effectLst/>
              <a:latin typeface="Noto Sans Symbols" panose="020B0502040504020204" pitchFamily="34" charset="0"/>
            </a:endParaRPr>
          </a:p>
          <a:p>
            <a:pPr marL="0" indent="0" rtl="0">
              <a:buNone/>
            </a:pPr>
            <a:r>
              <a:rPr lang="en-I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-UMN signs and sensory loss in all four limbs</a:t>
            </a:r>
            <a:endParaRPr lang="en-IN" dirty="0"/>
          </a:p>
          <a:p>
            <a:pPr marL="0" indent="0" rtl="0">
              <a:buNone/>
            </a:pPr>
            <a:r>
              <a:rPr lang="en-IN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-Diaphragmatic </a:t>
            </a:r>
            <a:r>
              <a:rPr lang="en-IN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weaknes</a:t>
            </a:r>
            <a:endParaRPr lang="en-IN" sz="1800" b="0" i="0" u="none" strike="noStrike" dirty="0">
              <a:solidFill>
                <a:srgbClr val="3F3F3F"/>
              </a:solidFill>
              <a:effectLst/>
              <a:latin typeface="Century Gothic" panose="020B0502020202020204" pitchFamily="34" charset="0"/>
            </a:endParaRPr>
          </a:p>
          <a:p>
            <a:pPr marL="0" indent="0" rtl="0">
              <a:buNone/>
            </a:pPr>
            <a:endParaRPr lang="en-IN" b="1" dirty="0">
              <a:solidFill>
                <a:srgbClr val="002060"/>
              </a:solidFill>
              <a:effectLst/>
            </a:endParaRPr>
          </a:p>
          <a:p>
            <a:pPr rtl="0" fontAlgn="base"/>
            <a:r>
              <a:rPr lang="en-IN" sz="1800" b="1" i="0" u="none" strike="noStrike" dirty="0"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C4-C5 level</a:t>
            </a:r>
            <a:r>
              <a:rPr lang="en-IN" sz="1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 </a:t>
            </a:r>
            <a:r>
              <a:rPr lang="en-IN" sz="1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- </a:t>
            </a:r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Quadriplegia with preserved respiratory function</a:t>
            </a:r>
          </a:p>
          <a:p>
            <a:pPr marL="0" indent="0" rtl="0" fontAlgn="base">
              <a:buNone/>
            </a:pPr>
            <a:endParaRPr lang="en-IN" sz="1800" b="1" i="0" u="none" strike="noStrike" dirty="0">
              <a:solidFill>
                <a:srgbClr val="002060"/>
              </a:solidFill>
              <a:effectLst/>
              <a:latin typeface="Noto Sans Symbols" panose="020B0502040504020204" pitchFamily="34" charset="0"/>
            </a:endParaRPr>
          </a:p>
          <a:p>
            <a:pPr rtl="0" fontAlgn="base"/>
            <a:r>
              <a:rPr lang="en-IN" sz="1800" b="1" i="0" u="none" strike="noStrike" dirty="0"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C5-T1 level:</a:t>
            </a:r>
            <a:r>
              <a:rPr lang="en-IN" sz="1800" b="0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LMN signs and segmental sensory loss in the </a:t>
            </a:r>
            <a:r>
              <a:rPr lang="en-IN" sz="1800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arms:UMN</a:t>
            </a:r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signs in the legs</a:t>
            </a:r>
          </a:p>
          <a:p>
            <a:pPr marL="0" indent="0" rtl="0" fontAlgn="base">
              <a:buNone/>
            </a:pPr>
            <a:endParaRPr lang="en-IN" sz="1800" b="1" i="0" u="none" strike="noStrike" dirty="0">
              <a:solidFill>
                <a:srgbClr val="002060"/>
              </a:solidFill>
              <a:effectLst/>
              <a:latin typeface="Noto Sans Symbols" panose="020B0502040504020204" pitchFamily="34" charset="0"/>
            </a:endParaRPr>
          </a:p>
          <a:p>
            <a:pPr rtl="0" fontAlgn="base"/>
            <a:r>
              <a:rPr lang="en-IN" sz="1800" b="1" i="0" u="none" strike="noStrike" dirty="0"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Thoracic cord:</a:t>
            </a:r>
            <a:r>
              <a:rPr lang="en-IN" sz="1800" b="0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Spastic paraplegia with sensory level on the trunk</a:t>
            </a:r>
            <a:endParaRPr lang="en-IN" sz="1800" dirty="0">
              <a:solidFill>
                <a:srgbClr val="A53010"/>
              </a:solidFill>
              <a:latin typeface="Noto Sans Symbols" panose="020B0502040504020204" pitchFamily="34" charset="0"/>
            </a:endParaRPr>
          </a:p>
          <a:p>
            <a:pPr marL="0" indent="0" rtl="0" fontAlgn="base">
              <a:buNone/>
            </a:pPr>
            <a:r>
              <a:rPr lang="en-IN" sz="1800" b="0" i="0" u="none" strike="noStrike" dirty="0">
                <a:solidFill>
                  <a:srgbClr val="A53010"/>
                </a:solidFill>
                <a:effectLst/>
                <a:latin typeface="Noto Sans Symbols" panose="020B0502040504020204" pitchFamily="34" charset="0"/>
              </a:rPr>
              <a:t>-</a:t>
            </a:r>
            <a:r>
              <a:rPr lang="en-IN" sz="1800" dirty="0">
                <a:solidFill>
                  <a:srgbClr val="A53010"/>
                </a:solidFill>
                <a:latin typeface="Noto Sans Symbols" panose="020B0502040504020204" pitchFamily="34" charset="0"/>
              </a:rPr>
              <a:t> </a:t>
            </a:r>
            <a:r>
              <a:rPr lang="en-IN" sz="1800" dirty="0">
                <a:latin typeface="Noto Sans Symbols" panose="020B0502040504020204" pitchFamily="34" charset="0"/>
              </a:rPr>
              <a:t>S</a:t>
            </a:r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acral sensory loss and extensor plantar responses</a:t>
            </a:r>
            <a:endParaRPr lang="en-IN" dirty="0">
              <a:effectLst/>
            </a:endParaRPr>
          </a:p>
          <a:p>
            <a:pPr marL="0" indent="0">
              <a:buNone/>
            </a:pP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103108859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245A410-123D-9265-140F-CB80D6B3C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3C25149-EE6D-6455-A813-5D23004D60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b="1" dirty="0">
              <a:solidFill>
                <a:srgbClr val="002060"/>
              </a:solidFill>
            </a:endParaRPr>
          </a:p>
          <a:p>
            <a:pPr marL="0" indent="0" rtl="0" fontAlgn="base">
              <a:buNone/>
            </a:pPr>
            <a:r>
              <a:rPr lang="en-IN" sz="1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L</a:t>
            </a:r>
            <a:r>
              <a:rPr lang="en-IN" sz="1800" b="1" i="0" u="none" strike="noStrike" dirty="0"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umbar cord and cauda </a:t>
            </a:r>
            <a:r>
              <a:rPr lang="en-IN" sz="1800" b="1" i="0" u="none" strike="noStrike" dirty="0" err="1"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equina</a:t>
            </a:r>
            <a:endParaRPr lang="en-IN" sz="1800" b="1" i="0" u="none" strike="noStrike" dirty="0">
              <a:solidFill>
                <a:srgbClr val="002060"/>
              </a:solidFill>
              <a:effectLst/>
              <a:latin typeface="Noto Sans Symbols" panose="020B0502040504020204" pitchFamily="34" charset="0"/>
            </a:endParaRPr>
          </a:p>
          <a:p>
            <a:pPr rtl="0"/>
            <a:r>
              <a:rPr lang="en-IN" sz="1800" b="1" i="0" u="none" strike="noStrike" dirty="0"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L1-L2 </a:t>
            </a:r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Absent </a:t>
            </a:r>
            <a:r>
              <a:rPr lang="en-IN" sz="1800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cremasteric</a:t>
            </a:r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reflex</a:t>
            </a:r>
            <a:endParaRPr lang="en-IN" dirty="0">
              <a:effectLst/>
            </a:endParaRPr>
          </a:p>
          <a:p>
            <a:pPr rtl="0"/>
            <a:r>
              <a:rPr lang="en-IN" sz="1800" b="1" i="0" u="none" strike="noStrike" dirty="0"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L2-L4</a:t>
            </a:r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Weak hip adduction ,knee extension and patellar reflex</a:t>
            </a:r>
            <a:endParaRPr lang="en-IN" dirty="0">
              <a:effectLst/>
            </a:endParaRPr>
          </a:p>
          <a:p>
            <a:pPr rtl="0"/>
            <a:r>
              <a:rPr lang="en-IN" sz="1800" b="1" i="0" u="none" strike="noStrike" dirty="0"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L5-S1</a:t>
            </a:r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Paralyses movements at ankle and foot ,hip extension and absent ankle jerk</a:t>
            </a:r>
            <a:endParaRPr lang="en-IN" dirty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1342620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C2F649F-D47E-39F8-D923-01AB86DDF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8CC80F2-1382-1336-9BB7-F8E1BEA6C6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xmlns="" id="{74C1ECE8-CB85-D310-5E01-39331DCDFE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052114402"/>
              </p:ext>
            </p:extLst>
          </p:nvPr>
        </p:nvGraphicFramePr>
        <p:xfrm>
          <a:off x="723304" y="381002"/>
          <a:ext cx="7887297" cy="593191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24544">
                  <a:extLst>
                    <a:ext uri="{9D8B030D-6E8A-4147-A177-3AD203B41FA5}">
                      <a16:colId xmlns:a16="http://schemas.microsoft.com/office/drawing/2014/main" xmlns="" val="804555162"/>
                    </a:ext>
                  </a:extLst>
                </a:gridCol>
                <a:gridCol w="2633654">
                  <a:extLst>
                    <a:ext uri="{9D8B030D-6E8A-4147-A177-3AD203B41FA5}">
                      <a16:colId xmlns:a16="http://schemas.microsoft.com/office/drawing/2014/main" xmlns="" val="2850174913"/>
                    </a:ext>
                  </a:extLst>
                </a:gridCol>
                <a:gridCol w="2629099">
                  <a:extLst>
                    <a:ext uri="{9D8B030D-6E8A-4147-A177-3AD203B41FA5}">
                      <a16:colId xmlns:a16="http://schemas.microsoft.com/office/drawing/2014/main" xmlns="" val="4290972239"/>
                    </a:ext>
                  </a:extLst>
                </a:gridCol>
              </a:tblGrid>
              <a:tr h="610848">
                <a:tc>
                  <a:txBody>
                    <a:bodyPr/>
                    <a:lstStyle/>
                    <a:p>
                      <a:pPr fontAlgn="t"/>
                      <a:r>
                        <a:rPr lang="en-IN" sz="1800" dirty="0">
                          <a:effectLst/>
                        </a:rPr>
                        <a:t> </a:t>
                      </a:r>
                    </a:p>
                  </a:txBody>
                  <a:tcPr marL="12012" marR="12012" marT="8008" marB="8008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b="1" u="none" strike="noStrike" dirty="0">
                          <a:effectLst/>
                        </a:rPr>
                        <a:t>CAUDA EQUINA SYNDROME</a:t>
                      </a:r>
                      <a:endParaRPr lang="en-IN" sz="1800" b="1" dirty="0">
                        <a:effectLst/>
                      </a:endParaRPr>
                    </a:p>
                  </a:txBody>
                  <a:tcPr marL="12012" marR="12012" marT="8008" marB="8008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b="1" u="none" strike="noStrike" dirty="0">
                          <a:effectLst/>
                        </a:rPr>
                        <a:t>CONUS MEDULLARIS</a:t>
                      </a:r>
                      <a:endParaRPr lang="en-IN" sz="1800" b="1" dirty="0">
                        <a:effectLst/>
                      </a:endParaRPr>
                    </a:p>
                  </a:txBody>
                  <a:tcPr marL="12012" marR="12012" marT="8008" marB="8008"/>
                </a:tc>
                <a:extLst>
                  <a:ext uri="{0D108BD9-81ED-4DB2-BD59-A6C34878D82A}">
                    <a16:rowId xmlns:a16="http://schemas.microsoft.com/office/drawing/2014/main" xmlns="" val="3738753926"/>
                  </a:ext>
                </a:extLst>
              </a:tr>
              <a:tr h="46243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u="none" strike="noStrike">
                          <a:effectLst/>
                        </a:rPr>
                        <a:t>Onset</a:t>
                      </a:r>
                      <a:endParaRPr lang="en-IN" sz="2000">
                        <a:effectLst/>
                      </a:endParaRPr>
                    </a:p>
                  </a:txBody>
                  <a:tcPr marL="12012" marR="12012" marT="8008" marB="8008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u="none" strike="noStrike">
                          <a:effectLst/>
                        </a:rPr>
                        <a:t>Gradual and unilateral</a:t>
                      </a:r>
                      <a:endParaRPr lang="en-IN" sz="2000">
                        <a:effectLst/>
                      </a:endParaRPr>
                    </a:p>
                  </a:txBody>
                  <a:tcPr marL="12012" marR="12012" marT="8008" marB="8008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u="none" strike="noStrike">
                          <a:effectLst/>
                        </a:rPr>
                        <a:t>Sudden and bilateral</a:t>
                      </a:r>
                      <a:endParaRPr lang="en-IN" sz="2000">
                        <a:effectLst/>
                      </a:endParaRPr>
                    </a:p>
                  </a:txBody>
                  <a:tcPr marL="12012" marR="12012" marT="8008" marB="8008"/>
                </a:tc>
                <a:extLst>
                  <a:ext uri="{0D108BD9-81ED-4DB2-BD59-A6C34878D82A}">
                    <a16:rowId xmlns:a16="http://schemas.microsoft.com/office/drawing/2014/main" xmlns="" val="2034569734"/>
                  </a:ext>
                </a:extLst>
              </a:tr>
              <a:tr h="344082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u="none" strike="noStrike">
                          <a:effectLst/>
                        </a:rPr>
                        <a:t>Root pain</a:t>
                      </a:r>
                      <a:endParaRPr lang="en-IN" sz="2000">
                        <a:effectLst/>
                      </a:endParaRPr>
                    </a:p>
                  </a:txBody>
                  <a:tcPr marL="12012" marR="12012" marT="8008" marB="8008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u="none" strike="noStrike">
                          <a:effectLst/>
                        </a:rPr>
                        <a:t>Severe</a:t>
                      </a:r>
                      <a:endParaRPr lang="en-IN" sz="2000">
                        <a:effectLst/>
                      </a:endParaRPr>
                    </a:p>
                  </a:txBody>
                  <a:tcPr marL="12012" marR="12012" marT="8008" marB="8008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u="none" strike="noStrike">
                          <a:effectLst/>
                        </a:rPr>
                        <a:t>Less severe</a:t>
                      </a:r>
                      <a:endParaRPr lang="en-IN" sz="2000">
                        <a:effectLst/>
                      </a:endParaRPr>
                    </a:p>
                  </a:txBody>
                  <a:tcPr marL="12012" marR="12012" marT="8008" marB="8008"/>
                </a:tc>
                <a:extLst>
                  <a:ext uri="{0D108BD9-81ED-4DB2-BD59-A6C34878D82A}">
                    <a16:rowId xmlns:a16="http://schemas.microsoft.com/office/drawing/2014/main" xmlns="" val="9908493"/>
                  </a:ext>
                </a:extLst>
              </a:tr>
              <a:tr h="344082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u="none" strike="noStrike">
                          <a:effectLst/>
                        </a:rPr>
                        <a:t>Low back pain</a:t>
                      </a:r>
                      <a:endParaRPr lang="en-IN" sz="2000">
                        <a:effectLst/>
                      </a:endParaRPr>
                    </a:p>
                  </a:txBody>
                  <a:tcPr marL="12012" marR="12012" marT="8008" marB="8008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u="none" strike="noStrike">
                          <a:effectLst/>
                        </a:rPr>
                        <a:t>More</a:t>
                      </a:r>
                      <a:endParaRPr lang="en-IN" sz="2000">
                        <a:effectLst/>
                      </a:endParaRPr>
                    </a:p>
                  </a:txBody>
                  <a:tcPr marL="12012" marR="12012" marT="8008" marB="8008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u="none" strike="noStrike">
                          <a:effectLst/>
                        </a:rPr>
                        <a:t>Less</a:t>
                      </a:r>
                      <a:endParaRPr lang="en-IN" sz="2000">
                        <a:effectLst/>
                      </a:endParaRPr>
                    </a:p>
                  </a:txBody>
                  <a:tcPr marL="12012" marR="12012" marT="8008" marB="8008"/>
                </a:tc>
                <a:extLst>
                  <a:ext uri="{0D108BD9-81ED-4DB2-BD59-A6C34878D82A}">
                    <a16:rowId xmlns:a16="http://schemas.microsoft.com/office/drawing/2014/main" xmlns="" val="1224437322"/>
                  </a:ext>
                </a:extLst>
              </a:tr>
              <a:tr h="1352935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u="none" strike="noStrike">
                          <a:effectLst/>
                        </a:rPr>
                        <a:t>Sensory loss</a:t>
                      </a:r>
                      <a:endParaRPr lang="en-IN" sz="2000">
                        <a:effectLst/>
                      </a:endParaRPr>
                    </a:p>
                  </a:txBody>
                  <a:tcPr marL="12012" marR="12012" marT="8008" marB="8008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u="none" strike="noStrike">
                          <a:effectLst/>
                        </a:rPr>
                        <a:t>May be Asymmetrical and unilateral</a:t>
                      </a:r>
                      <a:endParaRPr lang="en-IN" sz="2000">
                        <a:effectLst/>
                      </a:endParaRPr>
                    </a:p>
                    <a:p>
                      <a:pPr fontAlgn="t"/>
                      <a:r>
                        <a:rPr lang="en-IN" sz="2000">
                          <a:effectLst/>
                        </a:rPr>
                        <a:t/>
                      </a:r>
                      <a:br>
                        <a:rPr lang="en-IN" sz="2000">
                          <a:effectLst/>
                        </a:rPr>
                      </a:br>
                      <a:endParaRPr lang="en-IN" sz="2000">
                        <a:effectLst/>
                      </a:endParaRPr>
                    </a:p>
                  </a:txBody>
                  <a:tcPr marL="12012" marR="12012" marT="8008" marB="8008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u="none" strike="noStrike">
                          <a:effectLst/>
                        </a:rPr>
                        <a:t>Saddle anaesthesia</a:t>
                      </a:r>
                      <a:endParaRPr lang="en-IN" sz="200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u="none" strike="noStrike">
                          <a:effectLst/>
                        </a:rPr>
                        <a:t>Bilateral and symmetrical</a:t>
                      </a:r>
                      <a:endParaRPr lang="en-IN" sz="2000">
                        <a:effectLst/>
                      </a:endParaRPr>
                    </a:p>
                    <a:p>
                      <a:pPr fontAlgn="t"/>
                      <a:r>
                        <a:rPr lang="en-IN" sz="2000">
                          <a:effectLst/>
                        </a:rPr>
                        <a:t/>
                      </a:r>
                      <a:br>
                        <a:rPr lang="en-IN" sz="2000">
                          <a:effectLst/>
                        </a:rPr>
                      </a:br>
                      <a:endParaRPr lang="en-IN" sz="2000">
                        <a:effectLst/>
                      </a:endParaRPr>
                    </a:p>
                  </a:txBody>
                  <a:tcPr marL="12012" marR="12012" marT="8008" marB="8008"/>
                </a:tc>
                <a:extLst>
                  <a:ext uri="{0D108BD9-81ED-4DB2-BD59-A6C34878D82A}">
                    <a16:rowId xmlns:a16="http://schemas.microsoft.com/office/drawing/2014/main" xmlns="" val="1961949403"/>
                  </a:ext>
                </a:extLst>
              </a:tr>
              <a:tr h="759266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u="none" strike="noStrike">
                          <a:effectLst/>
                        </a:rPr>
                        <a:t>Motor involvement</a:t>
                      </a:r>
                      <a:endParaRPr lang="en-IN" sz="2000">
                        <a:effectLst/>
                      </a:endParaRPr>
                    </a:p>
                  </a:txBody>
                  <a:tcPr marL="12012" marR="12012" marT="8008" marB="8008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u="none" strike="noStrike">
                          <a:effectLst/>
                        </a:rPr>
                        <a:t>Asymmetric areflexic limb weakness</a:t>
                      </a:r>
                      <a:endParaRPr lang="en-IN" sz="2000">
                        <a:effectLst/>
                      </a:endParaRPr>
                    </a:p>
                  </a:txBody>
                  <a:tcPr marL="12012" marR="12012" marT="8008" marB="8008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u="none" strike="noStrike">
                          <a:effectLst/>
                        </a:rPr>
                        <a:t>No marked muscle changes</a:t>
                      </a:r>
                      <a:endParaRPr lang="en-IN" sz="2000">
                        <a:effectLst/>
                      </a:endParaRPr>
                    </a:p>
                  </a:txBody>
                  <a:tcPr marL="12012" marR="12012" marT="8008" marB="8008"/>
                </a:tc>
                <a:extLst>
                  <a:ext uri="{0D108BD9-81ED-4DB2-BD59-A6C34878D82A}">
                    <a16:rowId xmlns:a16="http://schemas.microsoft.com/office/drawing/2014/main" xmlns="" val="3136032593"/>
                  </a:ext>
                </a:extLst>
              </a:tr>
              <a:tr h="344082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u="none" strike="noStrike">
                          <a:effectLst/>
                        </a:rPr>
                        <a:t>Fasciculation</a:t>
                      </a:r>
                      <a:endParaRPr lang="en-IN" sz="2000">
                        <a:effectLst/>
                      </a:endParaRPr>
                    </a:p>
                  </a:txBody>
                  <a:tcPr marL="12012" marR="12012" marT="8008" marB="8008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u="none" strike="noStrike">
                          <a:effectLst/>
                        </a:rPr>
                        <a:t>Common</a:t>
                      </a:r>
                      <a:endParaRPr lang="en-IN" sz="2000">
                        <a:effectLst/>
                      </a:endParaRPr>
                    </a:p>
                  </a:txBody>
                  <a:tcPr marL="12012" marR="12012" marT="8008" marB="8008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u="none" strike="noStrike">
                          <a:effectLst/>
                        </a:rPr>
                        <a:t>Rare</a:t>
                      </a:r>
                      <a:endParaRPr lang="en-IN" sz="2000">
                        <a:effectLst/>
                      </a:endParaRPr>
                    </a:p>
                  </a:txBody>
                  <a:tcPr marL="12012" marR="12012" marT="8008" marB="8008"/>
                </a:tc>
                <a:extLst>
                  <a:ext uri="{0D108BD9-81ED-4DB2-BD59-A6C34878D82A}">
                    <a16:rowId xmlns:a16="http://schemas.microsoft.com/office/drawing/2014/main" xmlns="" val="1178934592"/>
                  </a:ext>
                </a:extLst>
              </a:tr>
              <a:tr h="46243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u="none" strike="noStrike">
                          <a:effectLst/>
                        </a:rPr>
                        <a:t>Reflexes</a:t>
                      </a:r>
                      <a:endParaRPr lang="en-IN" sz="2000">
                        <a:effectLst/>
                      </a:endParaRPr>
                    </a:p>
                  </a:txBody>
                  <a:tcPr marL="12012" marR="12012" marT="8008" marB="8008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u="none" strike="noStrike">
                          <a:effectLst/>
                        </a:rPr>
                        <a:t>Knee and ankle lost</a:t>
                      </a:r>
                      <a:endParaRPr lang="en-IN" sz="2000">
                        <a:effectLst/>
                      </a:endParaRPr>
                    </a:p>
                  </a:txBody>
                  <a:tcPr marL="12012" marR="12012" marT="8008" marB="8008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u="none" strike="noStrike">
                          <a:effectLst/>
                        </a:rPr>
                        <a:t>Usually preserved</a:t>
                      </a:r>
                      <a:endParaRPr lang="en-IN" sz="2000">
                        <a:effectLst/>
                      </a:endParaRPr>
                    </a:p>
                  </a:txBody>
                  <a:tcPr marL="12012" marR="12012" marT="8008" marB="8008"/>
                </a:tc>
                <a:extLst>
                  <a:ext uri="{0D108BD9-81ED-4DB2-BD59-A6C34878D82A}">
                    <a16:rowId xmlns:a16="http://schemas.microsoft.com/office/drawing/2014/main" xmlns="" val="3690357423"/>
                  </a:ext>
                </a:extLst>
              </a:tr>
              <a:tr h="907682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u="none" strike="noStrike">
                          <a:effectLst/>
                        </a:rPr>
                        <a:t>Bowel</a:t>
                      </a:r>
                      <a:endParaRPr lang="en-IN" sz="200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u="none" strike="noStrike">
                          <a:effectLst/>
                        </a:rPr>
                        <a:t> and bladder</a:t>
                      </a:r>
                      <a:endParaRPr lang="en-IN" sz="2000">
                        <a:effectLst/>
                      </a:endParaRPr>
                    </a:p>
                  </a:txBody>
                  <a:tcPr marL="12012" marR="12012" marT="8008" marB="8008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u="none" strike="noStrike">
                          <a:effectLst/>
                        </a:rPr>
                        <a:t>Urinary retention .Late and less marked</a:t>
                      </a:r>
                      <a:endParaRPr lang="en-IN" sz="2000">
                        <a:effectLst/>
                      </a:endParaRPr>
                    </a:p>
                  </a:txBody>
                  <a:tcPr marL="12012" marR="12012" marT="8008" marB="8008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u="none" strike="noStrike" dirty="0">
                          <a:effectLst/>
                        </a:rPr>
                        <a:t>Early</a:t>
                      </a:r>
                      <a:r>
                        <a:rPr lang="en-IN" sz="2000" u="none" strike="noStrike" dirty="0" smtClean="0">
                          <a:effectLst/>
                        </a:rPr>
                        <a:t>. Overflow </a:t>
                      </a:r>
                      <a:r>
                        <a:rPr lang="en-IN" sz="2000" u="none" strike="noStrike" dirty="0">
                          <a:effectLst/>
                        </a:rPr>
                        <a:t>urinary and </a:t>
                      </a:r>
                      <a:r>
                        <a:rPr lang="en-IN" sz="2000" u="none" strike="noStrike" dirty="0" err="1">
                          <a:effectLst/>
                        </a:rPr>
                        <a:t>fecal</a:t>
                      </a:r>
                      <a:r>
                        <a:rPr lang="en-IN" sz="2000" u="none" strike="noStrike" dirty="0">
                          <a:effectLst/>
                        </a:rPr>
                        <a:t> incontinence</a:t>
                      </a:r>
                      <a:endParaRPr lang="en-IN" sz="2000" dirty="0">
                        <a:effectLst/>
                      </a:endParaRPr>
                    </a:p>
                  </a:txBody>
                  <a:tcPr marL="12012" marR="12012" marT="8008" marB="8008"/>
                </a:tc>
                <a:extLst>
                  <a:ext uri="{0D108BD9-81ED-4DB2-BD59-A6C34878D82A}">
                    <a16:rowId xmlns:a16="http://schemas.microsoft.com/office/drawing/2014/main" xmlns="" val="638221302"/>
                  </a:ext>
                </a:extLst>
              </a:tr>
              <a:tr h="344082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u="none" strike="noStrike">
                          <a:effectLst/>
                        </a:rPr>
                        <a:t>Impotence</a:t>
                      </a:r>
                      <a:endParaRPr lang="en-IN" sz="2000">
                        <a:effectLst/>
                      </a:endParaRPr>
                    </a:p>
                  </a:txBody>
                  <a:tcPr marL="12012" marR="12012" marT="8008" marB="8008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u="none" strike="noStrike">
                          <a:effectLst/>
                        </a:rPr>
                        <a:t>Less frequent</a:t>
                      </a:r>
                      <a:endParaRPr lang="en-IN" sz="2000">
                        <a:effectLst/>
                      </a:endParaRPr>
                    </a:p>
                  </a:txBody>
                  <a:tcPr marL="12012" marR="12012" marT="8008" marB="8008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u="none" strike="noStrike" dirty="0">
                          <a:effectLst/>
                        </a:rPr>
                        <a:t>Frequent</a:t>
                      </a:r>
                      <a:endParaRPr lang="en-IN" sz="2000" dirty="0">
                        <a:effectLst/>
                      </a:endParaRPr>
                    </a:p>
                  </a:txBody>
                  <a:tcPr marL="12012" marR="12012" marT="8008" marB="8008"/>
                </a:tc>
                <a:extLst>
                  <a:ext uri="{0D108BD9-81ED-4DB2-BD59-A6C34878D82A}">
                    <a16:rowId xmlns:a16="http://schemas.microsoft.com/office/drawing/2014/main" xmlns="" val="5090798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63374682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ACB91A8-5C81-1C6E-167A-55D52A61B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Management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FFA5AA1-FF0E-F920-E92F-BF6805168E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0" fontAlgn="base"/>
            <a:r>
              <a:rPr lang="en-IN" sz="2400" b="0" i="0" u="none" strike="noStrike" dirty="0">
                <a:solidFill>
                  <a:srgbClr val="3F3F3F"/>
                </a:solidFill>
                <a:effectLst/>
              </a:rPr>
              <a:t>Glucocorticoids: reduce cord </a:t>
            </a:r>
            <a:r>
              <a:rPr lang="en-IN" sz="2400" b="0" i="0" u="none" strike="noStrike" dirty="0" err="1" smtClean="0">
                <a:solidFill>
                  <a:srgbClr val="3F3F3F"/>
                </a:solidFill>
                <a:effectLst/>
              </a:rPr>
              <a:t>edema</a:t>
            </a:r>
            <a:endParaRPr lang="en-IN" sz="2400" dirty="0">
              <a:effectLst/>
            </a:endParaRPr>
          </a:p>
          <a:p>
            <a:pPr rtl="0" fontAlgn="base"/>
            <a:r>
              <a:rPr lang="en-IN" sz="2400" b="0" i="0" u="none" strike="noStrike" dirty="0">
                <a:solidFill>
                  <a:srgbClr val="3F3F3F"/>
                </a:solidFill>
                <a:effectLst/>
              </a:rPr>
              <a:t>Benign tumours :excised surgically</a:t>
            </a:r>
            <a:endParaRPr lang="en-IN" sz="2400" b="0" i="0" u="none" strike="noStrike" dirty="0">
              <a:solidFill>
                <a:srgbClr val="A53010"/>
              </a:solidFill>
              <a:effectLst/>
            </a:endParaRPr>
          </a:p>
          <a:p>
            <a:pPr rtl="0" fontAlgn="base"/>
            <a:r>
              <a:rPr lang="en-IN" sz="2400" b="0" i="0" u="none" strike="noStrike" dirty="0">
                <a:solidFill>
                  <a:srgbClr val="3F3F3F"/>
                </a:solidFill>
                <a:effectLst/>
              </a:rPr>
              <a:t>Extradural compression due to malignancy : Radiotherapy ,if started within 24hrs of onset of symptom weakness</a:t>
            </a:r>
            <a:endParaRPr lang="en-IN" sz="2400" b="0" i="0" u="none" strike="noStrike" dirty="0">
              <a:solidFill>
                <a:srgbClr val="A53010"/>
              </a:solidFill>
              <a:effectLst/>
            </a:endParaRPr>
          </a:p>
          <a:p>
            <a:pPr rtl="0" fontAlgn="base"/>
            <a:r>
              <a:rPr lang="en-IN" sz="2400" b="0" i="0" u="none" strike="noStrike" dirty="0">
                <a:solidFill>
                  <a:srgbClr val="3F3F3F"/>
                </a:solidFill>
                <a:effectLst/>
              </a:rPr>
              <a:t>TB: surgical treatment and </a:t>
            </a:r>
            <a:r>
              <a:rPr lang="en-IN" sz="2400" b="0" i="0" u="none" strike="noStrike" dirty="0" err="1">
                <a:solidFill>
                  <a:srgbClr val="3F3F3F"/>
                </a:solidFill>
                <a:effectLst/>
              </a:rPr>
              <a:t>antituberculous</a:t>
            </a:r>
            <a:r>
              <a:rPr lang="en-IN" sz="2400" b="0" i="0" u="none" strike="noStrike" dirty="0">
                <a:solidFill>
                  <a:srgbClr val="3F3F3F"/>
                </a:solidFill>
                <a:effectLst/>
              </a:rPr>
              <a:t> chemotherapy</a:t>
            </a:r>
            <a:endParaRPr lang="en-IN" sz="2400" b="0" i="0" u="none" strike="noStrike" dirty="0">
              <a:solidFill>
                <a:srgbClr val="A53010"/>
              </a:solidFill>
              <a:effectLst/>
            </a:endParaRPr>
          </a:p>
          <a:p>
            <a:pPr fontAlgn="base"/>
            <a:r>
              <a:rPr lang="en-IN" sz="2400" b="0" i="0" u="none" strike="noStrike" dirty="0">
                <a:solidFill>
                  <a:srgbClr val="3F3F3F"/>
                </a:solidFill>
                <a:effectLst/>
              </a:rPr>
              <a:t>Traumatic lesions: Laminectomy or vertebral body </a:t>
            </a:r>
            <a:r>
              <a:rPr lang="en-IN" sz="2400" b="0" i="0" u="none" strike="noStrike" dirty="0" smtClean="0">
                <a:solidFill>
                  <a:srgbClr val="3F3F3F"/>
                </a:solidFill>
                <a:effectLst/>
              </a:rPr>
              <a:t>resection</a:t>
            </a:r>
          </a:p>
          <a:p>
            <a:pPr fontAlgn="base"/>
            <a:r>
              <a:rPr lang="en-IN" sz="2400" dirty="0" smtClean="0">
                <a:solidFill>
                  <a:srgbClr val="3F3F3F"/>
                </a:solidFill>
              </a:rPr>
              <a:t>Epidural </a:t>
            </a:r>
            <a:r>
              <a:rPr lang="en-IN" sz="2400" dirty="0" smtClean="0">
                <a:solidFill>
                  <a:srgbClr val="3F3F3F"/>
                </a:solidFill>
              </a:rPr>
              <a:t>abscess: Decompression </a:t>
            </a:r>
            <a:r>
              <a:rPr lang="en-IN" sz="2400" dirty="0" err="1" smtClean="0">
                <a:solidFill>
                  <a:srgbClr val="3F3F3F"/>
                </a:solidFill>
              </a:rPr>
              <a:t>laminectomy</a:t>
            </a:r>
            <a:r>
              <a:rPr lang="en-IN" sz="2400" dirty="0" smtClean="0">
                <a:solidFill>
                  <a:srgbClr val="3F3F3F"/>
                </a:solidFill>
              </a:rPr>
              <a:t> with debridement and long term antibiotic treatment</a:t>
            </a:r>
            <a:endParaRPr lang="en-IN" sz="2400" dirty="0" smtClean="0">
              <a:solidFill>
                <a:srgbClr val="A53010"/>
              </a:solidFill>
            </a:endParaRPr>
          </a:p>
          <a:p>
            <a:pPr>
              <a:buNone/>
            </a:pPr>
            <a:r>
              <a:rPr lang="en-IN" sz="2400" dirty="0" err="1" smtClean="0">
                <a:solidFill>
                  <a:srgbClr val="3F3F3F"/>
                </a:solidFill>
              </a:rPr>
              <a:t>Vancomycin</a:t>
            </a:r>
            <a:r>
              <a:rPr lang="en-IN" sz="2400" dirty="0" smtClean="0">
                <a:solidFill>
                  <a:srgbClr val="3F3F3F"/>
                </a:solidFill>
              </a:rPr>
              <a:t> 15-20mg/kg q12h, </a:t>
            </a:r>
            <a:r>
              <a:rPr lang="en-IN" sz="2400" dirty="0" err="1" smtClean="0">
                <a:solidFill>
                  <a:srgbClr val="3F3F3F"/>
                </a:solidFill>
              </a:rPr>
              <a:t>ceftriaxone</a:t>
            </a:r>
            <a:r>
              <a:rPr lang="en-IN" sz="2400" dirty="0" smtClean="0">
                <a:solidFill>
                  <a:srgbClr val="3F3F3F"/>
                </a:solidFill>
              </a:rPr>
              <a:t> 2gm q24h and when indicated </a:t>
            </a:r>
            <a:r>
              <a:rPr lang="en-IN" sz="2400" dirty="0" err="1" smtClean="0">
                <a:solidFill>
                  <a:srgbClr val="3F3F3F"/>
                </a:solidFill>
              </a:rPr>
              <a:t>metronidazole</a:t>
            </a:r>
            <a:r>
              <a:rPr lang="en-IN" sz="2400" dirty="0" smtClean="0">
                <a:solidFill>
                  <a:srgbClr val="3F3F3F"/>
                </a:solidFill>
              </a:rPr>
              <a:t> 30mg/kg/day x 6-8wks</a:t>
            </a:r>
            <a:endParaRPr lang="en-IN" sz="2400" dirty="0" smtClean="0"/>
          </a:p>
          <a:p>
            <a:pPr rtl="0" fontAlgn="base"/>
            <a:endParaRPr lang="en-IN" sz="2400" b="0" i="0" u="none" strike="noStrike" dirty="0" smtClean="0">
              <a:solidFill>
                <a:srgbClr val="3F3F3F"/>
              </a:solidFill>
              <a:effectLst/>
            </a:endParaRPr>
          </a:p>
          <a:p>
            <a:pPr rtl="0" fontAlgn="base"/>
            <a:endParaRPr lang="en-IN" sz="2400" b="0" i="0" u="none" strike="noStrike" dirty="0">
              <a:solidFill>
                <a:srgbClr val="A53010"/>
              </a:solidFill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3347862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A5E90B6-7923-61C8-45E9-E3B845C85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Rehabilitation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2D3D170-F6AE-388E-B6F0-F6E2664F22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0"/>
            <a:r>
              <a:rPr lang="en-IN" sz="1800" b="0" i="0" u="none" strike="noStrike" dirty="0">
                <a:solidFill>
                  <a:srgbClr val="00B050"/>
                </a:solidFill>
                <a:effectLst/>
                <a:latin typeface="Century Gothic" panose="020B0502020202020204" pitchFamily="34" charset="0"/>
              </a:rPr>
              <a:t> </a:t>
            </a:r>
            <a:r>
              <a:rPr lang="en-IN" sz="2400" b="0" i="0" u="none" strike="noStrike" dirty="0">
                <a:effectLst/>
              </a:rPr>
              <a:t>Bladder Dysfunction</a:t>
            </a:r>
            <a:endParaRPr lang="en-IN" sz="2400" dirty="0">
              <a:effectLst/>
            </a:endParaRPr>
          </a:p>
          <a:p>
            <a:pPr rtl="0" fontAlgn="base"/>
            <a:r>
              <a:rPr lang="en-IN" sz="2400" b="0" i="0" u="none" strike="noStrike" dirty="0">
                <a:effectLst/>
              </a:rPr>
              <a:t>Anticholinergics: </a:t>
            </a:r>
            <a:r>
              <a:rPr lang="en-IN" sz="2400" b="0" i="0" u="none" strike="noStrike" dirty="0" err="1">
                <a:effectLst/>
              </a:rPr>
              <a:t>Oxybutybnin</a:t>
            </a:r>
            <a:r>
              <a:rPr lang="en-IN" sz="2400" b="0" i="0" u="none" strike="noStrike" dirty="0">
                <a:effectLst/>
              </a:rPr>
              <a:t> 2.5-5mg </a:t>
            </a:r>
            <a:r>
              <a:rPr lang="en-IN" sz="2400" b="0" i="0" u="none" strike="noStrike" dirty="0" err="1">
                <a:effectLst/>
              </a:rPr>
              <a:t>qid</a:t>
            </a:r>
            <a:endParaRPr lang="en-IN" sz="2400" b="0" i="0" u="none" strike="noStrike" dirty="0">
              <a:effectLst/>
            </a:endParaRPr>
          </a:p>
          <a:p>
            <a:pPr rtl="0" fontAlgn="base"/>
            <a:r>
              <a:rPr lang="en-IN" sz="2400" b="0" i="0" u="none" strike="noStrike" dirty="0">
                <a:effectLst/>
              </a:rPr>
              <a:t>Alpha blockers: Terazosin 1-2mg </a:t>
            </a:r>
            <a:r>
              <a:rPr lang="en-IN" sz="2400" b="0" i="0" u="none" strike="noStrike" dirty="0" err="1">
                <a:effectLst/>
              </a:rPr>
              <a:t>tid</a:t>
            </a:r>
            <a:r>
              <a:rPr lang="en-IN" sz="2400" b="0" i="0" u="none" strike="noStrike" dirty="0">
                <a:effectLst/>
              </a:rPr>
              <a:t>/</a:t>
            </a:r>
            <a:r>
              <a:rPr lang="en-IN" sz="2400" b="0" i="0" u="none" strike="noStrike" dirty="0" err="1">
                <a:effectLst/>
              </a:rPr>
              <a:t>qid</a:t>
            </a:r>
            <a:endParaRPr lang="en-IN" sz="2400" b="0" i="0" u="none" strike="noStrike" dirty="0">
              <a:effectLst/>
            </a:endParaRPr>
          </a:p>
          <a:p>
            <a:pPr rtl="0" fontAlgn="base"/>
            <a:r>
              <a:rPr lang="en-IN" sz="2400" b="0" i="0" u="none" strike="noStrike" dirty="0">
                <a:effectLst/>
              </a:rPr>
              <a:t>Intermittent catheterization</a:t>
            </a:r>
          </a:p>
          <a:p>
            <a:pPr rtl="0" fontAlgn="base"/>
            <a:r>
              <a:rPr lang="en-IN" sz="2400" b="0" i="0" u="none" strike="noStrike" dirty="0">
                <a:effectLst/>
              </a:rPr>
              <a:t>Artificial bladder</a:t>
            </a:r>
          </a:p>
          <a:p>
            <a:pPr rtl="0"/>
            <a:r>
              <a:rPr lang="en-IN" sz="2400" b="0" i="0" u="none" strike="noStrike" dirty="0">
                <a:effectLst/>
              </a:rPr>
              <a:t>Prophylaxis for venous thromboembolism</a:t>
            </a:r>
            <a:endParaRPr lang="en-IN" sz="2400" dirty="0">
              <a:effectLst/>
            </a:endParaRPr>
          </a:p>
          <a:p>
            <a:pPr rtl="0"/>
            <a:r>
              <a:rPr lang="en-IN" sz="2400" b="0" i="0" u="none" strike="noStrike" dirty="0">
                <a:effectLst/>
              </a:rPr>
              <a:t>Management of decubitus ulcers</a:t>
            </a:r>
            <a:endParaRPr lang="en-IN" sz="2400" dirty="0">
              <a:effectLst/>
            </a:endParaRPr>
          </a:p>
          <a:p>
            <a:pPr rtl="0"/>
            <a:r>
              <a:rPr lang="en-IN" sz="2400" b="0" i="0" u="none" strike="noStrike" dirty="0">
                <a:effectLst/>
              </a:rPr>
              <a:t>Physiotherapy</a:t>
            </a:r>
            <a:endParaRPr lang="en-IN" sz="2400" dirty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7427808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latin typeface="Brush Script MT" pitchFamily="66" charset="0"/>
              </a:rPr>
              <a:t>Thank you </a:t>
            </a:r>
            <a:endParaRPr lang="en-US" b="1" dirty="0">
              <a:latin typeface="Brush Script MT" pitchFamily="66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