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3" r:id="rId14"/>
    <p:sldId id="274" r:id="rId15"/>
    <p:sldId id="275" r:id="rId16"/>
    <p:sldId id="27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EXAMINATION OF LOWER LIMB DEEP TENDON REFLEXES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Ibrahim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saleem</a:t>
            </a:r>
            <a:endParaRPr lang="en-US" dirty="0" smtClean="0"/>
          </a:p>
          <a:p>
            <a:r>
              <a:rPr lang="en-US" dirty="0" smtClean="0"/>
              <a:t>Jr2, 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04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Patellar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Femoral Nerve (L2-L4)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aka Quadriceps reflex, Knee jerk reflex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Percussion of patellar tendon -&gt; contraction of Quadriceps </a:t>
            </a:r>
            <a:r>
              <a:rPr lang="en-US" dirty="0" err="1" smtClean="0"/>
              <a:t>femoris</a:t>
            </a:r>
            <a:r>
              <a:rPr lang="en-US" dirty="0" smtClean="0"/>
              <a:t> -&gt; Knee extension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Palpation of the quadriceps muscle during reflex elicitation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To judge the latency between time of stimulus and resulting response</a:t>
            </a:r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395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Different ways to elicit the reflex: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</a:t>
            </a:r>
            <a:r>
              <a:rPr lang="en-US" dirty="0" smtClean="0"/>
              <a:t>) </a:t>
            </a:r>
            <a:r>
              <a:rPr lang="en-US" dirty="0" err="1" smtClean="0"/>
              <a:t>Pt</a:t>
            </a:r>
            <a:r>
              <a:rPr lang="en-US" dirty="0" smtClean="0"/>
              <a:t> sitting, knees slightly extended, heel resting on the floor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B) Sit on examination table with knees dangling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C) </a:t>
            </a:r>
            <a:r>
              <a:rPr lang="en-US" dirty="0" err="1" smtClean="0"/>
              <a:t>Pt</a:t>
            </a:r>
            <a:r>
              <a:rPr lang="en-US" dirty="0" smtClean="0"/>
              <a:t> lying in bed, examiner partially flexes knee by placing one hand underneath, tendon tapped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Side to side comparison can be made: lift both knees simultaneously, supporting with one forearm.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D)Sit with  one leg crossed over the other, tap the patella of the uppermost leg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88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If reflex is spread -  adduction of hip +, sometimes bilateral knee extension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If exaggerated – may also elicit </a:t>
            </a:r>
            <a:r>
              <a:rPr lang="en-US" dirty="0" err="1" smtClean="0"/>
              <a:t>patellr</a:t>
            </a:r>
            <a:r>
              <a:rPr lang="en-US" dirty="0" smtClean="0"/>
              <a:t> reflex by tapping just above the patella – </a:t>
            </a:r>
            <a:r>
              <a:rPr lang="en-US" dirty="0" err="1" smtClean="0"/>
              <a:t>Suprapatellr</a:t>
            </a:r>
            <a:r>
              <a:rPr lang="en-US" dirty="0" smtClean="0"/>
              <a:t> reflex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Patient recumbent – index finger of examiner on the upper border of patella – tap the finger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Brisk upward movement of tendon, with extension of leg</a:t>
            </a:r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25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In marked exaggeration – patellar clonus+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Westphal’s</a:t>
            </a:r>
            <a:r>
              <a:rPr lang="en-US" dirty="0" smtClean="0"/>
              <a:t> sign -  absence of patellar reflex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Inverted Patellar Reflex: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Tapping the patellar tendon – flexion of hamstrings – flexion of knee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In lesions of nerve or nerve roots supplying the quadriceps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07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Achilles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Ankle jerk, Triceps </a:t>
            </a:r>
            <a:r>
              <a:rPr lang="en-US" dirty="0" err="1" smtClean="0"/>
              <a:t>Surae</a:t>
            </a:r>
            <a:r>
              <a:rPr lang="en-US" dirty="0" smtClean="0"/>
              <a:t> reflex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Tibial</a:t>
            </a:r>
            <a:r>
              <a:rPr lang="en-US" dirty="0" smtClean="0"/>
              <a:t> Nerve (S1)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Achilles struck just above the tendon above its insertion on calcaneus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Contraction of posterior </a:t>
            </a:r>
            <a:r>
              <a:rPr lang="en-US" dirty="0" err="1" smtClean="0"/>
              <a:t>crural</a:t>
            </a:r>
            <a:r>
              <a:rPr lang="en-US" dirty="0" smtClean="0"/>
              <a:t> muscles, gastrocnemius, soleus, </a:t>
            </a:r>
            <a:r>
              <a:rPr lang="en-US" dirty="0" err="1" smtClean="0"/>
              <a:t>plantaris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Plantar flexion of foot</a:t>
            </a:r>
          </a:p>
        </p:txBody>
      </p:sp>
    </p:spTree>
    <p:extLst>
      <p:ext uri="{BB962C8B-B14F-4D97-AF65-F5344CB8AC3E}">
        <p14:creationId xmlns:p14="http://schemas.microsoft.com/office/powerpoint/2010/main" val="63405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Position: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Sitting/ Lying in bed – </a:t>
            </a:r>
            <a:r>
              <a:rPr lang="en-US" dirty="0" err="1" smtClean="0"/>
              <a:t>thgh</a:t>
            </a:r>
            <a:r>
              <a:rPr lang="en-US" dirty="0" smtClean="0"/>
              <a:t> in moderate abduction and external rotation, knee flexed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Supine – frog leg position – knees apart, ankles close together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Figure 4 </a:t>
            </a:r>
            <a:r>
              <a:rPr lang="en-US" dirty="0" err="1" smtClean="0"/>
              <a:t>postion</a:t>
            </a:r>
            <a:r>
              <a:rPr lang="en-US" dirty="0" smtClean="0"/>
              <a:t> – leg crossed to be examined atop the other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04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Examiner places one hand under foot, pull upward slightly</a:t>
            </a:r>
            <a:r>
              <a:rPr lang="en-IN" dirty="0"/>
              <a:t> </a:t>
            </a:r>
            <a:r>
              <a:rPr lang="en-IN" dirty="0" smtClean="0"/>
              <a:t>– passive dorsiflexion to right angle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Most difficult reflex to master.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2 variables: proper stretch, efficient striking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IN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810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To compare 2 sides: </a:t>
            </a:r>
            <a:r>
              <a:rPr lang="en-US" dirty="0" err="1" smtClean="0"/>
              <a:t>pt</a:t>
            </a:r>
            <a:r>
              <a:rPr lang="en-US" dirty="0" smtClean="0"/>
              <a:t> kneels on chair, </a:t>
            </a:r>
            <a:r>
              <a:rPr lang="en-US" dirty="0" err="1" smtClean="0"/>
              <a:t>wth</a:t>
            </a:r>
            <a:r>
              <a:rPr lang="en-US" dirty="0" smtClean="0"/>
              <a:t> feet projecting at right angles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Other methods: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Strike the ball (sole) of foot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Or strike the examiner’s hand placed flat against the sole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36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If Hyperactive ankle jerk: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Medioplantar</a:t>
            </a:r>
            <a:r>
              <a:rPr lang="en-US" dirty="0" smtClean="0"/>
              <a:t> reflex – tap other  areas of sole of foot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Paradoxical ankle reflex – tap the anterior aspect of the ankle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Ankle clonus / Extra beats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When reflex spread + -&gt; flexion of knee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Ankle jerk tends to diminish </a:t>
            </a:r>
            <a:r>
              <a:rPr lang="en-US" dirty="0" err="1" smtClean="0"/>
              <a:t>wth</a:t>
            </a:r>
            <a:r>
              <a:rPr lang="en-US" dirty="0" smtClean="0"/>
              <a:t> 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61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DTR of lower limbs: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Less significant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Minimal or even absent in normal </a:t>
            </a:r>
            <a:r>
              <a:rPr lang="en-US" dirty="0" err="1" smtClean="0"/>
              <a:t>indviduals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Side to side comparison is critical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Significant if – absence is unilateral</a:t>
            </a:r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193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Tensor Fascia </a:t>
            </a:r>
            <a:r>
              <a:rPr lang="en-US" dirty="0" err="1" smtClean="0"/>
              <a:t>Lata</a:t>
            </a:r>
            <a:r>
              <a:rPr lang="en-US" dirty="0" smtClean="0"/>
              <a:t>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Superior gluteal nerve, L4-S1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Tapped over the TFL near the ASIS, when the patient is recumbent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Slight abduction of thigh occurs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864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Gluteal Reflexes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Inf</a:t>
            </a:r>
            <a:r>
              <a:rPr lang="en-US" dirty="0" smtClean="0"/>
              <a:t> gluteal nerve L5-S2</a:t>
            </a:r>
          </a:p>
          <a:p>
            <a:r>
              <a:rPr lang="en-US" dirty="0" smtClean="0"/>
              <a:t>Tap the lower portion of sacrum or posterior ileum near the origin of gluteus </a:t>
            </a:r>
            <a:r>
              <a:rPr lang="en-US" dirty="0" err="1" smtClean="0"/>
              <a:t>maximus</a:t>
            </a:r>
            <a:endParaRPr lang="en-US" dirty="0" smtClean="0"/>
          </a:p>
          <a:p>
            <a:r>
              <a:rPr lang="en-US" dirty="0" smtClean="0"/>
              <a:t>Extension of thigh+</a:t>
            </a:r>
          </a:p>
          <a:p>
            <a:r>
              <a:rPr lang="en-US" dirty="0" err="1" smtClean="0"/>
              <a:t>Pt</a:t>
            </a:r>
            <a:r>
              <a:rPr lang="en-US" dirty="0" smtClean="0"/>
              <a:t> recumbent with weight on </a:t>
            </a:r>
            <a:r>
              <a:rPr lang="en-US" dirty="0" err="1" smtClean="0"/>
              <a:t>opp</a:t>
            </a:r>
            <a:r>
              <a:rPr lang="en-US" dirty="0" smtClean="0"/>
              <a:t> side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696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</a:t>
            </a:r>
            <a:r>
              <a:rPr lang="en-US" dirty="0" err="1" smtClean="0"/>
              <a:t>Hallusis</a:t>
            </a:r>
            <a:r>
              <a:rPr lang="en-US" dirty="0" smtClean="0"/>
              <a:t> </a:t>
            </a:r>
            <a:r>
              <a:rPr lang="en-US" dirty="0" err="1" smtClean="0"/>
              <a:t>Longus</a:t>
            </a:r>
            <a:r>
              <a:rPr lang="en-US" dirty="0" smtClean="0"/>
              <a:t>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Deep </a:t>
            </a:r>
            <a:r>
              <a:rPr lang="en-US" dirty="0" err="1" smtClean="0"/>
              <a:t>peroneal</a:t>
            </a:r>
            <a:r>
              <a:rPr lang="en-US" dirty="0" smtClean="0"/>
              <a:t> nerve L5</a:t>
            </a:r>
          </a:p>
          <a:p>
            <a:r>
              <a:rPr lang="en-US" dirty="0" smtClean="0"/>
              <a:t>Dorsal surface of big toe pushed down with finger </a:t>
            </a:r>
            <a:r>
              <a:rPr lang="en-IN" dirty="0" smtClean="0"/>
              <a:t>and tapped</a:t>
            </a:r>
          </a:p>
          <a:p>
            <a:r>
              <a:rPr lang="en-US" dirty="0" smtClean="0"/>
              <a:t>Extension of big toe felt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205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Tibialis</a:t>
            </a:r>
            <a:r>
              <a:rPr lang="en-US" dirty="0" smtClean="0"/>
              <a:t> Post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Tibial</a:t>
            </a:r>
            <a:r>
              <a:rPr lang="en-US" dirty="0" smtClean="0"/>
              <a:t> nerve</a:t>
            </a:r>
            <a:r>
              <a:rPr lang="en-IN" dirty="0" smtClean="0"/>
              <a:t>, L5, S1</a:t>
            </a:r>
          </a:p>
          <a:p>
            <a:r>
              <a:rPr lang="en-US" dirty="0" smtClean="0"/>
              <a:t>Tendon tapped above and behind medial malleolus</a:t>
            </a:r>
          </a:p>
          <a:p>
            <a:r>
              <a:rPr lang="en-US" dirty="0" err="1" smtClean="0"/>
              <a:t>Pt</a:t>
            </a:r>
            <a:r>
              <a:rPr lang="en-US" dirty="0" smtClean="0"/>
              <a:t> in </a:t>
            </a:r>
            <a:r>
              <a:rPr lang="en-US" dirty="0" err="1" smtClean="0"/>
              <a:t>orone</a:t>
            </a:r>
            <a:r>
              <a:rPr lang="en-US" dirty="0" smtClean="0"/>
              <a:t> position, foot in a neutral position or slight eversion</a:t>
            </a:r>
          </a:p>
          <a:p>
            <a:r>
              <a:rPr lang="en-US" dirty="0" smtClean="0"/>
              <a:t>Absent in L5 or S1 radiculopathy</a:t>
            </a:r>
          </a:p>
        </p:txBody>
      </p:sp>
    </p:spTree>
    <p:extLst>
      <p:ext uri="{BB962C8B-B14F-4D97-AF65-F5344CB8AC3E}">
        <p14:creationId xmlns:p14="http://schemas.microsoft.com/office/powerpoint/2010/main" val="649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Peroneal</a:t>
            </a:r>
            <a:r>
              <a:rPr lang="en-US" dirty="0" smtClean="0"/>
              <a:t>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Deep and superficial </a:t>
            </a:r>
            <a:r>
              <a:rPr lang="en-US" dirty="0" err="1" smtClean="0"/>
              <a:t>peroneal</a:t>
            </a:r>
            <a:r>
              <a:rPr lang="en-US" dirty="0" smtClean="0"/>
              <a:t> nerves, L4-S1</a:t>
            </a:r>
          </a:p>
          <a:p>
            <a:r>
              <a:rPr lang="en-US" dirty="0" smtClean="0"/>
              <a:t>Finger firmly </a:t>
            </a:r>
            <a:r>
              <a:rPr lang="en-US" dirty="0" err="1" smtClean="0"/>
              <a:t>pressedover</a:t>
            </a:r>
            <a:r>
              <a:rPr lang="en-US" dirty="0" smtClean="0"/>
              <a:t> </a:t>
            </a:r>
            <a:r>
              <a:rPr lang="en-US" dirty="0" err="1" smtClean="0"/>
              <a:t>diatal</a:t>
            </a:r>
            <a:r>
              <a:rPr lang="en-US" dirty="0" smtClean="0"/>
              <a:t> ends of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metatarsal bones</a:t>
            </a:r>
          </a:p>
          <a:p>
            <a:r>
              <a:rPr lang="en-US" dirty="0" smtClean="0"/>
              <a:t>Eversion and dorsiflexion of foot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01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Adductor Reflex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Obturator</a:t>
            </a:r>
            <a:r>
              <a:rPr lang="en-US" dirty="0" smtClean="0"/>
              <a:t> Nerve (L2-L4)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Thigh slightly abducted, tapped over medial epicondyle of femur near adductor </a:t>
            </a:r>
            <a:r>
              <a:rPr lang="en-US" dirty="0" err="1" smtClean="0"/>
              <a:t>rubercle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Contraction of adductor muscles of thigh and inward movement of extremity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If exaggerated – crossed or bilateral adduction – pyramidal tract involvement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76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Slight crossed adductor reflex – not necessarily abnormal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Spinal adductor reflex – </a:t>
            </a:r>
            <a:r>
              <a:rPr lang="en-US" dirty="0" err="1" smtClean="0"/>
              <a:t>spinous</a:t>
            </a:r>
            <a:r>
              <a:rPr lang="en-US" dirty="0" smtClean="0"/>
              <a:t> process of sacral/lumbar vertebra tapped – adductor reflex  - </a:t>
            </a:r>
            <a:r>
              <a:rPr lang="en-US" dirty="0" err="1" smtClean="0"/>
              <a:t>hyperreflexia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Hannington-Kiff</a:t>
            </a:r>
            <a:r>
              <a:rPr lang="en-US" dirty="0" smtClean="0"/>
              <a:t> sign: Adductor reflex absent, Normal patellar reflex + -&gt; sign of strangulated </a:t>
            </a:r>
            <a:r>
              <a:rPr lang="en-US" dirty="0" err="1" smtClean="0"/>
              <a:t>obturator</a:t>
            </a:r>
            <a:r>
              <a:rPr lang="en-US" dirty="0" smtClean="0"/>
              <a:t> hernia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080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Internal Hamstring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Tibial</a:t>
            </a:r>
            <a:r>
              <a:rPr lang="en-US" dirty="0" smtClean="0"/>
              <a:t> portion of the sciatic nerve (L5 nerve root)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Posterior </a:t>
            </a:r>
            <a:r>
              <a:rPr lang="en-US" dirty="0" err="1" smtClean="0"/>
              <a:t>Tibioofemoral</a:t>
            </a:r>
            <a:r>
              <a:rPr lang="en-US" dirty="0" smtClean="0"/>
              <a:t> reflex, Medial </a:t>
            </a:r>
            <a:r>
              <a:rPr lang="en-US" dirty="0" err="1" smtClean="0"/>
              <a:t>Hamstring,Semimembranosus</a:t>
            </a:r>
            <a:r>
              <a:rPr lang="en-US" dirty="0" smtClean="0"/>
              <a:t> and Semitendinosus reflex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Strike the semitendinosus and semimembranosus tendons just above their insertions on the tibia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Patient seated or recumbent</a:t>
            </a:r>
            <a:r>
              <a:rPr lang="en-IN" dirty="0" smtClean="0"/>
              <a:t>, leg abducted, slightly externally rotated and knee flexed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Examiner finger placed on the medial posterior aspect of the knee, fingers tapped with reflex hammer</a:t>
            </a:r>
            <a:r>
              <a:rPr lang="en-US" dirty="0"/>
              <a:t> </a:t>
            </a:r>
            <a:r>
              <a:rPr lang="en-US" dirty="0" smtClean="0"/>
              <a:t>– knee flexion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Useful in L5 radiculopathy detection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59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External hamstring Reflex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Lateral Hamstring, Biceps </a:t>
            </a:r>
            <a:r>
              <a:rPr lang="en-US" dirty="0" err="1" smtClean="0"/>
              <a:t>femoris</a:t>
            </a:r>
            <a:r>
              <a:rPr lang="en-US" dirty="0" smtClean="0"/>
              <a:t>, Posterior </a:t>
            </a:r>
            <a:r>
              <a:rPr lang="en-US" dirty="0" err="1" smtClean="0"/>
              <a:t>peroneofemoral</a:t>
            </a:r>
            <a:r>
              <a:rPr lang="en-US" dirty="0" smtClean="0"/>
              <a:t> reflex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S1 Root, </a:t>
            </a:r>
            <a:r>
              <a:rPr lang="en-US" dirty="0" err="1" smtClean="0"/>
              <a:t>Tibial</a:t>
            </a:r>
            <a:r>
              <a:rPr lang="en-US" dirty="0" smtClean="0"/>
              <a:t> portion of sciatic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Patient sitting/ recumbent/ or lying on the opposite side, knee moderately flexed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Examiners finger placed over the tendon on the lateral posterior aspect of the knee, tapped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- knee flexion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553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Fibular Reflex – tap the head of the fibula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Helpful to determine whether absent ankle jerk is due to peripheral neuropathy or radiculopathy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Neuropathy – external hamstring usually preserved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Radiculopathy – depressed in concert with ankle jerk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320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131</TotalTime>
  <Words>859</Words>
  <Application>Microsoft Office PowerPoint</Application>
  <PresentationFormat>Widescreen</PresentationFormat>
  <Paragraphs>134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Calibri Light</vt:lpstr>
      <vt:lpstr>Wingdings</vt:lpstr>
      <vt:lpstr>Retrospect</vt:lpstr>
      <vt:lpstr>EXAMINATION OF LOWER LIMB DEEP TENDON REFLEXES</vt:lpstr>
      <vt:lpstr>The Patellar Reflex</vt:lpstr>
      <vt:lpstr>PowerPoint Presentation</vt:lpstr>
      <vt:lpstr>PowerPoint Presentation</vt:lpstr>
      <vt:lpstr>PowerPoint Presentation</vt:lpstr>
      <vt:lpstr>Achilles Reflex</vt:lpstr>
      <vt:lpstr>PowerPoint Presentation</vt:lpstr>
      <vt:lpstr>PowerPoint Presentation</vt:lpstr>
      <vt:lpstr>PowerPoint Presentation</vt:lpstr>
      <vt:lpstr>PowerPoint Presentation</vt:lpstr>
      <vt:lpstr>Other DTR of lower limbs:</vt:lpstr>
      <vt:lpstr>The Tensor Fascia Lata reflex</vt:lpstr>
      <vt:lpstr>The Gluteal Reflexes</vt:lpstr>
      <vt:lpstr>Extensor Hallusis Longus Reflex</vt:lpstr>
      <vt:lpstr>Tibialis Post Reflex</vt:lpstr>
      <vt:lpstr>Peroneal Reflex</vt:lpstr>
      <vt:lpstr>The Adductor Reflex </vt:lpstr>
      <vt:lpstr>PowerPoint Presentation</vt:lpstr>
      <vt:lpstr>The Internal Hamstring Reflex</vt:lpstr>
      <vt:lpstr>The External hamstring Reflex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 OF LOWER LIMB DEEP TENDON REFLEXES</dc:title>
  <dc:creator>LENOVO</dc:creator>
  <cp:lastModifiedBy>LENOVO</cp:lastModifiedBy>
  <cp:revision>18</cp:revision>
  <dcterms:created xsi:type="dcterms:W3CDTF">2021-12-26T16:59:28Z</dcterms:created>
  <dcterms:modified xsi:type="dcterms:W3CDTF">2021-12-27T02:08:16Z</dcterms:modified>
</cp:coreProperties>
</file>